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2.xml" ContentType="application/vnd.openxmlformats-officedocument.presentationml.notesSlide+xml"/>
  <Override PartName="/ppt/theme/themeOverride13.xml" ContentType="application/vnd.openxmlformats-officedocument.themeOverride+xml"/>
  <Override PartName="/ppt/notesSlides/notesSlide3.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theme/themeOverride18.xml" ContentType="application/vnd.openxmlformats-officedocument.themeOverride+xml"/>
  <Override PartName="/ppt/theme/themeOverride19.xml" ContentType="application/vnd.openxmlformats-officedocument.themeOverride+xml"/>
  <Override PartName="/ppt/notesSlides/notesSlide5.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262"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12192000" cy="6858000"/>
  <p:notesSz cx="6858000" cy="91440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49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3A3A"/>
    <a:srgbClr val="1CB471"/>
    <a:srgbClr val="4261E4"/>
    <a:srgbClr val="EAEAEA"/>
    <a:srgbClr val="3B5FDA"/>
    <a:srgbClr val="E31D19"/>
    <a:srgbClr val="EA5653"/>
    <a:srgbClr val="F5F5F5"/>
    <a:srgbClr val="FEFEFE"/>
    <a:srgbClr val="FF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4674" autoAdjust="0"/>
  </p:normalViewPr>
  <p:slideViewPr>
    <p:cSldViewPr snapToGrid="0" showGuides="1">
      <p:cViewPr varScale="1">
        <p:scale>
          <a:sx n="105" d="100"/>
          <a:sy n="105" d="100"/>
        </p:scale>
        <p:origin x="1044" y="102"/>
      </p:cViewPr>
      <p:guideLst>
        <p:guide pos="6494"/>
        <p:guide orient="horz" pos="2160"/>
      </p:guideLst>
    </p:cSldViewPr>
  </p:slideViewPr>
  <p:outlineViewPr>
    <p:cViewPr>
      <p:scale>
        <a:sx n="33" d="100"/>
        <a:sy n="33" d="100"/>
      </p:scale>
      <p:origin x="0" y="-11295"/>
    </p:cViewPr>
  </p:outlineViewPr>
  <p:notesTextViewPr>
    <p:cViewPr>
      <p:scale>
        <a:sx n="1" d="1"/>
        <a:sy n="1" d="1"/>
      </p:scale>
      <p:origin x="0" y="0"/>
    </p:cViewPr>
  </p:notesTextViewPr>
  <p:sorterViewPr>
    <p:cViewPr varScale="1">
      <p:scale>
        <a:sx n="1" d="1"/>
        <a:sy n="1" d="1"/>
      </p:scale>
      <p:origin x="0" y="-1187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a:gsLst>
                <a:gs pos="0">
                  <a:srgbClr val="E31D19"/>
                </a:gs>
                <a:gs pos="100000">
                  <a:schemeClr val="bg1"/>
                </a:gs>
              </a:gsLst>
              <a:lin ang="5400000" scaled="1"/>
            </a:gradFill>
            <a:ln>
              <a:noFill/>
            </a:ln>
          </c:spPr>
          <c:dPt>
            <c:idx val="0"/>
            <c:bubble3D val="0"/>
            <c:spPr>
              <a:gradFill>
                <a:gsLst>
                  <a:gs pos="0">
                    <a:srgbClr val="E31D19"/>
                  </a:gs>
                  <a:gs pos="100000">
                    <a:srgbClr val="E31D19">
                      <a:alpha val="0"/>
                    </a:srgbClr>
                  </a:gs>
                </a:gsLst>
                <a:lin ang="0" scaled="0"/>
              </a:gradFill>
              <a:ln w="19050">
                <a:noFill/>
              </a:ln>
              <a:effectLst/>
            </c:spPr>
            <c:extLst>
              <c:ext xmlns:c16="http://schemas.microsoft.com/office/drawing/2014/chart" uri="{C3380CC4-5D6E-409C-BE32-E72D297353CC}">
                <c16:uniqueId val="{00000003-0510-43F6-B4BF-C1904017D4FA}"/>
              </c:ext>
            </c:extLst>
          </c:dPt>
          <c:dPt>
            <c:idx val="1"/>
            <c:bubble3D val="0"/>
            <c:spPr>
              <a:gradFill>
                <a:gsLst>
                  <a:gs pos="0">
                    <a:srgbClr val="E31D19"/>
                  </a:gs>
                  <a:gs pos="100000">
                    <a:srgbClr val="E31D19">
                      <a:alpha val="0"/>
                    </a:srgbClr>
                  </a:gs>
                </a:gsLst>
                <a:lin ang="5400000" scaled="1"/>
              </a:gradFill>
              <a:ln w="19050">
                <a:noFill/>
              </a:ln>
              <a:effectLst/>
            </c:spPr>
            <c:extLst>
              <c:ext xmlns:c16="http://schemas.microsoft.com/office/drawing/2014/chart" uri="{C3380CC4-5D6E-409C-BE32-E72D297353CC}">
                <c16:uniqueId val="{00000004-0510-43F6-B4BF-C1904017D4FA}"/>
              </c:ext>
            </c:extLst>
          </c:dPt>
          <c:dPt>
            <c:idx val="2"/>
            <c:bubble3D val="0"/>
            <c:spPr>
              <a:gradFill>
                <a:gsLst>
                  <a:gs pos="0">
                    <a:srgbClr val="E31D19"/>
                  </a:gs>
                  <a:gs pos="88000">
                    <a:srgbClr val="E31D19">
                      <a:alpha val="0"/>
                    </a:srgbClr>
                  </a:gs>
                </a:gsLst>
                <a:lin ang="13500000" scaled="0"/>
              </a:gradFill>
              <a:ln w="19050">
                <a:noFill/>
              </a:ln>
              <a:effectLst/>
            </c:spPr>
            <c:extLst>
              <c:ext xmlns:c16="http://schemas.microsoft.com/office/drawing/2014/chart" uri="{C3380CC4-5D6E-409C-BE32-E72D297353CC}">
                <c16:uniqueId val="{00000002-0510-43F6-B4BF-C1904017D4FA}"/>
              </c:ext>
            </c:extLst>
          </c:dPt>
          <c:cat>
            <c:strRef>
              <c:f>Sheet1!$A$2:$A$4</c:f>
              <c:strCache>
                <c:ptCount val="3"/>
                <c:pt idx="0">
                  <c:v>第一季度</c:v>
                </c:pt>
                <c:pt idx="1">
                  <c:v>第二季度</c:v>
                </c:pt>
                <c:pt idx="2">
                  <c:v>第三季度</c:v>
                </c:pt>
              </c:strCache>
            </c:strRef>
          </c:cat>
          <c:val>
            <c:numRef>
              <c:f>Sheet1!$B$2:$B$4</c:f>
              <c:numCache>
                <c:formatCode>General</c:formatCode>
                <c:ptCount val="3"/>
                <c:pt idx="0">
                  <c:v>120</c:v>
                </c:pt>
                <c:pt idx="1">
                  <c:v>120</c:v>
                </c:pt>
                <c:pt idx="2">
                  <c:v>120</c:v>
                </c:pt>
              </c:numCache>
            </c:numRef>
          </c:val>
          <c:extLst>
            <c:ext xmlns:c16="http://schemas.microsoft.com/office/drawing/2014/chart" uri="{C3380CC4-5D6E-409C-BE32-E72D297353CC}">
              <c16:uniqueId val="{00000000-0510-43F6-B4BF-C1904017D4FA}"/>
            </c:ext>
          </c:extLst>
        </c:ser>
        <c:dLbls>
          <c:showLegendKey val="0"/>
          <c:showVal val="0"/>
          <c:showCatName val="0"/>
          <c:showSerName val="0"/>
          <c:showPercent val="0"/>
          <c:showBubbleSize val="0"/>
          <c:showLeaderLines val="1"/>
        </c:dLbls>
        <c:firstSliceAng val="9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a:gsLst>
                <a:gs pos="0">
                  <a:srgbClr val="E31D19"/>
                </a:gs>
                <a:gs pos="100000">
                  <a:schemeClr val="bg1"/>
                </a:gs>
              </a:gsLst>
              <a:lin ang="5400000" scaled="1"/>
            </a:gradFill>
            <a:ln>
              <a:noFill/>
            </a:ln>
          </c:spPr>
          <c:dPt>
            <c:idx val="0"/>
            <c:bubble3D val="0"/>
            <c:spPr>
              <a:gradFill>
                <a:gsLst>
                  <a:gs pos="0">
                    <a:schemeClr val="tx1"/>
                  </a:gs>
                  <a:gs pos="100000">
                    <a:schemeClr val="tx1">
                      <a:alpha val="0"/>
                    </a:schemeClr>
                  </a:gs>
                </a:gsLst>
                <a:lin ang="0" scaled="0"/>
              </a:gradFill>
              <a:ln w="19050">
                <a:noFill/>
              </a:ln>
              <a:effectLst/>
            </c:spPr>
            <c:extLst>
              <c:ext xmlns:c16="http://schemas.microsoft.com/office/drawing/2014/chart" uri="{C3380CC4-5D6E-409C-BE32-E72D297353CC}">
                <c16:uniqueId val="{00000003-0510-43F6-B4BF-C1904017D4FA}"/>
              </c:ext>
            </c:extLst>
          </c:dPt>
          <c:dPt>
            <c:idx val="1"/>
            <c:bubble3D val="0"/>
            <c:spPr>
              <a:gradFill>
                <a:gsLst>
                  <a:gs pos="0">
                    <a:schemeClr val="tx1"/>
                  </a:gs>
                  <a:gs pos="100000">
                    <a:schemeClr val="tx1">
                      <a:alpha val="0"/>
                    </a:schemeClr>
                  </a:gs>
                </a:gsLst>
                <a:lin ang="5400000" scaled="1"/>
              </a:gradFill>
              <a:ln w="19050">
                <a:noFill/>
              </a:ln>
              <a:effectLst/>
            </c:spPr>
            <c:extLst>
              <c:ext xmlns:c16="http://schemas.microsoft.com/office/drawing/2014/chart" uri="{C3380CC4-5D6E-409C-BE32-E72D297353CC}">
                <c16:uniqueId val="{00000003-E73F-45F0-8A3D-6C28C64FD9F2}"/>
              </c:ext>
            </c:extLst>
          </c:dPt>
          <c:dPt>
            <c:idx val="2"/>
            <c:bubble3D val="0"/>
            <c:spPr>
              <a:gradFill>
                <a:gsLst>
                  <a:gs pos="0">
                    <a:schemeClr val="tx1"/>
                  </a:gs>
                  <a:gs pos="100000">
                    <a:schemeClr val="tx1">
                      <a:alpha val="0"/>
                    </a:schemeClr>
                  </a:gs>
                </a:gsLst>
                <a:lin ang="16200000" scaled="0"/>
              </a:gradFill>
              <a:ln w="19050">
                <a:noFill/>
              </a:ln>
              <a:effectLst/>
            </c:spPr>
            <c:extLst>
              <c:ext xmlns:c16="http://schemas.microsoft.com/office/drawing/2014/chart" uri="{C3380CC4-5D6E-409C-BE32-E72D297353CC}">
                <c16:uniqueId val="{00000002-0510-43F6-B4BF-C1904017D4FA}"/>
              </c:ext>
            </c:extLst>
          </c:dPt>
          <c:cat>
            <c:strRef>
              <c:f>Sheet1!$A$2:$A$4</c:f>
              <c:strCache>
                <c:ptCount val="3"/>
                <c:pt idx="0">
                  <c:v>第一季度</c:v>
                </c:pt>
                <c:pt idx="1">
                  <c:v>第二季度</c:v>
                </c:pt>
                <c:pt idx="2">
                  <c:v>第三季度</c:v>
                </c:pt>
              </c:strCache>
            </c:strRef>
          </c:cat>
          <c:val>
            <c:numRef>
              <c:f>Sheet1!$B$2:$B$4</c:f>
              <c:numCache>
                <c:formatCode>General</c:formatCode>
                <c:ptCount val="3"/>
                <c:pt idx="0">
                  <c:v>120</c:v>
                </c:pt>
                <c:pt idx="1">
                  <c:v>120</c:v>
                </c:pt>
                <c:pt idx="2">
                  <c:v>120</c:v>
                </c:pt>
              </c:numCache>
            </c:numRef>
          </c:val>
          <c:extLst>
            <c:ext xmlns:c16="http://schemas.microsoft.com/office/drawing/2014/chart" uri="{C3380CC4-5D6E-409C-BE32-E72D297353CC}">
              <c16:uniqueId val="{00000000-0510-43F6-B4BF-C1904017D4FA}"/>
            </c:ext>
          </c:extLst>
        </c:ser>
        <c:dLbls>
          <c:showLegendKey val="0"/>
          <c:showVal val="0"/>
          <c:showCatName val="0"/>
          <c:showSerName val="0"/>
          <c:showPercent val="0"/>
          <c:showBubbleSize val="0"/>
          <c:showLeaderLines val="1"/>
        </c:dLbls>
        <c:firstSliceAng val="27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7BED7-29C1-4D91-AA83-B0C9C8DAC256}" type="datetimeFigureOut">
              <a:rPr lang="en-US" smtClean="0"/>
              <a:t>2/2/2023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EB579-B2BB-46A6-B301-BDE7644BA3AE}" type="slidenum">
              <a:rPr lang="en-US" smtClean="0"/>
              <a:t>‹#›</a:t>
            </a:fld>
            <a:endParaRPr lang="en-US"/>
          </a:p>
        </p:txBody>
      </p:sp>
    </p:spTree>
    <p:extLst>
      <p:ext uri="{BB962C8B-B14F-4D97-AF65-F5344CB8AC3E}">
        <p14:creationId xmlns:p14="http://schemas.microsoft.com/office/powerpoint/2010/main" val="14369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33</a:t>
            </a:fld>
            <a:endParaRPr lang="en-US"/>
          </a:p>
        </p:txBody>
      </p:sp>
    </p:spTree>
    <p:extLst>
      <p:ext uri="{BB962C8B-B14F-4D97-AF65-F5344CB8AC3E}">
        <p14:creationId xmlns:p14="http://schemas.microsoft.com/office/powerpoint/2010/main" val="11172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63</a:t>
            </a:fld>
            <a:endParaRPr lang="en-US"/>
          </a:p>
        </p:txBody>
      </p:sp>
    </p:spTree>
    <p:extLst>
      <p:ext uri="{BB962C8B-B14F-4D97-AF65-F5344CB8AC3E}">
        <p14:creationId xmlns:p14="http://schemas.microsoft.com/office/powerpoint/2010/main" val="105552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64</a:t>
            </a:fld>
            <a:endParaRPr lang="en-US"/>
          </a:p>
        </p:txBody>
      </p:sp>
    </p:spTree>
    <p:extLst>
      <p:ext uri="{BB962C8B-B14F-4D97-AF65-F5344CB8AC3E}">
        <p14:creationId xmlns:p14="http://schemas.microsoft.com/office/powerpoint/2010/main" val="52521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69</a:t>
            </a:fld>
            <a:endParaRPr lang="en-US"/>
          </a:p>
        </p:txBody>
      </p:sp>
    </p:spTree>
    <p:extLst>
      <p:ext uri="{BB962C8B-B14F-4D97-AF65-F5344CB8AC3E}">
        <p14:creationId xmlns:p14="http://schemas.microsoft.com/office/powerpoint/2010/main" val="12007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73</a:t>
            </a:fld>
            <a:endParaRPr lang="en-US"/>
          </a:p>
        </p:txBody>
      </p:sp>
    </p:spTree>
    <p:extLst>
      <p:ext uri="{BB962C8B-B14F-4D97-AF65-F5344CB8AC3E}">
        <p14:creationId xmlns:p14="http://schemas.microsoft.com/office/powerpoint/2010/main" val="108130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4EEB579-B2BB-46A6-B301-BDE7644BA3AE}" type="slidenum">
              <a:rPr lang="en-US" smtClean="0"/>
              <a:t>85</a:t>
            </a:fld>
            <a:endParaRPr lang="en-US"/>
          </a:p>
        </p:txBody>
      </p:sp>
    </p:spTree>
    <p:extLst>
      <p:ext uri="{BB962C8B-B14F-4D97-AF65-F5344CB8AC3E}">
        <p14:creationId xmlns:p14="http://schemas.microsoft.com/office/powerpoint/2010/main" val="101612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46AFB-C4C8-4B24-9923-D5AC0B61596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BF320488-1EE2-4063-8382-758EC1E3C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88386D61-C43F-48B4-959F-77BD98F239F0}"/>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3178AD84-F80E-4B70-A10C-12F5629FD1D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0A42C69-36F1-402B-AB94-82FA62FE248F}"/>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301396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AAED3-8072-4E88-A315-9438F53C3E6D}"/>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FCDE65DC-3536-4CC2-A122-140D21192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2B14424-E044-48EA-BC3D-67288B2A44A9}"/>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6FFAE2D4-308B-47AB-961D-4A0DF6D00B3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D97165E-03EF-47F9-BB87-2D64878E4E97}"/>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2172504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C35B17-95C2-4ABF-AAFC-441FCB7C25C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CADFC92C-84CD-48F1-8FF0-41D813F76F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0E6835B-D90E-483E-B231-5D4D77EC04B4}"/>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80737D61-45E3-4D72-89CE-70E746131FE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86EF9C3-CCEC-4AB8-B7BD-67D8872AC1A3}"/>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212843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94118-AF52-45C0-AE02-AF862FB2AF4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8E541E1-6F73-40A6-B042-120F07C8365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2F081C93-6541-419F-9529-3C809B5D0FD9}"/>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2BC1625A-398F-4162-9A7B-9A4DCA05F10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CD6CBD3-D863-474A-AF6A-1DB7CDC9D013}"/>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3266800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3AF5E-4161-4AE2-BD55-EAD3537A481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CF59618-EA3C-457E-8CC9-B8EB7673F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7B30E62-1187-47D8-A46D-D6282BB43C36}"/>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FFB5973F-53C5-4F8B-8534-2BB9889953C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C3964E1-9E99-4152-ACEC-DF25F2F1427E}"/>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1242937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6084D-21A1-424E-9794-FBA19C311D68}"/>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5AC0DFA-93F9-4852-89E8-74280BAFBE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E352A92A-038F-4A82-8D15-6DA1AA21091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5E6FA06E-465D-441F-9B7B-70B2DD4E972B}"/>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6" name="页脚占位符 5">
            <a:extLst>
              <a:ext uri="{FF2B5EF4-FFF2-40B4-BE49-F238E27FC236}">
                <a16:creationId xmlns:a16="http://schemas.microsoft.com/office/drawing/2014/main" id="{A7A34BD9-6A04-48E5-8B4F-67354898906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67C66CD-6E6F-4FEE-B760-747C9BFA7FF5}"/>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176091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6E0CF-2CBF-48DA-A23F-1B7B2790387D}"/>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DA89B06-19E2-4FCE-AB6A-A296EE747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D3DFBCE-E215-4737-8C5A-7B35F7B220B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FB714330-CDEB-4203-BBFA-F2CFB9FBD9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780007-4517-4029-B5B9-E5994C9E39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0690EF5B-A0EB-4FD3-98B1-013905730449}"/>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8" name="页脚占位符 7">
            <a:extLst>
              <a:ext uri="{FF2B5EF4-FFF2-40B4-BE49-F238E27FC236}">
                <a16:creationId xmlns:a16="http://schemas.microsoft.com/office/drawing/2014/main" id="{9D6D2324-1935-4A76-A3D6-45BCB156B7E3}"/>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36B89C35-F9DC-4F2C-A1ED-934E0498863A}"/>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280726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F2EAD-02A0-4385-A7AF-87FFDB5FEAA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F5944C7-61F4-4BF5-9239-D5AD4A28A85D}"/>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4" name="页脚占位符 3">
            <a:extLst>
              <a:ext uri="{FF2B5EF4-FFF2-40B4-BE49-F238E27FC236}">
                <a16:creationId xmlns:a16="http://schemas.microsoft.com/office/drawing/2014/main" id="{7A06BFE7-886F-4087-AB78-FA32AC692D8D}"/>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CD88B658-60EE-40A1-B2A0-DFC9BD3F02A8}"/>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38040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5CCE2D-C012-49CB-835E-89E2B5D65348}"/>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3" name="页脚占位符 2">
            <a:extLst>
              <a:ext uri="{FF2B5EF4-FFF2-40B4-BE49-F238E27FC236}">
                <a16:creationId xmlns:a16="http://schemas.microsoft.com/office/drawing/2014/main" id="{9DFD6CC7-6B67-4CA7-9E71-DC2A4F44FC44}"/>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8E7926B5-99AF-4396-BFF1-2E9F66F8C8FE}"/>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3824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A6D8E-B5E7-4663-9E93-8C44C17A09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E279FF-C4C9-4DE3-AB8E-42282BF96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AA7BA04E-4FBB-44CC-BFFD-C3D591E33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8BACF92-5731-4E7D-8AF4-B5CDA131E491}"/>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6" name="页脚占位符 5">
            <a:extLst>
              <a:ext uri="{FF2B5EF4-FFF2-40B4-BE49-F238E27FC236}">
                <a16:creationId xmlns:a16="http://schemas.microsoft.com/office/drawing/2014/main" id="{2FD07B3C-425F-4EBD-A63F-FB362208355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CF949BED-2CAF-4072-B640-2D642CC0C7B1}"/>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132993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0DD55-5566-45D3-85AB-418AA6494D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8727CDC-7D23-4D8A-825F-FF7DE1193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CA98E0F7-70D7-42BB-8E66-06652A403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E62A56-632C-459F-BAAB-93856A109495}"/>
              </a:ext>
            </a:extLst>
          </p:cNvPr>
          <p:cNvSpPr>
            <a:spLocks noGrp="1"/>
          </p:cNvSpPr>
          <p:nvPr>
            <p:ph type="dt" sz="half" idx="10"/>
          </p:nvPr>
        </p:nvSpPr>
        <p:spPr/>
        <p:txBody>
          <a:bodyPr/>
          <a:lstStyle/>
          <a:p>
            <a:fld id="{E833EAA9-6A09-4D6A-B462-8FD72EC7D5AB}" type="datetimeFigureOut">
              <a:rPr lang="en-US" smtClean="0"/>
              <a:t>2/2/2023</a:t>
            </a:fld>
            <a:endParaRPr lang="en-US"/>
          </a:p>
        </p:txBody>
      </p:sp>
      <p:sp>
        <p:nvSpPr>
          <p:cNvPr id="6" name="页脚占位符 5">
            <a:extLst>
              <a:ext uri="{FF2B5EF4-FFF2-40B4-BE49-F238E27FC236}">
                <a16:creationId xmlns:a16="http://schemas.microsoft.com/office/drawing/2014/main" id="{CEE935D3-4C40-4D1D-8F0D-C83EAB22C12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3307697-F09D-4AFB-A3F5-D063597491AB}"/>
              </a:ext>
            </a:extLst>
          </p:cNvPr>
          <p:cNvSpPr>
            <a:spLocks noGrp="1"/>
          </p:cNvSpPr>
          <p:nvPr>
            <p:ph type="sldNum" sz="quarter" idx="12"/>
          </p:nvPr>
        </p:nvSpPr>
        <p:spPr/>
        <p:txBody>
          <a:bodyPr/>
          <a:lstStyle/>
          <a:p>
            <a:fld id="{EFFD6DE4-0F87-49F1-BBAD-0AAF960D875A}" type="slidenum">
              <a:rPr lang="en-US" smtClean="0"/>
              <a:t>‹#›</a:t>
            </a:fld>
            <a:endParaRPr lang="en-US"/>
          </a:p>
        </p:txBody>
      </p:sp>
    </p:spTree>
    <p:extLst>
      <p:ext uri="{BB962C8B-B14F-4D97-AF65-F5344CB8AC3E}">
        <p14:creationId xmlns:p14="http://schemas.microsoft.com/office/powerpoint/2010/main" val="415543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C22692-5033-4809-9A72-DF5A250AB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F8433A2-B309-46F5-821D-DF2FA7633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E653A4A-B458-480C-B88D-85818626E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3EAA9-6A09-4D6A-B462-8FD72EC7D5AB}" type="datetimeFigureOut">
              <a:rPr lang="en-US" smtClean="0"/>
              <a:t>2/2/2023</a:t>
            </a:fld>
            <a:endParaRPr lang="en-US"/>
          </a:p>
        </p:txBody>
      </p:sp>
      <p:sp>
        <p:nvSpPr>
          <p:cNvPr id="5" name="页脚占位符 4">
            <a:extLst>
              <a:ext uri="{FF2B5EF4-FFF2-40B4-BE49-F238E27FC236}">
                <a16:creationId xmlns:a16="http://schemas.microsoft.com/office/drawing/2014/main" id="{95CAC5E6-EE35-4F94-A35E-F37ECDEC5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3232857A-566F-4A56-861F-F013C15D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D6DE4-0F87-49F1-BBAD-0AAF960D875A}" type="slidenum">
              <a:rPr lang="en-US" smtClean="0"/>
              <a:t>‹#›</a:t>
            </a:fld>
            <a:endParaRPr lang="en-US"/>
          </a:p>
        </p:txBody>
      </p:sp>
      <p:sp>
        <p:nvSpPr>
          <p:cNvPr id="7" name="矩形 6">
            <a:extLst>
              <a:ext uri="{FF2B5EF4-FFF2-40B4-BE49-F238E27FC236}">
                <a16:creationId xmlns:a16="http://schemas.microsoft.com/office/drawing/2014/main" id="{34CBD736-B622-4897-94C8-661FF21A8363}"/>
              </a:ext>
            </a:extLst>
          </p:cNvPr>
          <p:cNvSpPr/>
          <p:nvPr userDrawn="1"/>
        </p:nvSpPr>
        <p:spPr>
          <a:xfrm>
            <a:off x="5638800" y="-317633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5A0CA83B-422C-40F6-9574-A6F88D4B06CE}"/>
              </a:ext>
            </a:extLst>
          </p:cNvPr>
          <p:cNvSpPr/>
          <p:nvPr userDrawn="1"/>
        </p:nvSpPr>
        <p:spPr>
          <a:xfrm>
            <a:off x="5638800" y="3700913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113B1C6-3FAB-4400-87EC-7088BDDD4E61}"/>
              </a:ext>
            </a:extLst>
          </p:cNvPr>
          <p:cNvSpPr/>
          <p:nvPr userDrawn="1"/>
        </p:nvSpPr>
        <p:spPr>
          <a:xfrm>
            <a:off x="-45760105" y="2971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67000DE9-1C4E-4C19-87A4-7508006C20E2}"/>
              </a:ext>
            </a:extLst>
          </p:cNvPr>
          <p:cNvSpPr/>
          <p:nvPr userDrawn="1"/>
        </p:nvSpPr>
        <p:spPr>
          <a:xfrm>
            <a:off x="53813243" y="2971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34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7.sv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sv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image" Target="../media/image2.png"/><Relationship Id="rId16" Type="http://schemas.openxmlformats.org/officeDocument/2006/relationships/image" Target="../media/image57.svg"/><Relationship Id="rId20" Type="http://schemas.openxmlformats.org/officeDocument/2006/relationships/image" Target="../media/image61.sv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24" Type="http://schemas.openxmlformats.org/officeDocument/2006/relationships/image" Target="../media/image65.svg"/><Relationship Id="rId32" Type="http://schemas.openxmlformats.org/officeDocument/2006/relationships/image" Target="../media/image73.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svg"/><Relationship Id="rId10" Type="http://schemas.openxmlformats.org/officeDocument/2006/relationships/image" Target="../media/image51.sv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3.svg"/><Relationship Id="rId27" Type="http://schemas.openxmlformats.org/officeDocument/2006/relationships/image" Target="../media/image68.png"/><Relationship Id="rId30" Type="http://schemas.openxmlformats.org/officeDocument/2006/relationships/image" Target="../media/image71.svg"/><Relationship Id="rId8" Type="http://schemas.openxmlformats.org/officeDocument/2006/relationships/image" Target="../media/image49.svg"/></Relationships>
</file>

<file path=ppt/slides/_rels/slide3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2.pn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jpeg"/><Relationship Id="rId16" Type="http://schemas.openxmlformats.org/officeDocument/2006/relationships/image" Target="../media/image124.svg"/><Relationship Id="rId1" Type="http://schemas.openxmlformats.org/officeDocument/2006/relationships/slideLayout" Target="../slideLayouts/slideLayout7.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 Id="rId14" Type="http://schemas.openxmlformats.org/officeDocument/2006/relationships/image" Target="../media/image122.svg"/></Relationships>
</file>

<file path=ppt/slides/_rels/slide4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svg"/><Relationship Id="rId18" Type="http://schemas.openxmlformats.org/officeDocument/2006/relationships/image" Target="../media/image139.png"/><Relationship Id="rId3" Type="http://schemas.openxmlformats.org/officeDocument/2006/relationships/image" Target="../media/image110.jpeg"/><Relationship Id="rId21" Type="http://schemas.openxmlformats.org/officeDocument/2006/relationships/image" Target="../media/image142.svg"/><Relationship Id="rId7" Type="http://schemas.openxmlformats.org/officeDocument/2006/relationships/image" Target="../media/image128.svg"/><Relationship Id="rId12" Type="http://schemas.openxmlformats.org/officeDocument/2006/relationships/image" Target="../media/image133.png"/><Relationship Id="rId17" Type="http://schemas.openxmlformats.org/officeDocument/2006/relationships/image" Target="../media/image138.svg"/><Relationship Id="rId25" Type="http://schemas.openxmlformats.org/officeDocument/2006/relationships/image" Target="../media/image146.svg"/><Relationship Id="rId2" Type="http://schemas.openxmlformats.org/officeDocument/2006/relationships/slideLayout" Target="../slideLayouts/slideLayout7.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themeOverride" Target="../theme/themeOverride3.xml"/><Relationship Id="rId6" Type="http://schemas.openxmlformats.org/officeDocument/2006/relationships/image" Target="../media/image127.png"/><Relationship Id="rId11" Type="http://schemas.openxmlformats.org/officeDocument/2006/relationships/image" Target="../media/image132.svg"/><Relationship Id="rId24" Type="http://schemas.openxmlformats.org/officeDocument/2006/relationships/image" Target="../media/image145.png"/><Relationship Id="rId5" Type="http://schemas.openxmlformats.org/officeDocument/2006/relationships/image" Target="../media/image126.svg"/><Relationship Id="rId15" Type="http://schemas.openxmlformats.org/officeDocument/2006/relationships/image" Target="../media/image136.svg"/><Relationship Id="rId23" Type="http://schemas.openxmlformats.org/officeDocument/2006/relationships/image" Target="../media/image144.svg"/><Relationship Id="rId10" Type="http://schemas.openxmlformats.org/officeDocument/2006/relationships/image" Target="../media/image131.png"/><Relationship Id="rId19" Type="http://schemas.openxmlformats.org/officeDocument/2006/relationships/image" Target="../media/image140.svg"/><Relationship Id="rId4" Type="http://schemas.openxmlformats.org/officeDocument/2006/relationships/image" Target="../media/image125.png"/><Relationship Id="rId9" Type="http://schemas.openxmlformats.org/officeDocument/2006/relationships/image" Target="../media/image130.svg"/><Relationship Id="rId14" Type="http://schemas.openxmlformats.org/officeDocument/2006/relationships/image" Target="../media/image135.png"/><Relationship Id="rId22" Type="http://schemas.openxmlformats.org/officeDocument/2006/relationships/image" Target="../media/image143.png"/></Relationships>
</file>

<file path=ppt/slides/_rels/slide4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148.svg"/><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50.sv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chart" Target="../charts/chart2.xml"/><Relationship Id="rId4" Type="http://schemas.openxmlformats.org/officeDocument/2006/relationships/chart" Target="../charts/chart1.xml"/></Relationships>
</file>

<file path=ppt/slides/_rels/slide5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3" Type="http://schemas.openxmlformats.org/officeDocument/2006/relationships/image" Target="../media/image110.jpeg"/><Relationship Id="rId7" Type="http://schemas.openxmlformats.org/officeDocument/2006/relationships/image" Target="../media/image154.svg"/><Relationship Id="rId12" Type="http://schemas.openxmlformats.org/officeDocument/2006/relationships/image" Target="../media/image159.png"/><Relationship Id="rId17" Type="http://schemas.openxmlformats.org/officeDocument/2006/relationships/image" Target="../media/image164.svg"/><Relationship Id="rId2" Type="http://schemas.openxmlformats.org/officeDocument/2006/relationships/slideLayout" Target="../slideLayouts/slideLayout7.xml"/><Relationship Id="rId16" Type="http://schemas.openxmlformats.org/officeDocument/2006/relationships/image" Target="../media/image163.png"/><Relationship Id="rId1" Type="http://schemas.openxmlformats.org/officeDocument/2006/relationships/themeOverride" Target="../theme/themeOverride9.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svg"/><Relationship Id="rId15" Type="http://schemas.openxmlformats.org/officeDocument/2006/relationships/image" Target="../media/image162.sv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svg"/><Relationship Id="rId14"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5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slides/_rels/slide5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svg"/><Relationship Id="rId7" Type="http://schemas.openxmlformats.org/officeDocument/2006/relationships/image" Target="../media/image180.sv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 Id="rId9" Type="http://schemas.openxmlformats.org/officeDocument/2006/relationships/image" Target="../media/image182.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4.sv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svg"/><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svg"/><Relationship Id="rId3" Type="http://schemas.openxmlformats.org/officeDocument/2006/relationships/image" Target="../media/image110.jpeg"/><Relationship Id="rId7" Type="http://schemas.openxmlformats.org/officeDocument/2006/relationships/image" Target="../media/image196.svg"/><Relationship Id="rId12" Type="http://schemas.openxmlformats.org/officeDocument/2006/relationships/image" Target="../media/image201.png"/><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195.png"/><Relationship Id="rId11" Type="http://schemas.openxmlformats.org/officeDocument/2006/relationships/image" Target="../media/image200.svg"/><Relationship Id="rId5" Type="http://schemas.openxmlformats.org/officeDocument/2006/relationships/image" Target="../media/image194.svg"/><Relationship Id="rId15" Type="http://schemas.openxmlformats.org/officeDocument/2006/relationships/image" Target="../media/image20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svg"/><Relationship Id="rId14" Type="http://schemas.openxmlformats.org/officeDocument/2006/relationships/image" Target="../media/image203.png"/></Relationships>
</file>

<file path=ppt/slides/_rels/slide63.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3" Type="http://schemas.openxmlformats.org/officeDocument/2006/relationships/notesSlide" Target="../notesSlides/notesSlide2.xml"/><Relationship Id="rId7" Type="http://schemas.openxmlformats.org/officeDocument/2006/relationships/image" Target="../media/image207.png"/><Relationship Id="rId12" Type="http://schemas.openxmlformats.org/officeDocument/2006/relationships/image" Target="../media/image212.svg"/><Relationship Id="rId2" Type="http://schemas.openxmlformats.org/officeDocument/2006/relationships/slideLayout" Target="../slideLayouts/slideLayout7.xml"/><Relationship Id="rId16" Type="http://schemas.openxmlformats.org/officeDocument/2006/relationships/image" Target="../media/image216.svg"/><Relationship Id="rId1" Type="http://schemas.openxmlformats.org/officeDocument/2006/relationships/themeOverride" Target="../theme/themeOverride12.xml"/><Relationship Id="rId6" Type="http://schemas.openxmlformats.org/officeDocument/2006/relationships/image" Target="../media/image206.sv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svg"/><Relationship Id="rId4" Type="http://schemas.openxmlformats.org/officeDocument/2006/relationships/image" Target="../media/image110.jpeg"/><Relationship Id="rId9" Type="http://schemas.openxmlformats.org/officeDocument/2006/relationships/image" Target="../media/image209.png"/><Relationship Id="rId14" Type="http://schemas.openxmlformats.org/officeDocument/2006/relationships/image" Target="../media/image214.sv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110.jpeg"/></Relationships>
</file>

<file path=ppt/slides/_rels/slide65.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66.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svg"/><Relationship Id="rId3" Type="http://schemas.openxmlformats.org/officeDocument/2006/relationships/image" Target="../media/image110.jpeg"/><Relationship Id="rId7" Type="http://schemas.openxmlformats.org/officeDocument/2006/relationships/image" Target="../media/image229.svg"/><Relationship Id="rId12" Type="http://schemas.openxmlformats.org/officeDocument/2006/relationships/image" Target="../media/image234.png"/><Relationship Id="rId2" Type="http://schemas.openxmlformats.org/officeDocument/2006/relationships/slideLayout" Target="../slideLayouts/slideLayout7.xml"/><Relationship Id="rId1" Type="http://schemas.openxmlformats.org/officeDocument/2006/relationships/themeOverride" Target="../theme/themeOverride14.xml"/><Relationship Id="rId6" Type="http://schemas.openxmlformats.org/officeDocument/2006/relationships/image" Target="../media/image228.png"/><Relationship Id="rId11" Type="http://schemas.openxmlformats.org/officeDocument/2006/relationships/image" Target="../media/image233.svg"/><Relationship Id="rId5" Type="http://schemas.openxmlformats.org/officeDocument/2006/relationships/image" Target="../media/image227.sv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svg"/></Relationships>
</file>

<file path=ppt/slides/_rels/slide6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15.xml"/><Relationship Id="rId5" Type="http://schemas.openxmlformats.org/officeDocument/2006/relationships/image" Target="../media/image237.svg"/><Relationship Id="rId4" Type="http://schemas.openxmlformats.org/officeDocument/2006/relationships/image" Target="../media/image236.png"/></Relationships>
</file>

<file path=ppt/slides/_rels/slide6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16.xml"/><Relationship Id="rId5" Type="http://schemas.openxmlformats.org/officeDocument/2006/relationships/image" Target="../media/image239.svg"/><Relationship Id="rId4" Type="http://schemas.openxmlformats.org/officeDocument/2006/relationships/image" Target="../media/image23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110.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svg"/><Relationship Id="rId7" Type="http://schemas.openxmlformats.org/officeDocument/2006/relationships/image" Target="../media/image245.svg"/><Relationship Id="rId2"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svg"/><Relationship Id="rId5" Type="http://schemas.openxmlformats.org/officeDocument/2006/relationships/image" Target="../media/image243.sv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svg"/></Relationships>
</file>

<file path=ppt/slides/_rels/slide7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18.xml"/><Relationship Id="rId5" Type="http://schemas.openxmlformats.org/officeDocument/2006/relationships/image" Target="../media/image251.svg"/><Relationship Id="rId4" Type="http://schemas.openxmlformats.org/officeDocument/2006/relationships/image" Target="../media/image250.png"/></Relationships>
</file>

<file path=ppt/slides/_rels/slide72.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255.svg"/><Relationship Id="rId2" Type="http://schemas.openxmlformats.org/officeDocument/2006/relationships/slideLayout" Target="../slideLayouts/slideLayout7.xml"/><Relationship Id="rId1" Type="http://schemas.openxmlformats.org/officeDocument/2006/relationships/themeOverride" Target="../theme/themeOverride19.xml"/><Relationship Id="rId6" Type="http://schemas.openxmlformats.org/officeDocument/2006/relationships/image" Target="../media/image254.png"/><Relationship Id="rId5" Type="http://schemas.openxmlformats.org/officeDocument/2006/relationships/image" Target="../media/image253.svg"/><Relationship Id="rId4" Type="http://schemas.openxmlformats.org/officeDocument/2006/relationships/image" Target="../media/image252.png"/></Relationships>
</file>

<file path=ppt/slides/_rels/slide7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20.xml"/><Relationship Id="rId5" Type="http://schemas.openxmlformats.org/officeDocument/2006/relationships/image" Target="../media/image258.svg"/><Relationship Id="rId4" Type="http://schemas.openxmlformats.org/officeDocument/2006/relationships/image" Target="../media/image257.png"/></Relationships>
</file>

<file path=ppt/slides/_rels/slide75.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svg"/><Relationship Id="rId3" Type="http://schemas.openxmlformats.org/officeDocument/2006/relationships/image" Target="../media/image110.jpeg"/><Relationship Id="rId7" Type="http://schemas.openxmlformats.org/officeDocument/2006/relationships/image" Target="../media/image262.svg"/><Relationship Id="rId12" Type="http://schemas.openxmlformats.org/officeDocument/2006/relationships/image" Target="../media/image267.png"/><Relationship Id="rId17" Type="http://schemas.openxmlformats.org/officeDocument/2006/relationships/image" Target="../media/image272.svg"/><Relationship Id="rId2" Type="http://schemas.openxmlformats.org/officeDocument/2006/relationships/slideLayout" Target="../slideLayouts/slideLayout7.xml"/><Relationship Id="rId16" Type="http://schemas.openxmlformats.org/officeDocument/2006/relationships/image" Target="../media/image271.png"/><Relationship Id="rId1" Type="http://schemas.openxmlformats.org/officeDocument/2006/relationships/themeOverride" Target="../theme/themeOverride21.xml"/><Relationship Id="rId6" Type="http://schemas.openxmlformats.org/officeDocument/2006/relationships/image" Target="../media/image261.png"/><Relationship Id="rId11" Type="http://schemas.openxmlformats.org/officeDocument/2006/relationships/image" Target="../media/image266.svg"/><Relationship Id="rId5" Type="http://schemas.openxmlformats.org/officeDocument/2006/relationships/image" Target="../media/image260.svg"/><Relationship Id="rId15" Type="http://schemas.openxmlformats.org/officeDocument/2006/relationships/image" Target="../media/image270.sv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svg"/><Relationship Id="rId14" Type="http://schemas.openxmlformats.org/officeDocument/2006/relationships/image" Target="../media/image269.png"/></Relationships>
</file>

<file path=ppt/slides/_rels/slide76.xml.rels><?xml version="1.0" encoding="UTF-8" standalone="yes"?>
<Relationships xmlns="http://schemas.openxmlformats.org/package/2006/relationships"><Relationship Id="rId8" Type="http://schemas.openxmlformats.org/officeDocument/2006/relationships/image" Target="../media/image277.svg"/><Relationship Id="rId13" Type="http://schemas.openxmlformats.org/officeDocument/2006/relationships/image" Target="../media/image282.png"/><Relationship Id="rId18" Type="http://schemas.openxmlformats.org/officeDocument/2006/relationships/image" Target="../media/image287.svg"/><Relationship Id="rId3" Type="http://schemas.openxmlformats.org/officeDocument/2006/relationships/image" Target="../media/image110.jpeg"/><Relationship Id="rId7" Type="http://schemas.openxmlformats.org/officeDocument/2006/relationships/image" Target="../media/image276.png"/><Relationship Id="rId12" Type="http://schemas.openxmlformats.org/officeDocument/2006/relationships/image" Target="../media/image281.svg"/><Relationship Id="rId17" Type="http://schemas.openxmlformats.org/officeDocument/2006/relationships/image" Target="../media/image286.png"/><Relationship Id="rId2" Type="http://schemas.openxmlformats.org/officeDocument/2006/relationships/slideLayout" Target="../slideLayouts/slideLayout7.xml"/><Relationship Id="rId16" Type="http://schemas.openxmlformats.org/officeDocument/2006/relationships/image" Target="../media/image285.svg"/><Relationship Id="rId1" Type="http://schemas.openxmlformats.org/officeDocument/2006/relationships/themeOverride" Target="../theme/themeOverride22.xml"/><Relationship Id="rId6" Type="http://schemas.openxmlformats.org/officeDocument/2006/relationships/image" Target="../media/image275.svg"/><Relationship Id="rId11" Type="http://schemas.openxmlformats.org/officeDocument/2006/relationships/image" Target="../media/image280.png"/><Relationship Id="rId5" Type="http://schemas.openxmlformats.org/officeDocument/2006/relationships/image" Target="../media/image274.png"/><Relationship Id="rId15" Type="http://schemas.openxmlformats.org/officeDocument/2006/relationships/image" Target="../media/image284.png"/><Relationship Id="rId10" Type="http://schemas.openxmlformats.org/officeDocument/2006/relationships/image" Target="../media/image279.svg"/><Relationship Id="rId4" Type="http://schemas.openxmlformats.org/officeDocument/2006/relationships/image" Target="../media/image273.png"/><Relationship Id="rId9" Type="http://schemas.openxmlformats.org/officeDocument/2006/relationships/image" Target="../media/image278.png"/><Relationship Id="rId14" Type="http://schemas.openxmlformats.org/officeDocument/2006/relationships/image" Target="../media/image283.svg"/></Relationships>
</file>

<file path=ppt/slides/_rels/slide77.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svg"/><Relationship Id="rId3" Type="http://schemas.openxmlformats.org/officeDocument/2006/relationships/image" Target="../media/image110.jpeg"/><Relationship Id="rId7" Type="http://schemas.openxmlformats.org/officeDocument/2006/relationships/image" Target="../media/image291.svg"/><Relationship Id="rId12" Type="http://schemas.openxmlformats.org/officeDocument/2006/relationships/image" Target="../media/image296.png"/><Relationship Id="rId2" Type="http://schemas.openxmlformats.org/officeDocument/2006/relationships/slideLayout" Target="../slideLayouts/slideLayout7.xml"/><Relationship Id="rId1" Type="http://schemas.openxmlformats.org/officeDocument/2006/relationships/themeOverride" Target="../theme/themeOverride23.xml"/><Relationship Id="rId6" Type="http://schemas.openxmlformats.org/officeDocument/2006/relationships/image" Target="../media/image290.png"/><Relationship Id="rId11" Type="http://schemas.openxmlformats.org/officeDocument/2006/relationships/image" Target="../media/image295.svg"/><Relationship Id="rId5" Type="http://schemas.openxmlformats.org/officeDocument/2006/relationships/image" Target="../media/image289.sv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svg"/></Relationships>
</file>

<file path=ppt/slides/_rels/slide7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79.xml.rels><?xml version="1.0" encoding="UTF-8" standalone="yes"?>
<Relationships xmlns="http://schemas.openxmlformats.org/package/2006/relationships"><Relationship Id="rId3" Type="http://schemas.openxmlformats.org/officeDocument/2006/relationships/image" Target="../media/image299.svg"/><Relationship Id="rId2" Type="http://schemas.openxmlformats.org/officeDocument/2006/relationships/image" Target="../media/image298.png"/><Relationship Id="rId1" Type="http://schemas.openxmlformats.org/officeDocument/2006/relationships/slideLayout" Target="../slideLayouts/slideLayout7.xml"/><Relationship Id="rId5" Type="http://schemas.openxmlformats.org/officeDocument/2006/relationships/image" Target="../media/image301.svg"/><Relationship Id="rId4" Type="http://schemas.openxmlformats.org/officeDocument/2006/relationships/image" Target="../media/image300.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82.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110.jpeg"/><Relationship Id="rId7" Type="http://schemas.openxmlformats.org/officeDocument/2006/relationships/image" Target="../media/image305.svg"/><Relationship Id="rId2" Type="http://schemas.openxmlformats.org/officeDocument/2006/relationships/slideLayout" Target="../slideLayouts/slideLayout7.xml"/><Relationship Id="rId1" Type="http://schemas.openxmlformats.org/officeDocument/2006/relationships/themeOverride" Target="../theme/themeOverride26.xml"/><Relationship Id="rId6" Type="http://schemas.openxmlformats.org/officeDocument/2006/relationships/image" Target="../media/image304.png"/><Relationship Id="rId5" Type="http://schemas.openxmlformats.org/officeDocument/2006/relationships/image" Target="../media/image303.svg"/><Relationship Id="rId4" Type="http://schemas.openxmlformats.org/officeDocument/2006/relationships/image" Target="../media/image302.png"/><Relationship Id="rId9" Type="http://schemas.openxmlformats.org/officeDocument/2006/relationships/image" Target="../media/image307.svg"/></Relationships>
</file>

<file path=ppt/slides/_rels/slide83.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7.svg"/><Relationship Id="rId3" Type="http://schemas.openxmlformats.org/officeDocument/2006/relationships/image" Target="../media/image110.jpeg"/><Relationship Id="rId7" Type="http://schemas.openxmlformats.org/officeDocument/2006/relationships/image" Target="../media/image311.svg"/><Relationship Id="rId12" Type="http://schemas.openxmlformats.org/officeDocument/2006/relationships/image" Target="../media/image316.png"/><Relationship Id="rId17" Type="http://schemas.openxmlformats.org/officeDocument/2006/relationships/image" Target="../media/image321.svg"/><Relationship Id="rId2" Type="http://schemas.openxmlformats.org/officeDocument/2006/relationships/slideLayout" Target="../slideLayouts/slideLayout7.xml"/><Relationship Id="rId16" Type="http://schemas.openxmlformats.org/officeDocument/2006/relationships/image" Target="../media/image320.png"/><Relationship Id="rId1" Type="http://schemas.openxmlformats.org/officeDocument/2006/relationships/themeOverride" Target="../theme/themeOverride27.xml"/><Relationship Id="rId6" Type="http://schemas.openxmlformats.org/officeDocument/2006/relationships/image" Target="../media/image310.png"/><Relationship Id="rId11" Type="http://schemas.openxmlformats.org/officeDocument/2006/relationships/image" Target="../media/image315.svg"/><Relationship Id="rId5" Type="http://schemas.openxmlformats.org/officeDocument/2006/relationships/image" Target="../media/image309.svg"/><Relationship Id="rId15" Type="http://schemas.openxmlformats.org/officeDocument/2006/relationships/image" Target="../media/image319.sv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svg"/><Relationship Id="rId14" Type="http://schemas.openxmlformats.org/officeDocument/2006/relationships/image" Target="../media/image318.png"/></Relationships>
</file>

<file path=ppt/slides/_rels/slide8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29.xml"/><Relationship Id="rId4" Type="http://schemas.openxmlformats.org/officeDocument/2006/relationships/image" Target="../media/image110.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1C8E0A-F12F-48F8-9BD7-1DF74011C822}"/>
              </a:ext>
            </a:extLst>
          </p:cNvPr>
          <p:cNvPicPr>
            <a:picLocks noChangeAspect="1"/>
          </p:cNvPicPr>
          <p:nvPr/>
        </p:nvPicPr>
        <p:blipFill>
          <a:blip r:embed="rId2">
            <a:alphaModFix amt="20000"/>
          </a:blip>
          <a:stretch>
            <a:fillRect/>
          </a:stretch>
        </p:blipFill>
        <p:spPr>
          <a:xfrm flipH="1">
            <a:off x="0" y="0"/>
            <a:ext cx="12192000" cy="6858000"/>
          </a:xfrm>
          <a:prstGeom prst="rect">
            <a:avLst/>
          </a:prstGeom>
        </p:spPr>
      </p:pic>
      <p:sp>
        <p:nvSpPr>
          <p:cNvPr id="6" name="矩形: 圆角 5">
            <a:extLst>
              <a:ext uri="{FF2B5EF4-FFF2-40B4-BE49-F238E27FC236}">
                <a16:creationId xmlns:a16="http://schemas.microsoft.com/office/drawing/2014/main" id="{062A826F-E915-4180-9E48-E4D4F9D81CF9}"/>
              </a:ext>
            </a:extLst>
          </p:cNvPr>
          <p:cNvSpPr/>
          <p:nvPr/>
        </p:nvSpPr>
        <p:spPr>
          <a:xfrm>
            <a:off x="371475" y="386953"/>
            <a:ext cx="615315" cy="422671"/>
          </a:xfrm>
          <a:prstGeom prst="roundRect">
            <a:avLst>
              <a:gd name="adj" fmla="val 6831"/>
            </a:avLst>
          </a:prstGeom>
          <a:solidFill>
            <a:srgbClr val="CE1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F17C7EDA-517B-44BA-8CA3-9FE9D89DC3B4}"/>
              </a:ext>
            </a:extLst>
          </p:cNvPr>
          <p:cNvSpPr txBox="1"/>
          <p:nvPr/>
        </p:nvSpPr>
        <p:spPr>
          <a:xfrm>
            <a:off x="414476" y="413622"/>
            <a:ext cx="529312" cy="369332"/>
          </a:xfrm>
          <a:prstGeom prst="rect">
            <a:avLst/>
          </a:prstGeom>
          <a:noFill/>
        </p:spPr>
        <p:txBody>
          <a:bodyPr wrap="none" rtlCol="0">
            <a:spAutoFit/>
          </a:bodyPr>
          <a:lstStyle/>
          <a:p>
            <a:pPr algn="ctr"/>
            <a:r>
              <a:rPr lang="en-US" altLang="zh-CN" dirty="0">
                <a:solidFill>
                  <a:schemeClr val="bg1"/>
                </a:solidFill>
                <a:latin typeface="+mj-ea"/>
                <a:ea typeface="+mj-ea"/>
              </a:rPr>
              <a:t>01.</a:t>
            </a:r>
            <a:endParaRPr lang="en-US" dirty="0">
              <a:solidFill>
                <a:schemeClr val="bg1"/>
              </a:solidFill>
              <a:latin typeface="+mj-ea"/>
              <a:ea typeface="+mj-ea"/>
            </a:endParaRPr>
          </a:p>
        </p:txBody>
      </p:sp>
      <p:sp>
        <p:nvSpPr>
          <p:cNvPr id="8" name="文本框 7">
            <a:extLst>
              <a:ext uri="{FF2B5EF4-FFF2-40B4-BE49-F238E27FC236}">
                <a16:creationId xmlns:a16="http://schemas.microsoft.com/office/drawing/2014/main" id="{22250530-AFFC-4FF9-8367-275042588E87}"/>
              </a:ext>
            </a:extLst>
          </p:cNvPr>
          <p:cNvSpPr txBox="1"/>
          <p:nvPr/>
        </p:nvSpPr>
        <p:spPr>
          <a:xfrm>
            <a:off x="292100" y="871538"/>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mj-ea"/>
                <a:ea typeface="+mj-ea"/>
              </a:rPr>
              <a:t>组织机制</a:t>
            </a:r>
            <a:endParaRPr lang="en-US" sz="2400" spc="300" dirty="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1460036D-3880-4AF2-8C31-80E4FDB66EE9}"/>
              </a:ext>
            </a:extLst>
          </p:cNvPr>
          <p:cNvSpPr txBox="1"/>
          <p:nvPr/>
        </p:nvSpPr>
        <p:spPr>
          <a:xfrm>
            <a:off x="313531" y="1276765"/>
            <a:ext cx="2963069" cy="307777"/>
          </a:xfrm>
          <a:prstGeom prst="rect">
            <a:avLst/>
          </a:prstGeom>
          <a:noFill/>
        </p:spPr>
        <p:txBody>
          <a:bodyPr wrap="square" rtlCol="0">
            <a:spAutoFit/>
          </a:bodyPr>
          <a:lstStyle/>
          <a:p>
            <a:r>
              <a:rPr lang="en-US" sz="1400" spc="50" dirty="0">
                <a:solidFill>
                  <a:schemeClr val="tx1">
                    <a:alpha val="50000"/>
                  </a:schemeClr>
                </a:solidFill>
                <a:latin typeface="+mn-ea"/>
              </a:rPr>
              <a:t>Organization mechanism</a:t>
            </a:r>
          </a:p>
        </p:txBody>
      </p:sp>
      <p:sp>
        <p:nvSpPr>
          <p:cNvPr id="10" name="矩形: 圆角 9">
            <a:extLst>
              <a:ext uri="{FF2B5EF4-FFF2-40B4-BE49-F238E27FC236}">
                <a16:creationId xmlns:a16="http://schemas.microsoft.com/office/drawing/2014/main" id="{C97252DF-0248-49E5-AE05-9DC1789212C8}"/>
              </a:ext>
            </a:extLst>
          </p:cNvPr>
          <p:cNvSpPr/>
          <p:nvPr/>
        </p:nvSpPr>
        <p:spPr>
          <a:xfrm>
            <a:off x="4398645" y="1969041"/>
            <a:ext cx="3400425" cy="752475"/>
          </a:xfrm>
          <a:prstGeom prst="roundRect">
            <a:avLst>
              <a:gd name="adj" fmla="val 3667"/>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a:extLst>
              <a:ext uri="{FF2B5EF4-FFF2-40B4-BE49-F238E27FC236}">
                <a16:creationId xmlns:a16="http://schemas.microsoft.com/office/drawing/2014/main" id="{81E178A6-B4DA-4244-8884-26F195A7C564}"/>
              </a:ext>
            </a:extLst>
          </p:cNvPr>
          <p:cNvGrpSpPr/>
          <p:nvPr/>
        </p:nvGrpSpPr>
        <p:grpSpPr>
          <a:xfrm>
            <a:off x="5044723" y="2079293"/>
            <a:ext cx="2108269" cy="531971"/>
            <a:chOff x="5056153" y="2907476"/>
            <a:chExt cx="2108269" cy="531971"/>
          </a:xfrm>
        </p:grpSpPr>
        <p:sp>
          <p:nvSpPr>
            <p:cNvPr id="11" name="文本框 10">
              <a:extLst>
                <a:ext uri="{FF2B5EF4-FFF2-40B4-BE49-F238E27FC236}">
                  <a16:creationId xmlns:a16="http://schemas.microsoft.com/office/drawing/2014/main" id="{994848E6-E170-4E24-9F49-BA836BE0473F}"/>
                </a:ext>
              </a:extLst>
            </p:cNvPr>
            <p:cNvSpPr txBox="1"/>
            <p:nvPr/>
          </p:nvSpPr>
          <p:spPr>
            <a:xfrm>
              <a:off x="5402401" y="2907476"/>
              <a:ext cx="1415772" cy="338554"/>
            </a:xfrm>
            <a:prstGeom prst="rect">
              <a:avLst/>
            </a:prstGeom>
            <a:noFill/>
          </p:spPr>
          <p:txBody>
            <a:bodyPr wrap="none" rtlCol="0">
              <a:spAutoFit/>
            </a:bodyPr>
            <a:lstStyle/>
            <a:p>
              <a:pPr algn="ctr"/>
              <a:r>
                <a:rPr lang="zh-CN" altLang="en-US" sz="1600" dirty="0">
                  <a:solidFill>
                    <a:schemeClr val="bg1"/>
                  </a:solidFill>
                  <a:latin typeface="+mj-ea"/>
                  <a:ea typeface="+mj-ea"/>
                </a:rPr>
                <a:t>技术创新中心</a:t>
              </a:r>
              <a:endParaRPr lang="en-US" sz="1600" dirty="0">
                <a:solidFill>
                  <a:schemeClr val="bg1"/>
                </a:solidFill>
                <a:latin typeface="+mj-ea"/>
                <a:ea typeface="+mj-ea"/>
              </a:endParaRPr>
            </a:p>
          </p:txBody>
        </p:sp>
        <p:sp>
          <p:nvSpPr>
            <p:cNvPr id="12" name="文本框 11">
              <a:extLst>
                <a:ext uri="{FF2B5EF4-FFF2-40B4-BE49-F238E27FC236}">
                  <a16:creationId xmlns:a16="http://schemas.microsoft.com/office/drawing/2014/main" id="{5C110E6D-7F8D-4533-B56E-206A7C43B090}"/>
                </a:ext>
              </a:extLst>
            </p:cNvPr>
            <p:cNvSpPr txBox="1"/>
            <p:nvPr/>
          </p:nvSpPr>
          <p:spPr>
            <a:xfrm>
              <a:off x="5056153" y="3193226"/>
              <a:ext cx="2108269" cy="246221"/>
            </a:xfrm>
            <a:prstGeom prst="rect">
              <a:avLst/>
            </a:prstGeom>
            <a:noFill/>
          </p:spPr>
          <p:txBody>
            <a:bodyPr wrap="none" rtlCol="0">
              <a:spAutoFit/>
            </a:bodyPr>
            <a:lstStyle/>
            <a:p>
              <a:pPr algn="ct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建筑业数据资产检验检测认证技术</a:t>
              </a:r>
            </a:p>
          </p:txBody>
        </p:sp>
      </p:grpSp>
      <p:sp>
        <p:nvSpPr>
          <p:cNvPr id="14" name="矩形: 圆角 13">
            <a:extLst>
              <a:ext uri="{FF2B5EF4-FFF2-40B4-BE49-F238E27FC236}">
                <a16:creationId xmlns:a16="http://schemas.microsoft.com/office/drawing/2014/main" id="{EDBE1BE8-7D03-4B51-9544-B918CDBE5E2E}"/>
              </a:ext>
            </a:extLst>
          </p:cNvPr>
          <p:cNvSpPr/>
          <p:nvPr/>
        </p:nvSpPr>
        <p:spPr>
          <a:xfrm>
            <a:off x="4318635" y="1874966"/>
            <a:ext cx="3560445" cy="940624"/>
          </a:xfrm>
          <a:prstGeom prst="roundRect">
            <a:avLst>
              <a:gd name="adj" fmla="val 3667"/>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DB29051B-C298-4C5B-8E3B-F771F3BF0937}"/>
              </a:ext>
            </a:extLst>
          </p:cNvPr>
          <p:cNvSpPr/>
          <p:nvPr/>
        </p:nvSpPr>
        <p:spPr>
          <a:xfrm>
            <a:off x="2843213" y="1900366"/>
            <a:ext cx="433387" cy="2063622"/>
          </a:xfrm>
          <a:prstGeom prst="roundRect">
            <a:avLst>
              <a:gd name="adj" fmla="val 7876"/>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2C8209D0-4147-4034-B395-B274054B7D8A}"/>
              </a:ext>
            </a:extLst>
          </p:cNvPr>
          <p:cNvSpPr txBox="1"/>
          <p:nvPr/>
        </p:nvSpPr>
        <p:spPr>
          <a:xfrm>
            <a:off x="2875240" y="2405110"/>
            <a:ext cx="369332" cy="1054135"/>
          </a:xfrm>
          <a:prstGeom prst="rect">
            <a:avLst/>
          </a:prstGeom>
          <a:noFill/>
        </p:spPr>
        <p:txBody>
          <a:bodyPr vert="eaVert" wrap="none" rtlCol="0">
            <a:spAutoFit/>
          </a:bodyPr>
          <a:lstStyle/>
          <a:p>
            <a:pPr algn="ctr"/>
            <a:r>
              <a:rPr lang="zh-CN" altLang="en-US" sz="1200" spc="300" dirty="0">
                <a:solidFill>
                  <a:schemeClr val="bg1"/>
                </a:solidFill>
                <a:latin typeface="+mj-ea"/>
                <a:ea typeface="+mj-ea"/>
              </a:rPr>
              <a:t>技术委员会</a:t>
            </a:r>
            <a:endParaRPr lang="en-US" sz="1200" spc="300" dirty="0">
              <a:solidFill>
                <a:schemeClr val="bg1"/>
              </a:solidFill>
              <a:latin typeface="+mj-ea"/>
              <a:ea typeface="+mj-ea"/>
            </a:endParaRPr>
          </a:p>
        </p:txBody>
      </p:sp>
      <p:sp>
        <p:nvSpPr>
          <p:cNvPr id="19" name="矩形: 圆角 18">
            <a:extLst>
              <a:ext uri="{FF2B5EF4-FFF2-40B4-BE49-F238E27FC236}">
                <a16:creationId xmlns:a16="http://schemas.microsoft.com/office/drawing/2014/main" id="{20E0D7A4-4E5D-4C8C-9543-82A3D7B4E543}"/>
              </a:ext>
            </a:extLst>
          </p:cNvPr>
          <p:cNvSpPr/>
          <p:nvPr/>
        </p:nvSpPr>
        <p:spPr>
          <a:xfrm>
            <a:off x="561975" y="1900366"/>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652A1CD7-25DA-4514-BBF6-97AEA8D17F95}"/>
              </a:ext>
            </a:extLst>
          </p:cNvPr>
          <p:cNvSpPr txBox="1"/>
          <p:nvPr/>
        </p:nvSpPr>
        <p:spPr>
          <a:xfrm>
            <a:off x="874006" y="1964695"/>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cxnSp>
        <p:nvCxnSpPr>
          <p:cNvPr id="22" name="直接连接符 21">
            <a:extLst>
              <a:ext uri="{FF2B5EF4-FFF2-40B4-BE49-F238E27FC236}">
                <a16:creationId xmlns:a16="http://schemas.microsoft.com/office/drawing/2014/main" id="{797C41F4-E7A2-41E7-9ABD-38D751B69F12}"/>
              </a:ext>
            </a:extLst>
          </p:cNvPr>
          <p:cNvCxnSpPr>
            <a:cxnSpLocks/>
          </p:cNvCxnSpPr>
          <p:nvPr/>
        </p:nvCxnSpPr>
        <p:spPr>
          <a:xfrm flipV="1">
            <a:off x="2447924" y="2117361"/>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4DE63FA3-BCD0-4D0A-AD4B-33E82A8227AB}"/>
              </a:ext>
            </a:extLst>
          </p:cNvPr>
          <p:cNvSpPr/>
          <p:nvPr/>
        </p:nvSpPr>
        <p:spPr>
          <a:xfrm>
            <a:off x="561975" y="2432071"/>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0A283AD7-9EB8-475D-85D4-6811B57040C5}"/>
              </a:ext>
            </a:extLst>
          </p:cNvPr>
          <p:cNvSpPr txBox="1"/>
          <p:nvPr/>
        </p:nvSpPr>
        <p:spPr>
          <a:xfrm>
            <a:off x="874006" y="2496400"/>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cxnSp>
        <p:nvCxnSpPr>
          <p:cNvPr id="25" name="直接连接符 24">
            <a:extLst>
              <a:ext uri="{FF2B5EF4-FFF2-40B4-BE49-F238E27FC236}">
                <a16:creationId xmlns:a16="http://schemas.microsoft.com/office/drawing/2014/main" id="{83F0C861-A58D-40C3-8500-A9F9ACC9EDA9}"/>
              </a:ext>
            </a:extLst>
          </p:cNvPr>
          <p:cNvCxnSpPr>
            <a:cxnSpLocks/>
          </p:cNvCxnSpPr>
          <p:nvPr/>
        </p:nvCxnSpPr>
        <p:spPr>
          <a:xfrm flipV="1">
            <a:off x="2447924" y="2659213"/>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3FCD8DA4-6D23-4BD0-B7A2-F26AB098F5EA}"/>
              </a:ext>
            </a:extLst>
          </p:cNvPr>
          <p:cNvSpPr/>
          <p:nvPr/>
        </p:nvSpPr>
        <p:spPr>
          <a:xfrm>
            <a:off x="561975" y="2963776"/>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53FC0D85-C6A8-4B1C-BC9E-56AED5FBA1D5}"/>
              </a:ext>
            </a:extLst>
          </p:cNvPr>
          <p:cNvSpPr txBox="1"/>
          <p:nvPr/>
        </p:nvSpPr>
        <p:spPr>
          <a:xfrm>
            <a:off x="874006" y="3028105"/>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cxnSp>
        <p:nvCxnSpPr>
          <p:cNvPr id="28" name="直接连接符 27">
            <a:extLst>
              <a:ext uri="{FF2B5EF4-FFF2-40B4-BE49-F238E27FC236}">
                <a16:creationId xmlns:a16="http://schemas.microsoft.com/office/drawing/2014/main" id="{3341F32A-9268-48BC-9EB6-C3A56872FA2A}"/>
              </a:ext>
            </a:extLst>
          </p:cNvPr>
          <p:cNvCxnSpPr>
            <a:cxnSpLocks/>
          </p:cNvCxnSpPr>
          <p:nvPr/>
        </p:nvCxnSpPr>
        <p:spPr>
          <a:xfrm flipV="1">
            <a:off x="2447924" y="3198620"/>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8645BD64-010E-4985-809B-15A360E2390D}"/>
              </a:ext>
            </a:extLst>
          </p:cNvPr>
          <p:cNvSpPr/>
          <p:nvPr/>
        </p:nvSpPr>
        <p:spPr>
          <a:xfrm>
            <a:off x="561975" y="3495480"/>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154DC9FE-CA4B-4315-8C81-2B017EE88123}"/>
              </a:ext>
            </a:extLst>
          </p:cNvPr>
          <p:cNvSpPr txBox="1"/>
          <p:nvPr/>
        </p:nvSpPr>
        <p:spPr>
          <a:xfrm>
            <a:off x="1143311" y="3559809"/>
            <a:ext cx="723275" cy="307777"/>
          </a:xfrm>
          <a:prstGeom prst="rect">
            <a:avLst/>
          </a:prstGeom>
          <a:noFill/>
        </p:spPr>
        <p:txBody>
          <a:bodyPr vert="horz" wrap="none" rtlCol="0">
            <a:spAutoFit/>
          </a:bodyPr>
          <a:lstStyle/>
          <a:p>
            <a:pPr algn="ctr"/>
            <a:r>
              <a:rPr lang="en-US" altLang="zh-CN" sz="1400" dirty="0">
                <a:solidFill>
                  <a:schemeClr val="tx1">
                    <a:lumMod val="75000"/>
                    <a:lumOff val="25000"/>
                  </a:schemeClr>
                </a:solidFill>
                <a:latin typeface="+mj-ea"/>
                <a:ea typeface="+mj-ea"/>
              </a:rPr>
              <a:t>······</a:t>
            </a:r>
            <a:endParaRPr lang="en-US" sz="1400" dirty="0">
              <a:solidFill>
                <a:schemeClr val="tx1">
                  <a:lumMod val="75000"/>
                  <a:lumOff val="25000"/>
                </a:schemeClr>
              </a:solidFill>
              <a:latin typeface="+mj-ea"/>
              <a:ea typeface="+mj-ea"/>
            </a:endParaRPr>
          </a:p>
        </p:txBody>
      </p:sp>
      <p:cxnSp>
        <p:nvCxnSpPr>
          <p:cNvPr id="31" name="直接连接符 30">
            <a:extLst>
              <a:ext uri="{FF2B5EF4-FFF2-40B4-BE49-F238E27FC236}">
                <a16:creationId xmlns:a16="http://schemas.microsoft.com/office/drawing/2014/main" id="{DEFC057E-3F2F-442E-893E-D0F03D0A80F5}"/>
              </a:ext>
            </a:extLst>
          </p:cNvPr>
          <p:cNvCxnSpPr>
            <a:cxnSpLocks/>
          </p:cNvCxnSpPr>
          <p:nvPr/>
        </p:nvCxnSpPr>
        <p:spPr>
          <a:xfrm flipV="1">
            <a:off x="2447924" y="3712475"/>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10DA8FA5-41B6-4072-A459-8BEF95D28350}"/>
              </a:ext>
            </a:extLst>
          </p:cNvPr>
          <p:cNvSpPr/>
          <p:nvPr/>
        </p:nvSpPr>
        <p:spPr>
          <a:xfrm>
            <a:off x="9752650" y="1900366"/>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2FA69A83-DFFD-425C-9F5B-E12C93C45208}"/>
              </a:ext>
            </a:extLst>
          </p:cNvPr>
          <p:cNvSpPr txBox="1"/>
          <p:nvPr/>
        </p:nvSpPr>
        <p:spPr>
          <a:xfrm>
            <a:off x="10064681" y="1964695"/>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sp>
        <p:nvSpPr>
          <p:cNvPr id="36" name="矩形: 圆角 35">
            <a:extLst>
              <a:ext uri="{FF2B5EF4-FFF2-40B4-BE49-F238E27FC236}">
                <a16:creationId xmlns:a16="http://schemas.microsoft.com/office/drawing/2014/main" id="{23E01E03-A670-4448-9D1E-0941FBCBB07D}"/>
              </a:ext>
            </a:extLst>
          </p:cNvPr>
          <p:cNvSpPr/>
          <p:nvPr/>
        </p:nvSpPr>
        <p:spPr>
          <a:xfrm>
            <a:off x="9752650" y="2432071"/>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560301BB-856A-4E77-826A-BE6540E76BB2}"/>
              </a:ext>
            </a:extLst>
          </p:cNvPr>
          <p:cNvSpPr txBox="1"/>
          <p:nvPr/>
        </p:nvSpPr>
        <p:spPr>
          <a:xfrm>
            <a:off x="10064681" y="2496400"/>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sp>
        <p:nvSpPr>
          <p:cNvPr id="38" name="矩形: 圆角 37">
            <a:extLst>
              <a:ext uri="{FF2B5EF4-FFF2-40B4-BE49-F238E27FC236}">
                <a16:creationId xmlns:a16="http://schemas.microsoft.com/office/drawing/2014/main" id="{5E9F3FA0-E478-438D-A116-1DF4F51AE439}"/>
              </a:ext>
            </a:extLst>
          </p:cNvPr>
          <p:cNvSpPr/>
          <p:nvPr/>
        </p:nvSpPr>
        <p:spPr>
          <a:xfrm>
            <a:off x="9752650" y="2963776"/>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394F1EA0-88CA-44F2-989E-8501B390C5E3}"/>
              </a:ext>
            </a:extLst>
          </p:cNvPr>
          <p:cNvSpPr txBox="1"/>
          <p:nvPr/>
        </p:nvSpPr>
        <p:spPr>
          <a:xfrm>
            <a:off x="10064681" y="3028105"/>
            <a:ext cx="1261885" cy="307777"/>
          </a:xfrm>
          <a:prstGeom prst="rect">
            <a:avLst/>
          </a:prstGeom>
          <a:noFill/>
        </p:spPr>
        <p:txBody>
          <a:bodyPr vert="horz" wrap="none" rtlCol="0">
            <a:spAutoFit/>
          </a:bodyPr>
          <a:lstStyle/>
          <a:p>
            <a:pPr algn="ctr"/>
            <a:r>
              <a:rPr lang="zh-CN" altLang="en-US" sz="1400" dirty="0">
                <a:solidFill>
                  <a:schemeClr val="tx1">
                    <a:lumMod val="75000"/>
                    <a:lumOff val="25000"/>
                  </a:schemeClr>
                </a:solidFill>
                <a:latin typeface="+mj-ea"/>
                <a:ea typeface="+mj-ea"/>
              </a:rPr>
              <a:t>数字科学专家</a:t>
            </a:r>
            <a:endParaRPr lang="en-US" sz="1400" dirty="0">
              <a:solidFill>
                <a:schemeClr val="tx1">
                  <a:lumMod val="75000"/>
                  <a:lumOff val="25000"/>
                </a:schemeClr>
              </a:solidFill>
              <a:latin typeface="+mj-ea"/>
              <a:ea typeface="+mj-ea"/>
            </a:endParaRPr>
          </a:p>
        </p:txBody>
      </p:sp>
      <p:sp>
        <p:nvSpPr>
          <p:cNvPr id="40" name="矩形: 圆角 39">
            <a:extLst>
              <a:ext uri="{FF2B5EF4-FFF2-40B4-BE49-F238E27FC236}">
                <a16:creationId xmlns:a16="http://schemas.microsoft.com/office/drawing/2014/main" id="{2E4E1287-A33D-4BAD-905A-113B06615C53}"/>
              </a:ext>
            </a:extLst>
          </p:cNvPr>
          <p:cNvSpPr/>
          <p:nvPr/>
        </p:nvSpPr>
        <p:spPr>
          <a:xfrm>
            <a:off x="9752650" y="3495480"/>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97E6A6C7-8F5A-48A3-AD61-DCFDA95AA317}"/>
              </a:ext>
            </a:extLst>
          </p:cNvPr>
          <p:cNvSpPr txBox="1"/>
          <p:nvPr/>
        </p:nvSpPr>
        <p:spPr>
          <a:xfrm>
            <a:off x="10333986" y="3559809"/>
            <a:ext cx="723275" cy="307777"/>
          </a:xfrm>
          <a:prstGeom prst="rect">
            <a:avLst/>
          </a:prstGeom>
          <a:noFill/>
        </p:spPr>
        <p:txBody>
          <a:bodyPr vert="horz" wrap="none" rtlCol="0">
            <a:spAutoFit/>
          </a:bodyPr>
          <a:lstStyle/>
          <a:p>
            <a:pPr algn="ctr"/>
            <a:r>
              <a:rPr lang="en-US" altLang="zh-CN" sz="1400" dirty="0">
                <a:solidFill>
                  <a:schemeClr val="tx1">
                    <a:lumMod val="75000"/>
                    <a:lumOff val="25000"/>
                  </a:schemeClr>
                </a:solidFill>
                <a:latin typeface="+mj-ea"/>
                <a:ea typeface="+mj-ea"/>
              </a:rPr>
              <a:t>······</a:t>
            </a:r>
            <a:endParaRPr lang="en-US" sz="1400" dirty="0">
              <a:solidFill>
                <a:schemeClr val="tx1">
                  <a:lumMod val="75000"/>
                  <a:lumOff val="25000"/>
                </a:schemeClr>
              </a:solidFill>
              <a:latin typeface="+mj-ea"/>
              <a:ea typeface="+mj-ea"/>
            </a:endParaRPr>
          </a:p>
        </p:txBody>
      </p:sp>
      <p:cxnSp>
        <p:nvCxnSpPr>
          <p:cNvPr id="42" name="直接连接符 41">
            <a:extLst>
              <a:ext uri="{FF2B5EF4-FFF2-40B4-BE49-F238E27FC236}">
                <a16:creationId xmlns:a16="http://schemas.microsoft.com/office/drawing/2014/main" id="{CC0D2084-B35F-4867-B2BD-C31A1DEF1BF2}"/>
              </a:ext>
            </a:extLst>
          </p:cNvPr>
          <p:cNvCxnSpPr>
            <a:cxnSpLocks/>
          </p:cNvCxnSpPr>
          <p:nvPr/>
        </p:nvCxnSpPr>
        <p:spPr>
          <a:xfrm flipV="1">
            <a:off x="9340213" y="2117361"/>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B04CF74-FDB9-41DC-BFCE-5C49941380E0}"/>
              </a:ext>
            </a:extLst>
          </p:cNvPr>
          <p:cNvCxnSpPr>
            <a:cxnSpLocks/>
          </p:cNvCxnSpPr>
          <p:nvPr/>
        </p:nvCxnSpPr>
        <p:spPr>
          <a:xfrm flipV="1">
            <a:off x="9340213" y="2659213"/>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84BEEB3-E285-4932-9978-D2E01B632F90}"/>
              </a:ext>
            </a:extLst>
          </p:cNvPr>
          <p:cNvCxnSpPr>
            <a:cxnSpLocks/>
          </p:cNvCxnSpPr>
          <p:nvPr/>
        </p:nvCxnSpPr>
        <p:spPr>
          <a:xfrm flipV="1">
            <a:off x="9340213" y="3198620"/>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8B2EEBE-6B24-4360-A74D-6F80A39BE8E9}"/>
              </a:ext>
            </a:extLst>
          </p:cNvPr>
          <p:cNvCxnSpPr>
            <a:cxnSpLocks/>
          </p:cNvCxnSpPr>
          <p:nvPr/>
        </p:nvCxnSpPr>
        <p:spPr>
          <a:xfrm flipV="1">
            <a:off x="9340213" y="3712475"/>
            <a:ext cx="403863" cy="2445"/>
          </a:xfrm>
          <a:prstGeom prst="line">
            <a:avLst/>
          </a:prstGeom>
          <a:ln w="12700">
            <a:solidFill>
              <a:schemeClr val="tx1">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91AD5E9E-78D6-45BC-A210-0BC0AC3EDB6E}"/>
              </a:ext>
            </a:extLst>
          </p:cNvPr>
          <p:cNvSpPr/>
          <p:nvPr/>
        </p:nvSpPr>
        <p:spPr>
          <a:xfrm>
            <a:off x="8915402" y="1900366"/>
            <a:ext cx="433387" cy="2063622"/>
          </a:xfrm>
          <a:prstGeom prst="roundRect">
            <a:avLst>
              <a:gd name="adj" fmla="val 7876"/>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69D4728C-D0D0-43BE-AE04-41E75E877111}"/>
              </a:ext>
            </a:extLst>
          </p:cNvPr>
          <p:cNvSpPr txBox="1"/>
          <p:nvPr/>
        </p:nvSpPr>
        <p:spPr>
          <a:xfrm>
            <a:off x="8947429" y="2405110"/>
            <a:ext cx="369332" cy="1054135"/>
          </a:xfrm>
          <a:prstGeom prst="rect">
            <a:avLst/>
          </a:prstGeom>
          <a:noFill/>
        </p:spPr>
        <p:txBody>
          <a:bodyPr vert="eaVert" wrap="none" rtlCol="0">
            <a:spAutoFit/>
          </a:bodyPr>
          <a:lstStyle/>
          <a:p>
            <a:pPr algn="ctr"/>
            <a:r>
              <a:rPr lang="zh-CN" altLang="en-US" sz="1200" spc="300" dirty="0">
                <a:solidFill>
                  <a:schemeClr val="bg1"/>
                </a:solidFill>
                <a:latin typeface="+mj-ea"/>
                <a:ea typeface="+mj-ea"/>
              </a:rPr>
              <a:t>技术委员会</a:t>
            </a:r>
            <a:endParaRPr lang="en-US" sz="1200" spc="300" dirty="0">
              <a:solidFill>
                <a:schemeClr val="bg1"/>
              </a:solidFill>
              <a:latin typeface="+mj-ea"/>
              <a:ea typeface="+mj-ea"/>
            </a:endParaRPr>
          </a:p>
        </p:txBody>
      </p:sp>
      <p:sp>
        <p:nvSpPr>
          <p:cNvPr id="46" name="矩形: 圆角 45">
            <a:extLst>
              <a:ext uri="{FF2B5EF4-FFF2-40B4-BE49-F238E27FC236}">
                <a16:creationId xmlns:a16="http://schemas.microsoft.com/office/drawing/2014/main" id="{051FBB19-E348-4A09-B721-E78A02B7D80B}"/>
              </a:ext>
            </a:extLst>
          </p:cNvPr>
          <p:cNvSpPr/>
          <p:nvPr/>
        </p:nvSpPr>
        <p:spPr>
          <a:xfrm>
            <a:off x="553401" y="4443324"/>
            <a:ext cx="1894523" cy="1896344"/>
          </a:xfrm>
          <a:prstGeom prst="roundRect">
            <a:avLst>
              <a:gd name="adj" fmla="val 3000"/>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矩形: 圆角 46">
            <a:extLst>
              <a:ext uri="{FF2B5EF4-FFF2-40B4-BE49-F238E27FC236}">
                <a16:creationId xmlns:a16="http://schemas.microsoft.com/office/drawing/2014/main" id="{FC99705C-F938-4534-8AF2-9E1CA35DA047}"/>
              </a:ext>
            </a:extLst>
          </p:cNvPr>
          <p:cNvSpPr/>
          <p:nvPr/>
        </p:nvSpPr>
        <p:spPr>
          <a:xfrm>
            <a:off x="2744832" y="4443324"/>
            <a:ext cx="5241874" cy="1896344"/>
          </a:xfrm>
          <a:prstGeom prst="roundRect">
            <a:avLst>
              <a:gd name="adj" fmla="val 3000"/>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矩形: 圆角 47">
            <a:extLst>
              <a:ext uri="{FF2B5EF4-FFF2-40B4-BE49-F238E27FC236}">
                <a16:creationId xmlns:a16="http://schemas.microsoft.com/office/drawing/2014/main" id="{CF1DD88D-8C8B-49C3-8D60-D4D99B0982E8}"/>
              </a:ext>
            </a:extLst>
          </p:cNvPr>
          <p:cNvSpPr/>
          <p:nvPr/>
        </p:nvSpPr>
        <p:spPr>
          <a:xfrm>
            <a:off x="8283614" y="4443324"/>
            <a:ext cx="1530308" cy="1896344"/>
          </a:xfrm>
          <a:prstGeom prst="roundRect">
            <a:avLst>
              <a:gd name="adj" fmla="val 3000"/>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矩形: 圆角 48">
            <a:extLst>
              <a:ext uri="{FF2B5EF4-FFF2-40B4-BE49-F238E27FC236}">
                <a16:creationId xmlns:a16="http://schemas.microsoft.com/office/drawing/2014/main" id="{FC1C9102-4F85-412C-BF5E-95255BDF37D9}"/>
              </a:ext>
            </a:extLst>
          </p:cNvPr>
          <p:cNvSpPr/>
          <p:nvPr/>
        </p:nvSpPr>
        <p:spPr>
          <a:xfrm>
            <a:off x="10110830" y="4443324"/>
            <a:ext cx="1530308" cy="1896344"/>
          </a:xfrm>
          <a:prstGeom prst="roundRect">
            <a:avLst>
              <a:gd name="adj" fmla="val 3000"/>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0" name="组合 59">
            <a:extLst>
              <a:ext uri="{FF2B5EF4-FFF2-40B4-BE49-F238E27FC236}">
                <a16:creationId xmlns:a16="http://schemas.microsoft.com/office/drawing/2014/main" id="{2C7490D6-3CC4-4B90-8570-C197B69C20FB}"/>
              </a:ext>
            </a:extLst>
          </p:cNvPr>
          <p:cNvGrpSpPr/>
          <p:nvPr/>
        </p:nvGrpSpPr>
        <p:grpSpPr>
          <a:xfrm>
            <a:off x="823995" y="4782407"/>
            <a:ext cx="1353335" cy="944880"/>
            <a:chOff x="848000" y="4782407"/>
            <a:chExt cx="1353335" cy="944880"/>
          </a:xfrm>
        </p:grpSpPr>
        <p:grpSp>
          <p:nvGrpSpPr>
            <p:cNvPr id="52" name="组合 51">
              <a:extLst>
                <a:ext uri="{FF2B5EF4-FFF2-40B4-BE49-F238E27FC236}">
                  <a16:creationId xmlns:a16="http://schemas.microsoft.com/office/drawing/2014/main" id="{7C0AD41C-76C6-4708-A563-539C7956E360}"/>
                </a:ext>
              </a:extLst>
            </p:cNvPr>
            <p:cNvGrpSpPr/>
            <p:nvPr/>
          </p:nvGrpSpPr>
          <p:grpSpPr>
            <a:xfrm>
              <a:off x="848000" y="4782407"/>
              <a:ext cx="346249" cy="944880"/>
              <a:chOff x="848000" y="4636355"/>
              <a:chExt cx="346249" cy="944880"/>
            </a:xfrm>
          </p:grpSpPr>
          <p:sp>
            <p:nvSpPr>
              <p:cNvPr id="50" name="矩形: 圆角 49">
                <a:extLst>
                  <a:ext uri="{FF2B5EF4-FFF2-40B4-BE49-F238E27FC236}">
                    <a16:creationId xmlns:a16="http://schemas.microsoft.com/office/drawing/2014/main" id="{3F1E8A05-4E50-45B6-816E-07F126BC3ED0}"/>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文本框 50">
                <a:extLst>
                  <a:ext uri="{FF2B5EF4-FFF2-40B4-BE49-F238E27FC236}">
                    <a16:creationId xmlns:a16="http://schemas.microsoft.com/office/drawing/2014/main" id="{4079C901-BA91-409D-852C-732B58B1D049}"/>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53" name="组合 52">
              <a:extLst>
                <a:ext uri="{FF2B5EF4-FFF2-40B4-BE49-F238E27FC236}">
                  <a16:creationId xmlns:a16="http://schemas.microsoft.com/office/drawing/2014/main" id="{C8CA0602-0410-4CE0-95D3-4EA2F3977E31}"/>
                </a:ext>
              </a:extLst>
            </p:cNvPr>
            <p:cNvGrpSpPr/>
            <p:nvPr/>
          </p:nvGrpSpPr>
          <p:grpSpPr>
            <a:xfrm>
              <a:off x="1354880" y="4782407"/>
              <a:ext cx="346249" cy="944880"/>
              <a:chOff x="848000" y="4636355"/>
              <a:chExt cx="346249" cy="944880"/>
            </a:xfrm>
          </p:grpSpPr>
          <p:sp>
            <p:nvSpPr>
              <p:cNvPr id="54" name="矩形: 圆角 53">
                <a:extLst>
                  <a:ext uri="{FF2B5EF4-FFF2-40B4-BE49-F238E27FC236}">
                    <a16:creationId xmlns:a16="http://schemas.microsoft.com/office/drawing/2014/main" id="{1BF82FC8-5798-436B-8004-0EF7D6007313}"/>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54">
                <a:extLst>
                  <a:ext uri="{FF2B5EF4-FFF2-40B4-BE49-F238E27FC236}">
                    <a16:creationId xmlns:a16="http://schemas.microsoft.com/office/drawing/2014/main" id="{D2C10566-0B8E-4A4A-BEFE-FD4795868621}"/>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56" name="组合 55">
              <a:extLst>
                <a:ext uri="{FF2B5EF4-FFF2-40B4-BE49-F238E27FC236}">
                  <a16:creationId xmlns:a16="http://schemas.microsoft.com/office/drawing/2014/main" id="{FB56DAC2-522C-422E-A913-FCBB88D14D3C}"/>
                </a:ext>
              </a:extLst>
            </p:cNvPr>
            <p:cNvGrpSpPr/>
            <p:nvPr/>
          </p:nvGrpSpPr>
          <p:grpSpPr>
            <a:xfrm>
              <a:off x="1868434" y="4782407"/>
              <a:ext cx="332901" cy="944880"/>
              <a:chOff x="854674" y="4636355"/>
              <a:chExt cx="332901" cy="944880"/>
            </a:xfrm>
          </p:grpSpPr>
          <p:sp>
            <p:nvSpPr>
              <p:cNvPr id="57" name="矩形: 圆角 56">
                <a:extLst>
                  <a:ext uri="{FF2B5EF4-FFF2-40B4-BE49-F238E27FC236}">
                    <a16:creationId xmlns:a16="http://schemas.microsoft.com/office/drawing/2014/main" id="{63F1C321-E0F4-4794-90F6-FBBBD51888EF}"/>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文本框 57">
                <a:extLst>
                  <a:ext uri="{FF2B5EF4-FFF2-40B4-BE49-F238E27FC236}">
                    <a16:creationId xmlns:a16="http://schemas.microsoft.com/office/drawing/2014/main" id="{D751ADB2-D0D8-457D-9D48-4AA252686C0C}"/>
                  </a:ext>
                </a:extLst>
              </p:cNvPr>
              <p:cNvSpPr txBox="1"/>
              <p:nvPr/>
            </p:nvSpPr>
            <p:spPr>
              <a:xfrm rot="16200000">
                <a:off x="848000" y="4976067"/>
                <a:ext cx="346249" cy="265457"/>
              </a:xfrm>
              <a:prstGeom prst="rect">
                <a:avLst/>
              </a:prstGeom>
              <a:noFill/>
            </p:spPr>
            <p:txBody>
              <a:bodyPr vert="eaVert" wrap="none" rtlCol="0">
                <a:spAutoFit/>
              </a:bodyPr>
              <a:lstStyle/>
              <a:p>
                <a:pPr algn="ctr"/>
                <a:r>
                  <a:rPr lang="en-US" sz="1050" spc="300" dirty="0">
                    <a:solidFill>
                      <a:schemeClr val="tx1">
                        <a:lumMod val="75000"/>
                        <a:lumOff val="25000"/>
                        <a:alpha val="70000"/>
                      </a:schemeClr>
                    </a:solidFill>
                    <a:latin typeface="+mj-ea"/>
                    <a:ea typeface="+mj-ea"/>
                  </a:rPr>
                  <a:t>…</a:t>
                </a:r>
              </a:p>
            </p:txBody>
          </p:sp>
        </p:grpSp>
      </p:grpSp>
      <p:sp>
        <p:nvSpPr>
          <p:cNvPr id="59" name="文本框 58">
            <a:extLst>
              <a:ext uri="{FF2B5EF4-FFF2-40B4-BE49-F238E27FC236}">
                <a16:creationId xmlns:a16="http://schemas.microsoft.com/office/drawing/2014/main" id="{233513B4-E33E-4467-A0F5-F94B61395189}"/>
              </a:ext>
            </a:extLst>
          </p:cNvPr>
          <p:cNvSpPr txBox="1"/>
          <p:nvPr/>
        </p:nvSpPr>
        <p:spPr>
          <a:xfrm>
            <a:off x="1104838" y="5914310"/>
            <a:ext cx="800219" cy="276999"/>
          </a:xfrm>
          <a:prstGeom prst="rect">
            <a:avLst/>
          </a:prstGeom>
          <a:noFill/>
        </p:spPr>
        <p:txBody>
          <a:bodyPr vert="horz" wrap="none" rtlCol="0">
            <a:spAutoFit/>
          </a:bodyPr>
          <a:lstStyle/>
          <a:p>
            <a:pPr algn="ctr"/>
            <a:r>
              <a:rPr lang="zh-CN" altLang="en-US" sz="1200" dirty="0">
                <a:solidFill>
                  <a:srgbClr val="88564A">
                    <a:alpha val="70000"/>
                  </a:srgbClr>
                </a:solidFill>
                <a:latin typeface="+mj-ea"/>
                <a:ea typeface="+mj-ea"/>
              </a:rPr>
              <a:t>管理板块</a:t>
            </a:r>
            <a:endParaRPr lang="en-US" sz="1200" dirty="0">
              <a:solidFill>
                <a:srgbClr val="88564A">
                  <a:alpha val="70000"/>
                </a:srgbClr>
              </a:solidFill>
              <a:latin typeface="+mj-ea"/>
              <a:ea typeface="+mj-ea"/>
            </a:endParaRPr>
          </a:p>
        </p:txBody>
      </p:sp>
      <p:grpSp>
        <p:nvGrpSpPr>
          <p:cNvPr id="61" name="组合 60">
            <a:extLst>
              <a:ext uri="{FF2B5EF4-FFF2-40B4-BE49-F238E27FC236}">
                <a16:creationId xmlns:a16="http://schemas.microsoft.com/office/drawing/2014/main" id="{EA73DAAE-C58F-46B2-ABEB-52BAEDAAC017}"/>
              </a:ext>
            </a:extLst>
          </p:cNvPr>
          <p:cNvGrpSpPr/>
          <p:nvPr/>
        </p:nvGrpSpPr>
        <p:grpSpPr>
          <a:xfrm>
            <a:off x="3059906" y="4782407"/>
            <a:ext cx="1360009" cy="944880"/>
            <a:chOff x="848000" y="4782407"/>
            <a:chExt cx="1360009" cy="944880"/>
          </a:xfrm>
        </p:grpSpPr>
        <p:grpSp>
          <p:nvGrpSpPr>
            <p:cNvPr id="62" name="组合 61">
              <a:extLst>
                <a:ext uri="{FF2B5EF4-FFF2-40B4-BE49-F238E27FC236}">
                  <a16:creationId xmlns:a16="http://schemas.microsoft.com/office/drawing/2014/main" id="{27C2B441-7E46-4546-8E52-40762FAAC4AD}"/>
                </a:ext>
              </a:extLst>
            </p:cNvPr>
            <p:cNvGrpSpPr/>
            <p:nvPr/>
          </p:nvGrpSpPr>
          <p:grpSpPr>
            <a:xfrm>
              <a:off x="848000" y="4782407"/>
              <a:ext cx="346249" cy="944880"/>
              <a:chOff x="848000" y="4636355"/>
              <a:chExt cx="346249" cy="944880"/>
            </a:xfrm>
          </p:grpSpPr>
          <p:sp>
            <p:nvSpPr>
              <p:cNvPr id="69" name="矩形: 圆角 68">
                <a:extLst>
                  <a:ext uri="{FF2B5EF4-FFF2-40B4-BE49-F238E27FC236}">
                    <a16:creationId xmlns:a16="http://schemas.microsoft.com/office/drawing/2014/main" id="{E1707EA7-A91E-4FE0-8206-651AD5E32276}"/>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文本框 69">
                <a:extLst>
                  <a:ext uri="{FF2B5EF4-FFF2-40B4-BE49-F238E27FC236}">
                    <a16:creationId xmlns:a16="http://schemas.microsoft.com/office/drawing/2014/main" id="{5C933F23-A4DA-4F0D-8D69-C1602075429A}"/>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63" name="组合 62">
              <a:extLst>
                <a:ext uri="{FF2B5EF4-FFF2-40B4-BE49-F238E27FC236}">
                  <a16:creationId xmlns:a16="http://schemas.microsoft.com/office/drawing/2014/main" id="{443EAF4A-DB1F-4536-8F73-853041FD10B6}"/>
                </a:ext>
              </a:extLst>
            </p:cNvPr>
            <p:cNvGrpSpPr/>
            <p:nvPr/>
          </p:nvGrpSpPr>
          <p:grpSpPr>
            <a:xfrm>
              <a:off x="1354880" y="4782407"/>
              <a:ext cx="346249" cy="944880"/>
              <a:chOff x="848000" y="4636355"/>
              <a:chExt cx="346249" cy="944880"/>
            </a:xfrm>
          </p:grpSpPr>
          <p:sp>
            <p:nvSpPr>
              <p:cNvPr id="67" name="矩形: 圆角 66">
                <a:extLst>
                  <a:ext uri="{FF2B5EF4-FFF2-40B4-BE49-F238E27FC236}">
                    <a16:creationId xmlns:a16="http://schemas.microsoft.com/office/drawing/2014/main" id="{28F17524-0B0E-4153-B7B9-FC65E295F7EF}"/>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文本框 67">
                <a:extLst>
                  <a:ext uri="{FF2B5EF4-FFF2-40B4-BE49-F238E27FC236}">
                    <a16:creationId xmlns:a16="http://schemas.microsoft.com/office/drawing/2014/main" id="{72095DD9-7CD5-4C5E-A990-6BEE415C5F3E}"/>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64" name="组合 63">
              <a:extLst>
                <a:ext uri="{FF2B5EF4-FFF2-40B4-BE49-F238E27FC236}">
                  <a16:creationId xmlns:a16="http://schemas.microsoft.com/office/drawing/2014/main" id="{584F3387-107D-41E6-BBC0-A388EADD9192}"/>
                </a:ext>
              </a:extLst>
            </p:cNvPr>
            <p:cNvGrpSpPr/>
            <p:nvPr/>
          </p:nvGrpSpPr>
          <p:grpSpPr>
            <a:xfrm>
              <a:off x="1861760" y="4782407"/>
              <a:ext cx="346249" cy="944880"/>
              <a:chOff x="848000" y="4636355"/>
              <a:chExt cx="346249" cy="944880"/>
            </a:xfrm>
          </p:grpSpPr>
          <p:sp>
            <p:nvSpPr>
              <p:cNvPr id="65" name="矩形: 圆角 64">
                <a:extLst>
                  <a:ext uri="{FF2B5EF4-FFF2-40B4-BE49-F238E27FC236}">
                    <a16:creationId xmlns:a16="http://schemas.microsoft.com/office/drawing/2014/main" id="{C83034C1-1B8D-4FD3-88A7-1772555665BA}"/>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文本框 65">
                <a:extLst>
                  <a:ext uri="{FF2B5EF4-FFF2-40B4-BE49-F238E27FC236}">
                    <a16:creationId xmlns:a16="http://schemas.microsoft.com/office/drawing/2014/main" id="{E4D3896F-8129-4778-B347-B864E464D09A}"/>
                  </a:ext>
                </a:extLst>
              </p:cNvPr>
              <p:cNvSpPr txBox="1"/>
              <p:nvPr/>
            </p:nvSpPr>
            <p:spPr>
              <a:xfrm>
                <a:off x="848000" y="4716379"/>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sp>
        <p:nvSpPr>
          <p:cNvPr id="71" name="文本框 70">
            <a:extLst>
              <a:ext uri="{FF2B5EF4-FFF2-40B4-BE49-F238E27FC236}">
                <a16:creationId xmlns:a16="http://schemas.microsoft.com/office/drawing/2014/main" id="{59C793A4-645C-4F6D-8647-5EA256D9FDF1}"/>
              </a:ext>
            </a:extLst>
          </p:cNvPr>
          <p:cNvSpPr txBox="1"/>
          <p:nvPr/>
        </p:nvSpPr>
        <p:spPr>
          <a:xfrm>
            <a:off x="4965663" y="5914310"/>
            <a:ext cx="800219" cy="276999"/>
          </a:xfrm>
          <a:prstGeom prst="rect">
            <a:avLst/>
          </a:prstGeom>
          <a:noFill/>
        </p:spPr>
        <p:txBody>
          <a:bodyPr vert="horz" wrap="none" rtlCol="0">
            <a:spAutoFit/>
          </a:bodyPr>
          <a:lstStyle/>
          <a:p>
            <a:pPr algn="ctr"/>
            <a:r>
              <a:rPr lang="zh-CN" altLang="en-US" sz="1200" dirty="0">
                <a:solidFill>
                  <a:srgbClr val="88564A">
                    <a:alpha val="70000"/>
                  </a:srgbClr>
                </a:solidFill>
                <a:latin typeface="+mj-ea"/>
                <a:ea typeface="+mj-ea"/>
              </a:rPr>
              <a:t>业务板块</a:t>
            </a:r>
            <a:endParaRPr lang="en-US" sz="1200" dirty="0">
              <a:solidFill>
                <a:srgbClr val="88564A">
                  <a:alpha val="70000"/>
                </a:srgbClr>
              </a:solidFill>
              <a:latin typeface="+mj-ea"/>
              <a:ea typeface="+mj-ea"/>
            </a:endParaRPr>
          </a:p>
        </p:txBody>
      </p:sp>
      <p:grpSp>
        <p:nvGrpSpPr>
          <p:cNvPr id="72" name="组合 71">
            <a:extLst>
              <a:ext uri="{FF2B5EF4-FFF2-40B4-BE49-F238E27FC236}">
                <a16:creationId xmlns:a16="http://schemas.microsoft.com/office/drawing/2014/main" id="{4CF3D7A9-6175-476F-A200-DFA0DD617AD1}"/>
              </a:ext>
            </a:extLst>
          </p:cNvPr>
          <p:cNvGrpSpPr/>
          <p:nvPr/>
        </p:nvGrpSpPr>
        <p:grpSpPr>
          <a:xfrm>
            <a:off x="8622204" y="4782407"/>
            <a:ext cx="853129" cy="944880"/>
            <a:chOff x="848000" y="4782407"/>
            <a:chExt cx="853129" cy="944880"/>
          </a:xfrm>
        </p:grpSpPr>
        <p:grpSp>
          <p:nvGrpSpPr>
            <p:cNvPr id="73" name="组合 72">
              <a:extLst>
                <a:ext uri="{FF2B5EF4-FFF2-40B4-BE49-F238E27FC236}">
                  <a16:creationId xmlns:a16="http://schemas.microsoft.com/office/drawing/2014/main" id="{85FECCD8-ADD3-4E5C-98E9-EEEE32BDEA57}"/>
                </a:ext>
              </a:extLst>
            </p:cNvPr>
            <p:cNvGrpSpPr/>
            <p:nvPr/>
          </p:nvGrpSpPr>
          <p:grpSpPr>
            <a:xfrm>
              <a:off x="848000" y="4782407"/>
              <a:ext cx="346249" cy="944880"/>
              <a:chOff x="848000" y="4636355"/>
              <a:chExt cx="346249" cy="944880"/>
            </a:xfrm>
          </p:grpSpPr>
          <p:sp>
            <p:nvSpPr>
              <p:cNvPr id="80" name="矩形: 圆角 79">
                <a:extLst>
                  <a:ext uri="{FF2B5EF4-FFF2-40B4-BE49-F238E27FC236}">
                    <a16:creationId xmlns:a16="http://schemas.microsoft.com/office/drawing/2014/main" id="{19CF44D9-5B08-43C6-BF42-E87739A615FF}"/>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文本框 80">
                <a:extLst>
                  <a:ext uri="{FF2B5EF4-FFF2-40B4-BE49-F238E27FC236}">
                    <a16:creationId xmlns:a16="http://schemas.microsoft.com/office/drawing/2014/main" id="{2BA8EBE6-06D8-484E-B196-0130AF8FEE3E}"/>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74" name="组合 73">
              <a:extLst>
                <a:ext uri="{FF2B5EF4-FFF2-40B4-BE49-F238E27FC236}">
                  <a16:creationId xmlns:a16="http://schemas.microsoft.com/office/drawing/2014/main" id="{90724D73-30F9-4E76-968D-ADC127365297}"/>
                </a:ext>
              </a:extLst>
            </p:cNvPr>
            <p:cNvGrpSpPr/>
            <p:nvPr/>
          </p:nvGrpSpPr>
          <p:grpSpPr>
            <a:xfrm>
              <a:off x="1354880" y="4782407"/>
              <a:ext cx="346249" cy="944880"/>
              <a:chOff x="848000" y="4636355"/>
              <a:chExt cx="346249" cy="944880"/>
            </a:xfrm>
          </p:grpSpPr>
          <p:sp>
            <p:nvSpPr>
              <p:cNvPr id="78" name="矩形: 圆角 77">
                <a:extLst>
                  <a:ext uri="{FF2B5EF4-FFF2-40B4-BE49-F238E27FC236}">
                    <a16:creationId xmlns:a16="http://schemas.microsoft.com/office/drawing/2014/main" id="{B854AE0B-7838-40E5-9CC1-C3A21FD33051}"/>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文本框 78">
                <a:extLst>
                  <a:ext uri="{FF2B5EF4-FFF2-40B4-BE49-F238E27FC236}">
                    <a16:creationId xmlns:a16="http://schemas.microsoft.com/office/drawing/2014/main" id="{DB48AB88-B8CD-4124-A12D-00BACDC98A00}"/>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sp>
        <p:nvSpPr>
          <p:cNvPr id="83" name="文本框 82">
            <a:extLst>
              <a:ext uri="{FF2B5EF4-FFF2-40B4-BE49-F238E27FC236}">
                <a16:creationId xmlns:a16="http://schemas.microsoft.com/office/drawing/2014/main" id="{A917CED4-2445-4D58-B3C2-1F5356C54863}"/>
              </a:ext>
            </a:extLst>
          </p:cNvPr>
          <p:cNvSpPr txBox="1"/>
          <p:nvPr/>
        </p:nvSpPr>
        <p:spPr>
          <a:xfrm>
            <a:off x="8648658" y="5914310"/>
            <a:ext cx="800219" cy="276999"/>
          </a:xfrm>
          <a:prstGeom prst="rect">
            <a:avLst/>
          </a:prstGeom>
          <a:noFill/>
        </p:spPr>
        <p:txBody>
          <a:bodyPr vert="horz" wrap="none" rtlCol="0">
            <a:spAutoFit/>
          </a:bodyPr>
          <a:lstStyle/>
          <a:p>
            <a:pPr algn="ctr"/>
            <a:r>
              <a:rPr lang="zh-CN" altLang="en-US" sz="1200" dirty="0">
                <a:solidFill>
                  <a:srgbClr val="88564A">
                    <a:alpha val="70000"/>
                  </a:srgbClr>
                </a:solidFill>
                <a:latin typeface="+mj-ea"/>
                <a:ea typeface="+mj-ea"/>
              </a:rPr>
              <a:t>管理板块</a:t>
            </a:r>
            <a:endParaRPr lang="en-US" sz="1200" dirty="0">
              <a:solidFill>
                <a:srgbClr val="88564A">
                  <a:alpha val="70000"/>
                </a:srgbClr>
              </a:solidFill>
              <a:latin typeface="+mj-ea"/>
              <a:ea typeface="+mj-ea"/>
            </a:endParaRPr>
          </a:p>
        </p:txBody>
      </p:sp>
      <p:grpSp>
        <p:nvGrpSpPr>
          <p:cNvPr id="84" name="组合 83">
            <a:extLst>
              <a:ext uri="{FF2B5EF4-FFF2-40B4-BE49-F238E27FC236}">
                <a16:creationId xmlns:a16="http://schemas.microsoft.com/office/drawing/2014/main" id="{56BA64C5-3C75-47DE-933B-517B4487391F}"/>
              </a:ext>
            </a:extLst>
          </p:cNvPr>
          <p:cNvGrpSpPr/>
          <p:nvPr/>
        </p:nvGrpSpPr>
        <p:grpSpPr>
          <a:xfrm>
            <a:off x="10473437" y="4782407"/>
            <a:ext cx="853129" cy="944880"/>
            <a:chOff x="848000" y="4782407"/>
            <a:chExt cx="853129" cy="944880"/>
          </a:xfrm>
        </p:grpSpPr>
        <p:grpSp>
          <p:nvGrpSpPr>
            <p:cNvPr id="85" name="组合 84">
              <a:extLst>
                <a:ext uri="{FF2B5EF4-FFF2-40B4-BE49-F238E27FC236}">
                  <a16:creationId xmlns:a16="http://schemas.microsoft.com/office/drawing/2014/main" id="{C8CA20E4-7F27-4886-BB3A-325601DC72A0}"/>
                </a:ext>
              </a:extLst>
            </p:cNvPr>
            <p:cNvGrpSpPr/>
            <p:nvPr/>
          </p:nvGrpSpPr>
          <p:grpSpPr>
            <a:xfrm>
              <a:off x="848000" y="4782407"/>
              <a:ext cx="346249" cy="944880"/>
              <a:chOff x="848000" y="4636355"/>
              <a:chExt cx="346249" cy="944880"/>
            </a:xfrm>
          </p:grpSpPr>
          <p:sp>
            <p:nvSpPr>
              <p:cNvPr id="89" name="矩形: 圆角 88">
                <a:extLst>
                  <a:ext uri="{FF2B5EF4-FFF2-40B4-BE49-F238E27FC236}">
                    <a16:creationId xmlns:a16="http://schemas.microsoft.com/office/drawing/2014/main" id="{4240B1D1-0F40-44DE-95DA-581C4450C3AD}"/>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本框 89">
                <a:extLst>
                  <a:ext uri="{FF2B5EF4-FFF2-40B4-BE49-F238E27FC236}">
                    <a16:creationId xmlns:a16="http://schemas.microsoft.com/office/drawing/2014/main" id="{3CDF8A8E-3EC0-4014-A663-0D26C41C5D08}"/>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nvGrpSpPr>
            <p:cNvPr id="86" name="组合 85">
              <a:extLst>
                <a:ext uri="{FF2B5EF4-FFF2-40B4-BE49-F238E27FC236}">
                  <a16:creationId xmlns:a16="http://schemas.microsoft.com/office/drawing/2014/main" id="{CD6E0307-6751-448B-80A7-628BCE3E9D16}"/>
                </a:ext>
              </a:extLst>
            </p:cNvPr>
            <p:cNvGrpSpPr/>
            <p:nvPr/>
          </p:nvGrpSpPr>
          <p:grpSpPr>
            <a:xfrm>
              <a:off x="1354880" y="4782407"/>
              <a:ext cx="346249" cy="944880"/>
              <a:chOff x="848000" y="4636355"/>
              <a:chExt cx="346249" cy="944880"/>
            </a:xfrm>
          </p:grpSpPr>
          <p:sp>
            <p:nvSpPr>
              <p:cNvPr id="87" name="矩形: 圆角 86">
                <a:extLst>
                  <a:ext uri="{FF2B5EF4-FFF2-40B4-BE49-F238E27FC236}">
                    <a16:creationId xmlns:a16="http://schemas.microsoft.com/office/drawing/2014/main" id="{E9D42F5E-7923-4794-BEAF-5631814FC59E}"/>
                  </a:ext>
                </a:extLst>
              </p:cNvPr>
              <p:cNvSpPr/>
              <p:nvPr/>
            </p:nvSpPr>
            <p:spPr>
              <a:xfrm>
                <a:off x="854674" y="4636355"/>
                <a:ext cx="332901" cy="944880"/>
              </a:xfrm>
              <a:prstGeom prst="roundRect">
                <a:avLst>
                  <a:gd name="adj" fmla="val 4450"/>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本框 87">
                <a:extLst>
                  <a:ext uri="{FF2B5EF4-FFF2-40B4-BE49-F238E27FC236}">
                    <a16:creationId xmlns:a16="http://schemas.microsoft.com/office/drawing/2014/main" id="{8C362500-ACD5-4B3D-AF9F-556075B5883E}"/>
                  </a:ext>
                </a:extLst>
              </p:cNvPr>
              <p:cNvSpPr txBox="1"/>
              <p:nvPr/>
            </p:nvSpPr>
            <p:spPr>
              <a:xfrm>
                <a:off x="848000" y="4716380"/>
                <a:ext cx="346249" cy="784830"/>
              </a:xfrm>
              <a:prstGeom prst="rect">
                <a:avLst/>
              </a:prstGeom>
              <a:noFill/>
            </p:spPr>
            <p:txBody>
              <a:bodyPr vert="eaVert" wrap="none" rtlCol="0">
                <a:spAutoFit/>
              </a:bodyPr>
              <a:lstStyle/>
              <a:p>
                <a:pPr algn="ctr"/>
                <a:r>
                  <a:rPr lang="zh-CN" altLang="en-US" sz="1050" spc="300" dirty="0">
                    <a:solidFill>
                      <a:schemeClr val="tx1">
                        <a:lumMod val="75000"/>
                        <a:lumOff val="25000"/>
                        <a:alpha val="70000"/>
                      </a:schemeClr>
                    </a:solidFill>
                    <a:latin typeface="+mj-ea"/>
                    <a:ea typeface="+mj-ea"/>
                  </a:rPr>
                  <a:t>综合管理</a:t>
                </a:r>
                <a:endParaRPr lang="en-US" sz="1050" spc="300" dirty="0">
                  <a:solidFill>
                    <a:schemeClr val="tx1">
                      <a:lumMod val="75000"/>
                      <a:lumOff val="25000"/>
                      <a:alpha val="70000"/>
                    </a:schemeClr>
                  </a:solidFill>
                  <a:latin typeface="+mj-ea"/>
                  <a:ea typeface="+mj-ea"/>
                </a:endParaRPr>
              </a:p>
            </p:txBody>
          </p:sp>
        </p:grpSp>
      </p:grpSp>
      <p:sp>
        <p:nvSpPr>
          <p:cNvPr id="91" name="文本框 90">
            <a:extLst>
              <a:ext uri="{FF2B5EF4-FFF2-40B4-BE49-F238E27FC236}">
                <a16:creationId xmlns:a16="http://schemas.microsoft.com/office/drawing/2014/main" id="{BDEBF730-7B7B-4F07-A229-122131C5B0ED}"/>
              </a:ext>
            </a:extLst>
          </p:cNvPr>
          <p:cNvSpPr txBox="1"/>
          <p:nvPr/>
        </p:nvSpPr>
        <p:spPr>
          <a:xfrm>
            <a:off x="10499891" y="5914310"/>
            <a:ext cx="800219" cy="276999"/>
          </a:xfrm>
          <a:prstGeom prst="rect">
            <a:avLst/>
          </a:prstGeom>
          <a:noFill/>
        </p:spPr>
        <p:txBody>
          <a:bodyPr vert="horz" wrap="none" rtlCol="0">
            <a:spAutoFit/>
          </a:bodyPr>
          <a:lstStyle/>
          <a:p>
            <a:pPr algn="ctr"/>
            <a:r>
              <a:rPr lang="zh-CN" altLang="en-US" sz="1200" dirty="0">
                <a:solidFill>
                  <a:srgbClr val="88564A">
                    <a:alpha val="70000"/>
                  </a:srgbClr>
                </a:solidFill>
                <a:latin typeface="+mj-ea"/>
                <a:ea typeface="+mj-ea"/>
              </a:rPr>
              <a:t>管理板块</a:t>
            </a:r>
            <a:endParaRPr lang="en-US" sz="1200" dirty="0">
              <a:solidFill>
                <a:srgbClr val="88564A">
                  <a:alpha val="70000"/>
                </a:srgbClr>
              </a:solidFill>
              <a:latin typeface="+mj-ea"/>
              <a:ea typeface="+mj-ea"/>
            </a:endParaRPr>
          </a:p>
        </p:txBody>
      </p:sp>
      <p:sp>
        <p:nvSpPr>
          <p:cNvPr id="92" name="文本框 91">
            <a:extLst>
              <a:ext uri="{FF2B5EF4-FFF2-40B4-BE49-F238E27FC236}">
                <a16:creationId xmlns:a16="http://schemas.microsoft.com/office/drawing/2014/main" id="{DD21FB14-4BE4-4300-AC07-B87BD4C55BFC}"/>
              </a:ext>
            </a:extLst>
          </p:cNvPr>
          <p:cNvSpPr txBox="1"/>
          <p:nvPr/>
        </p:nvSpPr>
        <p:spPr>
          <a:xfrm>
            <a:off x="5734362" y="4782407"/>
            <a:ext cx="1454244" cy="261610"/>
          </a:xfrm>
          <a:prstGeom prst="rect">
            <a:avLst/>
          </a:prstGeom>
          <a:noFill/>
        </p:spPr>
        <p:txBody>
          <a:bodyPr vert="horz" wrap="none" rtlCol="0">
            <a:spAutoFit/>
          </a:bodyPr>
          <a:lstStyle/>
          <a:p>
            <a:r>
              <a:rPr lang="zh-CN" altLang="en-US" sz="1100" dirty="0">
                <a:solidFill>
                  <a:schemeClr val="tx1">
                    <a:lumMod val="75000"/>
                    <a:lumOff val="25000"/>
                  </a:schemeClr>
                </a:solidFill>
                <a:latin typeface="+mn-ea"/>
              </a:rPr>
              <a:t>数字化合理评定研究</a:t>
            </a:r>
            <a:endParaRPr lang="en-US" sz="1100" dirty="0">
              <a:solidFill>
                <a:schemeClr val="tx1">
                  <a:lumMod val="75000"/>
                  <a:lumOff val="25000"/>
                </a:schemeClr>
              </a:solidFill>
              <a:latin typeface="+mn-ea"/>
            </a:endParaRPr>
          </a:p>
        </p:txBody>
      </p:sp>
      <p:sp>
        <p:nvSpPr>
          <p:cNvPr id="93" name="文本框 92">
            <a:extLst>
              <a:ext uri="{FF2B5EF4-FFF2-40B4-BE49-F238E27FC236}">
                <a16:creationId xmlns:a16="http://schemas.microsoft.com/office/drawing/2014/main" id="{D3736FE5-D57E-4BAC-8CFD-B3D986007C15}"/>
              </a:ext>
            </a:extLst>
          </p:cNvPr>
          <p:cNvSpPr txBox="1"/>
          <p:nvPr/>
        </p:nvSpPr>
        <p:spPr>
          <a:xfrm>
            <a:off x="5734362" y="5005034"/>
            <a:ext cx="1454244" cy="261610"/>
          </a:xfrm>
          <a:prstGeom prst="rect">
            <a:avLst/>
          </a:prstGeom>
          <a:noFill/>
        </p:spPr>
        <p:txBody>
          <a:bodyPr vert="horz" wrap="none" rtlCol="0">
            <a:spAutoFit/>
          </a:bodyPr>
          <a:lstStyle/>
          <a:p>
            <a:r>
              <a:rPr lang="zh-CN" altLang="en-US" sz="1100" dirty="0">
                <a:solidFill>
                  <a:schemeClr val="tx1">
                    <a:lumMod val="75000"/>
                    <a:lumOff val="25000"/>
                  </a:schemeClr>
                </a:solidFill>
                <a:latin typeface="+mn-ea"/>
              </a:rPr>
              <a:t>数字化合理评定研究</a:t>
            </a:r>
            <a:endParaRPr lang="en-US" sz="1100" dirty="0">
              <a:solidFill>
                <a:schemeClr val="tx1">
                  <a:lumMod val="75000"/>
                  <a:lumOff val="25000"/>
                </a:schemeClr>
              </a:solidFill>
              <a:latin typeface="+mn-ea"/>
            </a:endParaRPr>
          </a:p>
        </p:txBody>
      </p:sp>
      <p:sp>
        <p:nvSpPr>
          <p:cNvPr id="94" name="文本框 93">
            <a:extLst>
              <a:ext uri="{FF2B5EF4-FFF2-40B4-BE49-F238E27FC236}">
                <a16:creationId xmlns:a16="http://schemas.microsoft.com/office/drawing/2014/main" id="{85DF8D0C-5C10-4C7D-8DAB-A3F99A5FB693}"/>
              </a:ext>
            </a:extLst>
          </p:cNvPr>
          <p:cNvSpPr txBox="1"/>
          <p:nvPr/>
        </p:nvSpPr>
        <p:spPr>
          <a:xfrm>
            <a:off x="5734362" y="5227661"/>
            <a:ext cx="1454244" cy="261610"/>
          </a:xfrm>
          <a:prstGeom prst="rect">
            <a:avLst/>
          </a:prstGeom>
          <a:noFill/>
        </p:spPr>
        <p:txBody>
          <a:bodyPr vert="horz" wrap="none" rtlCol="0">
            <a:spAutoFit/>
          </a:bodyPr>
          <a:lstStyle/>
          <a:p>
            <a:r>
              <a:rPr lang="zh-CN" altLang="en-US" sz="1100" dirty="0">
                <a:solidFill>
                  <a:schemeClr val="tx1">
                    <a:lumMod val="75000"/>
                    <a:lumOff val="25000"/>
                  </a:schemeClr>
                </a:solidFill>
                <a:latin typeface="+mn-ea"/>
              </a:rPr>
              <a:t>数字化合理评定研究</a:t>
            </a:r>
            <a:endParaRPr lang="en-US" sz="1100" dirty="0">
              <a:solidFill>
                <a:schemeClr val="tx1">
                  <a:lumMod val="75000"/>
                  <a:lumOff val="25000"/>
                </a:schemeClr>
              </a:solidFill>
              <a:latin typeface="+mn-ea"/>
            </a:endParaRPr>
          </a:p>
        </p:txBody>
      </p:sp>
      <p:sp>
        <p:nvSpPr>
          <p:cNvPr id="95" name="文本框 94">
            <a:extLst>
              <a:ext uri="{FF2B5EF4-FFF2-40B4-BE49-F238E27FC236}">
                <a16:creationId xmlns:a16="http://schemas.microsoft.com/office/drawing/2014/main" id="{6F4BD8DB-C17E-4E34-BB16-A0397025E019}"/>
              </a:ext>
            </a:extLst>
          </p:cNvPr>
          <p:cNvSpPr txBox="1"/>
          <p:nvPr/>
        </p:nvSpPr>
        <p:spPr>
          <a:xfrm>
            <a:off x="5734362" y="5450288"/>
            <a:ext cx="466794" cy="261610"/>
          </a:xfrm>
          <a:prstGeom prst="rect">
            <a:avLst/>
          </a:prstGeom>
          <a:noFill/>
        </p:spPr>
        <p:txBody>
          <a:bodyPr vert="horz" wrap="none" rtlCol="0">
            <a:spAutoFit/>
          </a:bodyPr>
          <a:lstStyle/>
          <a:p>
            <a:r>
              <a:rPr lang="en-US" altLang="zh-CN" sz="1100" dirty="0">
                <a:solidFill>
                  <a:schemeClr val="tx1">
                    <a:lumMod val="75000"/>
                    <a:lumOff val="25000"/>
                  </a:schemeClr>
                </a:solidFill>
                <a:latin typeface="+mn-ea"/>
              </a:rPr>
              <a:t>……</a:t>
            </a:r>
            <a:endParaRPr lang="en-US" sz="1100" dirty="0">
              <a:solidFill>
                <a:schemeClr val="tx1">
                  <a:lumMod val="75000"/>
                  <a:lumOff val="25000"/>
                </a:schemeClr>
              </a:solidFill>
              <a:latin typeface="+mn-ea"/>
            </a:endParaRPr>
          </a:p>
        </p:txBody>
      </p:sp>
      <p:sp>
        <p:nvSpPr>
          <p:cNvPr id="96" name="矩形 95">
            <a:extLst>
              <a:ext uri="{FF2B5EF4-FFF2-40B4-BE49-F238E27FC236}">
                <a16:creationId xmlns:a16="http://schemas.microsoft.com/office/drawing/2014/main" id="{7985075B-3A82-4E53-906C-BBB25E88F31D}"/>
              </a:ext>
            </a:extLst>
          </p:cNvPr>
          <p:cNvSpPr/>
          <p:nvPr/>
        </p:nvSpPr>
        <p:spPr>
          <a:xfrm>
            <a:off x="5044723" y="4862432"/>
            <a:ext cx="266417" cy="784830"/>
          </a:xfrm>
          <a:custGeom>
            <a:avLst/>
            <a:gdLst>
              <a:gd name="connsiteX0" fmla="*/ 0 w 266417"/>
              <a:gd name="connsiteY0" fmla="*/ 0 h 784830"/>
              <a:gd name="connsiteX1" fmla="*/ 266417 w 266417"/>
              <a:gd name="connsiteY1" fmla="*/ 0 h 784830"/>
              <a:gd name="connsiteX2" fmla="*/ 266417 w 266417"/>
              <a:gd name="connsiteY2" fmla="*/ 784830 h 784830"/>
              <a:gd name="connsiteX3" fmla="*/ 0 w 266417"/>
              <a:gd name="connsiteY3" fmla="*/ 784830 h 784830"/>
              <a:gd name="connsiteX4" fmla="*/ 0 w 266417"/>
              <a:gd name="connsiteY4" fmla="*/ 0 h 784830"/>
              <a:gd name="connsiteX0" fmla="*/ 0 w 266417"/>
              <a:gd name="connsiteY0" fmla="*/ 0 h 784830"/>
              <a:gd name="connsiteX1" fmla="*/ 266417 w 266417"/>
              <a:gd name="connsiteY1" fmla="*/ 0 h 784830"/>
              <a:gd name="connsiteX2" fmla="*/ 262607 w 266417"/>
              <a:gd name="connsiteY2" fmla="*/ 380128 h 784830"/>
              <a:gd name="connsiteX3" fmla="*/ 266417 w 266417"/>
              <a:gd name="connsiteY3" fmla="*/ 784830 h 784830"/>
              <a:gd name="connsiteX4" fmla="*/ 0 w 266417"/>
              <a:gd name="connsiteY4" fmla="*/ 784830 h 784830"/>
              <a:gd name="connsiteX5" fmla="*/ 0 w 266417"/>
              <a:gd name="connsiteY5" fmla="*/ 0 h 784830"/>
              <a:gd name="connsiteX0" fmla="*/ 262607 w 354047"/>
              <a:gd name="connsiteY0" fmla="*/ 380128 h 784830"/>
              <a:gd name="connsiteX1" fmla="*/ 266417 w 354047"/>
              <a:gd name="connsiteY1" fmla="*/ 784830 h 784830"/>
              <a:gd name="connsiteX2" fmla="*/ 0 w 354047"/>
              <a:gd name="connsiteY2" fmla="*/ 784830 h 784830"/>
              <a:gd name="connsiteX3" fmla="*/ 0 w 354047"/>
              <a:gd name="connsiteY3" fmla="*/ 0 h 784830"/>
              <a:gd name="connsiteX4" fmla="*/ 266417 w 354047"/>
              <a:gd name="connsiteY4" fmla="*/ 0 h 784830"/>
              <a:gd name="connsiteX5" fmla="*/ 354047 w 354047"/>
              <a:gd name="connsiteY5" fmla="*/ 471568 h 784830"/>
              <a:gd name="connsiteX0" fmla="*/ 262607 w 266417"/>
              <a:gd name="connsiteY0" fmla="*/ 380128 h 784830"/>
              <a:gd name="connsiteX1" fmla="*/ 266417 w 266417"/>
              <a:gd name="connsiteY1" fmla="*/ 784830 h 784830"/>
              <a:gd name="connsiteX2" fmla="*/ 0 w 266417"/>
              <a:gd name="connsiteY2" fmla="*/ 784830 h 784830"/>
              <a:gd name="connsiteX3" fmla="*/ 0 w 266417"/>
              <a:gd name="connsiteY3" fmla="*/ 0 h 784830"/>
              <a:gd name="connsiteX4" fmla="*/ 266417 w 266417"/>
              <a:gd name="connsiteY4" fmla="*/ 0 h 784830"/>
              <a:gd name="connsiteX0" fmla="*/ 266417 w 266417"/>
              <a:gd name="connsiteY0" fmla="*/ 784830 h 784830"/>
              <a:gd name="connsiteX1" fmla="*/ 0 w 266417"/>
              <a:gd name="connsiteY1" fmla="*/ 784830 h 784830"/>
              <a:gd name="connsiteX2" fmla="*/ 0 w 266417"/>
              <a:gd name="connsiteY2" fmla="*/ 0 h 784830"/>
              <a:gd name="connsiteX3" fmla="*/ 266417 w 266417"/>
              <a:gd name="connsiteY3" fmla="*/ 0 h 784830"/>
            </a:gdLst>
            <a:ahLst/>
            <a:cxnLst>
              <a:cxn ang="0">
                <a:pos x="connsiteX0" y="connsiteY0"/>
              </a:cxn>
              <a:cxn ang="0">
                <a:pos x="connsiteX1" y="connsiteY1"/>
              </a:cxn>
              <a:cxn ang="0">
                <a:pos x="connsiteX2" y="connsiteY2"/>
              </a:cxn>
              <a:cxn ang="0">
                <a:pos x="connsiteX3" y="connsiteY3"/>
              </a:cxn>
            </a:cxnLst>
            <a:rect l="l" t="t" r="r" b="b"/>
            <a:pathLst>
              <a:path w="266417" h="784830">
                <a:moveTo>
                  <a:pt x="266417" y="784830"/>
                </a:moveTo>
                <a:lnTo>
                  <a:pt x="0" y="784830"/>
                </a:lnTo>
                <a:lnTo>
                  <a:pt x="0" y="0"/>
                </a:lnTo>
                <a:lnTo>
                  <a:pt x="266417" y="0"/>
                </a:lnTo>
              </a:path>
            </a:pathLst>
          </a:cu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直接连接符 97">
            <a:extLst>
              <a:ext uri="{FF2B5EF4-FFF2-40B4-BE49-F238E27FC236}">
                <a16:creationId xmlns:a16="http://schemas.microsoft.com/office/drawing/2014/main" id="{42B31745-5D44-4759-9636-BC38D1E66DD2}"/>
              </a:ext>
            </a:extLst>
          </p:cNvPr>
          <p:cNvCxnSpPr/>
          <p:nvPr/>
        </p:nvCxnSpPr>
        <p:spPr>
          <a:xfrm flipH="1">
            <a:off x="4765179" y="5266644"/>
            <a:ext cx="279544" cy="0"/>
          </a:xfrm>
          <a:prstGeom prst="lin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a:extLst>
              <a:ext uri="{FF2B5EF4-FFF2-40B4-BE49-F238E27FC236}">
                <a16:creationId xmlns:a16="http://schemas.microsoft.com/office/drawing/2014/main" id="{F00791AB-C408-4077-8884-C81B65D0482F}"/>
              </a:ext>
            </a:extLst>
          </p:cNvPr>
          <p:cNvCxnSpPr>
            <a:cxnSpLocks/>
          </p:cNvCxnSpPr>
          <p:nvPr/>
        </p:nvCxnSpPr>
        <p:spPr>
          <a:xfrm flipH="1">
            <a:off x="6097428" y="2815590"/>
            <a:ext cx="2858" cy="16075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B991EC55-EFB2-4571-AC01-DEE41A9BA614}"/>
              </a:ext>
            </a:extLst>
          </p:cNvPr>
          <p:cNvCxnSpPr>
            <a:cxnSpLocks/>
          </p:cNvCxnSpPr>
          <p:nvPr/>
        </p:nvCxnSpPr>
        <p:spPr>
          <a:xfrm flipH="1">
            <a:off x="3268025" y="3489614"/>
            <a:ext cx="57004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A8832772-BF3A-4EB8-94B8-BD93BCAC6ED3}"/>
              </a:ext>
            </a:extLst>
          </p:cNvPr>
          <p:cNvSpPr/>
          <p:nvPr/>
        </p:nvSpPr>
        <p:spPr>
          <a:xfrm>
            <a:off x="5155883" y="3274771"/>
            <a:ext cx="1885949" cy="436434"/>
          </a:xfrm>
          <a:prstGeom prst="roundRect">
            <a:avLst>
              <a:gd name="adj" fmla="val 9834"/>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23A8DE1C-2393-4220-85F5-3EF11B2348FB}"/>
              </a:ext>
            </a:extLst>
          </p:cNvPr>
          <p:cNvSpPr txBox="1"/>
          <p:nvPr/>
        </p:nvSpPr>
        <p:spPr>
          <a:xfrm>
            <a:off x="5647452" y="3339100"/>
            <a:ext cx="902811" cy="307777"/>
          </a:xfrm>
          <a:prstGeom prst="rect">
            <a:avLst/>
          </a:prstGeom>
          <a:noFill/>
        </p:spPr>
        <p:txBody>
          <a:bodyPr vert="horz" wrap="none" rtlCol="0">
            <a:spAutoFit/>
          </a:bodyPr>
          <a:lstStyle/>
          <a:p>
            <a:pPr algn="ctr"/>
            <a:r>
              <a:rPr lang="zh-CN" altLang="en-US" sz="1400" dirty="0">
                <a:solidFill>
                  <a:srgbClr val="EA3A3A"/>
                </a:solidFill>
                <a:latin typeface="+mj-ea"/>
                <a:ea typeface="+mj-ea"/>
              </a:rPr>
              <a:t>中心主任</a:t>
            </a:r>
            <a:endParaRPr lang="en-US" sz="1400" dirty="0">
              <a:solidFill>
                <a:srgbClr val="EA3A3A"/>
              </a:solidFill>
              <a:latin typeface="+mj-ea"/>
              <a:ea typeface="+mj-ea"/>
            </a:endParaRPr>
          </a:p>
        </p:txBody>
      </p:sp>
      <p:cxnSp>
        <p:nvCxnSpPr>
          <p:cNvPr id="105" name="连接符: 肘形 104">
            <a:extLst>
              <a:ext uri="{FF2B5EF4-FFF2-40B4-BE49-F238E27FC236}">
                <a16:creationId xmlns:a16="http://schemas.microsoft.com/office/drawing/2014/main" id="{8DCD29F4-8E4C-4F84-ACEC-FCBC18FD21AB}"/>
              </a:ext>
            </a:extLst>
          </p:cNvPr>
          <p:cNvCxnSpPr>
            <a:cxnSpLocks/>
            <a:stCxn id="46" idx="0"/>
            <a:endCxn id="49" idx="0"/>
          </p:cNvCxnSpPr>
          <p:nvPr/>
        </p:nvCxnSpPr>
        <p:spPr>
          <a:xfrm rot="5400000" flipH="1" flipV="1">
            <a:off x="6188323" y="-244336"/>
            <a:ext cx="12700" cy="9375321"/>
          </a:xfrm>
          <a:prstGeom prst="bentConnector3">
            <a:avLst>
              <a:gd name="adj1" fmla="val 30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9D309022-B81C-4B8F-BEDA-446E98D8677C}"/>
              </a:ext>
            </a:extLst>
          </p:cNvPr>
          <p:cNvCxnSpPr>
            <a:stCxn id="47" idx="0"/>
            <a:endCxn id="48" idx="0"/>
          </p:cNvCxnSpPr>
          <p:nvPr/>
        </p:nvCxnSpPr>
        <p:spPr>
          <a:xfrm rot="5400000" flipH="1" flipV="1">
            <a:off x="7207268" y="2601825"/>
            <a:ext cx="12700" cy="3682999"/>
          </a:xfrm>
          <a:prstGeom prst="bentConnector3">
            <a:avLst>
              <a:gd name="adj1" fmla="val 30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AB7026AA-73BC-4470-9577-C89D1519AB8F}"/>
              </a:ext>
            </a:extLst>
          </p:cNvPr>
          <p:cNvCxnSpPr>
            <a:cxnSpLocks/>
            <a:stCxn id="8" idx="3"/>
          </p:cNvCxnSpPr>
          <p:nvPr/>
        </p:nvCxnSpPr>
        <p:spPr>
          <a:xfrm>
            <a:off x="1861760" y="1102371"/>
            <a:ext cx="786190" cy="0"/>
          </a:xfrm>
          <a:prstGeom prst="line">
            <a:avLst/>
          </a:prstGeom>
          <a:ln w="190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42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D06CE12-0A85-441A-AB66-D081F5A73D3E}"/>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内容体验地图</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7" name="弧形 6">
            <a:extLst>
              <a:ext uri="{FF2B5EF4-FFF2-40B4-BE49-F238E27FC236}">
                <a16:creationId xmlns:a16="http://schemas.microsoft.com/office/drawing/2014/main" id="{6E78A7A0-690B-434C-8BDD-B4C1D7294AA6}"/>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文本框 7">
            <a:extLst>
              <a:ext uri="{FF2B5EF4-FFF2-40B4-BE49-F238E27FC236}">
                <a16:creationId xmlns:a16="http://schemas.microsoft.com/office/drawing/2014/main" id="{E397A93E-A978-47EF-B478-098BB06C0745}"/>
              </a:ext>
            </a:extLst>
          </p:cNvPr>
          <p:cNvSpPr txBox="1"/>
          <p:nvPr/>
        </p:nvSpPr>
        <p:spPr>
          <a:xfrm>
            <a:off x="2594798" y="751701"/>
            <a:ext cx="2185214" cy="276999"/>
          </a:xfrm>
          <a:prstGeom prst="rect">
            <a:avLst/>
          </a:prstGeom>
          <a:noFill/>
        </p:spPr>
        <p:txBody>
          <a:bodyPr wrap="none" rtlCol="0">
            <a:spAutoFit/>
          </a:bodyPr>
          <a:lstStyle/>
          <a:p>
            <a:r>
              <a:rPr lang="zh-CN" altLang="en-US" sz="1200" dirty="0">
                <a:solidFill>
                  <a:schemeClr val="bg1">
                    <a:lumMod val="75000"/>
                  </a:schemeClr>
                </a:solidFill>
                <a:latin typeface="+mn-ea"/>
              </a:rPr>
              <a:t>增长语境下的设计指引和验证</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60381251-1E95-4230-9863-25482F7F89E8}"/>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4A628CE-9B4F-4DCC-90E6-2CDEBC1DA165}"/>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35AE0AFD-72C3-41E4-BCCD-13DD0E3F4E77}"/>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图形 15">
            <a:extLst>
              <a:ext uri="{FF2B5EF4-FFF2-40B4-BE49-F238E27FC236}">
                <a16:creationId xmlns:a16="http://schemas.microsoft.com/office/drawing/2014/main" id="{3DFE3790-6CE5-4A29-BFE2-8040874D7453}"/>
              </a:ext>
            </a:extLst>
          </p:cNvPr>
          <p:cNvSpPr/>
          <p:nvPr/>
        </p:nvSpPr>
        <p:spPr>
          <a:xfrm>
            <a:off x="1493009" y="2114784"/>
            <a:ext cx="2011166" cy="3193306"/>
          </a:xfrm>
          <a:custGeom>
            <a:avLst/>
            <a:gdLst>
              <a:gd name="connsiteX0" fmla="*/ 2011167 w 2011166"/>
              <a:gd name="connsiteY0" fmla="*/ 3193307 h 3193306"/>
              <a:gd name="connsiteX1" fmla="*/ 484840 w 2011166"/>
              <a:gd name="connsiteY1" fmla="*/ 2066735 h 3193306"/>
              <a:gd name="connsiteX2" fmla="*/ 211817 w 2011166"/>
              <a:gd name="connsiteY2" fmla="*/ 1849968 h 3193306"/>
              <a:gd name="connsiteX3" fmla="*/ 0 w 2011166"/>
              <a:gd name="connsiteY3" fmla="*/ 1849968 h 3193306"/>
              <a:gd name="connsiteX4" fmla="*/ 2011167 w 2011166"/>
              <a:gd name="connsiteY4" fmla="*/ 0 h 3193306"/>
              <a:gd name="connsiteX5" fmla="*/ 484840 w 2011166"/>
              <a:gd name="connsiteY5" fmla="*/ 1126571 h 3193306"/>
              <a:gd name="connsiteX6" fmla="*/ 211817 w 2011166"/>
              <a:gd name="connsiteY6" fmla="*/ 1343338 h 3193306"/>
              <a:gd name="connsiteX7" fmla="*/ 0 w 2011166"/>
              <a:gd name="connsiteY7" fmla="*/ 1343338 h 319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166" h="3193306">
                <a:moveTo>
                  <a:pt x="2011167" y="3193307"/>
                </a:moveTo>
                <a:cubicBezTo>
                  <a:pt x="1292968" y="3193307"/>
                  <a:pt x="685526" y="2719111"/>
                  <a:pt x="484840" y="2066735"/>
                </a:cubicBezTo>
                <a:cubicBezTo>
                  <a:pt x="447123" y="1944126"/>
                  <a:pt x="340098" y="1849968"/>
                  <a:pt x="211817" y="1849968"/>
                </a:cubicBezTo>
                <a:lnTo>
                  <a:pt x="0" y="1849968"/>
                </a:lnTo>
                <a:moveTo>
                  <a:pt x="2011167" y="0"/>
                </a:moveTo>
                <a:cubicBezTo>
                  <a:pt x="1292968" y="0"/>
                  <a:pt x="685526" y="474193"/>
                  <a:pt x="484840" y="1126571"/>
                </a:cubicBezTo>
                <a:cubicBezTo>
                  <a:pt x="447123" y="1249180"/>
                  <a:pt x="340098" y="1343338"/>
                  <a:pt x="211817" y="1343338"/>
                </a:cubicBezTo>
                <a:lnTo>
                  <a:pt x="0" y="1343338"/>
                </a:lnTo>
              </a:path>
            </a:pathLst>
          </a:custGeom>
          <a:noFill/>
          <a:ln w="91973" cap="rnd">
            <a:gradFill>
              <a:gsLst>
                <a:gs pos="0">
                  <a:srgbClr val="E4211E"/>
                </a:gs>
                <a:gs pos="100000">
                  <a:srgbClr val="E4211E">
                    <a:alpha val="0"/>
                  </a:srgbClr>
                </a:gs>
              </a:gsLst>
              <a:lin ang="0" scaled="0"/>
            </a:gradFill>
            <a:prstDash val="solid"/>
            <a:miter/>
          </a:ln>
        </p:spPr>
        <p:txBody>
          <a:bodyPr rtlCol="0" anchor="ctr"/>
          <a:lstStyle/>
          <a:p>
            <a:endParaRPr lang="en-US" dirty="0"/>
          </a:p>
        </p:txBody>
      </p:sp>
      <p:sp>
        <p:nvSpPr>
          <p:cNvPr id="63" name="图形 15">
            <a:extLst>
              <a:ext uri="{FF2B5EF4-FFF2-40B4-BE49-F238E27FC236}">
                <a16:creationId xmlns:a16="http://schemas.microsoft.com/office/drawing/2014/main" id="{40AC722F-BC55-48D3-BB46-8497A51623BE}"/>
              </a:ext>
            </a:extLst>
          </p:cNvPr>
          <p:cNvSpPr/>
          <p:nvPr/>
        </p:nvSpPr>
        <p:spPr>
          <a:xfrm flipH="1">
            <a:off x="8642231" y="2114784"/>
            <a:ext cx="2011166" cy="3193306"/>
          </a:xfrm>
          <a:custGeom>
            <a:avLst/>
            <a:gdLst>
              <a:gd name="connsiteX0" fmla="*/ 2011167 w 2011166"/>
              <a:gd name="connsiteY0" fmla="*/ 3193307 h 3193306"/>
              <a:gd name="connsiteX1" fmla="*/ 484840 w 2011166"/>
              <a:gd name="connsiteY1" fmla="*/ 2066735 h 3193306"/>
              <a:gd name="connsiteX2" fmla="*/ 211817 w 2011166"/>
              <a:gd name="connsiteY2" fmla="*/ 1849968 h 3193306"/>
              <a:gd name="connsiteX3" fmla="*/ 0 w 2011166"/>
              <a:gd name="connsiteY3" fmla="*/ 1849968 h 3193306"/>
              <a:gd name="connsiteX4" fmla="*/ 2011167 w 2011166"/>
              <a:gd name="connsiteY4" fmla="*/ 0 h 3193306"/>
              <a:gd name="connsiteX5" fmla="*/ 484840 w 2011166"/>
              <a:gd name="connsiteY5" fmla="*/ 1126571 h 3193306"/>
              <a:gd name="connsiteX6" fmla="*/ 211817 w 2011166"/>
              <a:gd name="connsiteY6" fmla="*/ 1343338 h 3193306"/>
              <a:gd name="connsiteX7" fmla="*/ 0 w 2011166"/>
              <a:gd name="connsiteY7" fmla="*/ 1343338 h 319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166" h="3193306">
                <a:moveTo>
                  <a:pt x="2011167" y="3193307"/>
                </a:moveTo>
                <a:cubicBezTo>
                  <a:pt x="1292968" y="3193307"/>
                  <a:pt x="685526" y="2719111"/>
                  <a:pt x="484840" y="2066735"/>
                </a:cubicBezTo>
                <a:cubicBezTo>
                  <a:pt x="447123" y="1944126"/>
                  <a:pt x="340098" y="1849968"/>
                  <a:pt x="211817" y="1849968"/>
                </a:cubicBezTo>
                <a:lnTo>
                  <a:pt x="0" y="1849968"/>
                </a:lnTo>
                <a:moveTo>
                  <a:pt x="2011167" y="0"/>
                </a:moveTo>
                <a:cubicBezTo>
                  <a:pt x="1292968" y="0"/>
                  <a:pt x="685526" y="474193"/>
                  <a:pt x="484840" y="1126571"/>
                </a:cubicBezTo>
                <a:cubicBezTo>
                  <a:pt x="447123" y="1249180"/>
                  <a:pt x="340098" y="1343338"/>
                  <a:pt x="211817" y="1343338"/>
                </a:cubicBezTo>
                <a:lnTo>
                  <a:pt x="0" y="1343338"/>
                </a:lnTo>
              </a:path>
            </a:pathLst>
          </a:custGeom>
          <a:noFill/>
          <a:ln w="91973" cap="rnd">
            <a:gradFill>
              <a:gsLst>
                <a:gs pos="0">
                  <a:srgbClr val="E4211E"/>
                </a:gs>
                <a:gs pos="100000">
                  <a:srgbClr val="E4211E">
                    <a:alpha val="0"/>
                  </a:srgbClr>
                </a:gs>
              </a:gsLst>
              <a:lin ang="0" scaled="0"/>
            </a:gradFill>
            <a:prstDash val="solid"/>
            <a:miter/>
          </a:ln>
        </p:spPr>
        <p:txBody>
          <a:bodyPr rtlCol="0" anchor="ctr"/>
          <a:lstStyle/>
          <a:p>
            <a:endParaRPr lang="en-US" dirty="0"/>
          </a:p>
        </p:txBody>
      </p:sp>
      <p:pic>
        <p:nvPicPr>
          <p:cNvPr id="20" name="图形 19">
            <a:extLst>
              <a:ext uri="{FF2B5EF4-FFF2-40B4-BE49-F238E27FC236}">
                <a16:creationId xmlns:a16="http://schemas.microsoft.com/office/drawing/2014/main" id="{09A75139-3C9F-4333-8D9B-E708EE4C8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285" y="3306750"/>
            <a:ext cx="628185" cy="628185"/>
          </a:xfrm>
          <a:prstGeom prst="rect">
            <a:avLst/>
          </a:prstGeom>
        </p:spPr>
      </p:pic>
      <p:pic>
        <p:nvPicPr>
          <p:cNvPr id="22" name="图形 21">
            <a:extLst>
              <a:ext uri="{FF2B5EF4-FFF2-40B4-BE49-F238E27FC236}">
                <a16:creationId xmlns:a16="http://schemas.microsoft.com/office/drawing/2014/main" id="{A60769C3-F239-4370-B42D-492C02CE69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9507" y="3322267"/>
            <a:ext cx="597151" cy="597151"/>
          </a:xfrm>
          <a:prstGeom prst="rect">
            <a:avLst/>
          </a:prstGeom>
        </p:spPr>
      </p:pic>
      <p:sp>
        <p:nvSpPr>
          <p:cNvPr id="68" name="文本框 67">
            <a:extLst>
              <a:ext uri="{FF2B5EF4-FFF2-40B4-BE49-F238E27FC236}">
                <a16:creationId xmlns:a16="http://schemas.microsoft.com/office/drawing/2014/main" id="{1E69C69A-8BAF-447C-88BC-58C4BF451968}"/>
              </a:ext>
            </a:extLst>
          </p:cNvPr>
          <p:cNvSpPr txBox="1"/>
          <p:nvPr/>
        </p:nvSpPr>
        <p:spPr>
          <a:xfrm>
            <a:off x="751165" y="4140409"/>
            <a:ext cx="610425" cy="338554"/>
          </a:xfrm>
          <a:prstGeom prst="rect">
            <a:avLst/>
          </a:prstGeom>
          <a:noFill/>
        </p:spPr>
        <p:txBody>
          <a:bodyPr vert="horz" wrap="none" rtlCol="0">
            <a:spAutoFit/>
          </a:bodyPr>
          <a:lstStyle/>
          <a:p>
            <a:pPr algn="ctr"/>
            <a:r>
              <a:rPr lang="zh-CN" altLang="en-US" sz="1600" spc="60" dirty="0">
                <a:latin typeface="+mj-ea"/>
                <a:ea typeface="+mj-ea"/>
              </a:rPr>
              <a:t>产品</a:t>
            </a:r>
            <a:endParaRPr lang="en-US" sz="1600" spc="60" dirty="0">
              <a:latin typeface="+mj-ea"/>
              <a:ea typeface="+mj-ea"/>
            </a:endParaRPr>
          </a:p>
        </p:txBody>
      </p:sp>
      <p:sp>
        <p:nvSpPr>
          <p:cNvPr id="69" name="文本框 68">
            <a:extLst>
              <a:ext uri="{FF2B5EF4-FFF2-40B4-BE49-F238E27FC236}">
                <a16:creationId xmlns:a16="http://schemas.microsoft.com/office/drawing/2014/main" id="{DB94B80C-6C26-48D2-A8EB-1051EE2F807E}"/>
              </a:ext>
            </a:extLst>
          </p:cNvPr>
          <p:cNvSpPr txBox="1"/>
          <p:nvPr/>
        </p:nvSpPr>
        <p:spPr>
          <a:xfrm>
            <a:off x="490357" y="4403172"/>
            <a:ext cx="1132041" cy="307777"/>
          </a:xfrm>
          <a:prstGeom prst="rect">
            <a:avLst/>
          </a:prstGeom>
          <a:noFill/>
        </p:spPr>
        <p:txBody>
          <a:bodyPr wrap="none" rtlCol="0">
            <a:spAutoFit/>
          </a:bodyPr>
          <a:lstStyle/>
          <a:p>
            <a:pPr algn="ctr"/>
            <a:r>
              <a:rPr lang="en-US" altLang="zh-CN" sz="1400" dirty="0">
                <a:latin typeface="+mn-ea"/>
              </a:rPr>
              <a:t>application</a:t>
            </a:r>
            <a:endParaRPr lang="en-US" sz="1400" dirty="0">
              <a:latin typeface="+mn-ea"/>
            </a:endParaRPr>
          </a:p>
        </p:txBody>
      </p:sp>
      <p:sp>
        <p:nvSpPr>
          <p:cNvPr id="70" name="文本框 69">
            <a:extLst>
              <a:ext uri="{FF2B5EF4-FFF2-40B4-BE49-F238E27FC236}">
                <a16:creationId xmlns:a16="http://schemas.microsoft.com/office/drawing/2014/main" id="{75D78661-42C0-4485-9D40-CD0D73820CAC}"/>
              </a:ext>
            </a:extLst>
          </p:cNvPr>
          <p:cNvSpPr txBox="1"/>
          <p:nvPr/>
        </p:nvSpPr>
        <p:spPr>
          <a:xfrm>
            <a:off x="10768774" y="4140409"/>
            <a:ext cx="610425" cy="338554"/>
          </a:xfrm>
          <a:prstGeom prst="rect">
            <a:avLst/>
          </a:prstGeom>
          <a:noFill/>
        </p:spPr>
        <p:txBody>
          <a:bodyPr vert="horz" wrap="none" rtlCol="0">
            <a:spAutoFit/>
          </a:bodyPr>
          <a:lstStyle/>
          <a:p>
            <a:pPr algn="ctr"/>
            <a:r>
              <a:rPr lang="zh-CN" altLang="en-US" sz="1600" spc="60" dirty="0">
                <a:latin typeface="+mj-ea"/>
                <a:ea typeface="+mj-ea"/>
              </a:rPr>
              <a:t>用户</a:t>
            </a:r>
            <a:endParaRPr lang="en-US" sz="1600" spc="60" dirty="0">
              <a:latin typeface="+mj-ea"/>
              <a:ea typeface="+mj-ea"/>
            </a:endParaRPr>
          </a:p>
        </p:txBody>
      </p:sp>
      <p:sp>
        <p:nvSpPr>
          <p:cNvPr id="71" name="文本框 70">
            <a:extLst>
              <a:ext uri="{FF2B5EF4-FFF2-40B4-BE49-F238E27FC236}">
                <a16:creationId xmlns:a16="http://schemas.microsoft.com/office/drawing/2014/main" id="{F9721739-9314-4F3A-B71C-57D330A23DCD}"/>
              </a:ext>
            </a:extLst>
          </p:cNvPr>
          <p:cNvSpPr txBox="1"/>
          <p:nvPr/>
        </p:nvSpPr>
        <p:spPr>
          <a:xfrm>
            <a:off x="10796507" y="4403172"/>
            <a:ext cx="554960" cy="307777"/>
          </a:xfrm>
          <a:prstGeom prst="rect">
            <a:avLst/>
          </a:prstGeom>
          <a:noFill/>
        </p:spPr>
        <p:txBody>
          <a:bodyPr wrap="none" rtlCol="0">
            <a:spAutoFit/>
          </a:bodyPr>
          <a:lstStyle/>
          <a:p>
            <a:pPr algn="ctr"/>
            <a:r>
              <a:rPr lang="en-US" altLang="zh-CN" sz="1400" dirty="0">
                <a:latin typeface="+mn-ea"/>
              </a:rPr>
              <a:t>user</a:t>
            </a:r>
            <a:endParaRPr lang="en-US" sz="1400" dirty="0">
              <a:latin typeface="+mn-ea"/>
            </a:endParaRPr>
          </a:p>
        </p:txBody>
      </p:sp>
      <p:sp>
        <p:nvSpPr>
          <p:cNvPr id="23" name="矩形: 圆角 22">
            <a:extLst>
              <a:ext uri="{FF2B5EF4-FFF2-40B4-BE49-F238E27FC236}">
                <a16:creationId xmlns:a16="http://schemas.microsoft.com/office/drawing/2014/main" id="{EC10BCEF-D5CE-4365-9EAD-59920A6A5B5E}"/>
              </a:ext>
            </a:extLst>
          </p:cNvPr>
          <p:cNvSpPr/>
          <p:nvPr/>
        </p:nvSpPr>
        <p:spPr>
          <a:xfrm>
            <a:off x="2352676" y="5780767"/>
            <a:ext cx="7486650" cy="677601"/>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a:extLst>
              <a:ext uri="{FF2B5EF4-FFF2-40B4-BE49-F238E27FC236}">
                <a16:creationId xmlns:a16="http://schemas.microsoft.com/office/drawing/2014/main" id="{740FD7E6-151D-44D0-A589-A389BFFD6E48}"/>
              </a:ext>
            </a:extLst>
          </p:cNvPr>
          <p:cNvSpPr txBox="1"/>
          <p:nvPr/>
        </p:nvSpPr>
        <p:spPr>
          <a:xfrm>
            <a:off x="4156208" y="5919512"/>
            <a:ext cx="3879587" cy="400110"/>
          </a:xfrm>
          <a:prstGeom prst="rect">
            <a:avLst/>
          </a:prstGeom>
          <a:noFill/>
        </p:spPr>
        <p:txBody>
          <a:bodyPr wrap="none" rtlCol="0">
            <a:spAutoFit/>
          </a:bodyPr>
          <a:lstStyle/>
          <a:p>
            <a:pPr algn="ctr"/>
            <a:r>
              <a:rPr lang="en-US" sz="2000" spc="300" dirty="0">
                <a:latin typeface="+mj-ea"/>
                <a:ea typeface="+mj-ea"/>
              </a:rPr>
              <a:t>vivo</a:t>
            </a:r>
            <a:r>
              <a:rPr lang="zh-CN" altLang="en-US" sz="2000" spc="300" dirty="0">
                <a:latin typeface="+mj-ea"/>
                <a:ea typeface="+mj-ea"/>
              </a:rPr>
              <a:t>游戏中心，发现更好玩</a:t>
            </a:r>
            <a:endParaRPr lang="en-US" sz="2000" spc="300" dirty="0">
              <a:latin typeface="+mj-ea"/>
              <a:ea typeface="+mj-ea"/>
            </a:endParaRPr>
          </a:p>
        </p:txBody>
      </p:sp>
      <p:sp useBgFill="1">
        <p:nvSpPr>
          <p:cNvPr id="74" name="文本框 73">
            <a:extLst>
              <a:ext uri="{FF2B5EF4-FFF2-40B4-BE49-F238E27FC236}">
                <a16:creationId xmlns:a16="http://schemas.microsoft.com/office/drawing/2014/main" id="{098D0496-8B91-4D91-8C74-CC0D056FBEC8}"/>
              </a:ext>
            </a:extLst>
          </p:cNvPr>
          <p:cNvSpPr txBox="1"/>
          <p:nvPr/>
        </p:nvSpPr>
        <p:spPr>
          <a:xfrm>
            <a:off x="3339199" y="5620631"/>
            <a:ext cx="538930" cy="276999"/>
          </a:xfrm>
          <a:prstGeom prst="rect">
            <a:avLst/>
          </a:prstGeom>
        </p:spPr>
        <p:txBody>
          <a:bodyPr wrap="none" rtlCol="0">
            <a:spAutoFit/>
          </a:bodyPr>
          <a:lstStyle/>
          <a:p>
            <a:pPr algn="ctr"/>
            <a:r>
              <a:rPr lang="en-US" sz="1200" dirty="0">
                <a:latin typeface="+mj-ea"/>
                <a:ea typeface="+mj-ea"/>
              </a:rPr>
              <a:t>vivo</a:t>
            </a:r>
          </a:p>
        </p:txBody>
      </p:sp>
      <p:sp useBgFill="1">
        <p:nvSpPr>
          <p:cNvPr id="75" name="文本框 74">
            <a:extLst>
              <a:ext uri="{FF2B5EF4-FFF2-40B4-BE49-F238E27FC236}">
                <a16:creationId xmlns:a16="http://schemas.microsoft.com/office/drawing/2014/main" id="{60A6A996-D920-4F25-845F-8BFA58D7A9F6}"/>
              </a:ext>
            </a:extLst>
          </p:cNvPr>
          <p:cNvSpPr txBox="1"/>
          <p:nvPr/>
        </p:nvSpPr>
        <p:spPr>
          <a:xfrm>
            <a:off x="5830728" y="5620631"/>
            <a:ext cx="492444" cy="276999"/>
          </a:xfrm>
          <a:prstGeom prst="rect">
            <a:avLst/>
          </a:prstGeom>
        </p:spPr>
        <p:txBody>
          <a:bodyPr wrap="none" rtlCol="0">
            <a:spAutoFit/>
          </a:bodyPr>
          <a:lstStyle/>
          <a:p>
            <a:pPr algn="ctr"/>
            <a:r>
              <a:rPr lang="zh-CN" altLang="en-US" sz="1200" dirty="0">
                <a:latin typeface="+mj-ea"/>
                <a:ea typeface="+mj-ea"/>
              </a:rPr>
              <a:t>发现</a:t>
            </a:r>
            <a:endParaRPr lang="en-US" sz="1200" dirty="0">
              <a:latin typeface="+mj-ea"/>
              <a:ea typeface="+mj-ea"/>
            </a:endParaRPr>
          </a:p>
        </p:txBody>
      </p:sp>
      <p:sp useBgFill="1">
        <p:nvSpPr>
          <p:cNvPr id="76" name="文本框 75">
            <a:extLst>
              <a:ext uri="{FF2B5EF4-FFF2-40B4-BE49-F238E27FC236}">
                <a16:creationId xmlns:a16="http://schemas.microsoft.com/office/drawing/2014/main" id="{0E558E25-B360-42A9-87A4-16AE3D21485F}"/>
              </a:ext>
            </a:extLst>
          </p:cNvPr>
          <p:cNvSpPr txBox="1"/>
          <p:nvPr/>
        </p:nvSpPr>
        <p:spPr>
          <a:xfrm>
            <a:off x="8299014" y="5620631"/>
            <a:ext cx="492444" cy="276999"/>
          </a:xfrm>
          <a:prstGeom prst="rect">
            <a:avLst/>
          </a:prstGeom>
        </p:spPr>
        <p:txBody>
          <a:bodyPr wrap="none" rtlCol="0">
            <a:spAutoFit/>
          </a:bodyPr>
          <a:lstStyle/>
          <a:p>
            <a:pPr algn="ctr"/>
            <a:r>
              <a:rPr lang="zh-CN" altLang="en-US" sz="1200" dirty="0">
                <a:latin typeface="+mj-ea"/>
                <a:ea typeface="+mj-ea"/>
              </a:rPr>
              <a:t>好玩</a:t>
            </a:r>
            <a:endParaRPr lang="en-US" sz="1200" dirty="0">
              <a:latin typeface="+mj-ea"/>
              <a:ea typeface="+mj-ea"/>
            </a:endParaRPr>
          </a:p>
        </p:txBody>
      </p:sp>
      <p:cxnSp>
        <p:nvCxnSpPr>
          <p:cNvPr id="25" name="直接箭头连接符 24">
            <a:extLst>
              <a:ext uri="{FF2B5EF4-FFF2-40B4-BE49-F238E27FC236}">
                <a16:creationId xmlns:a16="http://schemas.microsoft.com/office/drawing/2014/main" id="{F3613558-AEDE-46E7-AAE6-7610B41A3C4F}"/>
              </a:ext>
            </a:extLst>
          </p:cNvPr>
          <p:cNvCxnSpPr>
            <a:stCxn id="49" idx="4"/>
            <a:endCxn id="74" idx="0"/>
          </p:cNvCxnSpPr>
          <p:nvPr/>
        </p:nvCxnSpPr>
        <p:spPr>
          <a:xfrm>
            <a:off x="3608664" y="5119322"/>
            <a:ext cx="0" cy="501309"/>
          </a:xfrm>
          <a:prstGeom prst="straightConnector1">
            <a:avLst/>
          </a:prstGeom>
          <a:ln>
            <a:gradFill>
              <a:gsLst>
                <a:gs pos="0">
                  <a:srgbClr val="E4211E">
                    <a:alpha val="0"/>
                  </a:srgbClr>
                </a:gs>
                <a:gs pos="100000">
                  <a:srgbClr val="E4211E"/>
                </a:gs>
              </a:gsLst>
              <a:lin ang="5400000" scaled="1"/>
            </a:gra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CC5C591-0208-4854-AAB7-80C98B8058D5}"/>
              </a:ext>
            </a:extLst>
          </p:cNvPr>
          <p:cNvCxnSpPr>
            <a:stCxn id="5" idx="4"/>
            <a:endCxn id="75" idx="0"/>
          </p:cNvCxnSpPr>
          <p:nvPr/>
        </p:nvCxnSpPr>
        <p:spPr>
          <a:xfrm>
            <a:off x="6076950" y="5119322"/>
            <a:ext cx="0" cy="501309"/>
          </a:xfrm>
          <a:prstGeom prst="straightConnector1">
            <a:avLst/>
          </a:prstGeom>
          <a:ln>
            <a:gradFill>
              <a:gsLst>
                <a:gs pos="0">
                  <a:srgbClr val="E4211E">
                    <a:alpha val="0"/>
                  </a:srgbClr>
                </a:gs>
                <a:gs pos="100000">
                  <a:srgbClr val="E4211E"/>
                </a:gs>
              </a:gsLst>
              <a:lin ang="5400000" scaled="1"/>
            </a:gra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AC8D72E-C90B-439D-AD1E-ACE647DB431F}"/>
              </a:ext>
            </a:extLst>
          </p:cNvPr>
          <p:cNvCxnSpPr>
            <a:stCxn id="56" idx="4"/>
            <a:endCxn id="76" idx="0"/>
          </p:cNvCxnSpPr>
          <p:nvPr/>
        </p:nvCxnSpPr>
        <p:spPr>
          <a:xfrm>
            <a:off x="8545236" y="5119322"/>
            <a:ext cx="0" cy="501309"/>
          </a:xfrm>
          <a:prstGeom prst="straightConnector1">
            <a:avLst/>
          </a:prstGeom>
          <a:ln>
            <a:gradFill>
              <a:gsLst>
                <a:gs pos="0">
                  <a:srgbClr val="E4211E">
                    <a:alpha val="0"/>
                  </a:srgbClr>
                </a:gs>
                <a:gs pos="100000">
                  <a:srgbClr val="E4211E"/>
                </a:gs>
              </a:gsLst>
              <a:lin ang="5400000" scaled="1"/>
            </a:gra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73F12B9D-B920-4124-AC68-9E9418665B64}"/>
              </a:ext>
            </a:extLst>
          </p:cNvPr>
          <p:cNvGrpSpPr/>
          <p:nvPr/>
        </p:nvGrpSpPr>
        <p:grpSpPr>
          <a:xfrm>
            <a:off x="2200779" y="2303552"/>
            <a:ext cx="2815770" cy="2815770"/>
            <a:chOff x="2200779" y="4170671"/>
            <a:chExt cx="2815770" cy="2815770"/>
          </a:xfrm>
        </p:grpSpPr>
        <p:sp>
          <p:nvSpPr>
            <p:cNvPr id="49" name="椭圆 48">
              <a:extLst>
                <a:ext uri="{FF2B5EF4-FFF2-40B4-BE49-F238E27FC236}">
                  <a16:creationId xmlns:a16="http://schemas.microsoft.com/office/drawing/2014/main" id="{59505551-D7C0-45D1-9FCF-44A64A8C67D5}"/>
                </a:ext>
              </a:extLst>
            </p:cNvPr>
            <p:cNvSpPr/>
            <p:nvPr/>
          </p:nvSpPr>
          <p:spPr>
            <a:xfrm>
              <a:off x="2200779" y="4170671"/>
              <a:ext cx="2815770" cy="2815770"/>
            </a:xfrm>
            <a:prstGeom prst="ellipse">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文本框 49">
              <a:extLst>
                <a:ext uri="{FF2B5EF4-FFF2-40B4-BE49-F238E27FC236}">
                  <a16:creationId xmlns:a16="http://schemas.microsoft.com/office/drawing/2014/main" id="{D7ED5192-08B7-4BD9-ADD0-ACD1F380F003}"/>
                </a:ext>
              </a:extLst>
            </p:cNvPr>
            <p:cNvSpPr txBox="1"/>
            <p:nvPr/>
          </p:nvSpPr>
          <p:spPr>
            <a:xfrm>
              <a:off x="2746890" y="4982149"/>
              <a:ext cx="1723549" cy="461665"/>
            </a:xfrm>
            <a:prstGeom prst="rect">
              <a:avLst/>
            </a:prstGeom>
            <a:noFill/>
          </p:spPr>
          <p:txBody>
            <a:bodyPr wrap="none" rtlCol="0">
              <a:spAutoFit/>
            </a:bodyPr>
            <a:lstStyle/>
            <a:p>
              <a:pPr algn="ctr"/>
              <a:r>
                <a:rPr lang="zh-CN" altLang="en-US" sz="2400" dirty="0">
                  <a:latin typeface="+mj-ea"/>
                  <a:ea typeface="+mj-ea"/>
                </a:rPr>
                <a:t>官方高品质</a:t>
              </a:r>
              <a:endParaRPr lang="en-US" sz="2400" dirty="0">
                <a:latin typeface="+mj-ea"/>
                <a:ea typeface="+mj-ea"/>
              </a:endParaRPr>
            </a:p>
          </p:txBody>
        </p:sp>
        <p:sp>
          <p:nvSpPr>
            <p:cNvPr id="51" name="文本框 50">
              <a:extLst>
                <a:ext uri="{FF2B5EF4-FFF2-40B4-BE49-F238E27FC236}">
                  <a16:creationId xmlns:a16="http://schemas.microsoft.com/office/drawing/2014/main" id="{D90654F2-7407-4559-A4D7-4A17FC80FE30}"/>
                </a:ext>
              </a:extLst>
            </p:cNvPr>
            <p:cNvSpPr txBox="1"/>
            <p:nvPr/>
          </p:nvSpPr>
          <p:spPr>
            <a:xfrm>
              <a:off x="2996957" y="4775275"/>
              <a:ext cx="1223413" cy="246221"/>
            </a:xfrm>
            <a:prstGeom prst="rect">
              <a:avLst/>
            </a:prstGeom>
            <a:noFill/>
          </p:spPr>
          <p:txBody>
            <a:bodyPr wrap="none" rtlCol="0">
              <a:spAutoFit/>
            </a:bodyPr>
            <a:lstStyle/>
            <a:p>
              <a:pPr algn="ctr"/>
              <a:r>
                <a:rPr lang="en-US" altLang="zh-CN" sz="1000" dirty="0">
                  <a:latin typeface="+mn-ea"/>
                </a:rPr>
                <a:t>Official &amp; Quality</a:t>
              </a:r>
              <a:endParaRPr lang="en-US" sz="1000" dirty="0">
                <a:latin typeface="+mn-ea"/>
              </a:endParaRPr>
            </a:p>
          </p:txBody>
        </p:sp>
        <p:sp>
          <p:nvSpPr>
            <p:cNvPr id="52" name="文本框 51">
              <a:extLst>
                <a:ext uri="{FF2B5EF4-FFF2-40B4-BE49-F238E27FC236}">
                  <a16:creationId xmlns:a16="http://schemas.microsoft.com/office/drawing/2014/main" id="{91486CD1-A671-4B0D-9788-EA57681175C9}"/>
                </a:ext>
              </a:extLst>
            </p:cNvPr>
            <p:cNvSpPr txBox="1"/>
            <p:nvPr/>
          </p:nvSpPr>
          <p:spPr>
            <a:xfrm>
              <a:off x="2699145" y="5527577"/>
              <a:ext cx="1819039" cy="814582"/>
            </a:xfrm>
            <a:prstGeom prst="rect">
              <a:avLst/>
            </a:prstGeom>
            <a:noFill/>
          </p:spPr>
          <p:txBody>
            <a:bodyPr wrap="square" rtlCol="0">
              <a:spAutoFit/>
            </a:bodyPr>
            <a:lstStyle/>
            <a:p>
              <a:pPr algn="just">
                <a:lnSpc>
                  <a:spcPct val="150000"/>
                </a:lnSpc>
              </a:pPr>
              <a:r>
                <a:rPr lang="en-US" altLang="zh-CN" sz="800" dirty="0">
                  <a:latin typeface="OPPOSans M" panose="00020600040101010101" pitchFamily="18" charset="-122"/>
                  <a:ea typeface="OPPOSans M" panose="00020600040101010101" pitchFamily="18" charset="-122"/>
                  <a:cs typeface="OPPOSans M" panose="00020600040101010101" pitchFamily="18" charset="-122"/>
                </a:rPr>
                <a:t>vivo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互联网官方平台产品</a:t>
              </a:r>
              <a:r>
                <a:rPr lang="en-US" altLang="zh-CN" sz="8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充分利用</a:t>
              </a:r>
              <a:r>
                <a:rPr lang="en-US" altLang="zh-CN" sz="800" dirty="0" err="1">
                  <a:latin typeface="OPPOSans M" panose="00020600040101010101" pitchFamily="18" charset="-122"/>
                  <a:ea typeface="OPPOSans M" panose="00020600040101010101" pitchFamily="18" charset="-122"/>
                  <a:cs typeface="OPPOSans M" panose="00020600040101010101" pitchFamily="18" charset="-122"/>
                </a:rPr>
                <a:t>wvo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生态的优质资源和品牌影响力</a:t>
              </a:r>
              <a:r>
                <a:rPr lang="en-US" altLang="zh-CN" sz="8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为</a:t>
              </a:r>
              <a:r>
                <a:rPr lang="en-US" altLang="zh-CN" sz="800" dirty="0" err="1">
                  <a:latin typeface="OPPOSans M" panose="00020600040101010101" pitchFamily="18" charset="-122"/>
                  <a:ea typeface="OPPOSans M" panose="00020600040101010101" pitchFamily="18" charset="-122"/>
                  <a:cs typeface="OPPOSans M" panose="00020600040101010101" pitchFamily="18" charset="-122"/>
                </a:rPr>
                <a:t>vvo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游戏用户提供安全可靠、优质便捷的游戏服务</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5" name="组合 54">
            <a:extLst>
              <a:ext uri="{FF2B5EF4-FFF2-40B4-BE49-F238E27FC236}">
                <a16:creationId xmlns:a16="http://schemas.microsoft.com/office/drawing/2014/main" id="{E4DA2BA9-8B84-4CE1-97B3-063C08A7A2D9}"/>
              </a:ext>
            </a:extLst>
          </p:cNvPr>
          <p:cNvGrpSpPr/>
          <p:nvPr/>
        </p:nvGrpSpPr>
        <p:grpSpPr>
          <a:xfrm>
            <a:off x="7137351" y="2303552"/>
            <a:ext cx="2815770" cy="2815770"/>
            <a:chOff x="2200779" y="4170671"/>
            <a:chExt cx="2815770" cy="2815770"/>
          </a:xfrm>
        </p:grpSpPr>
        <p:sp>
          <p:nvSpPr>
            <p:cNvPr id="56" name="椭圆 55">
              <a:extLst>
                <a:ext uri="{FF2B5EF4-FFF2-40B4-BE49-F238E27FC236}">
                  <a16:creationId xmlns:a16="http://schemas.microsoft.com/office/drawing/2014/main" id="{FE03A8A6-5C0A-4A60-84A3-98E696DE69C5}"/>
                </a:ext>
              </a:extLst>
            </p:cNvPr>
            <p:cNvSpPr/>
            <p:nvPr/>
          </p:nvSpPr>
          <p:spPr>
            <a:xfrm>
              <a:off x="2200779" y="4170671"/>
              <a:ext cx="2815770" cy="2815770"/>
            </a:xfrm>
            <a:prstGeom prst="ellipse">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文本框 56">
              <a:extLst>
                <a:ext uri="{FF2B5EF4-FFF2-40B4-BE49-F238E27FC236}">
                  <a16:creationId xmlns:a16="http://schemas.microsoft.com/office/drawing/2014/main" id="{BE9364EF-3B33-43F5-9C65-11E6D7D9A7E8}"/>
                </a:ext>
              </a:extLst>
            </p:cNvPr>
            <p:cNvSpPr txBox="1"/>
            <p:nvPr/>
          </p:nvSpPr>
          <p:spPr>
            <a:xfrm>
              <a:off x="2746890" y="4982149"/>
              <a:ext cx="1723549" cy="461665"/>
            </a:xfrm>
            <a:prstGeom prst="rect">
              <a:avLst/>
            </a:prstGeom>
            <a:noFill/>
          </p:spPr>
          <p:txBody>
            <a:bodyPr wrap="none" rtlCol="0">
              <a:spAutoFit/>
            </a:bodyPr>
            <a:lstStyle/>
            <a:p>
              <a:pPr algn="ctr"/>
              <a:r>
                <a:rPr lang="zh-CN" altLang="en-US" sz="2400" dirty="0">
                  <a:latin typeface="+mj-ea"/>
                  <a:ea typeface="+mj-ea"/>
                </a:rPr>
                <a:t>年轻又有趣</a:t>
              </a:r>
              <a:endParaRPr lang="en-US" sz="2400" dirty="0">
                <a:latin typeface="+mj-ea"/>
                <a:ea typeface="+mj-ea"/>
              </a:endParaRPr>
            </a:p>
          </p:txBody>
        </p:sp>
        <p:sp>
          <p:nvSpPr>
            <p:cNvPr id="59" name="文本框 58">
              <a:extLst>
                <a:ext uri="{FF2B5EF4-FFF2-40B4-BE49-F238E27FC236}">
                  <a16:creationId xmlns:a16="http://schemas.microsoft.com/office/drawing/2014/main" id="{6AEB8F4B-F312-4A05-AAEC-DC704B45C914}"/>
                </a:ext>
              </a:extLst>
            </p:cNvPr>
            <p:cNvSpPr txBox="1"/>
            <p:nvPr/>
          </p:nvSpPr>
          <p:spPr>
            <a:xfrm>
              <a:off x="2947264" y="4775275"/>
              <a:ext cx="1322799" cy="246221"/>
            </a:xfrm>
            <a:prstGeom prst="rect">
              <a:avLst/>
            </a:prstGeom>
            <a:noFill/>
          </p:spPr>
          <p:txBody>
            <a:bodyPr wrap="none" rtlCol="0">
              <a:spAutoFit/>
            </a:bodyPr>
            <a:lstStyle/>
            <a:p>
              <a:pPr algn="ctr"/>
              <a:r>
                <a:rPr lang="en-US" altLang="zh-CN" sz="1000" dirty="0">
                  <a:latin typeface="+mn-ea"/>
                </a:rPr>
                <a:t>Young &amp; </a:t>
              </a:r>
              <a:r>
                <a:rPr lang="en-US" altLang="zh-CN" sz="1000" dirty="0" err="1">
                  <a:latin typeface="+mn-ea"/>
                </a:rPr>
                <a:t>Intersting</a:t>
              </a:r>
              <a:endParaRPr lang="en-US" sz="1000" dirty="0">
                <a:latin typeface="+mn-ea"/>
              </a:endParaRPr>
            </a:p>
          </p:txBody>
        </p:sp>
        <p:sp>
          <p:nvSpPr>
            <p:cNvPr id="60" name="文本框 59">
              <a:extLst>
                <a:ext uri="{FF2B5EF4-FFF2-40B4-BE49-F238E27FC236}">
                  <a16:creationId xmlns:a16="http://schemas.microsoft.com/office/drawing/2014/main" id="{54AB76E9-250E-4667-9226-FFF13CEE9078}"/>
                </a:ext>
              </a:extLst>
            </p:cNvPr>
            <p:cNvSpPr txBox="1"/>
            <p:nvPr/>
          </p:nvSpPr>
          <p:spPr>
            <a:xfrm>
              <a:off x="2699145" y="5527577"/>
              <a:ext cx="1819039" cy="629916"/>
            </a:xfrm>
            <a:prstGeom prst="rect">
              <a:avLst/>
            </a:prstGeom>
            <a:noFill/>
          </p:spPr>
          <p:txBody>
            <a:bodyPr wrap="square" rtlCol="0">
              <a:spAutoFit/>
            </a:bodyPr>
            <a:lstStyle/>
            <a:p>
              <a:pPr algn="just">
                <a:lnSpc>
                  <a:spcPct val="150000"/>
                </a:lnSpc>
              </a:pP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为用户打造一个充满活力与趣味的游戏服务平台</a:t>
              </a:r>
              <a:r>
                <a:rPr lang="en-US" altLang="zh-CN" sz="8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与玩家一起享受游戏世界的快乐</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3" name="组合 12">
            <a:extLst>
              <a:ext uri="{FF2B5EF4-FFF2-40B4-BE49-F238E27FC236}">
                <a16:creationId xmlns:a16="http://schemas.microsoft.com/office/drawing/2014/main" id="{0B4361DC-7E56-43BD-B73C-8B434805EA3E}"/>
              </a:ext>
            </a:extLst>
          </p:cNvPr>
          <p:cNvGrpSpPr/>
          <p:nvPr/>
        </p:nvGrpSpPr>
        <p:grpSpPr>
          <a:xfrm>
            <a:off x="4669065" y="2303552"/>
            <a:ext cx="2815770" cy="2815770"/>
            <a:chOff x="4669065" y="4170671"/>
            <a:chExt cx="2815770" cy="2815770"/>
          </a:xfrm>
        </p:grpSpPr>
        <p:sp>
          <p:nvSpPr>
            <p:cNvPr id="5" name="椭圆 4">
              <a:extLst>
                <a:ext uri="{FF2B5EF4-FFF2-40B4-BE49-F238E27FC236}">
                  <a16:creationId xmlns:a16="http://schemas.microsoft.com/office/drawing/2014/main" id="{885E0867-D653-4518-9DFB-B96727B58A75}"/>
                </a:ext>
              </a:extLst>
            </p:cNvPr>
            <p:cNvSpPr/>
            <p:nvPr/>
          </p:nvSpPr>
          <p:spPr>
            <a:xfrm>
              <a:off x="4669065" y="4170671"/>
              <a:ext cx="2815770" cy="2815770"/>
            </a:xfrm>
            <a:prstGeom prst="ellipse">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文本框 11">
              <a:extLst>
                <a:ext uri="{FF2B5EF4-FFF2-40B4-BE49-F238E27FC236}">
                  <a16:creationId xmlns:a16="http://schemas.microsoft.com/office/drawing/2014/main" id="{27E955AE-1BD5-42BC-A07A-DD6097969BE4}"/>
                </a:ext>
              </a:extLst>
            </p:cNvPr>
            <p:cNvSpPr txBox="1"/>
            <p:nvPr/>
          </p:nvSpPr>
          <p:spPr>
            <a:xfrm>
              <a:off x="5215176" y="4982149"/>
              <a:ext cx="1723549" cy="461665"/>
            </a:xfrm>
            <a:prstGeom prst="rect">
              <a:avLst/>
            </a:prstGeom>
            <a:noFill/>
          </p:spPr>
          <p:txBody>
            <a:bodyPr wrap="none" rtlCol="0">
              <a:spAutoFit/>
            </a:bodyPr>
            <a:lstStyle/>
            <a:p>
              <a:pPr algn="ctr"/>
              <a:r>
                <a:rPr lang="zh-CN" altLang="en-US" sz="2400" dirty="0">
                  <a:latin typeface="+mj-ea"/>
                  <a:ea typeface="+mj-ea"/>
                </a:rPr>
                <a:t>精彩可探索</a:t>
              </a:r>
              <a:endParaRPr lang="en-US" sz="2400" dirty="0">
                <a:latin typeface="+mj-ea"/>
                <a:ea typeface="+mj-ea"/>
              </a:endParaRPr>
            </a:p>
          </p:txBody>
        </p:sp>
        <p:sp>
          <p:nvSpPr>
            <p:cNvPr id="47" name="文本框 46">
              <a:extLst>
                <a:ext uri="{FF2B5EF4-FFF2-40B4-BE49-F238E27FC236}">
                  <a16:creationId xmlns:a16="http://schemas.microsoft.com/office/drawing/2014/main" id="{F9CA5905-5ED9-4695-9C65-358E841EFB58}"/>
                </a:ext>
              </a:extLst>
            </p:cNvPr>
            <p:cNvSpPr txBox="1"/>
            <p:nvPr/>
          </p:nvSpPr>
          <p:spPr>
            <a:xfrm>
              <a:off x="5349828" y="4775275"/>
              <a:ext cx="1454244" cy="246221"/>
            </a:xfrm>
            <a:prstGeom prst="rect">
              <a:avLst/>
            </a:prstGeom>
            <a:noFill/>
          </p:spPr>
          <p:txBody>
            <a:bodyPr wrap="none" rtlCol="0">
              <a:spAutoFit/>
            </a:bodyPr>
            <a:lstStyle/>
            <a:p>
              <a:pPr algn="ctr"/>
              <a:r>
                <a:rPr lang="en-US" altLang="zh-CN" sz="1000" dirty="0">
                  <a:latin typeface="+mn-ea"/>
                </a:rPr>
                <a:t>Wonderfui &amp; Explore</a:t>
              </a:r>
              <a:endParaRPr lang="en-US" sz="1000" dirty="0">
                <a:latin typeface="+mn-ea"/>
              </a:endParaRPr>
            </a:p>
          </p:txBody>
        </p:sp>
        <p:sp>
          <p:nvSpPr>
            <p:cNvPr id="48" name="文本框 47">
              <a:extLst>
                <a:ext uri="{FF2B5EF4-FFF2-40B4-BE49-F238E27FC236}">
                  <a16:creationId xmlns:a16="http://schemas.microsoft.com/office/drawing/2014/main" id="{DA9EB75C-F028-4252-8A25-566950048945}"/>
                </a:ext>
              </a:extLst>
            </p:cNvPr>
            <p:cNvSpPr txBox="1"/>
            <p:nvPr/>
          </p:nvSpPr>
          <p:spPr>
            <a:xfrm>
              <a:off x="5167431" y="5527577"/>
              <a:ext cx="1819039" cy="814582"/>
            </a:xfrm>
            <a:prstGeom prst="rect">
              <a:avLst/>
            </a:prstGeom>
            <a:noFill/>
          </p:spPr>
          <p:txBody>
            <a:bodyPr wrap="square" rtlCol="0">
              <a:spAutoFit/>
            </a:bodyPr>
            <a:lstStyle/>
            <a:p>
              <a:pPr algn="just">
                <a:lnSpc>
                  <a:spcPct val="150000"/>
                </a:lnSpc>
              </a:pPr>
              <a:r>
                <a:rPr lang="en-US" altLang="zh-CN" sz="800" dirty="0">
                  <a:latin typeface="OPPOSans M" panose="00020600040101010101" pitchFamily="18" charset="-122"/>
                  <a:ea typeface="OPPOSans M" panose="00020600040101010101" pitchFamily="18" charset="-122"/>
                  <a:cs typeface="OPPOSans M" panose="00020600040101010101" pitchFamily="18" charset="-122"/>
                </a:rPr>
                <a:t>vivo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互联网官方平台产品</a:t>
              </a:r>
              <a:r>
                <a:rPr lang="en-US" altLang="zh-CN" sz="8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充分利用</a:t>
              </a:r>
              <a:r>
                <a:rPr lang="en-US" altLang="zh-CN" sz="800" dirty="0" err="1">
                  <a:latin typeface="OPPOSans M" panose="00020600040101010101" pitchFamily="18" charset="-122"/>
                  <a:ea typeface="OPPOSans M" panose="00020600040101010101" pitchFamily="18" charset="-122"/>
                  <a:cs typeface="OPPOSans M" panose="00020600040101010101" pitchFamily="18" charset="-122"/>
                </a:rPr>
                <a:t>wvo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生态的优质资源和品牌影响力</a:t>
              </a:r>
              <a:r>
                <a:rPr lang="en-US" altLang="zh-CN" sz="8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为</a:t>
              </a:r>
              <a:r>
                <a:rPr lang="en-US" altLang="zh-CN" sz="800" dirty="0" err="1">
                  <a:latin typeface="OPPOSans M" panose="00020600040101010101" pitchFamily="18" charset="-122"/>
                  <a:ea typeface="OPPOSans M" panose="00020600040101010101" pitchFamily="18" charset="-122"/>
                  <a:cs typeface="OPPOSans M" panose="00020600040101010101" pitchFamily="18" charset="-122"/>
                </a:rPr>
                <a:t>vvo</a:t>
              </a:r>
              <a:r>
                <a:rPr lang="zh-CN" altLang="en-US" sz="800" dirty="0">
                  <a:latin typeface="OPPOSans M" panose="00020600040101010101" pitchFamily="18" charset="-122"/>
                  <a:ea typeface="OPPOSans M" panose="00020600040101010101" pitchFamily="18" charset="-122"/>
                  <a:cs typeface="OPPOSans M" panose="00020600040101010101" pitchFamily="18" charset="-122"/>
                </a:rPr>
                <a:t>游戏用户提供安全可靠、优质便捷的游戏服务</a:t>
              </a:r>
              <a:endParaRPr lang="en-US" sz="8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84" name="文本框 83">
            <a:extLst>
              <a:ext uri="{FF2B5EF4-FFF2-40B4-BE49-F238E27FC236}">
                <a16:creationId xmlns:a16="http://schemas.microsoft.com/office/drawing/2014/main" id="{ACAFEB4D-0AED-420B-B59A-ECA324F01B6B}"/>
              </a:ext>
            </a:extLst>
          </p:cNvPr>
          <p:cNvSpPr txBox="1"/>
          <p:nvPr/>
        </p:nvSpPr>
        <p:spPr>
          <a:xfrm>
            <a:off x="2423724" y="1393232"/>
            <a:ext cx="646331" cy="369332"/>
          </a:xfrm>
          <a:prstGeom prst="rect">
            <a:avLst/>
          </a:prstGeom>
          <a:noFill/>
        </p:spPr>
        <p:txBody>
          <a:bodyPr wrap="none" rtlCol="0">
            <a:spAutoFit/>
          </a:bodyPr>
          <a:lstStyle/>
          <a:p>
            <a:pPr algn="ctr"/>
            <a:r>
              <a:rPr lang="zh-CN" altLang="en-US" dirty="0">
                <a:latin typeface="+mn-ea"/>
              </a:rPr>
              <a:t>官方</a:t>
            </a:r>
            <a:endParaRPr lang="en-US" dirty="0">
              <a:latin typeface="+mn-ea"/>
            </a:endParaRPr>
          </a:p>
        </p:txBody>
      </p:sp>
      <p:sp>
        <p:nvSpPr>
          <p:cNvPr id="86" name="文本框 85">
            <a:extLst>
              <a:ext uri="{FF2B5EF4-FFF2-40B4-BE49-F238E27FC236}">
                <a16:creationId xmlns:a16="http://schemas.microsoft.com/office/drawing/2014/main" id="{D740D4CC-E0FB-43A1-83BC-3FA06BBD5A23}"/>
              </a:ext>
            </a:extLst>
          </p:cNvPr>
          <p:cNvSpPr txBox="1"/>
          <p:nvPr/>
        </p:nvSpPr>
        <p:spPr>
          <a:xfrm>
            <a:off x="3541469" y="1393232"/>
            <a:ext cx="646332" cy="369332"/>
          </a:xfrm>
          <a:prstGeom prst="rect">
            <a:avLst/>
          </a:prstGeom>
          <a:noFill/>
        </p:spPr>
        <p:txBody>
          <a:bodyPr wrap="none" rtlCol="0">
            <a:spAutoFit/>
          </a:bodyPr>
          <a:lstStyle/>
          <a:p>
            <a:pPr algn="ctr"/>
            <a:r>
              <a:rPr lang="zh-CN" altLang="en-US" dirty="0">
                <a:latin typeface="+mn-ea"/>
              </a:rPr>
              <a:t>安全</a:t>
            </a:r>
            <a:endParaRPr lang="en-US" dirty="0">
              <a:latin typeface="+mn-ea"/>
            </a:endParaRPr>
          </a:p>
        </p:txBody>
      </p:sp>
      <p:sp>
        <p:nvSpPr>
          <p:cNvPr id="113" name="文本框 112">
            <a:extLst>
              <a:ext uri="{FF2B5EF4-FFF2-40B4-BE49-F238E27FC236}">
                <a16:creationId xmlns:a16="http://schemas.microsoft.com/office/drawing/2014/main" id="{A97A41B6-14A1-44B1-BE04-6D8C664759CE}"/>
              </a:ext>
            </a:extLst>
          </p:cNvPr>
          <p:cNvSpPr txBox="1"/>
          <p:nvPr/>
        </p:nvSpPr>
        <p:spPr>
          <a:xfrm>
            <a:off x="5130629" y="1393232"/>
            <a:ext cx="646332" cy="369332"/>
          </a:xfrm>
          <a:prstGeom prst="rect">
            <a:avLst/>
          </a:prstGeom>
          <a:noFill/>
        </p:spPr>
        <p:txBody>
          <a:bodyPr wrap="none" rtlCol="0">
            <a:spAutoFit/>
          </a:bodyPr>
          <a:lstStyle/>
          <a:p>
            <a:pPr algn="ctr"/>
            <a:r>
              <a:rPr lang="zh-CN" altLang="en-US" dirty="0">
                <a:latin typeface="+mn-ea"/>
              </a:rPr>
              <a:t>丰富</a:t>
            </a:r>
            <a:endParaRPr lang="en-US" dirty="0">
              <a:latin typeface="+mn-ea"/>
            </a:endParaRPr>
          </a:p>
        </p:txBody>
      </p:sp>
      <p:sp>
        <p:nvSpPr>
          <p:cNvPr id="114" name="文本框 113">
            <a:extLst>
              <a:ext uri="{FF2B5EF4-FFF2-40B4-BE49-F238E27FC236}">
                <a16:creationId xmlns:a16="http://schemas.microsoft.com/office/drawing/2014/main" id="{4809139A-DF39-42BB-B085-1B6EC8543942}"/>
              </a:ext>
            </a:extLst>
          </p:cNvPr>
          <p:cNvSpPr txBox="1"/>
          <p:nvPr/>
        </p:nvSpPr>
        <p:spPr>
          <a:xfrm>
            <a:off x="6248375" y="1393232"/>
            <a:ext cx="646332" cy="369332"/>
          </a:xfrm>
          <a:prstGeom prst="rect">
            <a:avLst/>
          </a:prstGeom>
          <a:noFill/>
        </p:spPr>
        <p:txBody>
          <a:bodyPr wrap="none" rtlCol="0">
            <a:spAutoFit/>
          </a:bodyPr>
          <a:lstStyle/>
          <a:p>
            <a:pPr algn="ctr"/>
            <a:r>
              <a:rPr lang="zh-CN" altLang="en-US" dirty="0">
                <a:latin typeface="+mn-ea"/>
              </a:rPr>
              <a:t>福利</a:t>
            </a:r>
            <a:endParaRPr lang="en-US" dirty="0">
              <a:latin typeface="+mn-ea"/>
            </a:endParaRPr>
          </a:p>
        </p:txBody>
      </p:sp>
      <p:sp>
        <p:nvSpPr>
          <p:cNvPr id="115" name="文本框 114">
            <a:extLst>
              <a:ext uri="{FF2B5EF4-FFF2-40B4-BE49-F238E27FC236}">
                <a16:creationId xmlns:a16="http://schemas.microsoft.com/office/drawing/2014/main" id="{57EE0E1E-AA91-44C9-A038-0788AABF4531}"/>
              </a:ext>
            </a:extLst>
          </p:cNvPr>
          <p:cNvSpPr txBox="1"/>
          <p:nvPr/>
        </p:nvSpPr>
        <p:spPr>
          <a:xfrm>
            <a:off x="7837535" y="1393232"/>
            <a:ext cx="646332" cy="369332"/>
          </a:xfrm>
          <a:prstGeom prst="rect">
            <a:avLst/>
          </a:prstGeom>
          <a:noFill/>
        </p:spPr>
        <p:txBody>
          <a:bodyPr wrap="none" rtlCol="0">
            <a:spAutoFit/>
          </a:bodyPr>
          <a:lstStyle/>
          <a:p>
            <a:pPr algn="ctr"/>
            <a:r>
              <a:rPr lang="zh-CN" altLang="en-US" dirty="0">
                <a:latin typeface="+mn-ea"/>
              </a:rPr>
              <a:t>乐趣</a:t>
            </a:r>
            <a:endParaRPr lang="en-US" dirty="0">
              <a:latin typeface="+mn-ea"/>
            </a:endParaRPr>
          </a:p>
        </p:txBody>
      </p:sp>
      <p:sp>
        <p:nvSpPr>
          <p:cNvPr id="116" name="文本框 115">
            <a:extLst>
              <a:ext uri="{FF2B5EF4-FFF2-40B4-BE49-F238E27FC236}">
                <a16:creationId xmlns:a16="http://schemas.microsoft.com/office/drawing/2014/main" id="{C4ECFE8E-F9D6-4290-8EB8-88E0C5B15EB2}"/>
              </a:ext>
            </a:extLst>
          </p:cNvPr>
          <p:cNvSpPr txBox="1"/>
          <p:nvPr/>
        </p:nvSpPr>
        <p:spPr>
          <a:xfrm>
            <a:off x="8955280" y="1393232"/>
            <a:ext cx="1107996" cy="369332"/>
          </a:xfrm>
          <a:prstGeom prst="rect">
            <a:avLst/>
          </a:prstGeom>
          <a:noFill/>
        </p:spPr>
        <p:txBody>
          <a:bodyPr wrap="none" rtlCol="0">
            <a:spAutoFit/>
          </a:bodyPr>
          <a:lstStyle/>
          <a:p>
            <a:pPr algn="ctr"/>
            <a:r>
              <a:rPr lang="zh-CN" altLang="en-US" dirty="0">
                <a:latin typeface="+mn-ea"/>
              </a:rPr>
              <a:t>专属服务</a:t>
            </a:r>
            <a:endParaRPr lang="en-US" dirty="0">
              <a:latin typeface="+mn-ea"/>
            </a:endParaRPr>
          </a:p>
        </p:txBody>
      </p:sp>
      <p:cxnSp>
        <p:nvCxnSpPr>
          <p:cNvPr id="32" name="直接连接符 31">
            <a:extLst>
              <a:ext uri="{FF2B5EF4-FFF2-40B4-BE49-F238E27FC236}">
                <a16:creationId xmlns:a16="http://schemas.microsoft.com/office/drawing/2014/main" id="{3DAF797C-BBC2-417D-A41F-4AF0109CEA93}"/>
              </a:ext>
            </a:extLst>
          </p:cNvPr>
          <p:cNvCxnSpPr>
            <a:cxnSpLocks/>
          </p:cNvCxnSpPr>
          <p:nvPr/>
        </p:nvCxnSpPr>
        <p:spPr>
          <a:xfrm>
            <a:off x="4659215" y="1461568"/>
            <a:ext cx="0" cy="232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F0521C8-E39A-46B2-9B84-108D38240809}"/>
              </a:ext>
            </a:extLst>
          </p:cNvPr>
          <p:cNvCxnSpPr>
            <a:cxnSpLocks/>
          </p:cNvCxnSpPr>
          <p:nvPr/>
        </p:nvCxnSpPr>
        <p:spPr>
          <a:xfrm>
            <a:off x="7366121" y="1461568"/>
            <a:ext cx="0" cy="232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51285376-7518-C8B4-96D7-556FF273DC06}"/>
              </a:ext>
            </a:extLst>
          </p:cNvPr>
          <p:cNvGrpSpPr/>
          <p:nvPr/>
        </p:nvGrpSpPr>
        <p:grpSpPr>
          <a:xfrm>
            <a:off x="-1165630" y="-248732"/>
            <a:ext cx="12422869" cy="7639050"/>
            <a:chOff x="-1043669" y="-266700"/>
            <a:chExt cx="11790429" cy="7639050"/>
          </a:xfrm>
        </p:grpSpPr>
        <p:sp>
          <p:nvSpPr>
            <p:cNvPr id="8" name="矩形 7">
              <a:extLst>
                <a:ext uri="{FF2B5EF4-FFF2-40B4-BE49-F238E27FC236}">
                  <a16:creationId xmlns:a16="http://schemas.microsoft.com/office/drawing/2014/main" id="{28969866-2726-BE49-C46D-9E736884AB4F}"/>
                </a:ext>
              </a:extLst>
            </p:cNvPr>
            <p:cNvSpPr/>
            <p:nvPr/>
          </p:nvSpPr>
          <p:spPr>
            <a:xfrm>
              <a:off x="-1043669" y="-266700"/>
              <a:ext cx="2169871" cy="7639050"/>
            </a:xfrm>
            <a:prstGeom prst="rect">
              <a:avLst/>
            </a:prstGeom>
            <a:noFill/>
            <a:ln w="6350">
              <a:solidFill>
                <a:schemeClr val="tx1">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矩形 60">
              <a:extLst>
                <a:ext uri="{FF2B5EF4-FFF2-40B4-BE49-F238E27FC236}">
                  <a16:creationId xmlns:a16="http://schemas.microsoft.com/office/drawing/2014/main" id="{957CA5BF-6DC6-7174-FA7C-7BD703308E8F}"/>
                </a:ext>
              </a:extLst>
            </p:cNvPr>
            <p:cNvSpPr/>
            <p:nvPr/>
          </p:nvSpPr>
          <p:spPr>
            <a:xfrm>
              <a:off x="1122521" y="-266700"/>
              <a:ext cx="2408821" cy="7639050"/>
            </a:xfrm>
            <a:prstGeom prst="rect">
              <a:avLst/>
            </a:prstGeom>
            <a:noFill/>
            <a:ln w="6350">
              <a:solidFill>
                <a:schemeClr val="tx1">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矩形 63">
              <a:extLst>
                <a:ext uri="{FF2B5EF4-FFF2-40B4-BE49-F238E27FC236}">
                  <a16:creationId xmlns:a16="http://schemas.microsoft.com/office/drawing/2014/main" id="{008514DB-A04C-543A-FB9B-B532437B8E63}"/>
                </a:ext>
              </a:extLst>
            </p:cNvPr>
            <p:cNvSpPr/>
            <p:nvPr/>
          </p:nvSpPr>
          <p:spPr>
            <a:xfrm>
              <a:off x="3527661" y="-266700"/>
              <a:ext cx="2408821" cy="7639050"/>
            </a:xfrm>
            <a:prstGeom prst="rect">
              <a:avLst/>
            </a:prstGeom>
            <a:noFill/>
            <a:ln w="6350">
              <a:solidFill>
                <a:schemeClr val="tx1">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矩形 64">
              <a:extLst>
                <a:ext uri="{FF2B5EF4-FFF2-40B4-BE49-F238E27FC236}">
                  <a16:creationId xmlns:a16="http://schemas.microsoft.com/office/drawing/2014/main" id="{5D548E87-D057-5948-2FB9-C64B0A66EEC8}"/>
                </a:ext>
              </a:extLst>
            </p:cNvPr>
            <p:cNvSpPr/>
            <p:nvPr/>
          </p:nvSpPr>
          <p:spPr>
            <a:xfrm>
              <a:off x="5932801" y="-266700"/>
              <a:ext cx="2408821" cy="7639050"/>
            </a:xfrm>
            <a:prstGeom prst="rect">
              <a:avLst/>
            </a:prstGeom>
            <a:noFill/>
            <a:ln w="6350">
              <a:solidFill>
                <a:schemeClr val="tx1">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矩形 65">
              <a:extLst>
                <a:ext uri="{FF2B5EF4-FFF2-40B4-BE49-F238E27FC236}">
                  <a16:creationId xmlns:a16="http://schemas.microsoft.com/office/drawing/2014/main" id="{D3E2B9D0-E669-563B-4983-09823E730399}"/>
                </a:ext>
              </a:extLst>
            </p:cNvPr>
            <p:cNvSpPr/>
            <p:nvPr/>
          </p:nvSpPr>
          <p:spPr>
            <a:xfrm>
              <a:off x="8337939" y="-266700"/>
              <a:ext cx="2408821" cy="7639050"/>
            </a:xfrm>
            <a:prstGeom prst="rect">
              <a:avLst/>
            </a:prstGeom>
            <a:noFill/>
            <a:ln w="6350">
              <a:solidFill>
                <a:schemeClr val="tx1">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文本框 1">
            <a:extLst>
              <a:ext uri="{FF2B5EF4-FFF2-40B4-BE49-F238E27FC236}">
                <a16:creationId xmlns:a16="http://schemas.microsoft.com/office/drawing/2014/main" id="{6549865E-30AF-4B6D-8B96-303187609FD6}"/>
              </a:ext>
            </a:extLst>
          </p:cNvPr>
          <p:cNvSpPr txBox="1"/>
          <p:nvPr/>
        </p:nvSpPr>
        <p:spPr>
          <a:xfrm>
            <a:off x="591329" y="623260"/>
            <a:ext cx="1467068"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推进流程</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3" name="弧形 2">
            <a:extLst>
              <a:ext uri="{FF2B5EF4-FFF2-40B4-BE49-F238E27FC236}">
                <a16:creationId xmlns:a16="http://schemas.microsoft.com/office/drawing/2014/main" id="{DFD5EE8F-A5FE-4AB2-99AA-6145B5F25D2E}"/>
              </a:ext>
            </a:extLst>
          </p:cNvPr>
          <p:cNvSpPr/>
          <p:nvPr/>
        </p:nvSpPr>
        <p:spPr>
          <a:xfrm>
            <a:off x="11391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文本框 3">
            <a:extLst>
              <a:ext uri="{FF2B5EF4-FFF2-40B4-BE49-F238E27FC236}">
                <a16:creationId xmlns:a16="http://schemas.microsoft.com/office/drawing/2014/main" id="{8FBE7C9E-74CA-4871-85C4-D2F541883760}"/>
              </a:ext>
            </a:extLst>
          </p:cNvPr>
          <p:cNvSpPr txBox="1"/>
          <p:nvPr/>
        </p:nvSpPr>
        <p:spPr>
          <a:xfrm>
            <a:off x="1953448" y="751701"/>
            <a:ext cx="2492990" cy="276999"/>
          </a:xfrm>
          <a:prstGeom prst="rect">
            <a:avLst/>
          </a:prstGeom>
          <a:noFill/>
        </p:spPr>
        <p:txBody>
          <a:bodyPr wrap="none" rtlCol="0">
            <a:spAutoFit/>
          </a:bodyPr>
          <a:lstStyle/>
          <a:p>
            <a:r>
              <a:rPr lang="zh-CN" altLang="en-US" sz="1200" dirty="0">
                <a:solidFill>
                  <a:schemeClr val="bg1">
                    <a:lumMod val="75000"/>
                  </a:schemeClr>
                </a:solidFill>
                <a:latin typeface="+mn-ea"/>
              </a:rPr>
              <a:t>运用专业的流程解决负责复杂问题</a:t>
            </a:r>
            <a:endParaRPr lang="en-US" sz="1200" dirty="0">
              <a:solidFill>
                <a:schemeClr val="bg1">
                  <a:lumMod val="75000"/>
                </a:schemeClr>
              </a:solidFill>
              <a:latin typeface="+mn-ea"/>
            </a:endParaRPr>
          </a:p>
        </p:txBody>
      </p:sp>
      <p:sp>
        <p:nvSpPr>
          <p:cNvPr id="5" name="椭圆 4">
            <a:extLst>
              <a:ext uri="{FF2B5EF4-FFF2-40B4-BE49-F238E27FC236}">
                <a16:creationId xmlns:a16="http://schemas.microsoft.com/office/drawing/2014/main" id="{648F2FDE-B6E5-4CBD-BA40-84FB5CD40305}"/>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81CFD32F-A632-427D-A4F2-3B0DCE0C05C7}"/>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56C0D6D4-FEC0-415B-9B11-7A30534FC5DB}"/>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3F083461-57F6-454E-891D-D3A2C7ECF71B}"/>
              </a:ext>
            </a:extLst>
          </p:cNvPr>
          <p:cNvSpPr/>
          <p:nvPr/>
        </p:nvSpPr>
        <p:spPr>
          <a:xfrm>
            <a:off x="3625850" y="1549400"/>
            <a:ext cx="2197100" cy="1536700"/>
          </a:xfrm>
          <a:prstGeom prst="roundRect">
            <a:avLst>
              <a:gd name="adj" fmla="val 8403"/>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15073F34-CF2E-4B6C-A5B4-0AD015006759}"/>
              </a:ext>
            </a:extLst>
          </p:cNvPr>
          <p:cNvSpPr/>
          <p:nvPr/>
        </p:nvSpPr>
        <p:spPr>
          <a:xfrm>
            <a:off x="3879850" y="1809750"/>
            <a:ext cx="431800" cy="431800"/>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FCAB58BC-5775-4466-BB9B-F276B65D4C14}"/>
              </a:ext>
            </a:extLst>
          </p:cNvPr>
          <p:cNvSpPr/>
          <p:nvPr/>
        </p:nvSpPr>
        <p:spPr>
          <a:xfrm>
            <a:off x="4285678" y="4142231"/>
            <a:ext cx="877444" cy="877444"/>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C20FB5C4-F304-49DC-BBE8-ABC4C2DE044C}"/>
              </a:ext>
            </a:extLst>
          </p:cNvPr>
          <p:cNvSpPr txBox="1"/>
          <p:nvPr/>
        </p:nvSpPr>
        <p:spPr>
          <a:xfrm>
            <a:off x="4288674" y="4411676"/>
            <a:ext cx="871452" cy="338554"/>
          </a:xfrm>
          <a:prstGeom prst="rect">
            <a:avLst/>
          </a:prstGeom>
          <a:noFill/>
        </p:spPr>
        <p:txBody>
          <a:bodyPr wrap="square" rtlCol="0">
            <a:spAutoFit/>
          </a:bodyPr>
          <a:lstStyle/>
          <a:p>
            <a:pPr algn="ctr"/>
            <a:r>
              <a:rPr lang="zh-CN" altLang="en-US" sz="1600" dirty="0">
                <a:solidFill>
                  <a:schemeClr val="bg1"/>
                </a:solidFill>
                <a:latin typeface="+mn-ea"/>
                <a:cs typeface="OPPOSans B" panose="00020600040101010101" pitchFamily="18" charset="-122"/>
              </a:rPr>
              <a:t>聚焦</a:t>
            </a:r>
            <a:endParaRPr lang="en-US" sz="1600" dirty="0">
              <a:solidFill>
                <a:schemeClr val="bg1"/>
              </a:solidFill>
              <a:latin typeface="+mn-ea"/>
              <a:cs typeface="OPPOSans B" panose="00020600040101010101" pitchFamily="18" charset="-122"/>
            </a:endParaRPr>
          </a:p>
        </p:txBody>
      </p:sp>
      <p:sp>
        <p:nvSpPr>
          <p:cNvPr id="15" name="矩形: 圆角 14">
            <a:extLst>
              <a:ext uri="{FF2B5EF4-FFF2-40B4-BE49-F238E27FC236}">
                <a16:creationId xmlns:a16="http://schemas.microsoft.com/office/drawing/2014/main" id="{EBB8CD93-652C-40D9-B3E4-EA49E7C4DCA5}"/>
              </a:ext>
            </a:extLst>
          </p:cNvPr>
          <p:cNvSpPr/>
          <p:nvPr/>
        </p:nvSpPr>
        <p:spPr>
          <a:xfrm>
            <a:off x="4149778" y="4006331"/>
            <a:ext cx="1149244" cy="1149244"/>
          </a:xfrm>
          <a:prstGeom prst="roundRect">
            <a:avLst>
              <a:gd name="adj" fmla="val 50000"/>
            </a:avLst>
          </a:prstGeom>
          <a:noFill/>
          <a:ln>
            <a:solidFill>
              <a:srgbClr val="E4211E">
                <a:alpha val="20000"/>
              </a:srgb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C5E7D2C4-AFE6-49AB-A992-47AE0A27C0C5}"/>
              </a:ext>
            </a:extLst>
          </p:cNvPr>
          <p:cNvSpPr/>
          <p:nvPr/>
        </p:nvSpPr>
        <p:spPr>
          <a:xfrm>
            <a:off x="4664110" y="3308420"/>
            <a:ext cx="120580" cy="120580"/>
          </a:xfrm>
          <a:prstGeom prst="ellipse">
            <a:avLst/>
          </a:prstGeom>
          <a:solidFill>
            <a:srgbClr val="E42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502688E0-A72D-4F08-AFCF-E6A6858E5FF7}"/>
              </a:ext>
            </a:extLst>
          </p:cNvPr>
          <p:cNvSpPr/>
          <p:nvPr/>
        </p:nvSpPr>
        <p:spPr>
          <a:xfrm>
            <a:off x="4688394" y="3534787"/>
            <a:ext cx="72013" cy="72013"/>
          </a:xfrm>
          <a:prstGeom prst="ellipse">
            <a:avLst/>
          </a:prstGeom>
          <a:solidFill>
            <a:srgbClr val="E4211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EA20710A-4F55-4EED-B020-166E60A93128}"/>
              </a:ext>
            </a:extLst>
          </p:cNvPr>
          <p:cNvSpPr/>
          <p:nvPr/>
        </p:nvSpPr>
        <p:spPr>
          <a:xfrm>
            <a:off x="4701541" y="3712068"/>
            <a:ext cx="45719" cy="45719"/>
          </a:xfrm>
          <a:prstGeom prst="ellipse">
            <a:avLst/>
          </a:prstGeom>
          <a:solidFill>
            <a:srgbClr val="E421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894111DD-9277-4AB2-9287-F3B174B955F6}"/>
              </a:ext>
            </a:extLst>
          </p:cNvPr>
          <p:cNvSpPr txBox="1"/>
          <p:nvPr/>
        </p:nvSpPr>
        <p:spPr>
          <a:xfrm>
            <a:off x="4337536" y="1871761"/>
            <a:ext cx="746358" cy="307777"/>
          </a:xfrm>
          <a:prstGeom prst="rect">
            <a:avLst/>
          </a:prstGeom>
          <a:noFill/>
        </p:spPr>
        <p:txBody>
          <a:bodyPr vert="horz" wrap="none" rtlCol="0">
            <a:spAutoFit/>
          </a:bodyPr>
          <a:lstStyle/>
          <a:p>
            <a:pPr algn="ctr"/>
            <a:r>
              <a:rPr lang="zh-CN" altLang="en-US" sz="1400" spc="60" dirty="0">
                <a:latin typeface="+mj-ea"/>
                <a:ea typeface="+mj-ea"/>
              </a:rPr>
              <a:t>架构层</a:t>
            </a:r>
            <a:endParaRPr lang="en-US" sz="1400" spc="60" dirty="0">
              <a:latin typeface="+mj-ea"/>
              <a:ea typeface="+mj-ea"/>
            </a:endParaRPr>
          </a:p>
        </p:txBody>
      </p:sp>
      <p:sp>
        <p:nvSpPr>
          <p:cNvPr id="21" name="文本框 20">
            <a:extLst>
              <a:ext uri="{FF2B5EF4-FFF2-40B4-BE49-F238E27FC236}">
                <a16:creationId xmlns:a16="http://schemas.microsoft.com/office/drawing/2014/main" id="{B704501F-98E9-4B4F-9C8D-117AB4BFD563}"/>
              </a:ext>
            </a:extLst>
          </p:cNvPr>
          <p:cNvSpPr txBox="1"/>
          <p:nvPr/>
        </p:nvSpPr>
        <p:spPr>
          <a:xfrm>
            <a:off x="3849496" y="2385260"/>
            <a:ext cx="1486304" cy="253916"/>
          </a:xfrm>
          <a:prstGeom prst="rect">
            <a:avLst/>
          </a:prstGeom>
          <a:noFill/>
        </p:spPr>
        <p:txBody>
          <a:bodyPr wrap="none" rtlCol="0">
            <a:spAutoFit/>
          </a:bodyPr>
          <a:lstStyle/>
          <a:p>
            <a:r>
              <a:rPr lang="en-US" altLang="zh-CN" sz="1050" dirty="0">
                <a:solidFill>
                  <a:schemeClr val="tx1">
                    <a:alpha val="50000"/>
                  </a:schemeClr>
                </a:solidFill>
                <a:latin typeface="+mn-ea"/>
              </a:rPr>
              <a:t>1.</a:t>
            </a:r>
            <a:r>
              <a:rPr lang="zh-CN" altLang="en-US" sz="1050" dirty="0">
                <a:solidFill>
                  <a:schemeClr val="tx1">
                    <a:alpha val="50000"/>
                  </a:schemeClr>
                </a:solidFill>
                <a:latin typeface="+mn-ea"/>
              </a:rPr>
              <a:t>关键功能入口不清晰</a:t>
            </a:r>
            <a:endParaRPr lang="en-US" sz="1050" dirty="0">
              <a:solidFill>
                <a:schemeClr val="tx1">
                  <a:alpha val="50000"/>
                </a:schemeClr>
              </a:solidFill>
              <a:latin typeface="+mn-ea"/>
            </a:endParaRPr>
          </a:p>
        </p:txBody>
      </p:sp>
      <p:sp>
        <p:nvSpPr>
          <p:cNvPr id="22" name="文本框 21">
            <a:extLst>
              <a:ext uri="{FF2B5EF4-FFF2-40B4-BE49-F238E27FC236}">
                <a16:creationId xmlns:a16="http://schemas.microsoft.com/office/drawing/2014/main" id="{E112743B-25DF-479D-8B9A-4833E267F3E8}"/>
              </a:ext>
            </a:extLst>
          </p:cNvPr>
          <p:cNvSpPr txBox="1"/>
          <p:nvPr/>
        </p:nvSpPr>
        <p:spPr>
          <a:xfrm>
            <a:off x="3849496" y="2659121"/>
            <a:ext cx="1648208" cy="253916"/>
          </a:xfrm>
          <a:prstGeom prst="rect">
            <a:avLst/>
          </a:prstGeom>
          <a:noFill/>
        </p:spPr>
        <p:txBody>
          <a:bodyPr wrap="none" rtlCol="0">
            <a:spAutoFit/>
          </a:bodyPr>
          <a:lstStyle/>
          <a:p>
            <a:r>
              <a:rPr lang="en-US" altLang="zh-CN" sz="1050" dirty="0">
                <a:solidFill>
                  <a:schemeClr val="tx1">
                    <a:alpha val="50000"/>
                  </a:schemeClr>
                </a:solidFill>
                <a:latin typeface="+mn-ea"/>
              </a:rPr>
              <a:t>2.</a:t>
            </a:r>
            <a:r>
              <a:rPr lang="zh-CN" altLang="en-US" sz="1050" dirty="0">
                <a:solidFill>
                  <a:schemeClr val="tx1">
                    <a:alpha val="50000"/>
                  </a:schemeClr>
                </a:solidFill>
                <a:latin typeface="+mn-ea"/>
              </a:rPr>
              <a:t>层级不清晰，布局混乱</a:t>
            </a:r>
            <a:endParaRPr lang="en-US" sz="1050" dirty="0">
              <a:solidFill>
                <a:schemeClr val="tx1">
                  <a:alpha val="50000"/>
                </a:schemeClr>
              </a:solidFill>
              <a:latin typeface="+mn-ea"/>
            </a:endParaRPr>
          </a:p>
        </p:txBody>
      </p:sp>
      <p:sp>
        <p:nvSpPr>
          <p:cNvPr id="23" name="文本框 22">
            <a:extLst>
              <a:ext uri="{FF2B5EF4-FFF2-40B4-BE49-F238E27FC236}">
                <a16:creationId xmlns:a16="http://schemas.microsoft.com/office/drawing/2014/main" id="{E4668131-C0AA-44B2-81F9-6A489D7CF5CB}"/>
              </a:ext>
            </a:extLst>
          </p:cNvPr>
          <p:cNvSpPr txBox="1"/>
          <p:nvPr/>
        </p:nvSpPr>
        <p:spPr>
          <a:xfrm>
            <a:off x="4160784" y="5308600"/>
            <a:ext cx="1127232" cy="555601"/>
          </a:xfrm>
          <a:prstGeom prst="rect">
            <a:avLst/>
          </a:prstGeom>
          <a:noFill/>
        </p:spPr>
        <p:txBody>
          <a:bodyPr wrap="none" rtlCol="0">
            <a:spAutoFit/>
          </a:bodyPr>
          <a:lstStyle/>
          <a:p>
            <a:pPr algn="ctr">
              <a:lnSpc>
                <a:spcPct val="150000"/>
              </a:lnSpc>
            </a:pPr>
            <a:r>
              <a:rPr lang="zh-CN" altLang="en-US" sz="1050" dirty="0">
                <a:solidFill>
                  <a:schemeClr val="tx1">
                    <a:alpha val="50000"/>
                  </a:schemeClr>
                </a:solidFill>
                <a:latin typeface="+mn-ea"/>
              </a:rPr>
              <a:t>主功能结构优化</a:t>
            </a:r>
            <a:endParaRPr lang="en-US" altLang="zh-CN" sz="1050" dirty="0">
              <a:solidFill>
                <a:schemeClr val="tx1">
                  <a:alpha val="50000"/>
                </a:schemeClr>
              </a:solidFill>
              <a:latin typeface="+mn-ea"/>
            </a:endParaRPr>
          </a:p>
          <a:p>
            <a:pPr algn="ctr">
              <a:lnSpc>
                <a:spcPct val="150000"/>
              </a:lnSpc>
            </a:pPr>
            <a:r>
              <a:rPr lang="zh-CN" altLang="en-US" sz="1050" dirty="0">
                <a:solidFill>
                  <a:schemeClr val="tx1">
                    <a:alpha val="50000"/>
                  </a:schemeClr>
                </a:solidFill>
                <a:latin typeface="+mn-ea"/>
              </a:rPr>
              <a:t>增加用户粘性</a:t>
            </a:r>
            <a:endParaRPr lang="en-US" sz="1050" dirty="0">
              <a:solidFill>
                <a:schemeClr val="tx1">
                  <a:alpha val="50000"/>
                </a:schemeClr>
              </a:solidFill>
              <a:latin typeface="+mn-ea"/>
            </a:endParaRPr>
          </a:p>
        </p:txBody>
      </p:sp>
      <p:pic>
        <p:nvPicPr>
          <p:cNvPr id="25" name="图形 24">
            <a:extLst>
              <a:ext uri="{FF2B5EF4-FFF2-40B4-BE49-F238E27FC236}">
                <a16:creationId xmlns:a16="http://schemas.microsoft.com/office/drawing/2014/main" id="{F2AF60E3-C172-4B25-A0C7-B8379B8672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2875" y="1877190"/>
            <a:ext cx="285750" cy="285750"/>
          </a:xfrm>
          <a:prstGeom prst="rect">
            <a:avLst/>
          </a:prstGeom>
        </p:spPr>
      </p:pic>
      <p:sp>
        <p:nvSpPr>
          <p:cNvPr id="26" name="矩形: 圆角 25">
            <a:extLst>
              <a:ext uri="{FF2B5EF4-FFF2-40B4-BE49-F238E27FC236}">
                <a16:creationId xmlns:a16="http://schemas.microsoft.com/office/drawing/2014/main" id="{033D6F00-03D7-4425-992C-07356894C1A2}"/>
              </a:ext>
            </a:extLst>
          </p:cNvPr>
          <p:cNvSpPr/>
          <p:nvPr/>
        </p:nvSpPr>
        <p:spPr>
          <a:xfrm>
            <a:off x="6343684" y="1549400"/>
            <a:ext cx="2197100" cy="1536700"/>
          </a:xfrm>
          <a:prstGeom prst="roundRect">
            <a:avLst>
              <a:gd name="adj" fmla="val 8403"/>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5C35ABB3-1324-44F6-9979-B8AB6C194C37}"/>
              </a:ext>
            </a:extLst>
          </p:cNvPr>
          <p:cNvSpPr/>
          <p:nvPr/>
        </p:nvSpPr>
        <p:spPr>
          <a:xfrm>
            <a:off x="6597684" y="1809750"/>
            <a:ext cx="431800" cy="431800"/>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48EF44B1-0765-47C6-B5D7-68B98F355707}"/>
              </a:ext>
            </a:extLst>
          </p:cNvPr>
          <p:cNvSpPr/>
          <p:nvPr/>
        </p:nvSpPr>
        <p:spPr>
          <a:xfrm>
            <a:off x="7003512" y="4142231"/>
            <a:ext cx="877444" cy="877444"/>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9016C902-60EE-485F-B85F-CD3499A50263}"/>
              </a:ext>
            </a:extLst>
          </p:cNvPr>
          <p:cNvSpPr txBox="1"/>
          <p:nvPr/>
        </p:nvSpPr>
        <p:spPr>
          <a:xfrm>
            <a:off x="7006508" y="4411676"/>
            <a:ext cx="871452" cy="338554"/>
          </a:xfrm>
          <a:prstGeom prst="rect">
            <a:avLst/>
          </a:prstGeom>
          <a:noFill/>
        </p:spPr>
        <p:txBody>
          <a:bodyPr wrap="square" rtlCol="0">
            <a:spAutoFit/>
          </a:bodyPr>
          <a:lstStyle/>
          <a:p>
            <a:pPr algn="ctr"/>
            <a:r>
              <a:rPr lang="zh-CN" altLang="en-US" sz="1600" dirty="0">
                <a:solidFill>
                  <a:schemeClr val="bg1"/>
                </a:solidFill>
                <a:latin typeface="+mn-ea"/>
                <a:cs typeface="OPPOSans B" panose="00020600040101010101" pitchFamily="18" charset="-122"/>
              </a:rPr>
              <a:t>统一</a:t>
            </a:r>
            <a:endParaRPr lang="en-US" sz="1600" dirty="0">
              <a:solidFill>
                <a:schemeClr val="bg1"/>
              </a:solidFill>
              <a:latin typeface="+mn-ea"/>
              <a:cs typeface="OPPOSans B" panose="00020600040101010101" pitchFamily="18" charset="-122"/>
            </a:endParaRPr>
          </a:p>
        </p:txBody>
      </p:sp>
      <p:sp>
        <p:nvSpPr>
          <p:cNvPr id="30" name="矩形: 圆角 29">
            <a:extLst>
              <a:ext uri="{FF2B5EF4-FFF2-40B4-BE49-F238E27FC236}">
                <a16:creationId xmlns:a16="http://schemas.microsoft.com/office/drawing/2014/main" id="{AEB120BC-FC0B-4173-BEF4-D4B485136659}"/>
              </a:ext>
            </a:extLst>
          </p:cNvPr>
          <p:cNvSpPr/>
          <p:nvPr/>
        </p:nvSpPr>
        <p:spPr>
          <a:xfrm>
            <a:off x="6867612" y="4006331"/>
            <a:ext cx="1149244" cy="1149244"/>
          </a:xfrm>
          <a:prstGeom prst="roundRect">
            <a:avLst>
              <a:gd name="adj" fmla="val 50000"/>
            </a:avLst>
          </a:prstGeom>
          <a:noFill/>
          <a:ln>
            <a:solidFill>
              <a:srgbClr val="E4211E">
                <a:alpha val="20000"/>
              </a:srgb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375FAD5E-0D29-4831-860C-81C5126DBEF5}"/>
              </a:ext>
            </a:extLst>
          </p:cNvPr>
          <p:cNvSpPr/>
          <p:nvPr/>
        </p:nvSpPr>
        <p:spPr>
          <a:xfrm>
            <a:off x="7381944" y="3308420"/>
            <a:ext cx="120580" cy="120580"/>
          </a:xfrm>
          <a:prstGeom prst="ellipse">
            <a:avLst/>
          </a:prstGeom>
          <a:solidFill>
            <a:srgbClr val="E42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16652D7C-6B01-4436-8CBA-2E9662E8B940}"/>
              </a:ext>
            </a:extLst>
          </p:cNvPr>
          <p:cNvSpPr/>
          <p:nvPr/>
        </p:nvSpPr>
        <p:spPr>
          <a:xfrm>
            <a:off x="7406228" y="3534787"/>
            <a:ext cx="72013" cy="72013"/>
          </a:xfrm>
          <a:prstGeom prst="ellipse">
            <a:avLst/>
          </a:prstGeom>
          <a:solidFill>
            <a:srgbClr val="E4211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813B028E-D044-41F9-A40B-3C0B2AD298D5}"/>
              </a:ext>
            </a:extLst>
          </p:cNvPr>
          <p:cNvSpPr/>
          <p:nvPr/>
        </p:nvSpPr>
        <p:spPr>
          <a:xfrm>
            <a:off x="7419375" y="3712068"/>
            <a:ext cx="45719" cy="45719"/>
          </a:xfrm>
          <a:prstGeom prst="ellipse">
            <a:avLst/>
          </a:prstGeom>
          <a:solidFill>
            <a:srgbClr val="E421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0C041B35-D759-4C7C-8163-E4F39AE3925E}"/>
              </a:ext>
            </a:extLst>
          </p:cNvPr>
          <p:cNvSpPr txBox="1"/>
          <p:nvPr/>
        </p:nvSpPr>
        <p:spPr>
          <a:xfrm>
            <a:off x="7055370" y="1871761"/>
            <a:ext cx="746359" cy="307777"/>
          </a:xfrm>
          <a:prstGeom prst="rect">
            <a:avLst/>
          </a:prstGeom>
          <a:noFill/>
        </p:spPr>
        <p:txBody>
          <a:bodyPr vert="horz" wrap="none" rtlCol="0">
            <a:spAutoFit/>
          </a:bodyPr>
          <a:lstStyle/>
          <a:p>
            <a:pPr algn="ctr"/>
            <a:r>
              <a:rPr lang="zh-CN" altLang="en-US" sz="1400" spc="60" dirty="0">
                <a:latin typeface="+mj-ea"/>
                <a:ea typeface="+mj-ea"/>
              </a:rPr>
              <a:t>交互层</a:t>
            </a:r>
            <a:endParaRPr lang="en-US" sz="1400" spc="60" dirty="0">
              <a:latin typeface="+mj-ea"/>
              <a:ea typeface="+mj-ea"/>
            </a:endParaRPr>
          </a:p>
        </p:txBody>
      </p:sp>
      <p:sp>
        <p:nvSpPr>
          <p:cNvPr id="35" name="文本框 34">
            <a:extLst>
              <a:ext uri="{FF2B5EF4-FFF2-40B4-BE49-F238E27FC236}">
                <a16:creationId xmlns:a16="http://schemas.microsoft.com/office/drawing/2014/main" id="{10ACB505-935A-4727-8A6C-7B72411C8351}"/>
              </a:ext>
            </a:extLst>
          </p:cNvPr>
          <p:cNvSpPr txBox="1"/>
          <p:nvPr/>
        </p:nvSpPr>
        <p:spPr>
          <a:xfrm>
            <a:off x="6567330" y="2385260"/>
            <a:ext cx="1755609" cy="253916"/>
          </a:xfrm>
          <a:prstGeom prst="rect">
            <a:avLst/>
          </a:prstGeom>
          <a:noFill/>
        </p:spPr>
        <p:txBody>
          <a:bodyPr wrap="none" rtlCol="0">
            <a:spAutoFit/>
          </a:bodyPr>
          <a:lstStyle/>
          <a:p>
            <a:r>
              <a:rPr lang="en-US" altLang="zh-CN" sz="1050" dirty="0">
                <a:solidFill>
                  <a:schemeClr val="tx1">
                    <a:alpha val="50000"/>
                  </a:schemeClr>
                </a:solidFill>
                <a:latin typeface="+mn-ea"/>
              </a:rPr>
              <a:t>1.</a:t>
            </a:r>
            <a:r>
              <a:rPr lang="zh-CN" altLang="en-US" sz="1050" dirty="0">
                <a:solidFill>
                  <a:schemeClr val="tx1">
                    <a:alpha val="50000"/>
                  </a:schemeClr>
                </a:solidFill>
                <a:latin typeface="+mn-ea"/>
              </a:rPr>
              <a:t>交互老套生硬，缺乏活力</a:t>
            </a:r>
            <a:endParaRPr lang="en-US" sz="1050" dirty="0">
              <a:solidFill>
                <a:schemeClr val="tx1">
                  <a:alpha val="50000"/>
                </a:schemeClr>
              </a:solidFill>
              <a:latin typeface="+mn-ea"/>
            </a:endParaRPr>
          </a:p>
        </p:txBody>
      </p:sp>
      <p:sp>
        <p:nvSpPr>
          <p:cNvPr id="36" name="文本框 35">
            <a:extLst>
              <a:ext uri="{FF2B5EF4-FFF2-40B4-BE49-F238E27FC236}">
                <a16:creationId xmlns:a16="http://schemas.microsoft.com/office/drawing/2014/main" id="{51834F33-C1D8-418D-B51C-DAB10E18E52F}"/>
              </a:ext>
            </a:extLst>
          </p:cNvPr>
          <p:cNvSpPr txBox="1"/>
          <p:nvPr/>
        </p:nvSpPr>
        <p:spPr>
          <a:xfrm>
            <a:off x="6567330" y="2659121"/>
            <a:ext cx="1378904" cy="253916"/>
          </a:xfrm>
          <a:prstGeom prst="rect">
            <a:avLst/>
          </a:prstGeom>
          <a:noFill/>
        </p:spPr>
        <p:txBody>
          <a:bodyPr wrap="none" rtlCol="0">
            <a:spAutoFit/>
          </a:bodyPr>
          <a:lstStyle/>
          <a:p>
            <a:r>
              <a:rPr lang="en-US" altLang="zh-CN" sz="1050" dirty="0">
                <a:solidFill>
                  <a:schemeClr val="tx1">
                    <a:alpha val="50000"/>
                  </a:schemeClr>
                </a:solidFill>
                <a:latin typeface="+mn-ea"/>
              </a:rPr>
              <a:t>2.</a:t>
            </a:r>
            <a:r>
              <a:rPr lang="zh-CN" altLang="en-US" sz="1050" dirty="0">
                <a:solidFill>
                  <a:schemeClr val="tx1">
                    <a:alpha val="50000"/>
                  </a:schemeClr>
                </a:solidFill>
                <a:latin typeface="+mn-ea"/>
              </a:rPr>
              <a:t>部分页面交互复杂</a:t>
            </a:r>
            <a:endParaRPr lang="en-US" sz="1050" dirty="0">
              <a:solidFill>
                <a:schemeClr val="tx1">
                  <a:alpha val="50000"/>
                </a:schemeClr>
              </a:solidFill>
              <a:latin typeface="+mn-ea"/>
            </a:endParaRPr>
          </a:p>
        </p:txBody>
      </p:sp>
      <p:sp>
        <p:nvSpPr>
          <p:cNvPr id="37" name="文本框 36">
            <a:extLst>
              <a:ext uri="{FF2B5EF4-FFF2-40B4-BE49-F238E27FC236}">
                <a16:creationId xmlns:a16="http://schemas.microsoft.com/office/drawing/2014/main" id="{B6D8DF51-F448-42AC-A04E-8A40B33228F5}"/>
              </a:ext>
            </a:extLst>
          </p:cNvPr>
          <p:cNvSpPr txBox="1"/>
          <p:nvPr/>
        </p:nvSpPr>
        <p:spPr>
          <a:xfrm>
            <a:off x="6878618" y="5308600"/>
            <a:ext cx="1127232" cy="555601"/>
          </a:xfrm>
          <a:prstGeom prst="rect">
            <a:avLst/>
          </a:prstGeom>
          <a:noFill/>
        </p:spPr>
        <p:txBody>
          <a:bodyPr wrap="none" rtlCol="0">
            <a:spAutoFit/>
          </a:bodyPr>
          <a:lstStyle/>
          <a:p>
            <a:pPr algn="ctr">
              <a:lnSpc>
                <a:spcPct val="150000"/>
              </a:lnSpc>
            </a:pPr>
            <a:r>
              <a:rPr lang="zh-CN" altLang="en-US" sz="1050" dirty="0">
                <a:solidFill>
                  <a:schemeClr val="tx1">
                    <a:alpha val="50000"/>
                  </a:schemeClr>
                </a:solidFill>
                <a:latin typeface="+mn-ea"/>
              </a:rPr>
              <a:t>保持画面统一性</a:t>
            </a:r>
            <a:endParaRPr lang="en-US" altLang="zh-CN" sz="1050" dirty="0">
              <a:solidFill>
                <a:schemeClr val="tx1">
                  <a:alpha val="50000"/>
                </a:schemeClr>
              </a:solidFill>
              <a:latin typeface="+mn-ea"/>
            </a:endParaRPr>
          </a:p>
          <a:p>
            <a:pPr algn="ctr">
              <a:lnSpc>
                <a:spcPct val="150000"/>
              </a:lnSpc>
            </a:pPr>
            <a:r>
              <a:rPr lang="zh-CN" altLang="en-US" sz="1050" dirty="0">
                <a:solidFill>
                  <a:schemeClr val="tx1">
                    <a:alpha val="50000"/>
                  </a:schemeClr>
                </a:solidFill>
                <a:latin typeface="+mn-ea"/>
              </a:rPr>
              <a:t>适当运用品牌色</a:t>
            </a:r>
            <a:endParaRPr lang="en-US" sz="1050" dirty="0">
              <a:solidFill>
                <a:schemeClr val="tx1">
                  <a:alpha val="50000"/>
                </a:schemeClr>
              </a:solidFill>
              <a:latin typeface="+mn-ea"/>
            </a:endParaRPr>
          </a:p>
        </p:txBody>
      </p:sp>
      <p:sp>
        <p:nvSpPr>
          <p:cNvPr id="39" name="矩形: 圆角 38">
            <a:extLst>
              <a:ext uri="{FF2B5EF4-FFF2-40B4-BE49-F238E27FC236}">
                <a16:creationId xmlns:a16="http://schemas.microsoft.com/office/drawing/2014/main" id="{E36734A1-45E6-40B7-A939-4E54331C14A9}"/>
              </a:ext>
            </a:extLst>
          </p:cNvPr>
          <p:cNvSpPr/>
          <p:nvPr/>
        </p:nvSpPr>
        <p:spPr>
          <a:xfrm>
            <a:off x="9060139" y="1549400"/>
            <a:ext cx="2197100" cy="1536700"/>
          </a:xfrm>
          <a:prstGeom prst="roundRect">
            <a:avLst>
              <a:gd name="adj" fmla="val 8403"/>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B308AD87-6636-4948-9B4F-A707187E2B6C}"/>
              </a:ext>
            </a:extLst>
          </p:cNvPr>
          <p:cNvSpPr/>
          <p:nvPr/>
        </p:nvSpPr>
        <p:spPr>
          <a:xfrm>
            <a:off x="9314139" y="1809750"/>
            <a:ext cx="431800" cy="431800"/>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圆角 40">
            <a:extLst>
              <a:ext uri="{FF2B5EF4-FFF2-40B4-BE49-F238E27FC236}">
                <a16:creationId xmlns:a16="http://schemas.microsoft.com/office/drawing/2014/main" id="{110B5EC7-E351-4048-97E1-19AD01970020}"/>
              </a:ext>
            </a:extLst>
          </p:cNvPr>
          <p:cNvSpPr/>
          <p:nvPr/>
        </p:nvSpPr>
        <p:spPr>
          <a:xfrm>
            <a:off x="9719967" y="4142231"/>
            <a:ext cx="877444" cy="877444"/>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C65FF15A-5618-4F99-B8CE-A5B20E84E036}"/>
              </a:ext>
            </a:extLst>
          </p:cNvPr>
          <p:cNvSpPr txBox="1"/>
          <p:nvPr/>
        </p:nvSpPr>
        <p:spPr>
          <a:xfrm>
            <a:off x="9722963" y="4411676"/>
            <a:ext cx="871452" cy="338554"/>
          </a:xfrm>
          <a:prstGeom prst="rect">
            <a:avLst/>
          </a:prstGeom>
          <a:noFill/>
        </p:spPr>
        <p:txBody>
          <a:bodyPr wrap="square" rtlCol="0">
            <a:spAutoFit/>
          </a:bodyPr>
          <a:lstStyle/>
          <a:p>
            <a:pPr algn="ctr"/>
            <a:r>
              <a:rPr lang="zh-CN" altLang="en-US" sz="1600" dirty="0">
                <a:solidFill>
                  <a:schemeClr val="bg1"/>
                </a:solidFill>
                <a:latin typeface="+mn-ea"/>
                <a:cs typeface="OPPOSans B" panose="00020600040101010101" pitchFamily="18" charset="-122"/>
              </a:rPr>
              <a:t>高效</a:t>
            </a:r>
            <a:endParaRPr lang="en-US" sz="1600" dirty="0">
              <a:solidFill>
                <a:schemeClr val="bg1"/>
              </a:solidFill>
              <a:latin typeface="+mn-ea"/>
              <a:cs typeface="OPPOSans B" panose="00020600040101010101" pitchFamily="18" charset="-122"/>
            </a:endParaRPr>
          </a:p>
        </p:txBody>
      </p:sp>
      <p:sp>
        <p:nvSpPr>
          <p:cNvPr id="43" name="矩形: 圆角 42">
            <a:extLst>
              <a:ext uri="{FF2B5EF4-FFF2-40B4-BE49-F238E27FC236}">
                <a16:creationId xmlns:a16="http://schemas.microsoft.com/office/drawing/2014/main" id="{84F660B4-997E-4879-9B5C-0E5215F9EF34}"/>
              </a:ext>
            </a:extLst>
          </p:cNvPr>
          <p:cNvSpPr/>
          <p:nvPr/>
        </p:nvSpPr>
        <p:spPr>
          <a:xfrm>
            <a:off x="9584067" y="4006331"/>
            <a:ext cx="1149244" cy="1149244"/>
          </a:xfrm>
          <a:prstGeom prst="roundRect">
            <a:avLst>
              <a:gd name="adj" fmla="val 50000"/>
            </a:avLst>
          </a:prstGeom>
          <a:noFill/>
          <a:ln>
            <a:solidFill>
              <a:srgbClr val="E4211E">
                <a:alpha val="20000"/>
              </a:srgb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2D89E5A1-C89C-4059-A383-EB45DB0299B3}"/>
              </a:ext>
            </a:extLst>
          </p:cNvPr>
          <p:cNvSpPr/>
          <p:nvPr/>
        </p:nvSpPr>
        <p:spPr>
          <a:xfrm>
            <a:off x="10098399" y="3308420"/>
            <a:ext cx="120580" cy="120580"/>
          </a:xfrm>
          <a:prstGeom prst="ellipse">
            <a:avLst/>
          </a:prstGeom>
          <a:solidFill>
            <a:srgbClr val="E42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DB04DE5B-745D-4B0C-8A9E-93E818305F34}"/>
              </a:ext>
            </a:extLst>
          </p:cNvPr>
          <p:cNvSpPr/>
          <p:nvPr/>
        </p:nvSpPr>
        <p:spPr>
          <a:xfrm>
            <a:off x="10122683" y="3534787"/>
            <a:ext cx="72013" cy="72013"/>
          </a:xfrm>
          <a:prstGeom prst="ellipse">
            <a:avLst/>
          </a:prstGeom>
          <a:solidFill>
            <a:srgbClr val="E4211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3F77255A-781C-4A8C-929D-F78B65010525}"/>
              </a:ext>
            </a:extLst>
          </p:cNvPr>
          <p:cNvSpPr/>
          <p:nvPr/>
        </p:nvSpPr>
        <p:spPr>
          <a:xfrm>
            <a:off x="10135830" y="3712068"/>
            <a:ext cx="45719" cy="45719"/>
          </a:xfrm>
          <a:prstGeom prst="ellipse">
            <a:avLst/>
          </a:prstGeom>
          <a:solidFill>
            <a:srgbClr val="E421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本框 46">
            <a:extLst>
              <a:ext uri="{FF2B5EF4-FFF2-40B4-BE49-F238E27FC236}">
                <a16:creationId xmlns:a16="http://schemas.microsoft.com/office/drawing/2014/main" id="{2761BC6C-4002-461C-A16B-8B0F1FD52A90}"/>
              </a:ext>
            </a:extLst>
          </p:cNvPr>
          <p:cNvSpPr txBox="1"/>
          <p:nvPr/>
        </p:nvSpPr>
        <p:spPr>
          <a:xfrm>
            <a:off x="9771825" y="1871761"/>
            <a:ext cx="746359" cy="307777"/>
          </a:xfrm>
          <a:prstGeom prst="rect">
            <a:avLst/>
          </a:prstGeom>
          <a:noFill/>
        </p:spPr>
        <p:txBody>
          <a:bodyPr vert="horz" wrap="none" rtlCol="0">
            <a:spAutoFit/>
          </a:bodyPr>
          <a:lstStyle/>
          <a:p>
            <a:pPr algn="ctr"/>
            <a:r>
              <a:rPr lang="zh-CN" altLang="en-US" sz="1400" spc="60" dirty="0">
                <a:latin typeface="+mj-ea"/>
                <a:ea typeface="+mj-ea"/>
              </a:rPr>
              <a:t>视觉层</a:t>
            </a:r>
            <a:endParaRPr lang="en-US" sz="1400" spc="60" dirty="0">
              <a:latin typeface="+mj-ea"/>
              <a:ea typeface="+mj-ea"/>
            </a:endParaRPr>
          </a:p>
        </p:txBody>
      </p:sp>
      <p:sp>
        <p:nvSpPr>
          <p:cNvPr id="48" name="文本框 47">
            <a:extLst>
              <a:ext uri="{FF2B5EF4-FFF2-40B4-BE49-F238E27FC236}">
                <a16:creationId xmlns:a16="http://schemas.microsoft.com/office/drawing/2014/main" id="{D4382E6D-4F5D-487B-8003-A099DA721D55}"/>
              </a:ext>
            </a:extLst>
          </p:cNvPr>
          <p:cNvSpPr txBox="1"/>
          <p:nvPr/>
        </p:nvSpPr>
        <p:spPr>
          <a:xfrm>
            <a:off x="9283785" y="2385260"/>
            <a:ext cx="1755609" cy="253916"/>
          </a:xfrm>
          <a:prstGeom prst="rect">
            <a:avLst/>
          </a:prstGeom>
          <a:noFill/>
        </p:spPr>
        <p:txBody>
          <a:bodyPr wrap="none" rtlCol="0">
            <a:spAutoFit/>
          </a:bodyPr>
          <a:lstStyle/>
          <a:p>
            <a:r>
              <a:rPr lang="en-US" altLang="zh-CN" sz="1050" dirty="0">
                <a:solidFill>
                  <a:schemeClr val="tx1">
                    <a:alpha val="50000"/>
                  </a:schemeClr>
                </a:solidFill>
                <a:latin typeface="+mn-ea"/>
              </a:rPr>
              <a:t>1.</a:t>
            </a:r>
            <a:r>
              <a:rPr lang="zh-CN" altLang="en-US" sz="1050" dirty="0">
                <a:solidFill>
                  <a:schemeClr val="tx1">
                    <a:alpha val="50000"/>
                  </a:schemeClr>
                </a:solidFill>
                <a:latin typeface="+mn-ea"/>
              </a:rPr>
              <a:t>页面风格老旧，不够精致</a:t>
            </a:r>
            <a:endParaRPr lang="en-US" sz="1050" dirty="0">
              <a:solidFill>
                <a:schemeClr val="tx1">
                  <a:alpha val="50000"/>
                </a:schemeClr>
              </a:solidFill>
              <a:latin typeface="+mn-ea"/>
            </a:endParaRPr>
          </a:p>
        </p:txBody>
      </p:sp>
      <p:sp>
        <p:nvSpPr>
          <p:cNvPr id="49" name="文本框 48">
            <a:extLst>
              <a:ext uri="{FF2B5EF4-FFF2-40B4-BE49-F238E27FC236}">
                <a16:creationId xmlns:a16="http://schemas.microsoft.com/office/drawing/2014/main" id="{F4D58DB6-06EC-48CD-89EC-472E2EA47FA3}"/>
              </a:ext>
            </a:extLst>
          </p:cNvPr>
          <p:cNvSpPr txBox="1"/>
          <p:nvPr/>
        </p:nvSpPr>
        <p:spPr>
          <a:xfrm>
            <a:off x="9283785" y="2659121"/>
            <a:ext cx="1513556" cy="253916"/>
          </a:xfrm>
          <a:prstGeom prst="rect">
            <a:avLst/>
          </a:prstGeom>
          <a:noFill/>
        </p:spPr>
        <p:txBody>
          <a:bodyPr wrap="none" rtlCol="0">
            <a:spAutoFit/>
          </a:bodyPr>
          <a:lstStyle/>
          <a:p>
            <a:r>
              <a:rPr lang="en-US" altLang="zh-CN" sz="1050" dirty="0">
                <a:solidFill>
                  <a:schemeClr val="tx1">
                    <a:alpha val="50000"/>
                  </a:schemeClr>
                </a:solidFill>
                <a:latin typeface="+mn-ea"/>
              </a:rPr>
              <a:t>2.</a:t>
            </a:r>
            <a:r>
              <a:rPr lang="zh-CN" altLang="en-US" sz="1050" dirty="0">
                <a:solidFill>
                  <a:schemeClr val="tx1">
                    <a:alpha val="50000"/>
                  </a:schemeClr>
                </a:solidFill>
                <a:latin typeface="+mn-ea"/>
              </a:rPr>
              <a:t>页面整体风格不统一</a:t>
            </a:r>
            <a:endParaRPr lang="en-US" sz="1050" dirty="0">
              <a:solidFill>
                <a:schemeClr val="tx1">
                  <a:alpha val="50000"/>
                </a:schemeClr>
              </a:solidFill>
              <a:latin typeface="+mn-ea"/>
            </a:endParaRPr>
          </a:p>
        </p:txBody>
      </p:sp>
      <p:sp>
        <p:nvSpPr>
          <p:cNvPr id="50" name="文本框 49">
            <a:extLst>
              <a:ext uri="{FF2B5EF4-FFF2-40B4-BE49-F238E27FC236}">
                <a16:creationId xmlns:a16="http://schemas.microsoft.com/office/drawing/2014/main" id="{92971780-9A3C-471F-B79F-0C200465DB99}"/>
              </a:ext>
            </a:extLst>
          </p:cNvPr>
          <p:cNvSpPr txBox="1"/>
          <p:nvPr/>
        </p:nvSpPr>
        <p:spPr>
          <a:xfrm>
            <a:off x="9527747" y="5308600"/>
            <a:ext cx="1261884" cy="555601"/>
          </a:xfrm>
          <a:prstGeom prst="rect">
            <a:avLst/>
          </a:prstGeom>
          <a:noFill/>
        </p:spPr>
        <p:txBody>
          <a:bodyPr wrap="none" rtlCol="0">
            <a:spAutoFit/>
          </a:bodyPr>
          <a:lstStyle/>
          <a:p>
            <a:pPr algn="ctr">
              <a:lnSpc>
                <a:spcPct val="150000"/>
              </a:lnSpc>
            </a:pPr>
            <a:r>
              <a:rPr lang="zh-CN" altLang="en-US" sz="1050" dirty="0">
                <a:solidFill>
                  <a:schemeClr val="tx1">
                    <a:alpha val="50000"/>
                  </a:schemeClr>
                </a:solidFill>
                <a:latin typeface="+mn-ea"/>
              </a:rPr>
              <a:t>交互逻辑清晰明了</a:t>
            </a:r>
            <a:endParaRPr lang="en-US" altLang="zh-CN" sz="1050" dirty="0">
              <a:solidFill>
                <a:schemeClr val="tx1">
                  <a:alpha val="50000"/>
                </a:schemeClr>
              </a:solidFill>
              <a:latin typeface="+mn-ea"/>
            </a:endParaRPr>
          </a:p>
          <a:p>
            <a:pPr algn="ctr">
              <a:lnSpc>
                <a:spcPct val="150000"/>
              </a:lnSpc>
            </a:pPr>
            <a:r>
              <a:rPr lang="zh-CN" altLang="en-US" sz="1050" dirty="0">
                <a:solidFill>
                  <a:schemeClr val="tx1">
                    <a:alpha val="50000"/>
                  </a:schemeClr>
                </a:solidFill>
                <a:latin typeface="+mn-ea"/>
              </a:rPr>
              <a:t>简化层级</a:t>
            </a:r>
            <a:endParaRPr lang="en-US" sz="1050" dirty="0">
              <a:solidFill>
                <a:schemeClr val="tx1">
                  <a:alpha val="50000"/>
                </a:schemeClr>
              </a:solidFill>
              <a:latin typeface="+mn-ea"/>
            </a:endParaRPr>
          </a:p>
        </p:txBody>
      </p:sp>
      <p:pic>
        <p:nvPicPr>
          <p:cNvPr id="53" name="图形 52">
            <a:extLst>
              <a:ext uri="{FF2B5EF4-FFF2-40B4-BE49-F238E27FC236}">
                <a16:creationId xmlns:a16="http://schemas.microsoft.com/office/drawing/2014/main" id="{266A527E-A176-4F02-88A1-FEB08E8FB7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2128" y="1884780"/>
            <a:ext cx="285750" cy="285750"/>
          </a:xfrm>
          <a:prstGeom prst="rect">
            <a:avLst/>
          </a:prstGeom>
        </p:spPr>
      </p:pic>
      <p:pic>
        <p:nvPicPr>
          <p:cNvPr id="54" name="图形 53">
            <a:extLst>
              <a:ext uri="{FF2B5EF4-FFF2-40B4-BE49-F238E27FC236}">
                <a16:creationId xmlns:a16="http://schemas.microsoft.com/office/drawing/2014/main" id="{8F00AB21-AE37-4587-B487-D3BDB6F58D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87164" y="1884780"/>
            <a:ext cx="285750" cy="285750"/>
          </a:xfrm>
          <a:prstGeom prst="rect">
            <a:avLst/>
          </a:prstGeom>
        </p:spPr>
      </p:pic>
      <p:sp>
        <p:nvSpPr>
          <p:cNvPr id="55" name="文本框 54">
            <a:extLst>
              <a:ext uri="{FF2B5EF4-FFF2-40B4-BE49-F238E27FC236}">
                <a16:creationId xmlns:a16="http://schemas.microsoft.com/office/drawing/2014/main" id="{2B5B3663-1903-4217-A43C-733C5FBF89B7}"/>
              </a:ext>
            </a:extLst>
          </p:cNvPr>
          <p:cNvSpPr txBox="1"/>
          <p:nvPr/>
        </p:nvSpPr>
        <p:spPr>
          <a:xfrm>
            <a:off x="1222605" y="2166979"/>
            <a:ext cx="1138774" cy="369332"/>
          </a:xfrm>
          <a:prstGeom prst="rect">
            <a:avLst/>
          </a:prstGeom>
          <a:noFill/>
        </p:spPr>
        <p:txBody>
          <a:bodyPr vert="horz" wrap="none" rtlCol="0">
            <a:spAutoFit/>
          </a:bodyPr>
          <a:lstStyle/>
          <a:p>
            <a:pPr algn="ctr"/>
            <a:r>
              <a:rPr lang="zh-CN" altLang="en-US" spc="60" dirty="0">
                <a:latin typeface="+mj-ea"/>
                <a:ea typeface="+mj-ea"/>
              </a:rPr>
              <a:t>产品现状</a:t>
            </a:r>
            <a:endParaRPr lang="en-US" spc="60" dirty="0">
              <a:latin typeface="+mj-ea"/>
              <a:ea typeface="+mj-ea"/>
            </a:endParaRPr>
          </a:p>
        </p:txBody>
      </p:sp>
      <p:sp>
        <p:nvSpPr>
          <p:cNvPr id="56" name="文本框 55">
            <a:extLst>
              <a:ext uri="{FF2B5EF4-FFF2-40B4-BE49-F238E27FC236}">
                <a16:creationId xmlns:a16="http://schemas.microsoft.com/office/drawing/2014/main" id="{6B23F53B-EFFA-4273-A94D-BCE568909FAE}"/>
              </a:ext>
            </a:extLst>
          </p:cNvPr>
          <p:cNvSpPr txBox="1"/>
          <p:nvPr/>
        </p:nvSpPr>
        <p:spPr>
          <a:xfrm>
            <a:off x="2267924" y="2293199"/>
            <a:ext cx="1228221" cy="215444"/>
          </a:xfrm>
          <a:prstGeom prst="rect">
            <a:avLst/>
          </a:prstGeom>
          <a:noFill/>
        </p:spPr>
        <p:txBody>
          <a:bodyPr wrap="non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  PRODUCT STATUS</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矩形 56">
            <a:extLst>
              <a:ext uri="{FF2B5EF4-FFF2-40B4-BE49-F238E27FC236}">
                <a16:creationId xmlns:a16="http://schemas.microsoft.com/office/drawing/2014/main" id="{2CEE6990-A7BC-4455-8F01-D7386EBEA046}"/>
              </a:ext>
            </a:extLst>
          </p:cNvPr>
          <p:cNvSpPr/>
          <p:nvPr/>
        </p:nvSpPr>
        <p:spPr>
          <a:xfrm>
            <a:off x="1119798" y="2227364"/>
            <a:ext cx="65615" cy="217784"/>
          </a:xfrm>
          <a:prstGeom prst="rect">
            <a:avLst/>
          </a:prstGeom>
          <a:solidFill>
            <a:srgbClr val="E42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文本框 57">
            <a:extLst>
              <a:ext uri="{FF2B5EF4-FFF2-40B4-BE49-F238E27FC236}">
                <a16:creationId xmlns:a16="http://schemas.microsoft.com/office/drawing/2014/main" id="{11DFC863-D142-4063-9B1C-44C1D5504218}"/>
              </a:ext>
            </a:extLst>
          </p:cNvPr>
          <p:cNvSpPr txBox="1"/>
          <p:nvPr/>
        </p:nvSpPr>
        <p:spPr>
          <a:xfrm>
            <a:off x="1222603" y="4650343"/>
            <a:ext cx="1138774" cy="369332"/>
          </a:xfrm>
          <a:prstGeom prst="rect">
            <a:avLst/>
          </a:prstGeom>
          <a:noFill/>
        </p:spPr>
        <p:txBody>
          <a:bodyPr vert="horz" wrap="none" rtlCol="0">
            <a:spAutoFit/>
          </a:bodyPr>
          <a:lstStyle/>
          <a:p>
            <a:pPr algn="ctr"/>
            <a:r>
              <a:rPr lang="zh-CN" altLang="en-US" spc="60" dirty="0">
                <a:latin typeface="+mj-ea"/>
                <a:ea typeface="+mj-ea"/>
              </a:rPr>
              <a:t>设计目标</a:t>
            </a:r>
            <a:endParaRPr lang="en-US" spc="60" dirty="0">
              <a:latin typeface="+mj-ea"/>
              <a:ea typeface="+mj-ea"/>
            </a:endParaRPr>
          </a:p>
        </p:txBody>
      </p:sp>
      <p:sp>
        <p:nvSpPr>
          <p:cNvPr id="59" name="文本框 58">
            <a:extLst>
              <a:ext uri="{FF2B5EF4-FFF2-40B4-BE49-F238E27FC236}">
                <a16:creationId xmlns:a16="http://schemas.microsoft.com/office/drawing/2014/main" id="{00EFA5E6-E126-4097-9130-A31B337EFFB9}"/>
              </a:ext>
            </a:extLst>
          </p:cNvPr>
          <p:cNvSpPr txBox="1"/>
          <p:nvPr/>
        </p:nvSpPr>
        <p:spPr>
          <a:xfrm>
            <a:off x="2267924" y="4776563"/>
            <a:ext cx="1176925" cy="215444"/>
          </a:xfrm>
          <a:prstGeom prst="rect">
            <a:avLst/>
          </a:prstGeom>
          <a:noFill/>
        </p:spPr>
        <p:txBody>
          <a:bodyPr wrap="non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  DESIGN OBJECCT</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矩形 59">
            <a:extLst>
              <a:ext uri="{FF2B5EF4-FFF2-40B4-BE49-F238E27FC236}">
                <a16:creationId xmlns:a16="http://schemas.microsoft.com/office/drawing/2014/main" id="{6167AFAD-ED43-400E-96A7-3D6223FD0E2D}"/>
              </a:ext>
            </a:extLst>
          </p:cNvPr>
          <p:cNvSpPr/>
          <p:nvPr/>
        </p:nvSpPr>
        <p:spPr>
          <a:xfrm>
            <a:off x="1119798" y="4710728"/>
            <a:ext cx="65615" cy="217784"/>
          </a:xfrm>
          <a:prstGeom prst="rect">
            <a:avLst/>
          </a:prstGeom>
          <a:solidFill>
            <a:srgbClr val="E42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738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DDD6B36D-1515-A5D8-DEDB-FE7BE9D30AA5}"/>
              </a:ext>
            </a:extLst>
          </p:cNvPr>
          <p:cNvSpPr/>
          <p:nvPr/>
        </p:nvSpPr>
        <p:spPr>
          <a:xfrm>
            <a:off x="1646987" y="4922749"/>
            <a:ext cx="1338828" cy="1338828"/>
          </a:xfrm>
          <a:prstGeom prst="ellipse">
            <a:avLst/>
          </a:prstGeom>
          <a:solidFill>
            <a:srgbClr val="F1F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A2D3039B-E5A8-4543-74AB-38179B5EEC98}"/>
              </a:ext>
            </a:extLst>
          </p:cNvPr>
          <p:cNvSpPr txBox="1"/>
          <p:nvPr/>
        </p:nvSpPr>
        <p:spPr>
          <a:xfrm>
            <a:off x="1117600" y="613201"/>
            <a:ext cx="5111750" cy="830997"/>
          </a:xfrm>
          <a:prstGeom prst="rect">
            <a:avLst/>
          </a:prstGeom>
          <a:noFill/>
        </p:spPr>
        <p:txBody>
          <a:bodyPr wrap="square" rtlCol="0">
            <a:spAutoFit/>
          </a:bodyPr>
          <a:lstStyle/>
          <a:p>
            <a:r>
              <a:rPr lang="en-US" sz="4800" dirty="0">
                <a:solidFill>
                  <a:srgbClr val="D6251F"/>
                </a:solidFill>
                <a:latin typeface="Monument Extended Ultrabold" panose="00000900000000000000" pitchFamily="50" charset="0"/>
              </a:rPr>
              <a:t>Direc</a:t>
            </a:r>
            <a:r>
              <a:rPr lang="en-US" sz="4800" dirty="0">
                <a:latin typeface="Monument Extended Ultrabold" panose="00000900000000000000" pitchFamily="50" charset="0"/>
              </a:rPr>
              <a:t>tions</a:t>
            </a:r>
          </a:p>
        </p:txBody>
      </p:sp>
      <p:sp>
        <p:nvSpPr>
          <p:cNvPr id="2" name="矩形 1">
            <a:extLst>
              <a:ext uri="{FF2B5EF4-FFF2-40B4-BE49-F238E27FC236}">
                <a16:creationId xmlns:a16="http://schemas.microsoft.com/office/drawing/2014/main" id="{CFC1382C-D70E-CD89-A6EC-919AF677111E}"/>
              </a:ext>
            </a:extLst>
          </p:cNvPr>
          <p:cNvSpPr/>
          <p:nvPr/>
        </p:nvSpPr>
        <p:spPr>
          <a:xfrm>
            <a:off x="6124353" y="0"/>
            <a:ext cx="6067647" cy="6858000"/>
          </a:xfrm>
          <a:prstGeom prst="rect">
            <a:avLst/>
          </a:prstGeom>
          <a:solidFill>
            <a:schemeClr val="bg1"/>
          </a:solidFill>
          <a:ln>
            <a:noFill/>
          </a:ln>
          <a:effectLst>
            <a:outerShdw blurRad="520700" dist="228600" dir="10800000" algn="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6CBDD002-6DA3-5DCD-78CD-9BB7C82D8529}"/>
              </a:ext>
            </a:extLst>
          </p:cNvPr>
          <p:cNvSpPr txBox="1"/>
          <p:nvPr/>
        </p:nvSpPr>
        <p:spPr>
          <a:xfrm>
            <a:off x="5493411" y="925383"/>
            <a:ext cx="1261884" cy="369332"/>
          </a:xfrm>
          <a:prstGeom prst="rect">
            <a:avLst/>
          </a:prstGeom>
          <a:noFill/>
        </p:spPr>
        <p:txBody>
          <a:bodyPr wrap="none" rtlCol="0">
            <a:spAutoFit/>
          </a:bodyPr>
          <a:lstStyle/>
          <a:p>
            <a:r>
              <a:rPr lang="zh-CN" altLang="en-US" spc="300" dirty="0">
                <a:latin typeface="OPPOSans B" panose="00020600040101010101" pitchFamily="18" charset="-122"/>
                <a:ea typeface="OPPOSans B" panose="00020600040101010101" pitchFamily="18" charset="-122"/>
                <a:cs typeface="OPPOSans B" panose="00020600040101010101" pitchFamily="18" charset="-122"/>
              </a:rPr>
              <a:t>设计方向</a:t>
            </a:r>
            <a:endParaRPr lang="en-US"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 name="文本框 6">
            <a:extLst>
              <a:ext uri="{FF2B5EF4-FFF2-40B4-BE49-F238E27FC236}">
                <a16:creationId xmlns:a16="http://schemas.microsoft.com/office/drawing/2014/main" id="{CB66DA96-7C8C-48D6-0934-1F71F6A31672}"/>
              </a:ext>
            </a:extLst>
          </p:cNvPr>
          <p:cNvSpPr txBox="1"/>
          <p:nvPr/>
        </p:nvSpPr>
        <p:spPr>
          <a:xfrm>
            <a:off x="1117600" y="1525458"/>
            <a:ext cx="10401300" cy="555601"/>
          </a:xfrm>
          <a:prstGeom prst="rect">
            <a:avLst/>
          </a:prstGeom>
          <a:noFill/>
        </p:spPr>
        <p:txBody>
          <a:bodyPr wrap="square" rtlCol="0">
            <a:spAutoFit/>
          </a:bodyPr>
          <a:lstStyle/>
          <a:p>
            <a:pPr>
              <a:lnSpc>
                <a:spcPct val="150000"/>
              </a:lnSpc>
            </a:pPr>
            <a:r>
              <a:rPr lang="en-US" altLang="zh-CN" sz="1050" dirty="0">
                <a:solidFill>
                  <a:schemeClr val="tx1">
                    <a:alpha val="70000"/>
                  </a:schemeClr>
                </a:solidFill>
                <a:latin typeface="+mn-ea"/>
                <a:cs typeface="OPPOSans B" panose="00020600040101010101" pitchFamily="18" charset="-122"/>
              </a:rPr>
              <a:t>Add operations /activities/business requirements to attract users to participate in activities</a:t>
            </a:r>
          </a:p>
          <a:p>
            <a:pPr>
              <a:lnSpc>
                <a:spcPct val="150000"/>
              </a:lnSpc>
            </a:pPr>
            <a:r>
              <a:rPr lang="en-US" sz="1050" dirty="0">
                <a:solidFill>
                  <a:schemeClr val="tx1">
                    <a:alpha val="70000"/>
                  </a:schemeClr>
                </a:solidFill>
                <a:latin typeface="+mn-ea"/>
                <a:cs typeface="OPPOSans B" panose="00020600040101010101" pitchFamily="18" charset="-122"/>
              </a:rPr>
              <a:t>Guide users to checkout products and increase the weight of checkout button clicks . Explore brand tone and adjust the depth and breadth of functional entry .</a:t>
            </a:r>
          </a:p>
        </p:txBody>
      </p:sp>
      <p:grpSp>
        <p:nvGrpSpPr>
          <p:cNvPr id="33" name="组合 32">
            <a:extLst>
              <a:ext uri="{FF2B5EF4-FFF2-40B4-BE49-F238E27FC236}">
                <a16:creationId xmlns:a16="http://schemas.microsoft.com/office/drawing/2014/main" id="{5301A1B4-BF74-36A3-B870-31437B425EA0}"/>
              </a:ext>
            </a:extLst>
          </p:cNvPr>
          <p:cNvGrpSpPr/>
          <p:nvPr/>
        </p:nvGrpSpPr>
        <p:grpSpPr>
          <a:xfrm>
            <a:off x="1117600" y="2683187"/>
            <a:ext cx="4115246" cy="923330"/>
            <a:chOff x="1117600" y="2683187"/>
            <a:chExt cx="4115246" cy="923330"/>
          </a:xfrm>
        </p:grpSpPr>
        <p:sp>
          <p:nvSpPr>
            <p:cNvPr id="8" name="文本框 7">
              <a:extLst>
                <a:ext uri="{FF2B5EF4-FFF2-40B4-BE49-F238E27FC236}">
                  <a16:creationId xmlns:a16="http://schemas.microsoft.com/office/drawing/2014/main" id="{C523F7C2-7F26-5FDF-BBA8-0F2FC1FED4CD}"/>
                </a:ext>
              </a:extLst>
            </p:cNvPr>
            <p:cNvSpPr txBox="1"/>
            <p:nvPr/>
          </p:nvSpPr>
          <p:spPr>
            <a:xfrm>
              <a:off x="1117600" y="2683187"/>
              <a:ext cx="1797050" cy="923330"/>
            </a:xfrm>
            <a:prstGeom prst="rect">
              <a:avLst/>
            </a:prstGeom>
            <a:noFill/>
          </p:spPr>
          <p:txBody>
            <a:bodyPr wrap="square" rtlCol="0">
              <a:spAutoFit/>
            </a:bodyPr>
            <a:lstStyle/>
            <a:p>
              <a:r>
                <a:rPr lang="en-US" sz="5400" dirty="0">
                  <a:ln w="6350">
                    <a:solidFill>
                      <a:srgbClr val="D6251F"/>
                    </a:solidFill>
                  </a:ln>
                  <a:noFill/>
                  <a:latin typeface="Monument Extended Ultrabold" panose="00000900000000000000" pitchFamily="50" charset="0"/>
                </a:rPr>
                <a:t>01</a:t>
              </a:r>
            </a:p>
          </p:txBody>
        </p:sp>
        <p:sp>
          <p:nvSpPr>
            <p:cNvPr id="9" name="文本框 8">
              <a:extLst>
                <a:ext uri="{FF2B5EF4-FFF2-40B4-BE49-F238E27FC236}">
                  <a16:creationId xmlns:a16="http://schemas.microsoft.com/office/drawing/2014/main" id="{7776C3A0-5EE4-FCFD-2033-259A7E60AE19}"/>
                </a:ext>
              </a:extLst>
            </p:cNvPr>
            <p:cNvSpPr txBox="1"/>
            <p:nvPr/>
          </p:nvSpPr>
          <p:spPr>
            <a:xfrm>
              <a:off x="2611616" y="2837075"/>
              <a:ext cx="1338828" cy="276999"/>
            </a:xfrm>
            <a:prstGeom prst="rect">
              <a:avLst/>
            </a:prstGeom>
            <a:noFill/>
          </p:spPr>
          <p:txBody>
            <a:bodyPr wrap="none" rtlCol="0">
              <a:spAutoFit/>
            </a:bodyPr>
            <a:lstStyle/>
            <a:p>
              <a:r>
                <a:rPr lang="zh-CN" altLang="en-US" sz="1200" spc="300" dirty="0">
                  <a:latin typeface="OPPOSans B" panose="00020600040101010101" pitchFamily="18" charset="-122"/>
                  <a:ea typeface="OPPOSans B" panose="00020600040101010101" pitchFamily="18" charset="-122"/>
                  <a:cs typeface="OPPOSans B" panose="00020600040101010101" pitchFamily="18" charset="-122"/>
                </a:rPr>
                <a:t>吸引用户参与</a:t>
              </a:r>
              <a:endParaRPr lang="en-US" sz="12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文本框 9">
              <a:extLst>
                <a:ext uri="{FF2B5EF4-FFF2-40B4-BE49-F238E27FC236}">
                  <a16:creationId xmlns:a16="http://schemas.microsoft.com/office/drawing/2014/main" id="{B97B3B47-F64E-AC57-D78F-E56B4588177C}"/>
                </a:ext>
              </a:extLst>
            </p:cNvPr>
            <p:cNvSpPr txBox="1"/>
            <p:nvPr/>
          </p:nvSpPr>
          <p:spPr>
            <a:xfrm>
              <a:off x="2611616" y="3121223"/>
              <a:ext cx="2621230" cy="246221"/>
            </a:xfrm>
            <a:prstGeom prst="rect">
              <a:avLst/>
            </a:prstGeom>
            <a:noFill/>
          </p:spPr>
          <p:txBody>
            <a:bodyPr wrap="none" rtlCol="0">
              <a:spAutoFit/>
            </a:bodyPr>
            <a:lstStyle/>
            <a:p>
              <a:r>
                <a:rPr lang="zh-CN" altLang="en-US" sz="1000" dirty="0">
                  <a:latin typeface="+mn-ea"/>
                  <a:cs typeface="OPPOSans B" panose="00020600040101010101" pitchFamily="18" charset="-122"/>
                </a:rPr>
                <a:t>引导用户结算商品，提高结算按钮点击权重</a:t>
              </a:r>
              <a:endParaRPr lang="en-US" sz="1000" dirty="0">
                <a:latin typeface="+mn-ea"/>
                <a:cs typeface="OPPOSans B" panose="00020600040101010101" pitchFamily="18" charset="-122"/>
              </a:endParaRPr>
            </a:p>
          </p:txBody>
        </p:sp>
      </p:grpSp>
      <p:grpSp>
        <p:nvGrpSpPr>
          <p:cNvPr id="32" name="组合 31">
            <a:extLst>
              <a:ext uri="{FF2B5EF4-FFF2-40B4-BE49-F238E27FC236}">
                <a16:creationId xmlns:a16="http://schemas.microsoft.com/office/drawing/2014/main" id="{25107952-D8BA-CC4F-1BDA-BBC343EEFDBC}"/>
              </a:ext>
            </a:extLst>
          </p:cNvPr>
          <p:cNvGrpSpPr/>
          <p:nvPr/>
        </p:nvGrpSpPr>
        <p:grpSpPr>
          <a:xfrm>
            <a:off x="1117600" y="3945934"/>
            <a:ext cx="4355697" cy="923330"/>
            <a:chOff x="1117600" y="3945935"/>
            <a:chExt cx="4355697" cy="923330"/>
          </a:xfrm>
        </p:grpSpPr>
        <p:sp>
          <p:nvSpPr>
            <p:cNvPr id="11" name="文本框 10">
              <a:extLst>
                <a:ext uri="{FF2B5EF4-FFF2-40B4-BE49-F238E27FC236}">
                  <a16:creationId xmlns:a16="http://schemas.microsoft.com/office/drawing/2014/main" id="{D6A4D8D0-6980-4120-7B7D-9AEB4AC3BB2C}"/>
                </a:ext>
              </a:extLst>
            </p:cNvPr>
            <p:cNvSpPr txBox="1"/>
            <p:nvPr/>
          </p:nvSpPr>
          <p:spPr>
            <a:xfrm>
              <a:off x="1117600" y="3945935"/>
              <a:ext cx="1797050" cy="923330"/>
            </a:xfrm>
            <a:prstGeom prst="rect">
              <a:avLst/>
            </a:prstGeom>
            <a:noFill/>
          </p:spPr>
          <p:txBody>
            <a:bodyPr wrap="square" rtlCol="0">
              <a:spAutoFit/>
            </a:bodyPr>
            <a:lstStyle/>
            <a:p>
              <a:r>
                <a:rPr lang="en-US" sz="5400" dirty="0">
                  <a:ln w="6350">
                    <a:solidFill>
                      <a:srgbClr val="D6251F"/>
                    </a:solidFill>
                  </a:ln>
                  <a:noFill/>
                  <a:latin typeface="Monument Extended Ultrabold" panose="00000900000000000000" pitchFamily="50" charset="0"/>
                </a:rPr>
                <a:t>02</a:t>
              </a:r>
            </a:p>
          </p:txBody>
        </p:sp>
        <p:sp>
          <p:nvSpPr>
            <p:cNvPr id="12" name="文本框 11">
              <a:extLst>
                <a:ext uri="{FF2B5EF4-FFF2-40B4-BE49-F238E27FC236}">
                  <a16:creationId xmlns:a16="http://schemas.microsoft.com/office/drawing/2014/main" id="{5BCD3391-0F9F-46D1-5E80-CB6C0DDC8580}"/>
                </a:ext>
              </a:extLst>
            </p:cNvPr>
            <p:cNvSpPr txBox="1"/>
            <p:nvPr/>
          </p:nvSpPr>
          <p:spPr>
            <a:xfrm>
              <a:off x="2611616" y="4103396"/>
              <a:ext cx="1338828" cy="276999"/>
            </a:xfrm>
            <a:prstGeom prst="rect">
              <a:avLst/>
            </a:prstGeom>
            <a:noFill/>
          </p:spPr>
          <p:txBody>
            <a:bodyPr wrap="none" rtlCol="0">
              <a:spAutoFit/>
            </a:bodyPr>
            <a:lstStyle/>
            <a:p>
              <a:r>
                <a:rPr lang="zh-CN" altLang="en-US" sz="1200" spc="300" dirty="0">
                  <a:latin typeface="OPPOSans B" panose="00020600040101010101" pitchFamily="18" charset="-122"/>
                  <a:ea typeface="OPPOSans B" panose="00020600040101010101" pitchFamily="18" charset="-122"/>
                  <a:cs typeface="OPPOSans B" panose="00020600040101010101" pitchFamily="18" charset="-122"/>
                </a:rPr>
                <a:t>引导用户结算</a:t>
              </a:r>
              <a:endParaRPr lang="en-US" sz="12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3" name="文本框 12">
              <a:extLst>
                <a:ext uri="{FF2B5EF4-FFF2-40B4-BE49-F238E27FC236}">
                  <a16:creationId xmlns:a16="http://schemas.microsoft.com/office/drawing/2014/main" id="{3885B304-71CE-A6F6-707C-B59D8D6BB20F}"/>
                </a:ext>
              </a:extLst>
            </p:cNvPr>
            <p:cNvSpPr txBox="1"/>
            <p:nvPr/>
          </p:nvSpPr>
          <p:spPr>
            <a:xfrm>
              <a:off x="2611616" y="4387544"/>
              <a:ext cx="2861681" cy="246221"/>
            </a:xfrm>
            <a:prstGeom prst="rect">
              <a:avLst/>
            </a:prstGeom>
            <a:noFill/>
          </p:spPr>
          <p:txBody>
            <a:bodyPr wrap="none" rtlCol="0">
              <a:spAutoFit/>
            </a:bodyPr>
            <a:lstStyle/>
            <a:p>
              <a:r>
                <a:rPr lang="zh-CN" altLang="en-US" sz="1000" dirty="0">
                  <a:latin typeface="+mn-ea"/>
                  <a:cs typeface="OPPOSans B" panose="00020600040101010101" pitchFamily="18" charset="-122"/>
                </a:rPr>
                <a:t>增设运营 </a:t>
              </a:r>
              <a:r>
                <a:rPr lang="en-US" altLang="zh-CN" sz="1000" dirty="0">
                  <a:latin typeface="+mn-ea"/>
                  <a:cs typeface="OPPOSans B" panose="00020600040101010101" pitchFamily="18" charset="-122"/>
                </a:rPr>
                <a:t>/ </a:t>
              </a:r>
              <a:r>
                <a:rPr lang="zh-CN" altLang="en-US" sz="1000" dirty="0">
                  <a:latin typeface="+mn-ea"/>
                  <a:cs typeface="OPPOSans B" panose="00020600040101010101" pitchFamily="18" charset="-122"/>
                </a:rPr>
                <a:t>活动 </a:t>
              </a:r>
              <a:r>
                <a:rPr lang="en-US" altLang="zh-CN" sz="1000" dirty="0">
                  <a:latin typeface="+mn-ea"/>
                  <a:cs typeface="OPPOSans B" panose="00020600040101010101" pitchFamily="18" charset="-122"/>
                </a:rPr>
                <a:t>/ </a:t>
              </a:r>
              <a:r>
                <a:rPr lang="zh-CN" altLang="en-US" sz="1000" dirty="0">
                  <a:latin typeface="+mn-ea"/>
                  <a:cs typeface="OPPOSans B" panose="00020600040101010101" pitchFamily="18" charset="-122"/>
                </a:rPr>
                <a:t>业务需求，吸引用户参与活动</a:t>
              </a:r>
              <a:endParaRPr lang="en-US" sz="1000" dirty="0">
                <a:latin typeface="+mn-ea"/>
                <a:cs typeface="OPPOSans B" panose="00020600040101010101" pitchFamily="18" charset="-122"/>
              </a:endParaRPr>
            </a:p>
          </p:txBody>
        </p:sp>
      </p:grpSp>
      <p:grpSp>
        <p:nvGrpSpPr>
          <p:cNvPr id="34" name="组合 33">
            <a:extLst>
              <a:ext uri="{FF2B5EF4-FFF2-40B4-BE49-F238E27FC236}">
                <a16:creationId xmlns:a16="http://schemas.microsoft.com/office/drawing/2014/main" id="{E6017812-8A06-0E65-1C3B-E7123DCF0756}"/>
              </a:ext>
            </a:extLst>
          </p:cNvPr>
          <p:cNvGrpSpPr/>
          <p:nvPr/>
        </p:nvGrpSpPr>
        <p:grpSpPr>
          <a:xfrm>
            <a:off x="1117600" y="5208682"/>
            <a:ext cx="4499967" cy="923330"/>
            <a:chOff x="1117600" y="5208682"/>
            <a:chExt cx="4499967" cy="923330"/>
          </a:xfrm>
        </p:grpSpPr>
        <p:sp>
          <p:nvSpPr>
            <p:cNvPr id="14" name="文本框 13">
              <a:extLst>
                <a:ext uri="{FF2B5EF4-FFF2-40B4-BE49-F238E27FC236}">
                  <a16:creationId xmlns:a16="http://schemas.microsoft.com/office/drawing/2014/main" id="{2640D104-1678-3493-56AC-9E5BD49CFCBA}"/>
                </a:ext>
              </a:extLst>
            </p:cNvPr>
            <p:cNvSpPr txBox="1"/>
            <p:nvPr/>
          </p:nvSpPr>
          <p:spPr>
            <a:xfrm>
              <a:off x="1117600" y="5208682"/>
              <a:ext cx="1797050" cy="923330"/>
            </a:xfrm>
            <a:prstGeom prst="rect">
              <a:avLst/>
            </a:prstGeom>
            <a:noFill/>
          </p:spPr>
          <p:txBody>
            <a:bodyPr wrap="square" rtlCol="0">
              <a:spAutoFit/>
            </a:bodyPr>
            <a:lstStyle/>
            <a:p>
              <a:r>
                <a:rPr lang="en-US" sz="5400" dirty="0">
                  <a:ln w="6350">
                    <a:solidFill>
                      <a:srgbClr val="D6251F"/>
                    </a:solidFill>
                  </a:ln>
                  <a:noFill/>
                  <a:latin typeface="Monument Extended Ultrabold" panose="00000900000000000000" pitchFamily="50" charset="0"/>
                </a:rPr>
                <a:t>03</a:t>
              </a:r>
            </a:p>
          </p:txBody>
        </p:sp>
        <p:sp>
          <p:nvSpPr>
            <p:cNvPr id="15" name="文本框 14">
              <a:extLst>
                <a:ext uri="{FF2B5EF4-FFF2-40B4-BE49-F238E27FC236}">
                  <a16:creationId xmlns:a16="http://schemas.microsoft.com/office/drawing/2014/main" id="{E947E0DD-DB84-1C61-9F71-F07C886D6382}"/>
                </a:ext>
              </a:extLst>
            </p:cNvPr>
            <p:cNvSpPr txBox="1"/>
            <p:nvPr/>
          </p:nvSpPr>
          <p:spPr>
            <a:xfrm>
              <a:off x="2611616" y="5362570"/>
              <a:ext cx="1338828" cy="276999"/>
            </a:xfrm>
            <a:prstGeom prst="rect">
              <a:avLst/>
            </a:prstGeom>
            <a:noFill/>
          </p:spPr>
          <p:txBody>
            <a:bodyPr wrap="none" rtlCol="0">
              <a:spAutoFit/>
            </a:bodyPr>
            <a:lstStyle/>
            <a:p>
              <a:r>
                <a:rPr lang="zh-CN" altLang="en-US" sz="1200" spc="300" dirty="0">
                  <a:latin typeface="OPPOSans B" panose="00020600040101010101" pitchFamily="18" charset="-122"/>
                  <a:ea typeface="OPPOSans B" panose="00020600040101010101" pitchFamily="18" charset="-122"/>
                  <a:cs typeface="OPPOSans B" panose="00020600040101010101" pitchFamily="18" charset="-122"/>
                </a:rPr>
                <a:t>品牌调性探索</a:t>
              </a:r>
              <a:endParaRPr lang="en-US" sz="12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6" name="文本框 15">
              <a:extLst>
                <a:ext uri="{FF2B5EF4-FFF2-40B4-BE49-F238E27FC236}">
                  <a16:creationId xmlns:a16="http://schemas.microsoft.com/office/drawing/2014/main" id="{121F9806-A572-CEC4-CED5-0449C808B66E}"/>
                </a:ext>
              </a:extLst>
            </p:cNvPr>
            <p:cNvSpPr txBox="1"/>
            <p:nvPr/>
          </p:nvSpPr>
          <p:spPr>
            <a:xfrm>
              <a:off x="2611616" y="5646718"/>
              <a:ext cx="3005951" cy="246221"/>
            </a:xfrm>
            <a:prstGeom prst="rect">
              <a:avLst/>
            </a:prstGeom>
            <a:noFill/>
          </p:spPr>
          <p:txBody>
            <a:bodyPr wrap="none" rtlCol="0">
              <a:spAutoFit/>
            </a:bodyPr>
            <a:lstStyle/>
            <a:p>
              <a:r>
                <a:rPr lang="zh-CN" altLang="en-US" sz="1000" dirty="0">
                  <a:latin typeface="+mn-ea"/>
                  <a:cs typeface="OPPOSans B" panose="00020600040101010101" pitchFamily="18" charset="-122"/>
                </a:rPr>
                <a:t>品牌调性探索，调整功能入口深度层级及广度范围</a:t>
              </a:r>
              <a:endParaRPr lang="en-US" sz="1000" dirty="0">
                <a:latin typeface="+mn-ea"/>
                <a:cs typeface="OPPOSans B" panose="00020600040101010101" pitchFamily="18" charset="-122"/>
              </a:endParaRPr>
            </a:p>
          </p:txBody>
        </p:sp>
      </p:grpSp>
      <p:grpSp>
        <p:nvGrpSpPr>
          <p:cNvPr id="31" name="组合 30">
            <a:extLst>
              <a:ext uri="{FF2B5EF4-FFF2-40B4-BE49-F238E27FC236}">
                <a16:creationId xmlns:a16="http://schemas.microsoft.com/office/drawing/2014/main" id="{241102D0-B231-DB8B-F165-92C88AE28A7D}"/>
              </a:ext>
            </a:extLst>
          </p:cNvPr>
          <p:cNvGrpSpPr/>
          <p:nvPr/>
        </p:nvGrpSpPr>
        <p:grpSpPr>
          <a:xfrm>
            <a:off x="6628773" y="2837075"/>
            <a:ext cx="5012366" cy="817628"/>
            <a:chOff x="6628773" y="2837075"/>
            <a:chExt cx="5012366" cy="817628"/>
          </a:xfrm>
        </p:grpSpPr>
        <p:sp>
          <p:nvSpPr>
            <p:cNvPr id="17" name="文本框 16">
              <a:extLst>
                <a:ext uri="{FF2B5EF4-FFF2-40B4-BE49-F238E27FC236}">
                  <a16:creationId xmlns:a16="http://schemas.microsoft.com/office/drawing/2014/main" id="{D553D639-E26A-BEAA-C260-A758D92C91B3}"/>
                </a:ext>
              </a:extLst>
            </p:cNvPr>
            <p:cNvSpPr txBox="1"/>
            <p:nvPr/>
          </p:nvSpPr>
          <p:spPr>
            <a:xfrm>
              <a:off x="6628773" y="2837075"/>
              <a:ext cx="1384995" cy="307777"/>
            </a:xfrm>
            <a:prstGeom prst="rect">
              <a:avLst/>
            </a:prstGeom>
            <a:noFill/>
          </p:spPr>
          <p:txBody>
            <a:bodyPr wrap="none" rtlCol="0">
              <a:spAutoFit/>
            </a:bodyPr>
            <a:lstStyle/>
            <a:p>
              <a:r>
                <a:rPr lang="zh-CN" altLang="en-US" sz="1400" spc="120" dirty="0">
                  <a:latin typeface="+mj-ea"/>
                  <a:ea typeface="+mj-ea"/>
                  <a:cs typeface="OPPOSans B" panose="00020600040101010101" pitchFamily="18" charset="-122"/>
                </a:rPr>
                <a:t>满足产品目标</a:t>
              </a:r>
              <a:endParaRPr lang="en-US" sz="1400" spc="120" dirty="0">
                <a:latin typeface="+mj-ea"/>
                <a:ea typeface="+mj-ea"/>
                <a:cs typeface="OPPOSans B" panose="00020600040101010101" pitchFamily="18" charset="-122"/>
              </a:endParaRPr>
            </a:p>
          </p:txBody>
        </p:sp>
        <p:sp>
          <p:nvSpPr>
            <p:cNvPr id="18" name="文本框 17">
              <a:extLst>
                <a:ext uri="{FF2B5EF4-FFF2-40B4-BE49-F238E27FC236}">
                  <a16:creationId xmlns:a16="http://schemas.microsoft.com/office/drawing/2014/main" id="{EAF90E34-3701-7297-71AB-2044EF88456E}"/>
                </a:ext>
              </a:extLst>
            </p:cNvPr>
            <p:cNvSpPr txBox="1"/>
            <p:nvPr/>
          </p:nvSpPr>
          <p:spPr>
            <a:xfrm>
              <a:off x="6628773" y="3121224"/>
              <a:ext cx="2198497" cy="489365"/>
            </a:xfrm>
            <a:prstGeom prst="rect">
              <a:avLst/>
            </a:prstGeom>
            <a:noFill/>
          </p:spPr>
          <p:txBody>
            <a:bodyPr wrap="square" rtlCol="0">
              <a:spAutoFit/>
            </a:bodyPr>
            <a:lstStyle/>
            <a:p>
              <a:pPr>
                <a:lnSpc>
                  <a:spcPct val="150000"/>
                </a:lnSpc>
              </a:pPr>
              <a:r>
                <a:rPr lang="zh-CN" altLang="en-US" sz="900" dirty="0">
                  <a:solidFill>
                    <a:schemeClr val="bg1"/>
                  </a:solidFill>
                  <a:highlight>
                    <a:srgbClr val="000000"/>
                  </a:highlight>
                  <a:latin typeface="+mn-ea"/>
                  <a:cs typeface="OPPOSans B" panose="00020600040101010101" pitchFamily="18" charset="-122"/>
                </a:rPr>
                <a:t>通过增加促销模块，满足业务目的，完成流量转化。</a:t>
              </a:r>
              <a:endParaRPr lang="en-US" sz="900" dirty="0">
                <a:solidFill>
                  <a:schemeClr val="bg1"/>
                </a:solidFill>
                <a:highlight>
                  <a:srgbClr val="000000"/>
                </a:highlight>
                <a:latin typeface="+mn-ea"/>
                <a:cs typeface="OPPOSans B" panose="00020600040101010101" pitchFamily="18" charset="-122"/>
              </a:endParaRPr>
            </a:p>
          </p:txBody>
        </p:sp>
        <p:sp>
          <p:nvSpPr>
            <p:cNvPr id="19" name="文本框 18">
              <a:extLst>
                <a:ext uri="{FF2B5EF4-FFF2-40B4-BE49-F238E27FC236}">
                  <a16:creationId xmlns:a16="http://schemas.microsoft.com/office/drawing/2014/main" id="{6376FE22-8FEA-1167-E906-262D27B2ECAF}"/>
                </a:ext>
              </a:extLst>
            </p:cNvPr>
            <p:cNvSpPr txBox="1"/>
            <p:nvPr/>
          </p:nvSpPr>
          <p:spPr>
            <a:xfrm>
              <a:off x="9258868" y="2837075"/>
              <a:ext cx="1549142" cy="307777"/>
            </a:xfrm>
            <a:prstGeom prst="rect">
              <a:avLst/>
            </a:prstGeom>
            <a:noFill/>
          </p:spPr>
          <p:txBody>
            <a:bodyPr wrap="none" rtlCol="0">
              <a:spAutoFit/>
            </a:bodyPr>
            <a:lstStyle>
              <a:defPPr>
                <a:defRPr lang="en-US"/>
              </a:defPPr>
              <a:lvl1pPr>
                <a:defRPr sz="1400" spc="120">
                  <a:latin typeface="+mj-ea"/>
                  <a:ea typeface="+mj-ea"/>
                  <a:cs typeface="OPPOSans B" panose="00020600040101010101" pitchFamily="18" charset="-122"/>
                </a:defRPr>
              </a:lvl1pPr>
            </a:lstStyle>
            <a:p>
              <a:r>
                <a:rPr lang="zh-CN" altLang="en-US" dirty="0"/>
                <a:t>践行包豪斯理念</a:t>
              </a:r>
              <a:endParaRPr lang="en-US" dirty="0"/>
            </a:p>
          </p:txBody>
        </p:sp>
        <p:sp>
          <p:nvSpPr>
            <p:cNvPr id="20" name="文本框 19">
              <a:extLst>
                <a:ext uri="{FF2B5EF4-FFF2-40B4-BE49-F238E27FC236}">
                  <a16:creationId xmlns:a16="http://schemas.microsoft.com/office/drawing/2014/main" id="{16AD826E-3949-7140-8C9E-570D192AF347}"/>
                </a:ext>
              </a:extLst>
            </p:cNvPr>
            <p:cNvSpPr txBox="1"/>
            <p:nvPr/>
          </p:nvSpPr>
          <p:spPr>
            <a:xfrm>
              <a:off x="9258869" y="3121224"/>
              <a:ext cx="2382270" cy="533479"/>
            </a:xfrm>
            <a:prstGeom prst="rect">
              <a:avLst/>
            </a:prstGeom>
            <a:noFill/>
          </p:spPr>
          <p:txBody>
            <a:bodyPr wrap="square" rtlCol="0">
              <a:spAutoFit/>
            </a:bodyPr>
            <a:lstStyle/>
            <a:p>
              <a:pPr>
                <a:lnSpc>
                  <a:spcPct val="150000"/>
                </a:lnSpc>
              </a:pPr>
              <a:r>
                <a:rPr lang="zh-CN" altLang="en-US" sz="1000" dirty="0">
                  <a:solidFill>
                    <a:schemeClr val="bg1"/>
                  </a:solidFill>
                  <a:highlight>
                    <a:srgbClr val="000000"/>
                  </a:highlight>
                  <a:latin typeface="+mn-ea"/>
                  <a:cs typeface="OPPOSans B" panose="00020600040101010101" pitchFamily="18" charset="-122"/>
                </a:rPr>
                <a:t>排除干扰，删减重复多余的内容，平衡业务目标与用户目标。</a:t>
              </a:r>
              <a:endParaRPr lang="en-US" sz="1000" dirty="0">
                <a:solidFill>
                  <a:schemeClr val="bg1"/>
                </a:solidFill>
                <a:highlight>
                  <a:srgbClr val="000000"/>
                </a:highlight>
                <a:latin typeface="+mn-ea"/>
                <a:cs typeface="OPPOSans B" panose="00020600040101010101" pitchFamily="18" charset="-122"/>
              </a:endParaRPr>
            </a:p>
          </p:txBody>
        </p:sp>
      </p:grpSp>
      <p:grpSp>
        <p:nvGrpSpPr>
          <p:cNvPr id="30" name="组合 29">
            <a:extLst>
              <a:ext uri="{FF2B5EF4-FFF2-40B4-BE49-F238E27FC236}">
                <a16:creationId xmlns:a16="http://schemas.microsoft.com/office/drawing/2014/main" id="{738C55F8-6123-4F57-15C4-0F32ECF130D0}"/>
              </a:ext>
            </a:extLst>
          </p:cNvPr>
          <p:cNvGrpSpPr/>
          <p:nvPr/>
        </p:nvGrpSpPr>
        <p:grpSpPr>
          <a:xfrm>
            <a:off x="6628773" y="4060731"/>
            <a:ext cx="5012366" cy="817628"/>
            <a:chOff x="6628773" y="3982939"/>
            <a:chExt cx="5012366" cy="817628"/>
          </a:xfrm>
        </p:grpSpPr>
        <p:sp>
          <p:nvSpPr>
            <p:cNvPr id="21" name="文本框 20">
              <a:extLst>
                <a:ext uri="{FF2B5EF4-FFF2-40B4-BE49-F238E27FC236}">
                  <a16:creationId xmlns:a16="http://schemas.microsoft.com/office/drawing/2014/main" id="{2AFF578A-F41D-6BDC-0FC7-2E646EC1BC22}"/>
                </a:ext>
              </a:extLst>
            </p:cNvPr>
            <p:cNvSpPr txBox="1"/>
            <p:nvPr/>
          </p:nvSpPr>
          <p:spPr>
            <a:xfrm>
              <a:off x="6628773" y="3982939"/>
              <a:ext cx="1354217" cy="307777"/>
            </a:xfrm>
            <a:prstGeom prst="rect">
              <a:avLst/>
            </a:prstGeom>
            <a:noFill/>
          </p:spPr>
          <p:txBody>
            <a:bodyPr wrap="none" rtlCol="0">
              <a:spAutoFit/>
            </a:bodyPr>
            <a:lstStyle/>
            <a:p>
              <a:r>
                <a:rPr lang="zh-CN" altLang="en-US" sz="1400" spc="120" dirty="0">
                  <a:latin typeface="+mj-ea"/>
                  <a:ea typeface="+mj-ea"/>
                  <a:cs typeface="OPPOSans B" panose="00020600040101010101" pitchFamily="18" charset="-122"/>
                </a:rPr>
                <a:t>完善内容层级</a:t>
              </a:r>
              <a:endParaRPr lang="en-US" sz="1400" spc="120" dirty="0">
                <a:latin typeface="+mj-ea"/>
                <a:ea typeface="+mj-ea"/>
                <a:cs typeface="OPPOSans B" panose="00020600040101010101" pitchFamily="18" charset="-122"/>
              </a:endParaRPr>
            </a:p>
          </p:txBody>
        </p:sp>
        <p:sp>
          <p:nvSpPr>
            <p:cNvPr id="22" name="文本框 21">
              <a:extLst>
                <a:ext uri="{FF2B5EF4-FFF2-40B4-BE49-F238E27FC236}">
                  <a16:creationId xmlns:a16="http://schemas.microsoft.com/office/drawing/2014/main" id="{BDFEBE2E-B1F1-C430-839F-5C706FB08FD1}"/>
                </a:ext>
              </a:extLst>
            </p:cNvPr>
            <p:cNvSpPr txBox="1"/>
            <p:nvPr/>
          </p:nvSpPr>
          <p:spPr>
            <a:xfrm>
              <a:off x="6628773" y="4267088"/>
              <a:ext cx="2198497" cy="489365"/>
            </a:xfrm>
            <a:prstGeom prst="rect">
              <a:avLst/>
            </a:prstGeom>
            <a:noFill/>
          </p:spPr>
          <p:txBody>
            <a:bodyPr wrap="square" rtlCol="0">
              <a:spAutoFit/>
            </a:bodyPr>
            <a:lstStyle/>
            <a:p>
              <a:pPr>
                <a:lnSpc>
                  <a:spcPct val="150000"/>
                </a:lnSpc>
              </a:pPr>
              <a:r>
                <a:rPr lang="zh-CN" altLang="en-US" sz="900" dirty="0">
                  <a:solidFill>
                    <a:schemeClr val="bg1"/>
                  </a:solidFill>
                  <a:highlight>
                    <a:srgbClr val="000000"/>
                  </a:highlight>
                  <a:latin typeface="+mn-ea"/>
                  <a:cs typeface="OPPOSans B" panose="00020600040101010101" pitchFamily="18" charset="-122"/>
                </a:rPr>
                <a:t>对产品功能进行优先级排序，合理调整层级间关系。</a:t>
              </a:r>
              <a:endParaRPr lang="en-US" sz="900" dirty="0">
                <a:solidFill>
                  <a:schemeClr val="bg1"/>
                </a:solidFill>
                <a:highlight>
                  <a:srgbClr val="000000"/>
                </a:highlight>
                <a:latin typeface="+mn-ea"/>
                <a:cs typeface="OPPOSans B" panose="00020600040101010101" pitchFamily="18" charset="-122"/>
              </a:endParaRPr>
            </a:p>
          </p:txBody>
        </p:sp>
        <p:sp>
          <p:nvSpPr>
            <p:cNvPr id="23" name="文本框 22">
              <a:extLst>
                <a:ext uri="{FF2B5EF4-FFF2-40B4-BE49-F238E27FC236}">
                  <a16:creationId xmlns:a16="http://schemas.microsoft.com/office/drawing/2014/main" id="{45E1EC70-8EE0-F255-7341-5F7C6DAF082B}"/>
                </a:ext>
              </a:extLst>
            </p:cNvPr>
            <p:cNvSpPr txBox="1"/>
            <p:nvPr/>
          </p:nvSpPr>
          <p:spPr>
            <a:xfrm>
              <a:off x="9258868" y="3982939"/>
              <a:ext cx="1354217" cy="307777"/>
            </a:xfrm>
            <a:prstGeom prst="rect">
              <a:avLst/>
            </a:prstGeom>
            <a:noFill/>
          </p:spPr>
          <p:txBody>
            <a:bodyPr wrap="none" rtlCol="0">
              <a:spAutoFit/>
            </a:bodyPr>
            <a:lstStyle>
              <a:defPPr>
                <a:defRPr lang="en-US"/>
              </a:defPPr>
              <a:lvl1pPr>
                <a:defRPr sz="1400" spc="120">
                  <a:latin typeface="+mj-ea"/>
                  <a:ea typeface="+mj-ea"/>
                  <a:cs typeface="OPPOSans B" panose="00020600040101010101" pitchFamily="18" charset="-122"/>
                </a:defRPr>
              </a:lvl1pPr>
            </a:lstStyle>
            <a:p>
              <a:r>
                <a:rPr lang="zh-CN" altLang="en-US" dirty="0"/>
                <a:t>定义高端品牌</a:t>
              </a:r>
              <a:endParaRPr lang="en-US" dirty="0"/>
            </a:p>
          </p:txBody>
        </p:sp>
        <p:sp>
          <p:nvSpPr>
            <p:cNvPr id="24" name="文本框 23">
              <a:extLst>
                <a:ext uri="{FF2B5EF4-FFF2-40B4-BE49-F238E27FC236}">
                  <a16:creationId xmlns:a16="http://schemas.microsoft.com/office/drawing/2014/main" id="{4F877FBB-9CBD-5926-AE19-D4F27A619028}"/>
                </a:ext>
              </a:extLst>
            </p:cNvPr>
            <p:cNvSpPr txBox="1"/>
            <p:nvPr/>
          </p:nvSpPr>
          <p:spPr>
            <a:xfrm>
              <a:off x="9258869" y="4267088"/>
              <a:ext cx="2382270" cy="533479"/>
            </a:xfrm>
            <a:prstGeom prst="rect">
              <a:avLst/>
            </a:prstGeom>
            <a:noFill/>
          </p:spPr>
          <p:txBody>
            <a:bodyPr wrap="square" rtlCol="0">
              <a:spAutoFit/>
            </a:bodyPr>
            <a:lstStyle/>
            <a:p>
              <a:pPr>
                <a:lnSpc>
                  <a:spcPct val="150000"/>
                </a:lnSpc>
              </a:pPr>
              <a:r>
                <a:rPr lang="zh-CN" altLang="en-US" sz="1000" dirty="0">
                  <a:solidFill>
                    <a:schemeClr val="bg1"/>
                  </a:solidFill>
                  <a:highlight>
                    <a:srgbClr val="000000"/>
                  </a:highlight>
                  <a:latin typeface="+mn-ea"/>
                  <a:cs typeface="OPPOSans B" panose="00020600040101010101" pitchFamily="18" charset="-122"/>
                </a:rPr>
                <a:t>结合品牌高端方向，调整界面整体设计风格。</a:t>
              </a:r>
              <a:endParaRPr lang="en-US" sz="1000" dirty="0">
                <a:solidFill>
                  <a:schemeClr val="bg1"/>
                </a:solidFill>
                <a:highlight>
                  <a:srgbClr val="000000"/>
                </a:highlight>
                <a:latin typeface="+mn-ea"/>
                <a:cs typeface="OPPOSans B" panose="00020600040101010101" pitchFamily="18" charset="-122"/>
              </a:endParaRPr>
            </a:p>
          </p:txBody>
        </p:sp>
      </p:grpSp>
      <p:grpSp>
        <p:nvGrpSpPr>
          <p:cNvPr id="29" name="组合 28">
            <a:extLst>
              <a:ext uri="{FF2B5EF4-FFF2-40B4-BE49-F238E27FC236}">
                <a16:creationId xmlns:a16="http://schemas.microsoft.com/office/drawing/2014/main" id="{0EC75AD6-36E5-A8E7-39BB-2A954AC749A6}"/>
              </a:ext>
            </a:extLst>
          </p:cNvPr>
          <p:cNvGrpSpPr/>
          <p:nvPr/>
        </p:nvGrpSpPr>
        <p:grpSpPr>
          <a:xfrm>
            <a:off x="6628773" y="5284386"/>
            <a:ext cx="5109036" cy="773514"/>
            <a:chOff x="6628773" y="5284386"/>
            <a:chExt cx="5109036" cy="773514"/>
          </a:xfrm>
        </p:grpSpPr>
        <p:sp>
          <p:nvSpPr>
            <p:cNvPr id="25" name="文本框 24">
              <a:extLst>
                <a:ext uri="{FF2B5EF4-FFF2-40B4-BE49-F238E27FC236}">
                  <a16:creationId xmlns:a16="http://schemas.microsoft.com/office/drawing/2014/main" id="{33415DFC-0930-3380-FA3F-CEF6DC4002D3}"/>
                </a:ext>
              </a:extLst>
            </p:cNvPr>
            <p:cNvSpPr txBox="1"/>
            <p:nvPr/>
          </p:nvSpPr>
          <p:spPr>
            <a:xfrm>
              <a:off x="6628773" y="5284386"/>
              <a:ext cx="1354217" cy="307777"/>
            </a:xfrm>
            <a:prstGeom prst="rect">
              <a:avLst/>
            </a:prstGeom>
            <a:noFill/>
          </p:spPr>
          <p:txBody>
            <a:bodyPr wrap="none" rtlCol="0">
              <a:spAutoFit/>
            </a:bodyPr>
            <a:lstStyle/>
            <a:p>
              <a:r>
                <a:rPr lang="zh-CN" altLang="en-US" sz="1400" spc="120" dirty="0">
                  <a:latin typeface="+mj-ea"/>
                  <a:ea typeface="+mj-ea"/>
                  <a:cs typeface="OPPOSans B" panose="00020600040101010101" pitchFamily="18" charset="-122"/>
                </a:rPr>
                <a:t>优化体验反馈</a:t>
              </a:r>
              <a:endParaRPr lang="en-US" sz="1400" spc="120" dirty="0">
                <a:latin typeface="+mj-ea"/>
                <a:ea typeface="+mj-ea"/>
                <a:cs typeface="OPPOSans B" panose="00020600040101010101" pitchFamily="18" charset="-122"/>
              </a:endParaRPr>
            </a:p>
          </p:txBody>
        </p:sp>
        <p:sp>
          <p:nvSpPr>
            <p:cNvPr id="26" name="文本框 25">
              <a:extLst>
                <a:ext uri="{FF2B5EF4-FFF2-40B4-BE49-F238E27FC236}">
                  <a16:creationId xmlns:a16="http://schemas.microsoft.com/office/drawing/2014/main" id="{2B4AAF7A-24E5-8024-C353-876905A283B3}"/>
                </a:ext>
              </a:extLst>
            </p:cNvPr>
            <p:cNvSpPr txBox="1"/>
            <p:nvPr/>
          </p:nvSpPr>
          <p:spPr>
            <a:xfrm>
              <a:off x="6628773" y="5568535"/>
              <a:ext cx="2198497" cy="489365"/>
            </a:xfrm>
            <a:prstGeom prst="rect">
              <a:avLst/>
            </a:prstGeom>
            <a:noFill/>
          </p:spPr>
          <p:txBody>
            <a:bodyPr wrap="square" rtlCol="0">
              <a:spAutoFit/>
            </a:bodyPr>
            <a:lstStyle/>
            <a:p>
              <a:pPr>
                <a:lnSpc>
                  <a:spcPct val="150000"/>
                </a:lnSpc>
              </a:pPr>
              <a:r>
                <a:rPr lang="zh-CN" altLang="en-US" sz="900" dirty="0">
                  <a:solidFill>
                    <a:schemeClr val="bg1"/>
                  </a:solidFill>
                  <a:highlight>
                    <a:srgbClr val="000000"/>
                  </a:highlight>
                  <a:latin typeface="+mn-ea"/>
                  <a:cs typeface="OPPOSans B" panose="00020600040101010101" pitchFamily="18" charset="-122"/>
                </a:rPr>
                <a:t>完成操作后给予反馈信息，避免用户在界面中形成迷茫感。</a:t>
              </a:r>
              <a:endParaRPr lang="en-US" sz="900" dirty="0">
                <a:solidFill>
                  <a:schemeClr val="bg1"/>
                </a:solidFill>
                <a:highlight>
                  <a:srgbClr val="000000"/>
                </a:highlight>
                <a:latin typeface="+mn-ea"/>
                <a:cs typeface="OPPOSans B" panose="00020600040101010101" pitchFamily="18" charset="-122"/>
              </a:endParaRPr>
            </a:p>
          </p:txBody>
        </p:sp>
        <p:sp>
          <p:nvSpPr>
            <p:cNvPr id="27" name="文本框 26">
              <a:extLst>
                <a:ext uri="{FF2B5EF4-FFF2-40B4-BE49-F238E27FC236}">
                  <a16:creationId xmlns:a16="http://schemas.microsoft.com/office/drawing/2014/main" id="{70DEFCE2-1AC3-09F0-25F4-62AF7C3BF395}"/>
                </a:ext>
              </a:extLst>
            </p:cNvPr>
            <p:cNvSpPr txBox="1"/>
            <p:nvPr/>
          </p:nvSpPr>
          <p:spPr>
            <a:xfrm>
              <a:off x="9258868" y="5284386"/>
              <a:ext cx="1354217" cy="307777"/>
            </a:xfrm>
            <a:prstGeom prst="rect">
              <a:avLst/>
            </a:prstGeom>
            <a:noFill/>
          </p:spPr>
          <p:txBody>
            <a:bodyPr wrap="none" rtlCol="0">
              <a:spAutoFit/>
            </a:bodyPr>
            <a:lstStyle>
              <a:defPPr>
                <a:defRPr lang="en-US"/>
              </a:defPPr>
              <a:lvl1pPr>
                <a:defRPr sz="1400" spc="120">
                  <a:latin typeface="+mj-ea"/>
                  <a:ea typeface="+mj-ea"/>
                  <a:cs typeface="OPPOSans B" panose="00020600040101010101" pitchFamily="18" charset="-122"/>
                </a:defRPr>
              </a:lvl1pPr>
            </a:lstStyle>
            <a:p>
              <a:r>
                <a:rPr lang="zh-CN" altLang="en-US" dirty="0"/>
                <a:t>优化用户场景</a:t>
              </a:r>
              <a:endParaRPr lang="en-US" dirty="0"/>
            </a:p>
          </p:txBody>
        </p:sp>
        <p:sp>
          <p:nvSpPr>
            <p:cNvPr id="28" name="文本框 27">
              <a:extLst>
                <a:ext uri="{FF2B5EF4-FFF2-40B4-BE49-F238E27FC236}">
                  <a16:creationId xmlns:a16="http://schemas.microsoft.com/office/drawing/2014/main" id="{D61C96A4-918E-0CA3-780D-F1D6E860782A}"/>
                </a:ext>
              </a:extLst>
            </p:cNvPr>
            <p:cNvSpPr txBox="1"/>
            <p:nvPr/>
          </p:nvSpPr>
          <p:spPr>
            <a:xfrm>
              <a:off x="9258868" y="5568535"/>
              <a:ext cx="2478941" cy="302647"/>
            </a:xfrm>
            <a:prstGeom prst="rect">
              <a:avLst/>
            </a:prstGeom>
            <a:noFill/>
          </p:spPr>
          <p:txBody>
            <a:bodyPr wrap="square" rtlCol="0">
              <a:spAutoFit/>
            </a:bodyPr>
            <a:lstStyle/>
            <a:p>
              <a:pPr>
                <a:lnSpc>
                  <a:spcPct val="150000"/>
                </a:lnSpc>
              </a:pPr>
              <a:r>
                <a:rPr lang="zh-CN" altLang="en-US" sz="1000" dirty="0">
                  <a:solidFill>
                    <a:schemeClr val="bg1"/>
                  </a:solidFill>
                  <a:highlight>
                    <a:srgbClr val="000000"/>
                  </a:highlight>
                  <a:latin typeface="+mn-ea"/>
                  <a:cs typeface="OPPOSans B" panose="00020600040101010101" pitchFamily="18" charset="-122"/>
                </a:rPr>
                <a:t>解决原来洁面中单一的操作逻辑。</a:t>
              </a:r>
              <a:endParaRPr lang="en-US" sz="1000" dirty="0">
                <a:solidFill>
                  <a:schemeClr val="bg1"/>
                </a:solidFill>
                <a:highlight>
                  <a:srgbClr val="000000"/>
                </a:highlight>
                <a:latin typeface="+mn-ea"/>
                <a:cs typeface="OPPOSans B" panose="00020600040101010101" pitchFamily="18" charset="-122"/>
              </a:endParaRPr>
            </a:p>
          </p:txBody>
        </p:sp>
      </p:grpSp>
    </p:spTree>
    <p:extLst>
      <p:ext uri="{BB962C8B-B14F-4D97-AF65-F5344CB8AC3E}">
        <p14:creationId xmlns:p14="http://schemas.microsoft.com/office/powerpoint/2010/main" val="226758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BB4CC0E-1DCD-F067-D0DF-5380CD9E5625}"/>
              </a:ext>
            </a:extLst>
          </p:cNvPr>
          <p:cNvSpPr txBox="1"/>
          <p:nvPr/>
        </p:nvSpPr>
        <p:spPr>
          <a:xfrm>
            <a:off x="1117599" y="613201"/>
            <a:ext cx="6371771" cy="830997"/>
          </a:xfrm>
          <a:prstGeom prst="rect">
            <a:avLst/>
          </a:prstGeom>
          <a:noFill/>
        </p:spPr>
        <p:txBody>
          <a:bodyPr wrap="square" rtlCol="0">
            <a:spAutoFit/>
          </a:bodyPr>
          <a:lstStyle/>
          <a:p>
            <a:r>
              <a:rPr lang="en-US" sz="4800" dirty="0" err="1">
                <a:solidFill>
                  <a:srgbClr val="D6251F"/>
                </a:solidFill>
                <a:latin typeface="Monument Extended Ultrabold" panose="00000900000000000000" pitchFamily="50" charset="0"/>
              </a:rPr>
              <a:t>Lean</a:t>
            </a:r>
            <a:r>
              <a:rPr lang="en-US" sz="4800" dirty="0" err="1">
                <a:latin typeface="Monument Extended Ultrabold" panose="00000900000000000000" pitchFamily="50" charset="0"/>
              </a:rPr>
              <a:t>canvcas</a:t>
            </a:r>
            <a:endParaRPr lang="en-US" sz="4800" dirty="0">
              <a:latin typeface="Monument Extended Ultrabold" panose="00000900000000000000" pitchFamily="50" charset="0"/>
            </a:endParaRPr>
          </a:p>
        </p:txBody>
      </p:sp>
      <p:sp>
        <p:nvSpPr>
          <p:cNvPr id="5" name="文本框 4">
            <a:extLst>
              <a:ext uri="{FF2B5EF4-FFF2-40B4-BE49-F238E27FC236}">
                <a16:creationId xmlns:a16="http://schemas.microsoft.com/office/drawing/2014/main" id="{6A35A2B6-A691-4393-0F35-D9E06D74F678}"/>
              </a:ext>
            </a:extLst>
          </p:cNvPr>
          <p:cNvSpPr txBox="1"/>
          <p:nvPr/>
        </p:nvSpPr>
        <p:spPr>
          <a:xfrm>
            <a:off x="6858428" y="925383"/>
            <a:ext cx="1261884" cy="369332"/>
          </a:xfrm>
          <a:prstGeom prst="rect">
            <a:avLst/>
          </a:prstGeom>
          <a:noFill/>
        </p:spPr>
        <p:txBody>
          <a:bodyPr wrap="none" rtlCol="0">
            <a:spAutoFit/>
          </a:bodyPr>
          <a:lstStyle/>
          <a:p>
            <a:r>
              <a:rPr lang="zh-CN" altLang="en-US" spc="300" dirty="0">
                <a:latin typeface="OPPOSans B" panose="00020600040101010101" pitchFamily="18" charset="-122"/>
                <a:ea typeface="OPPOSans B" panose="00020600040101010101" pitchFamily="18" charset="-122"/>
                <a:cs typeface="OPPOSans B" panose="00020600040101010101" pitchFamily="18" charset="-122"/>
              </a:rPr>
              <a:t>精益画布</a:t>
            </a:r>
            <a:endParaRPr lang="en-US"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 name="文本框 5">
            <a:extLst>
              <a:ext uri="{FF2B5EF4-FFF2-40B4-BE49-F238E27FC236}">
                <a16:creationId xmlns:a16="http://schemas.microsoft.com/office/drawing/2014/main" id="{EF6EE917-BC3F-6AC7-C7D8-BD10DE97F032}"/>
              </a:ext>
            </a:extLst>
          </p:cNvPr>
          <p:cNvSpPr txBox="1"/>
          <p:nvPr/>
        </p:nvSpPr>
        <p:spPr>
          <a:xfrm>
            <a:off x="10788020" y="725328"/>
            <a:ext cx="853118" cy="200055"/>
          </a:xfrm>
          <a:prstGeom prst="rect">
            <a:avLst/>
          </a:prstGeom>
          <a:noFill/>
        </p:spPr>
        <p:txBody>
          <a:bodyPr wrap="none" rtlCol="0">
            <a:spAutoFit/>
          </a:bodyPr>
          <a:lstStyle/>
          <a:p>
            <a:pPr algn="r"/>
            <a:r>
              <a:rPr lang="en-US" altLang="zh-CN" sz="700" spc="200" dirty="0">
                <a:latin typeface="OPPOSans B" panose="00020600040101010101" pitchFamily="18" charset="-122"/>
                <a:ea typeface="OPPOSans B" panose="00020600040101010101" pitchFamily="18" charset="-122"/>
                <a:cs typeface="OPPOSans B" panose="00020600040101010101" pitchFamily="18" charset="-122"/>
              </a:rPr>
              <a:t>A14 | </a:t>
            </a:r>
            <a:r>
              <a:rPr lang="en-US" altLang="zh-CN" sz="700" spc="200" dirty="0">
                <a:solidFill>
                  <a:schemeClr val="bg2">
                    <a:lumMod val="75000"/>
                  </a:schemeClr>
                </a:solidFill>
                <a:latin typeface="OPPOSans B" panose="00020600040101010101" pitchFamily="18" charset="-122"/>
                <a:ea typeface="OPPOSans B" panose="00020600040101010101" pitchFamily="18" charset="-122"/>
                <a:cs typeface="OPPOSans B" panose="00020600040101010101" pitchFamily="18" charset="-122"/>
              </a:rPr>
              <a:t>A27</a:t>
            </a:r>
            <a:endParaRPr lang="en-US" sz="700" spc="200" dirty="0">
              <a:solidFill>
                <a:schemeClr val="bg2">
                  <a:lumMod val="7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 name="矩形: 圆角 6">
            <a:extLst>
              <a:ext uri="{FF2B5EF4-FFF2-40B4-BE49-F238E27FC236}">
                <a16:creationId xmlns:a16="http://schemas.microsoft.com/office/drawing/2014/main" id="{15166EF8-3429-AAC5-EACB-B638AA4459F0}"/>
              </a:ext>
            </a:extLst>
          </p:cNvPr>
          <p:cNvSpPr/>
          <p:nvPr/>
        </p:nvSpPr>
        <p:spPr>
          <a:xfrm>
            <a:off x="1163638" y="1700213"/>
            <a:ext cx="1836737" cy="3349625"/>
          </a:xfrm>
          <a:prstGeom prst="roundRect">
            <a:avLst>
              <a:gd name="adj" fmla="val 4592"/>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67E154A3-D694-4448-4EE4-D9B977DF6F2B}"/>
              </a:ext>
            </a:extLst>
          </p:cNvPr>
          <p:cNvSpPr/>
          <p:nvPr/>
        </p:nvSpPr>
        <p:spPr>
          <a:xfrm>
            <a:off x="9155113" y="1717386"/>
            <a:ext cx="1836737" cy="3332451"/>
          </a:xfrm>
          <a:prstGeom prst="roundRect">
            <a:avLst>
              <a:gd name="adj" fmla="val 3011"/>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EF11DD84-4444-0CEB-5BC7-9659738482FF}"/>
              </a:ext>
            </a:extLst>
          </p:cNvPr>
          <p:cNvSpPr/>
          <p:nvPr/>
        </p:nvSpPr>
        <p:spPr>
          <a:xfrm>
            <a:off x="7140575" y="1717386"/>
            <a:ext cx="1836737" cy="1565685"/>
          </a:xfrm>
          <a:prstGeom prst="roundRect">
            <a:avLst>
              <a:gd name="adj" fmla="val 577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4C510F59-8F7F-4271-DE36-598D18672952}"/>
              </a:ext>
            </a:extLst>
          </p:cNvPr>
          <p:cNvSpPr/>
          <p:nvPr/>
        </p:nvSpPr>
        <p:spPr>
          <a:xfrm>
            <a:off x="5177631" y="1717386"/>
            <a:ext cx="1836737" cy="3332451"/>
          </a:xfrm>
          <a:prstGeom prst="roundRect">
            <a:avLst>
              <a:gd name="adj" fmla="val 419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0B3CFE8E-87E2-2507-F06B-9DE05E757472}"/>
              </a:ext>
            </a:extLst>
          </p:cNvPr>
          <p:cNvSpPr/>
          <p:nvPr/>
        </p:nvSpPr>
        <p:spPr>
          <a:xfrm>
            <a:off x="7140575" y="3443909"/>
            <a:ext cx="1836737" cy="1565685"/>
          </a:xfrm>
          <a:prstGeom prst="roundRect">
            <a:avLst>
              <a:gd name="adj" fmla="val 4522"/>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矩形: 圆角 14">
            <a:extLst>
              <a:ext uri="{FF2B5EF4-FFF2-40B4-BE49-F238E27FC236}">
                <a16:creationId xmlns:a16="http://schemas.microsoft.com/office/drawing/2014/main" id="{07400F0B-F31A-4473-FB89-7D4E13D54D2C}"/>
              </a:ext>
            </a:extLst>
          </p:cNvPr>
          <p:cNvSpPr/>
          <p:nvPr/>
        </p:nvSpPr>
        <p:spPr>
          <a:xfrm>
            <a:off x="3188890" y="1726031"/>
            <a:ext cx="1836737" cy="1764436"/>
          </a:xfrm>
          <a:prstGeom prst="roundRect">
            <a:avLst>
              <a:gd name="adj" fmla="val 4543"/>
            </a:avLst>
          </a:prstGeom>
          <a:solidFill>
            <a:srgbClr val="DE1C18"/>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1284CD8D-2A13-FDB0-0627-D3858395FDF7}"/>
              </a:ext>
            </a:extLst>
          </p:cNvPr>
          <p:cNvSpPr/>
          <p:nvPr/>
        </p:nvSpPr>
        <p:spPr>
          <a:xfrm>
            <a:off x="7140575" y="5229226"/>
            <a:ext cx="3851275" cy="1006474"/>
          </a:xfrm>
          <a:prstGeom prst="roundRect">
            <a:avLst>
              <a:gd name="adj" fmla="val 577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D295A535-98D8-06EB-D5C6-3BEAB1623BC5}"/>
              </a:ext>
            </a:extLst>
          </p:cNvPr>
          <p:cNvSpPr/>
          <p:nvPr/>
        </p:nvSpPr>
        <p:spPr>
          <a:xfrm>
            <a:off x="3188890" y="3670727"/>
            <a:ext cx="1836737" cy="1378239"/>
          </a:xfrm>
          <a:prstGeom prst="roundRect">
            <a:avLst>
              <a:gd name="adj" fmla="val 2618"/>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526F1B76-95E4-1A67-A073-133B4E211AA3}"/>
              </a:ext>
            </a:extLst>
          </p:cNvPr>
          <p:cNvSpPr/>
          <p:nvPr/>
        </p:nvSpPr>
        <p:spPr>
          <a:xfrm>
            <a:off x="1163638" y="5229226"/>
            <a:ext cx="5832475" cy="1006474"/>
          </a:xfrm>
          <a:prstGeom prst="roundRect">
            <a:avLst>
              <a:gd name="adj" fmla="val 577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58327380-1D2E-4FC0-1496-5231944515FA}"/>
              </a:ext>
            </a:extLst>
          </p:cNvPr>
          <p:cNvSpPr txBox="1"/>
          <p:nvPr/>
        </p:nvSpPr>
        <p:spPr>
          <a:xfrm>
            <a:off x="1370034" y="5431325"/>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成本分析</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文本框 16">
            <a:extLst>
              <a:ext uri="{FF2B5EF4-FFF2-40B4-BE49-F238E27FC236}">
                <a16:creationId xmlns:a16="http://schemas.microsoft.com/office/drawing/2014/main" id="{6AE43E12-4A00-7814-AC77-8976C22F5D31}"/>
              </a:ext>
            </a:extLst>
          </p:cNvPr>
          <p:cNvSpPr txBox="1"/>
          <p:nvPr/>
        </p:nvSpPr>
        <p:spPr>
          <a:xfrm>
            <a:off x="1370034" y="5732463"/>
            <a:ext cx="784189" cy="246221"/>
          </a:xfrm>
          <a:prstGeom prst="rect">
            <a:avLst/>
          </a:prstGeom>
          <a:noFill/>
        </p:spPr>
        <p:txBody>
          <a:bodyPr wrap="none" rtlCol="0">
            <a:spAutoFit/>
          </a:bodyPr>
          <a:lstStyle/>
          <a:p>
            <a:r>
              <a:rPr lang="en-US" altLang="zh-CN" sz="1000" dirty="0">
                <a:solidFill>
                  <a:schemeClr val="tx1">
                    <a:alpha val="50000"/>
                  </a:schemeClr>
                </a:solidFill>
                <a:latin typeface="+mn-ea"/>
              </a:rPr>
              <a:t>1.</a:t>
            </a:r>
            <a:r>
              <a:rPr lang="zh-CN" altLang="en-US" sz="1000" dirty="0">
                <a:solidFill>
                  <a:schemeClr val="tx1">
                    <a:alpha val="50000"/>
                  </a:schemeClr>
                </a:solidFill>
                <a:latin typeface="+mn-ea"/>
              </a:rPr>
              <a:t>人工成本</a:t>
            </a:r>
            <a:endParaRPr lang="en-US" sz="1000" dirty="0">
              <a:solidFill>
                <a:schemeClr val="tx1">
                  <a:alpha val="50000"/>
                </a:schemeClr>
              </a:solidFill>
              <a:latin typeface="+mn-ea"/>
            </a:endParaRPr>
          </a:p>
        </p:txBody>
      </p:sp>
      <p:sp>
        <p:nvSpPr>
          <p:cNvPr id="18" name="文本框 17">
            <a:extLst>
              <a:ext uri="{FF2B5EF4-FFF2-40B4-BE49-F238E27FC236}">
                <a16:creationId xmlns:a16="http://schemas.microsoft.com/office/drawing/2014/main" id="{D1FB33BA-A4AC-FBE3-5D7E-1D048DD70A8D}"/>
              </a:ext>
            </a:extLst>
          </p:cNvPr>
          <p:cNvSpPr txBox="1"/>
          <p:nvPr/>
        </p:nvSpPr>
        <p:spPr>
          <a:xfrm>
            <a:off x="2298685" y="5732463"/>
            <a:ext cx="1066318" cy="246221"/>
          </a:xfrm>
          <a:prstGeom prst="rect">
            <a:avLst/>
          </a:prstGeom>
          <a:noFill/>
        </p:spPr>
        <p:txBody>
          <a:bodyPr wrap="none" rtlCol="0">
            <a:spAutoFit/>
          </a:bodyPr>
          <a:lstStyle/>
          <a:p>
            <a:r>
              <a:rPr lang="en-US" altLang="zh-CN" sz="1000" dirty="0">
                <a:solidFill>
                  <a:schemeClr val="tx1">
                    <a:alpha val="50000"/>
                  </a:schemeClr>
                </a:solidFill>
                <a:latin typeface="+mn-ea"/>
              </a:rPr>
              <a:t>2.</a:t>
            </a:r>
            <a:r>
              <a:rPr lang="zh-CN" altLang="en-US" sz="1000" dirty="0">
                <a:solidFill>
                  <a:schemeClr val="tx1">
                    <a:alpha val="50000"/>
                  </a:schemeClr>
                </a:solidFill>
                <a:latin typeface="+mn-ea"/>
              </a:rPr>
              <a:t>后台运营成本</a:t>
            </a:r>
            <a:endParaRPr lang="en-US" sz="1000" dirty="0">
              <a:solidFill>
                <a:schemeClr val="tx1">
                  <a:alpha val="50000"/>
                </a:schemeClr>
              </a:solidFill>
              <a:latin typeface="+mn-ea"/>
            </a:endParaRPr>
          </a:p>
        </p:txBody>
      </p:sp>
      <p:sp>
        <p:nvSpPr>
          <p:cNvPr id="19" name="文本框 18">
            <a:extLst>
              <a:ext uri="{FF2B5EF4-FFF2-40B4-BE49-F238E27FC236}">
                <a16:creationId xmlns:a16="http://schemas.microsoft.com/office/drawing/2014/main" id="{EF84F845-1F9E-40E0-FB36-D3D9CFED2CD7}"/>
              </a:ext>
            </a:extLst>
          </p:cNvPr>
          <p:cNvSpPr txBox="1"/>
          <p:nvPr/>
        </p:nvSpPr>
        <p:spPr>
          <a:xfrm>
            <a:off x="3509465" y="5732463"/>
            <a:ext cx="1066318" cy="246221"/>
          </a:xfrm>
          <a:prstGeom prst="rect">
            <a:avLst/>
          </a:prstGeom>
          <a:noFill/>
        </p:spPr>
        <p:txBody>
          <a:bodyPr wrap="none" rtlCol="0">
            <a:spAutoFit/>
          </a:bodyPr>
          <a:lstStyle/>
          <a:p>
            <a:r>
              <a:rPr lang="en-US" altLang="zh-CN" sz="1000" dirty="0">
                <a:solidFill>
                  <a:schemeClr val="tx1">
                    <a:alpha val="50000"/>
                  </a:schemeClr>
                </a:solidFill>
                <a:latin typeface="+mn-ea"/>
              </a:rPr>
              <a:t>3.</a:t>
            </a:r>
            <a:r>
              <a:rPr lang="zh-CN" altLang="en-US" sz="1000" dirty="0">
                <a:solidFill>
                  <a:schemeClr val="tx1">
                    <a:alpha val="50000"/>
                  </a:schemeClr>
                </a:solidFill>
                <a:latin typeface="+mn-ea"/>
              </a:rPr>
              <a:t>客服服务成本</a:t>
            </a:r>
            <a:endParaRPr lang="en-US" sz="1000" dirty="0">
              <a:solidFill>
                <a:schemeClr val="tx1">
                  <a:alpha val="50000"/>
                </a:schemeClr>
              </a:solidFill>
              <a:latin typeface="+mn-ea"/>
            </a:endParaRPr>
          </a:p>
        </p:txBody>
      </p:sp>
      <p:sp>
        <p:nvSpPr>
          <p:cNvPr id="20" name="文本框 19">
            <a:extLst>
              <a:ext uri="{FF2B5EF4-FFF2-40B4-BE49-F238E27FC236}">
                <a16:creationId xmlns:a16="http://schemas.microsoft.com/office/drawing/2014/main" id="{30EE157C-3B73-F63C-1099-02F32D21A0A1}"/>
              </a:ext>
            </a:extLst>
          </p:cNvPr>
          <p:cNvSpPr txBox="1"/>
          <p:nvPr/>
        </p:nvSpPr>
        <p:spPr>
          <a:xfrm>
            <a:off x="4720245" y="5732463"/>
            <a:ext cx="809837" cy="246221"/>
          </a:xfrm>
          <a:prstGeom prst="rect">
            <a:avLst/>
          </a:prstGeom>
          <a:noFill/>
        </p:spPr>
        <p:txBody>
          <a:bodyPr wrap="none" rtlCol="0">
            <a:spAutoFit/>
          </a:bodyPr>
          <a:lstStyle/>
          <a:p>
            <a:r>
              <a:rPr lang="en-US" altLang="zh-CN" sz="1000" dirty="0">
                <a:solidFill>
                  <a:schemeClr val="tx1">
                    <a:alpha val="50000"/>
                  </a:schemeClr>
                </a:solidFill>
                <a:latin typeface="+mn-ea"/>
              </a:rPr>
              <a:t>4.</a:t>
            </a:r>
            <a:r>
              <a:rPr lang="zh-CN" altLang="en-US" sz="1000" dirty="0">
                <a:solidFill>
                  <a:schemeClr val="tx1">
                    <a:alpha val="50000"/>
                  </a:schemeClr>
                </a:solidFill>
                <a:latin typeface="+mn-ea"/>
              </a:rPr>
              <a:t>宣传成本</a:t>
            </a:r>
            <a:endParaRPr lang="en-US" sz="1000" dirty="0">
              <a:solidFill>
                <a:schemeClr val="tx1">
                  <a:alpha val="50000"/>
                </a:schemeClr>
              </a:solidFill>
              <a:latin typeface="+mn-ea"/>
            </a:endParaRPr>
          </a:p>
        </p:txBody>
      </p:sp>
      <p:sp>
        <p:nvSpPr>
          <p:cNvPr id="21" name="文本框 20">
            <a:extLst>
              <a:ext uri="{FF2B5EF4-FFF2-40B4-BE49-F238E27FC236}">
                <a16:creationId xmlns:a16="http://schemas.microsoft.com/office/drawing/2014/main" id="{7ADB4722-A3DC-09CC-C2DA-701D2BC6B9DC}"/>
              </a:ext>
            </a:extLst>
          </p:cNvPr>
          <p:cNvSpPr txBox="1"/>
          <p:nvPr/>
        </p:nvSpPr>
        <p:spPr>
          <a:xfrm>
            <a:off x="7394021" y="5431325"/>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收入分析</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88786FBC-4120-86B2-8374-69B9DFE3C947}"/>
              </a:ext>
            </a:extLst>
          </p:cNvPr>
          <p:cNvSpPr txBox="1"/>
          <p:nvPr/>
        </p:nvSpPr>
        <p:spPr>
          <a:xfrm>
            <a:off x="7394021" y="5732463"/>
            <a:ext cx="912429" cy="246221"/>
          </a:xfrm>
          <a:prstGeom prst="rect">
            <a:avLst/>
          </a:prstGeom>
          <a:noFill/>
        </p:spPr>
        <p:txBody>
          <a:bodyPr wrap="none" rtlCol="0">
            <a:spAutoFit/>
          </a:bodyPr>
          <a:lstStyle/>
          <a:p>
            <a:r>
              <a:rPr lang="en-US" altLang="zh-CN" sz="1000" dirty="0">
                <a:solidFill>
                  <a:schemeClr val="tx1">
                    <a:alpha val="50000"/>
                  </a:schemeClr>
                </a:solidFill>
                <a:latin typeface="+mn-ea"/>
              </a:rPr>
              <a:t>1.</a:t>
            </a:r>
            <a:r>
              <a:rPr lang="zh-CN" altLang="en-US" sz="1000" dirty="0">
                <a:solidFill>
                  <a:schemeClr val="tx1">
                    <a:alpha val="50000"/>
                  </a:schemeClr>
                </a:solidFill>
                <a:latin typeface="+mn-ea"/>
              </a:rPr>
              <a:t>商品销售额</a:t>
            </a:r>
            <a:endParaRPr lang="en-US" sz="1000" dirty="0">
              <a:solidFill>
                <a:schemeClr val="tx1">
                  <a:alpha val="50000"/>
                </a:schemeClr>
              </a:solidFill>
              <a:latin typeface="+mn-ea"/>
            </a:endParaRPr>
          </a:p>
        </p:txBody>
      </p:sp>
      <p:sp>
        <p:nvSpPr>
          <p:cNvPr id="23" name="文本框 22">
            <a:extLst>
              <a:ext uri="{FF2B5EF4-FFF2-40B4-BE49-F238E27FC236}">
                <a16:creationId xmlns:a16="http://schemas.microsoft.com/office/drawing/2014/main" id="{B1589E55-E5B2-DA1C-AB05-69AB62DC0661}"/>
              </a:ext>
            </a:extLst>
          </p:cNvPr>
          <p:cNvSpPr txBox="1"/>
          <p:nvPr/>
        </p:nvSpPr>
        <p:spPr>
          <a:xfrm>
            <a:off x="8322672" y="5732463"/>
            <a:ext cx="553357" cy="246221"/>
          </a:xfrm>
          <a:prstGeom prst="rect">
            <a:avLst/>
          </a:prstGeom>
          <a:noFill/>
        </p:spPr>
        <p:txBody>
          <a:bodyPr wrap="none" rtlCol="0">
            <a:spAutoFit/>
          </a:bodyPr>
          <a:lstStyle/>
          <a:p>
            <a:r>
              <a:rPr lang="en-US" altLang="zh-CN" sz="1000" dirty="0">
                <a:solidFill>
                  <a:schemeClr val="tx1">
                    <a:alpha val="50000"/>
                  </a:schemeClr>
                </a:solidFill>
                <a:latin typeface="+mn-ea"/>
              </a:rPr>
              <a:t>2.</a:t>
            </a:r>
            <a:r>
              <a:rPr lang="zh-CN" altLang="en-US" sz="1000" dirty="0">
                <a:solidFill>
                  <a:schemeClr val="tx1">
                    <a:alpha val="50000"/>
                  </a:schemeClr>
                </a:solidFill>
                <a:latin typeface="+mn-ea"/>
              </a:rPr>
              <a:t>广告</a:t>
            </a:r>
            <a:endParaRPr lang="en-US" sz="1000" dirty="0">
              <a:solidFill>
                <a:schemeClr val="tx1">
                  <a:alpha val="50000"/>
                </a:schemeClr>
              </a:solidFill>
              <a:latin typeface="+mn-ea"/>
            </a:endParaRPr>
          </a:p>
        </p:txBody>
      </p:sp>
      <p:sp>
        <p:nvSpPr>
          <p:cNvPr id="24" name="文本框 23">
            <a:extLst>
              <a:ext uri="{FF2B5EF4-FFF2-40B4-BE49-F238E27FC236}">
                <a16:creationId xmlns:a16="http://schemas.microsoft.com/office/drawing/2014/main" id="{2AAC40BB-1E85-5D59-DA2D-02FAD523765D}"/>
              </a:ext>
            </a:extLst>
          </p:cNvPr>
          <p:cNvSpPr txBox="1"/>
          <p:nvPr/>
        </p:nvSpPr>
        <p:spPr>
          <a:xfrm>
            <a:off x="1370035" y="3809168"/>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商业目标</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8B962C6F-1CA7-EDBA-BAB5-0D0960EDBC01}"/>
              </a:ext>
            </a:extLst>
          </p:cNvPr>
          <p:cNvSpPr txBox="1"/>
          <p:nvPr/>
        </p:nvSpPr>
        <p:spPr>
          <a:xfrm>
            <a:off x="1370034" y="4110306"/>
            <a:ext cx="1467068" cy="246221"/>
          </a:xfrm>
          <a:prstGeom prst="rect">
            <a:avLst/>
          </a:prstGeom>
          <a:noFill/>
        </p:spPr>
        <p:txBody>
          <a:bodyPr wrap="none" rtlCol="0">
            <a:spAutoFit/>
          </a:bodyPr>
          <a:lstStyle/>
          <a:p>
            <a:r>
              <a:rPr lang="zh-CN" altLang="en-US" sz="1000" dirty="0">
                <a:solidFill>
                  <a:schemeClr val="tx1">
                    <a:alpha val="50000"/>
                  </a:schemeClr>
                </a:solidFill>
                <a:latin typeface="+mn-ea"/>
              </a:rPr>
              <a:t>打造休闲零食高端品牌</a:t>
            </a:r>
            <a:endParaRPr lang="en-US" sz="1000" dirty="0">
              <a:solidFill>
                <a:schemeClr val="tx1">
                  <a:alpha val="50000"/>
                </a:schemeClr>
              </a:solidFill>
              <a:latin typeface="+mn-ea"/>
            </a:endParaRPr>
          </a:p>
        </p:txBody>
      </p:sp>
      <p:sp>
        <p:nvSpPr>
          <p:cNvPr id="26" name="文本框 25">
            <a:extLst>
              <a:ext uri="{FF2B5EF4-FFF2-40B4-BE49-F238E27FC236}">
                <a16:creationId xmlns:a16="http://schemas.microsoft.com/office/drawing/2014/main" id="{22EC9A65-E63F-4EDD-8D50-C3C47B2C9E0F}"/>
              </a:ext>
            </a:extLst>
          </p:cNvPr>
          <p:cNvSpPr txBox="1"/>
          <p:nvPr/>
        </p:nvSpPr>
        <p:spPr>
          <a:xfrm>
            <a:off x="3355469" y="3809168"/>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关键指标</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C54B3935-1B46-D95C-2715-B9D829D601A2}"/>
              </a:ext>
            </a:extLst>
          </p:cNvPr>
          <p:cNvSpPr txBox="1"/>
          <p:nvPr/>
        </p:nvSpPr>
        <p:spPr>
          <a:xfrm>
            <a:off x="3355468" y="4110306"/>
            <a:ext cx="527709" cy="200055"/>
          </a:xfrm>
          <a:prstGeom prst="rect">
            <a:avLst/>
          </a:prstGeom>
          <a:noFill/>
        </p:spPr>
        <p:txBody>
          <a:bodyPr wrap="none" rtlCol="0">
            <a:spAutoFit/>
          </a:bodyPr>
          <a:lstStyle/>
          <a:p>
            <a:r>
              <a:rPr lang="en-US" altLang="zh-CN" sz="700" dirty="0">
                <a:latin typeface="+mj-ea"/>
                <a:ea typeface="+mj-ea"/>
                <a:cs typeface="OPPOSans B" panose="00020600040101010101" pitchFamily="18" charset="-122"/>
              </a:rPr>
              <a:t>1.</a:t>
            </a:r>
            <a:r>
              <a:rPr lang="zh-CN" altLang="en-US" sz="700" dirty="0">
                <a:latin typeface="+mj-ea"/>
                <a:ea typeface="+mj-ea"/>
                <a:cs typeface="OPPOSans B" panose="00020600040101010101" pitchFamily="18" charset="-122"/>
              </a:rPr>
              <a:t>流水：</a:t>
            </a:r>
            <a:endParaRPr lang="en-US" sz="700" dirty="0">
              <a:latin typeface="+mj-ea"/>
              <a:ea typeface="+mj-ea"/>
              <a:cs typeface="OPPOSans B" panose="00020600040101010101" pitchFamily="18" charset="-122"/>
            </a:endParaRPr>
          </a:p>
        </p:txBody>
      </p:sp>
      <p:sp>
        <p:nvSpPr>
          <p:cNvPr id="29" name="文本框 28">
            <a:extLst>
              <a:ext uri="{FF2B5EF4-FFF2-40B4-BE49-F238E27FC236}">
                <a16:creationId xmlns:a16="http://schemas.microsoft.com/office/drawing/2014/main" id="{3204CD2D-A60F-7177-A6B2-6110F081C3FF}"/>
              </a:ext>
            </a:extLst>
          </p:cNvPr>
          <p:cNvSpPr txBox="1"/>
          <p:nvPr/>
        </p:nvSpPr>
        <p:spPr>
          <a:xfrm>
            <a:off x="3864768" y="4110306"/>
            <a:ext cx="902811" cy="200055"/>
          </a:xfrm>
          <a:prstGeom prst="rect">
            <a:avLst/>
          </a:prstGeom>
          <a:noFill/>
        </p:spPr>
        <p:txBody>
          <a:bodyPr wrap="none" rtlCol="0">
            <a:spAutoFit/>
          </a:bodyPr>
          <a:lstStyle/>
          <a:p>
            <a:r>
              <a:rPr lang="zh-CN" altLang="en-US" sz="700" dirty="0">
                <a:solidFill>
                  <a:schemeClr val="tx1">
                    <a:alpha val="50000"/>
                  </a:schemeClr>
                </a:solidFill>
                <a:latin typeface="+mn-ea"/>
              </a:rPr>
              <a:t>商品交易总量金额</a:t>
            </a:r>
            <a:endParaRPr lang="en-US" sz="700" dirty="0">
              <a:solidFill>
                <a:schemeClr val="tx1">
                  <a:alpha val="50000"/>
                </a:schemeClr>
              </a:solidFill>
              <a:latin typeface="+mn-ea"/>
            </a:endParaRPr>
          </a:p>
        </p:txBody>
      </p:sp>
      <p:sp>
        <p:nvSpPr>
          <p:cNvPr id="30" name="文本框 29">
            <a:extLst>
              <a:ext uri="{FF2B5EF4-FFF2-40B4-BE49-F238E27FC236}">
                <a16:creationId xmlns:a16="http://schemas.microsoft.com/office/drawing/2014/main" id="{E0368DFA-9784-30DF-96FA-CF5E622877D6}"/>
              </a:ext>
            </a:extLst>
          </p:cNvPr>
          <p:cNvSpPr txBox="1"/>
          <p:nvPr/>
        </p:nvSpPr>
        <p:spPr>
          <a:xfrm>
            <a:off x="3355468" y="4273271"/>
            <a:ext cx="631904" cy="200055"/>
          </a:xfrm>
          <a:prstGeom prst="rect">
            <a:avLst/>
          </a:prstGeom>
          <a:noFill/>
        </p:spPr>
        <p:txBody>
          <a:bodyPr wrap="none" rtlCol="0">
            <a:spAutoFit/>
          </a:bodyPr>
          <a:lstStyle/>
          <a:p>
            <a:r>
              <a:rPr lang="en-US" altLang="zh-CN" sz="700" dirty="0">
                <a:latin typeface="+mj-ea"/>
                <a:ea typeface="+mj-ea"/>
                <a:cs typeface="OPPOSans B" panose="00020600040101010101" pitchFamily="18" charset="-122"/>
              </a:rPr>
              <a:t>2.</a:t>
            </a:r>
            <a:r>
              <a:rPr lang="zh-CN" altLang="en-US" sz="700" dirty="0">
                <a:latin typeface="+mj-ea"/>
                <a:ea typeface="+mj-ea"/>
                <a:cs typeface="OPPOSans B" panose="00020600040101010101" pitchFamily="18" charset="-122"/>
              </a:rPr>
              <a:t>客单价：</a:t>
            </a:r>
            <a:endParaRPr lang="en-US" sz="700" dirty="0">
              <a:latin typeface="+mj-ea"/>
              <a:ea typeface="+mj-ea"/>
              <a:cs typeface="OPPOSans B" panose="00020600040101010101" pitchFamily="18" charset="-122"/>
            </a:endParaRPr>
          </a:p>
        </p:txBody>
      </p:sp>
      <p:sp>
        <p:nvSpPr>
          <p:cNvPr id="31" name="文本框 30">
            <a:extLst>
              <a:ext uri="{FF2B5EF4-FFF2-40B4-BE49-F238E27FC236}">
                <a16:creationId xmlns:a16="http://schemas.microsoft.com/office/drawing/2014/main" id="{BA41A4E0-AA4F-0A4F-6933-DE13B0A849B6}"/>
              </a:ext>
            </a:extLst>
          </p:cNvPr>
          <p:cNvSpPr txBox="1"/>
          <p:nvPr/>
        </p:nvSpPr>
        <p:spPr>
          <a:xfrm>
            <a:off x="3864768" y="4273271"/>
            <a:ext cx="902811" cy="200055"/>
          </a:xfrm>
          <a:prstGeom prst="rect">
            <a:avLst/>
          </a:prstGeom>
          <a:noFill/>
        </p:spPr>
        <p:txBody>
          <a:bodyPr wrap="none" rtlCol="0">
            <a:spAutoFit/>
          </a:bodyPr>
          <a:lstStyle/>
          <a:p>
            <a:r>
              <a:rPr lang="zh-CN" altLang="en-US" sz="700" dirty="0">
                <a:solidFill>
                  <a:schemeClr val="tx1">
                    <a:alpha val="50000"/>
                  </a:schemeClr>
                </a:solidFill>
                <a:latin typeface="+mn-ea"/>
              </a:rPr>
              <a:t>顾客平均购买金额</a:t>
            </a:r>
            <a:endParaRPr lang="en-US" sz="700" dirty="0">
              <a:solidFill>
                <a:schemeClr val="tx1">
                  <a:alpha val="50000"/>
                </a:schemeClr>
              </a:solidFill>
              <a:latin typeface="+mn-ea"/>
            </a:endParaRPr>
          </a:p>
        </p:txBody>
      </p:sp>
      <p:sp>
        <p:nvSpPr>
          <p:cNvPr id="32" name="文本框 31">
            <a:extLst>
              <a:ext uri="{FF2B5EF4-FFF2-40B4-BE49-F238E27FC236}">
                <a16:creationId xmlns:a16="http://schemas.microsoft.com/office/drawing/2014/main" id="{1BE5A0BD-6D9C-807F-1078-24AB97AE8814}"/>
              </a:ext>
            </a:extLst>
          </p:cNvPr>
          <p:cNvSpPr txBox="1"/>
          <p:nvPr/>
        </p:nvSpPr>
        <p:spPr>
          <a:xfrm>
            <a:off x="3355468" y="4436235"/>
            <a:ext cx="721672" cy="200055"/>
          </a:xfrm>
          <a:prstGeom prst="rect">
            <a:avLst/>
          </a:prstGeom>
          <a:noFill/>
        </p:spPr>
        <p:txBody>
          <a:bodyPr wrap="none" rtlCol="0">
            <a:spAutoFit/>
          </a:bodyPr>
          <a:lstStyle/>
          <a:p>
            <a:r>
              <a:rPr lang="en-US" altLang="zh-CN" sz="700" dirty="0">
                <a:latin typeface="+mj-ea"/>
                <a:ea typeface="+mj-ea"/>
                <a:cs typeface="OPPOSans B" panose="00020600040101010101" pitchFamily="18" charset="-122"/>
              </a:rPr>
              <a:t>3.</a:t>
            </a:r>
            <a:r>
              <a:rPr lang="zh-CN" altLang="en-US" sz="700" dirty="0">
                <a:latin typeface="+mj-ea"/>
                <a:ea typeface="+mj-ea"/>
                <a:cs typeface="OPPOSans B" panose="00020600040101010101" pitchFamily="18" charset="-122"/>
              </a:rPr>
              <a:t>平均库存：</a:t>
            </a:r>
            <a:endParaRPr lang="en-US" sz="700" dirty="0">
              <a:latin typeface="+mj-ea"/>
              <a:ea typeface="+mj-ea"/>
              <a:cs typeface="OPPOSans B" panose="00020600040101010101" pitchFamily="18" charset="-122"/>
            </a:endParaRPr>
          </a:p>
        </p:txBody>
      </p:sp>
      <p:sp>
        <p:nvSpPr>
          <p:cNvPr id="33" name="文本框 32">
            <a:extLst>
              <a:ext uri="{FF2B5EF4-FFF2-40B4-BE49-F238E27FC236}">
                <a16:creationId xmlns:a16="http://schemas.microsoft.com/office/drawing/2014/main" id="{F0DB8522-5BB6-B43B-0987-FC33FA32A892}"/>
              </a:ext>
            </a:extLst>
          </p:cNvPr>
          <p:cNvSpPr txBox="1"/>
          <p:nvPr/>
        </p:nvSpPr>
        <p:spPr>
          <a:xfrm>
            <a:off x="3864768" y="4436235"/>
            <a:ext cx="723275" cy="200055"/>
          </a:xfrm>
          <a:prstGeom prst="rect">
            <a:avLst/>
          </a:prstGeom>
          <a:noFill/>
        </p:spPr>
        <p:txBody>
          <a:bodyPr wrap="none" rtlCol="0">
            <a:spAutoFit/>
          </a:bodyPr>
          <a:lstStyle/>
          <a:p>
            <a:r>
              <a:rPr lang="zh-CN" altLang="en-US" sz="700" dirty="0">
                <a:solidFill>
                  <a:schemeClr val="tx1">
                    <a:alpha val="50000"/>
                  </a:schemeClr>
                </a:solidFill>
                <a:latin typeface="+mn-ea"/>
              </a:rPr>
              <a:t>库存变动情况</a:t>
            </a:r>
            <a:endParaRPr lang="en-US" sz="700" dirty="0">
              <a:solidFill>
                <a:schemeClr val="tx1">
                  <a:alpha val="50000"/>
                </a:schemeClr>
              </a:solidFill>
              <a:latin typeface="+mn-ea"/>
            </a:endParaRPr>
          </a:p>
        </p:txBody>
      </p:sp>
      <p:sp>
        <p:nvSpPr>
          <p:cNvPr id="34" name="文本框 33">
            <a:extLst>
              <a:ext uri="{FF2B5EF4-FFF2-40B4-BE49-F238E27FC236}">
                <a16:creationId xmlns:a16="http://schemas.microsoft.com/office/drawing/2014/main" id="{B4263C3A-8650-BDE4-0031-336F0A5C8891}"/>
              </a:ext>
            </a:extLst>
          </p:cNvPr>
          <p:cNvSpPr txBox="1"/>
          <p:nvPr/>
        </p:nvSpPr>
        <p:spPr>
          <a:xfrm>
            <a:off x="3355468" y="4599199"/>
            <a:ext cx="631904" cy="200055"/>
          </a:xfrm>
          <a:prstGeom prst="rect">
            <a:avLst/>
          </a:prstGeom>
          <a:noFill/>
        </p:spPr>
        <p:txBody>
          <a:bodyPr wrap="none" rtlCol="0">
            <a:spAutoFit/>
          </a:bodyPr>
          <a:lstStyle/>
          <a:p>
            <a:r>
              <a:rPr lang="en-US" sz="700" dirty="0">
                <a:latin typeface="+mj-ea"/>
                <a:ea typeface="+mj-ea"/>
                <a:cs typeface="OPPOSans B" panose="00020600040101010101" pitchFamily="18" charset="-122"/>
              </a:rPr>
              <a:t>4.</a:t>
            </a:r>
            <a:r>
              <a:rPr lang="zh-CN" altLang="en-US" sz="700" dirty="0">
                <a:latin typeface="+mj-ea"/>
                <a:ea typeface="+mj-ea"/>
                <a:cs typeface="OPPOSans B" panose="00020600040101010101" pitchFamily="18" charset="-122"/>
              </a:rPr>
              <a:t>周转率：</a:t>
            </a:r>
            <a:endParaRPr lang="en-US" sz="700" dirty="0">
              <a:latin typeface="+mj-ea"/>
              <a:ea typeface="+mj-ea"/>
              <a:cs typeface="OPPOSans B" panose="00020600040101010101" pitchFamily="18" charset="-122"/>
            </a:endParaRPr>
          </a:p>
        </p:txBody>
      </p:sp>
      <p:sp>
        <p:nvSpPr>
          <p:cNvPr id="35" name="文本框 34">
            <a:extLst>
              <a:ext uri="{FF2B5EF4-FFF2-40B4-BE49-F238E27FC236}">
                <a16:creationId xmlns:a16="http://schemas.microsoft.com/office/drawing/2014/main" id="{357C5381-37C3-4941-BA7F-13152E16F405}"/>
              </a:ext>
            </a:extLst>
          </p:cNvPr>
          <p:cNvSpPr txBox="1"/>
          <p:nvPr/>
        </p:nvSpPr>
        <p:spPr>
          <a:xfrm>
            <a:off x="3864768" y="4599199"/>
            <a:ext cx="723275" cy="200055"/>
          </a:xfrm>
          <a:prstGeom prst="rect">
            <a:avLst/>
          </a:prstGeom>
          <a:noFill/>
        </p:spPr>
        <p:txBody>
          <a:bodyPr wrap="none" rtlCol="0">
            <a:spAutoFit/>
          </a:bodyPr>
          <a:lstStyle/>
          <a:p>
            <a:r>
              <a:rPr lang="zh-CN" altLang="en-US" sz="700" dirty="0">
                <a:solidFill>
                  <a:schemeClr val="tx1">
                    <a:alpha val="50000"/>
                  </a:schemeClr>
                </a:solidFill>
                <a:latin typeface="+mn-ea"/>
              </a:rPr>
              <a:t>商品销售速度</a:t>
            </a:r>
            <a:endParaRPr lang="en-US" sz="700" dirty="0">
              <a:solidFill>
                <a:schemeClr val="tx1">
                  <a:alpha val="50000"/>
                </a:schemeClr>
              </a:solidFill>
              <a:latin typeface="+mn-ea"/>
            </a:endParaRPr>
          </a:p>
        </p:txBody>
      </p:sp>
      <p:sp>
        <p:nvSpPr>
          <p:cNvPr id="36" name="文本框 35">
            <a:extLst>
              <a:ext uri="{FF2B5EF4-FFF2-40B4-BE49-F238E27FC236}">
                <a16:creationId xmlns:a16="http://schemas.microsoft.com/office/drawing/2014/main" id="{37ED8F4E-6834-4772-A755-55E272E13330}"/>
              </a:ext>
            </a:extLst>
          </p:cNvPr>
          <p:cNvSpPr txBox="1"/>
          <p:nvPr/>
        </p:nvSpPr>
        <p:spPr>
          <a:xfrm>
            <a:off x="3355468" y="4762164"/>
            <a:ext cx="631904" cy="200055"/>
          </a:xfrm>
          <a:prstGeom prst="rect">
            <a:avLst/>
          </a:prstGeom>
          <a:noFill/>
        </p:spPr>
        <p:txBody>
          <a:bodyPr wrap="none" rtlCol="0">
            <a:spAutoFit/>
          </a:bodyPr>
          <a:lstStyle/>
          <a:p>
            <a:r>
              <a:rPr lang="en-US" altLang="zh-CN" sz="700" dirty="0">
                <a:latin typeface="+mj-ea"/>
                <a:ea typeface="+mj-ea"/>
                <a:cs typeface="OPPOSans B" panose="00020600040101010101" pitchFamily="18" charset="-122"/>
              </a:rPr>
              <a:t>5:</a:t>
            </a:r>
            <a:r>
              <a:rPr lang="zh-CN" altLang="en-US" sz="700" dirty="0">
                <a:latin typeface="+mj-ea"/>
                <a:ea typeface="+mj-ea"/>
                <a:cs typeface="OPPOSans B" panose="00020600040101010101" pitchFamily="18" charset="-122"/>
              </a:rPr>
              <a:t>转化率：</a:t>
            </a:r>
            <a:endParaRPr lang="en-US" sz="700" dirty="0">
              <a:latin typeface="+mj-ea"/>
              <a:ea typeface="+mj-ea"/>
              <a:cs typeface="OPPOSans B" panose="00020600040101010101" pitchFamily="18" charset="-122"/>
            </a:endParaRPr>
          </a:p>
        </p:txBody>
      </p:sp>
      <p:sp>
        <p:nvSpPr>
          <p:cNvPr id="37" name="文本框 36">
            <a:extLst>
              <a:ext uri="{FF2B5EF4-FFF2-40B4-BE49-F238E27FC236}">
                <a16:creationId xmlns:a16="http://schemas.microsoft.com/office/drawing/2014/main" id="{B0F7E60D-CDFE-28D9-7FDE-DA09448879B7}"/>
              </a:ext>
            </a:extLst>
          </p:cNvPr>
          <p:cNvSpPr txBox="1"/>
          <p:nvPr/>
        </p:nvSpPr>
        <p:spPr>
          <a:xfrm>
            <a:off x="3864768" y="4762164"/>
            <a:ext cx="633507" cy="200055"/>
          </a:xfrm>
          <a:prstGeom prst="rect">
            <a:avLst/>
          </a:prstGeom>
          <a:noFill/>
        </p:spPr>
        <p:txBody>
          <a:bodyPr wrap="none" rtlCol="0">
            <a:spAutoFit/>
          </a:bodyPr>
          <a:lstStyle/>
          <a:p>
            <a:r>
              <a:rPr lang="zh-CN" altLang="en-US" sz="700" dirty="0">
                <a:solidFill>
                  <a:schemeClr val="tx1">
                    <a:alpha val="50000"/>
                  </a:schemeClr>
                </a:solidFill>
                <a:latin typeface="+mn-ea"/>
              </a:rPr>
              <a:t>订单成交数</a:t>
            </a:r>
            <a:endParaRPr lang="en-US" sz="700" dirty="0">
              <a:solidFill>
                <a:schemeClr val="tx1">
                  <a:alpha val="50000"/>
                </a:schemeClr>
              </a:solidFill>
              <a:latin typeface="+mn-ea"/>
            </a:endParaRPr>
          </a:p>
        </p:txBody>
      </p:sp>
      <p:sp>
        <p:nvSpPr>
          <p:cNvPr id="38" name="文本框 37">
            <a:extLst>
              <a:ext uri="{FF2B5EF4-FFF2-40B4-BE49-F238E27FC236}">
                <a16:creationId xmlns:a16="http://schemas.microsoft.com/office/drawing/2014/main" id="{4E5A75C6-9DC5-095D-9D2D-53ED3478AE1D}"/>
              </a:ext>
            </a:extLst>
          </p:cNvPr>
          <p:cNvSpPr txBox="1"/>
          <p:nvPr/>
        </p:nvSpPr>
        <p:spPr>
          <a:xfrm>
            <a:off x="5362465" y="3809168"/>
            <a:ext cx="1154162"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最高价值卖点</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97358299-59A3-6371-C4B0-31FD66252EB6}"/>
              </a:ext>
            </a:extLst>
          </p:cNvPr>
          <p:cNvSpPr txBox="1"/>
          <p:nvPr/>
        </p:nvSpPr>
        <p:spPr>
          <a:xfrm>
            <a:off x="5362464" y="4110306"/>
            <a:ext cx="1582371" cy="452688"/>
          </a:xfrm>
          <a:prstGeom prst="rect">
            <a:avLst/>
          </a:prstGeom>
          <a:noFill/>
        </p:spPr>
        <p:txBody>
          <a:bodyPr wrap="square" rtlCol="0">
            <a:spAutoFit/>
          </a:bodyPr>
          <a:lstStyle/>
          <a:p>
            <a:pPr>
              <a:lnSpc>
                <a:spcPct val="120000"/>
              </a:lnSpc>
            </a:pPr>
            <a:r>
              <a:rPr lang="zh-CN" altLang="en-US" sz="1000" dirty="0">
                <a:solidFill>
                  <a:schemeClr val="tx1">
                    <a:alpha val="50000"/>
                  </a:schemeClr>
                </a:solidFill>
                <a:latin typeface="+mn-ea"/>
              </a:rPr>
              <a:t>拥有起亚平台端没有的专属权益优惠活动</a:t>
            </a:r>
            <a:endParaRPr lang="en-US" sz="1000" dirty="0">
              <a:solidFill>
                <a:schemeClr val="tx1">
                  <a:alpha val="50000"/>
                </a:schemeClr>
              </a:solidFill>
              <a:latin typeface="+mn-ea"/>
            </a:endParaRPr>
          </a:p>
        </p:txBody>
      </p:sp>
      <p:sp>
        <p:nvSpPr>
          <p:cNvPr id="40" name="文本框 39">
            <a:extLst>
              <a:ext uri="{FF2B5EF4-FFF2-40B4-BE49-F238E27FC236}">
                <a16:creationId xmlns:a16="http://schemas.microsoft.com/office/drawing/2014/main" id="{A4A0F338-7E73-2024-15CF-7ED7455C2107}"/>
              </a:ext>
            </a:extLst>
          </p:cNvPr>
          <p:cNvSpPr txBox="1"/>
          <p:nvPr/>
        </p:nvSpPr>
        <p:spPr>
          <a:xfrm>
            <a:off x="7293555" y="3809168"/>
            <a:ext cx="507831"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渠道</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926034A7-CD89-A783-1CA8-C00154C47A2E}"/>
              </a:ext>
            </a:extLst>
          </p:cNvPr>
          <p:cNvSpPr txBox="1"/>
          <p:nvPr/>
        </p:nvSpPr>
        <p:spPr>
          <a:xfrm>
            <a:off x="7293554" y="4110306"/>
            <a:ext cx="1582371" cy="246221"/>
          </a:xfrm>
          <a:prstGeom prst="rect">
            <a:avLst/>
          </a:prstGeom>
          <a:noFill/>
        </p:spPr>
        <p:txBody>
          <a:bodyPr wrap="square" rtlCol="0">
            <a:spAutoFit/>
          </a:bodyPr>
          <a:lstStyle/>
          <a:p>
            <a:r>
              <a:rPr lang="en-US" altLang="zh-CN" sz="1000" dirty="0">
                <a:solidFill>
                  <a:schemeClr val="tx1">
                    <a:alpha val="50000"/>
                  </a:schemeClr>
                </a:solidFill>
                <a:latin typeface="+mn-ea"/>
              </a:rPr>
              <a:t>1.</a:t>
            </a:r>
            <a:r>
              <a:rPr lang="zh-CN" altLang="en-US" sz="1000" dirty="0">
                <a:solidFill>
                  <a:schemeClr val="tx1">
                    <a:alpha val="50000"/>
                  </a:schemeClr>
                </a:solidFill>
                <a:latin typeface="+mn-ea"/>
              </a:rPr>
              <a:t>线下门店宣传</a:t>
            </a:r>
            <a:endParaRPr lang="en-US" sz="1000" dirty="0">
              <a:solidFill>
                <a:schemeClr val="tx1">
                  <a:alpha val="50000"/>
                </a:schemeClr>
              </a:solidFill>
              <a:latin typeface="+mn-ea"/>
            </a:endParaRPr>
          </a:p>
        </p:txBody>
      </p:sp>
      <p:sp>
        <p:nvSpPr>
          <p:cNvPr id="42" name="文本框 41">
            <a:extLst>
              <a:ext uri="{FF2B5EF4-FFF2-40B4-BE49-F238E27FC236}">
                <a16:creationId xmlns:a16="http://schemas.microsoft.com/office/drawing/2014/main" id="{BA37D426-66AE-DD58-0E10-9474529D32AE}"/>
              </a:ext>
            </a:extLst>
          </p:cNvPr>
          <p:cNvSpPr txBox="1"/>
          <p:nvPr/>
        </p:nvSpPr>
        <p:spPr>
          <a:xfrm>
            <a:off x="7293554" y="4339941"/>
            <a:ext cx="1582371" cy="246221"/>
          </a:xfrm>
          <a:prstGeom prst="rect">
            <a:avLst/>
          </a:prstGeom>
          <a:noFill/>
        </p:spPr>
        <p:txBody>
          <a:bodyPr wrap="square" rtlCol="0">
            <a:spAutoFit/>
          </a:bodyPr>
          <a:lstStyle/>
          <a:p>
            <a:r>
              <a:rPr lang="en-US" altLang="zh-CN" sz="1000" dirty="0">
                <a:solidFill>
                  <a:schemeClr val="tx1">
                    <a:alpha val="50000"/>
                  </a:schemeClr>
                </a:solidFill>
                <a:latin typeface="+mn-ea"/>
              </a:rPr>
              <a:t>2.</a:t>
            </a:r>
            <a:r>
              <a:rPr lang="zh-CN" altLang="en-US" sz="1000" dirty="0">
                <a:solidFill>
                  <a:schemeClr val="tx1">
                    <a:alpha val="50000"/>
                  </a:schemeClr>
                </a:solidFill>
                <a:latin typeface="+mn-ea"/>
              </a:rPr>
              <a:t>精准投放广告</a:t>
            </a:r>
            <a:endParaRPr lang="en-US" sz="1000" dirty="0">
              <a:solidFill>
                <a:schemeClr val="tx1">
                  <a:alpha val="50000"/>
                </a:schemeClr>
              </a:solidFill>
              <a:latin typeface="+mn-ea"/>
            </a:endParaRPr>
          </a:p>
        </p:txBody>
      </p:sp>
      <p:sp>
        <p:nvSpPr>
          <p:cNvPr id="43" name="文本框 42">
            <a:extLst>
              <a:ext uri="{FF2B5EF4-FFF2-40B4-BE49-F238E27FC236}">
                <a16:creationId xmlns:a16="http://schemas.microsoft.com/office/drawing/2014/main" id="{2552CB8C-74BD-AC71-E838-76C543BDA22B}"/>
              </a:ext>
            </a:extLst>
          </p:cNvPr>
          <p:cNvSpPr txBox="1"/>
          <p:nvPr/>
        </p:nvSpPr>
        <p:spPr>
          <a:xfrm>
            <a:off x="7293554" y="4569576"/>
            <a:ext cx="1582371" cy="246221"/>
          </a:xfrm>
          <a:prstGeom prst="rect">
            <a:avLst/>
          </a:prstGeom>
          <a:noFill/>
        </p:spPr>
        <p:txBody>
          <a:bodyPr wrap="square" rtlCol="0">
            <a:spAutoFit/>
          </a:bodyPr>
          <a:lstStyle/>
          <a:p>
            <a:r>
              <a:rPr lang="en-US" altLang="zh-CN" sz="1000" dirty="0">
                <a:solidFill>
                  <a:schemeClr val="tx1">
                    <a:alpha val="50000"/>
                  </a:schemeClr>
                </a:solidFill>
                <a:latin typeface="+mn-ea"/>
              </a:rPr>
              <a:t>3.</a:t>
            </a:r>
            <a:r>
              <a:rPr lang="zh-CN" altLang="en-US" sz="1000" dirty="0">
                <a:solidFill>
                  <a:schemeClr val="tx1">
                    <a:alpha val="50000"/>
                  </a:schemeClr>
                </a:solidFill>
                <a:latin typeface="+mn-ea"/>
              </a:rPr>
              <a:t>其他</a:t>
            </a:r>
            <a:endParaRPr lang="en-US" sz="1000" dirty="0">
              <a:solidFill>
                <a:schemeClr val="tx1">
                  <a:alpha val="50000"/>
                </a:schemeClr>
              </a:solidFill>
              <a:latin typeface="+mn-ea"/>
            </a:endParaRPr>
          </a:p>
        </p:txBody>
      </p:sp>
      <p:sp>
        <p:nvSpPr>
          <p:cNvPr id="44" name="文本框 43">
            <a:extLst>
              <a:ext uri="{FF2B5EF4-FFF2-40B4-BE49-F238E27FC236}">
                <a16:creationId xmlns:a16="http://schemas.microsoft.com/office/drawing/2014/main" id="{8D3AC181-8776-823E-55DE-6A09689F4290}"/>
              </a:ext>
            </a:extLst>
          </p:cNvPr>
          <p:cNvSpPr txBox="1"/>
          <p:nvPr/>
        </p:nvSpPr>
        <p:spPr>
          <a:xfrm>
            <a:off x="1370035" y="2004422"/>
            <a:ext cx="507831"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问题</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143A7966-235E-E015-5C04-9C0C4C8B0AD1}"/>
              </a:ext>
            </a:extLst>
          </p:cNvPr>
          <p:cNvSpPr txBox="1"/>
          <p:nvPr/>
        </p:nvSpPr>
        <p:spPr>
          <a:xfrm>
            <a:off x="1370034" y="2305560"/>
            <a:ext cx="1184940" cy="230832"/>
          </a:xfrm>
          <a:prstGeom prst="rect">
            <a:avLst/>
          </a:prstGeom>
          <a:noFill/>
        </p:spPr>
        <p:txBody>
          <a:bodyPr wrap="none" rtlCol="0">
            <a:spAutoFit/>
          </a:bodyPr>
          <a:lstStyle/>
          <a:p>
            <a:r>
              <a:rPr lang="en-US" altLang="zh-CN" sz="900" dirty="0">
                <a:solidFill>
                  <a:schemeClr val="tx1">
                    <a:alpha val="50000"/>
                  </a:schemeClr>
                </a:solidFill>
                <a:latin typeface="+mn-ea"/>
              </a:rPr>
              <a:t>1.</a:t>
            </a:r>
            <a:r>
              <a:rPr lang="zh-CN" altLang="en-US" sz="900" dirty="0">
                <a:solidFill>
                  <a:schemeClr val="tx1">
                    <a:alpha val="50000"/>
                  </a:schemeClr>
                </a:solidFill>
                <a:latin typeface="+mn-ea"/>
              </a:rPr>
              <a:t>运营活动参与度低</a:t>
            </a:r>
            <a:endParaRPr lang="en-US" sz="900" dirty="0">
              <a:solidFill>
                <a:schemeClr val="tx1">
                  <a:alpha val="50000"/>
                </a:schemeClr>
              </a:solidFill>
              <a:latin typeface="+mn-ea"/>
            </a:endParaRPr>
          </a:p>
        </p:txBody>
      </p:sp>
      <p:sp>
        <p:nvSpPr>
          <p:cNvPr id="46" name="文本框 45">
            <a:extLst>
              <a:ext uri="{FF2B5EF4-FFF2-40B4-BE49-F238E27FC236}">
                <a16:creationId xmlns:a16="http://schemas.microsoft.com/office/drawing/2014/main" id="{D77780DA-73E2-AD49-E2DE-FFFDF848EF15}"/>
              </a:ext>
            </a:extLst>
          </p:cNvPr>
          <p:cNvSpPr txBox="1"/>
          <p:nvPr/>
        </p:nvSpPr>
        <p:spPr>
          <a:xfrm>
            <a:off x="1370034" y="2544345"/>
            <a:ext cx="978153" cy="230832"/>
          </a:xfrm>
          <a:prstGeom prst="rect">
            <a:avLst/>
          </a:prstGeom>
          <a:noFill/>
        </p:spPr>
        <p:txBody>
          <a:bodyPr wrap="none" rtlCol="0">
            <a:spAutoFit/>
          </a:bodyPr>
          <a:lstStyle/>
          <a:p>
            <a:r>
              <a:rPr lang="en-US" altLang="zh-CN" sz="900" dirty="0">
                <a:solidFill>
                  <a:schemeClr val="tx1">
                    <a:alpha val="50000"/>
                  </a:schemeClr>
                </a:solidFill>
                <a:latin typeface="+mn-ea"/>
              </a:rPr>
              <a:t>2.</a:t>
            </a:r>
            <a:r>
              <a:rPr lang="zh-CN" altLang="en-US" sz="900" dirty="0">
                <a:solidFill>
                  <a:schemeClr val="tx1">
                    <a:alpha val="50000"/>
                  </a:schemeClr>
                </a:solidFill>
                <a:latin typeface="+mn-ea"/>
              </a:rPr>
              <a:t>商品闲置率高</a:t>
            </a:r>
            <a:endParaRPr lang="en-US" sz="900" dirty="0">
              <a:solidFill>
                <a:schemeClr val="tx1">
                  <a:alpha val="50000"/>
                </a:schemeClr>
              </a:solidFill>
              <a:latin typeface="+mn-ea"/>
            </a:endParaRPr>
          </a:p>
        </p:txBody>
      </p:sp>
      <p:sp>
        <p:nvSpPr>
          <p:cNvPr id="47" name="文本框 46">
            <a:extLst>
              <a:ext uri="{FF2B5EF4-FFF2-40B4-BE49-F238E27FC236}">
                <a16:creationId xmlns:a16="http://schemas.microsoft.com/office/drawing/2014/main" id="{C42BCA2D-CAB0-28BD-4577-71B8703BA604}"/>
              </a:ext>
            </a:extLst>
          </p:cNvPr>
          <p:cNvSpPr txBox="1"/>
          <p:nvPr/>
        </p:nvSpPr>
        <p:spPr>
          <a:xfrm>
            <a:off x="1370034" y="2783131"/>
            <a:ext cx="862737" cy="230832"/>
          </a:xfrm>
          <a:prstGeom prst="rect">
            <a:avLst/>
          </a:prstGeom>
          <a:noFill/>
        </p:spPr>
        <p:txBody>
          <a:bodyPr wrap="none" rtlCol="0">
            <a:spAutoFit/>
          </a:bodyPr>
          <a:lstStyle/>
          <a:p>
            <a:r>
              <a:rPr lang="en-US" altLang="zh-CN" sz="900" dirty="0">
                <a:solidFill>
                  <a:schemeClr val="tx1">
                    <a:alpha val="50000"/>
                  </a:schemeClr>
                </a:solidFill>
                <a:latin typeface="+mn-ea"/>
              </a:rPr>
              <a:t>3.</a:t>
            </a:r>
            <a:r>
              <a:rPr lang="zh-CN" altLang="en-US" sz="900" dirty="0">
                <a:solidFill>
                  <a:schemeClr val="tx1">
                    <a:alpha val="50000"/>
                  </a:schemeClr>
                </a:solidFill>
                <a:latin typeface="+mn-ea"/>
              </a:rPr>
              <a:t>误操作频繁</a:t>
            </a:r>
            <a:endParaRPr lang="en-US" sz="900" dirty="0">
              <a:solidFill>
                <a:schemeClr val="tx1">
                  <a:alpha val="50000"/>
                </a:schemeClr>
              </a:solidFill>
              <a:latin typeface="+mn-ea"/>
            </a:endParaRPr>
          </a:p>
        </p:txBody>
      </p:sp>
      <p:sp>
        <p:nvSpPr>
          <p:cNvPr id="48" name="文本框 47">
            <a:extLst>
              <a:ext uri="{FF2B5EF4-FFF2-40B4-BE49-F238E27FC236}">
                <a16:creationId xmlns:a16="http://schemas.microsoft.com/office/drawing/2014/main" id="{B534D4EA-A1CC-0D85-0CBC-C390F696AE07}"/>
              </a:ext>
            </a:extLst>
          </p:cNvPr>
          <p:cNvSpPr txBox="1"/>
          <p:nvPr/>
        </p:nvSpPr>
        <p:spPr>
          <a:xfrm>
            <a:off x="3422172" y="2004422"/>
            <a:ext cx="830997" cy="276999"/>
          </a:xfrm>
          <a:prstGeom prst="rect">
            <a:avLst/>
          </a:prstGeom>
          <a:noFill/>
        </p:spPr>
        <p:txBody>
          <a:bodyPr vert="horz" wrap="none" rtlCol="0">
            <a:spAutoFit/>
          </a:bodyPr>
          <a:lstStyle/>
          <a:p>
            <a:r>
              <a:rPr lang="zh-CN" altLang="en-US" sz="12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解决方案</a:t>
            </a:r>
            <a:endParaRPr lang="en-US" sz="12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9F4AB00C-7072-1C23-A794-30BEA1FFA213}"/>
              </a:ext>
            </a:extLst>
          </p:cNvPr>
          <p:cNvSpPr txBox="1"/>
          <p:nvPr/>
        </p:nvSpPr>
        <p:spPr>
          <a:xfrm>
            <a:off x="3422171" y="2305560"/>
            <a:ext cx="1501521" cy="416653"/>
          </a:xfrm>
          <a:prstGeom prst="rect">
            <a:avLst/>
          </a:prstGeom>
          <a:noFill/>
        </p:spPr>
        <p:txBody>
          <a:bodyPr wrap="square" rtlCol="0">
            <a:spAutoFit/>
          </a:bodyPr>
          <a:lstStyle/>
          <a:p>
            <a:pPr>
              <a:lnSpc>
                <a:spcPct val="120000"/>
              </a:lnSpc>
            </a:pPr>
            <a:r>
              <a:rPr lang="en-US" altLang="zh-CN" sz="900" dirty="0">
                <a:solidFill>
                  <a:schemeClr val="bg1"/>
                </a:solidFill>
                <a:latin typeface="+mn-ea"/>
              </a:rPr>
              <a:t>1.</a:t>
            </a:r>
            <a:r>
              <a:rPr lang="zh-CN" altLang="en-US" sz="900" dirty="0">
                <a:solidFill>
                  <a:schemeClr val="bg1"/>
                </a:solidFill>
                <a:latin typeface="+mn-ea"/>
              </a:rPr>
              <a:t>增添运营模块吸引用户参与进来</a:t>
            </a:r>
            <a:endParaRPr lang="en-US" sz="900" dirty="0">
              <a:solidFill>
                <a:schemeClr val="bg1"/>
              </a:solidFill>
              <a:latin typeface="+mn-ea"/>
            </a:endParaRPr>
          </a:p>
        </p:txBody>
      </p:sp>
      <p:sp>
        <p:nvSpPr>
          <p:cNvPr id="50" name="文本框 49">
            <a:extLst>
              <a:ext uri="{FF2B5EF4-FFF2-40B4-BE49-F238E27FC236}">
                <a16:creationId xmlns:a16="http://schemas.microsoft.com/office/drawing/2014/main" id="{0494C3B9-0A75-54D1-6F6E-6B5A73D7AB15}"/>
              </a:ext>
            </a:extLst>
          </p:cNvPr>
          <p:cNvSpPr txBox="1"/>
          <p:nvPr/>
        </p:nvSpPr>
        <p:spPr>
          <a:xfrm>
            <a:off x="5362465" y="2004422"/>
            <a:ext cx="507831"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问题</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83C46535-93D8-828E-50D6-B32305281F0D}"/>
              </a:ext>
            </a:extLst>
          </p:cNvPr>
          <p:cNvSpPr txBox="1"/>
          <p:nvPr/>
        </p:nvSpPr>
        <p:spPr>
          <a:xfrm>
            <a:off x="5362464" y="2305560"/>
            <a:ext cx="1300356" cy="230832"/>
          </a:xfrm>
          <a:prstGeom prst="rect">
            <a:avLst/>
          </a:prstGeom>
          <a:noFill/>
        </p:spPr>
        <p:txBody>
          <a:bodyPr wrap="none" rtlCol="0">
            <a:spAutoFit/>
          </a:bodyPr>
          <a:lstStyle/>
          <a:p>
            <a:r>
              <a:rPr lang="en-US" altLang="zh-CN" sz="900" dirty="0">
                <a:solidFill>
                  <a:schemeClr val="tx1">
                    <a:alpha val="50000"/>
                  </a:schemeClr>
                </a:solidFill>
                <a:latin typeface="+mn-ea"/>
              </a:rPr>
              <a:t>1.</a:t>
            </a:r>
            <a:r>
              <a:rPr lang="zh-CN" altLang="en-US" sz="900" dirty="0">
                <a:solidFill>
                  <a:schemeClr val="tx1">
                    <a:alpha val="50000"/>
                  </a:schemeClr>
                </a:solidFill>
                <a:latin typeface="+mn-ea"/>
              </a:rPr>
              <a:t>独立运营的线上超市</a:t>
            </a:r>
            <a:endParaRPr lang="en-US" sz="900" dirty="0">
              <a:solidFill>
                <a:schemeClr val="tx1">
                  <a:alpha val="50000"/>
                </a:schemeClr>
              </a:solidFill>
              <a:latin typeface="+mn-ea"/>
            </a:endParaRPr>
          </a:p>
        </p:txBody>
      </p:sp>
      <p:sp>
        <p:nvSpPr>
          <p:cNvPr id="52" name="文本框 51">
            <a:extLst>
              <a:ext uri="{FF2B5EF4-FFF2-40B4-BE49-F238E27FC236}">
                <a16:creationId xmlns:a16="http://schemas.microsoft.com/office/drawing/2014/main" id="{FFBE748A-4CB7-404F-5C0F-30BF44756B62}"/>
              </a:ext>
            </a:extLst>
          </p:cNvPr>
          <p:cNvSpPr txBox="1"/>
          <p:nvPr/>
        </p:nvSpPr>
        <p:spPr>
          <a:xfrm>
            <a:off x="7362467" y="2004422"/>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竞争壁垒</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F55BE78C-4FE1-B031-14B1-5727B515C848}"/>
              </a:ext>
            </a:extLst>
          </p:cNvPr>
          <p:cNvSpPr txBox="1"/>
          <p:nvPr/>
        </p:nvSpPr>
        <p:spPr>
          <a:xfrm>
            <a:off x="7362466" y="2305559"/>
            <a:ext cx="1441099" cy="369332"/>
          </a:xfrm>
          <a:prstGeom prst="rect">
            <a:avLst/>
          </a:prstGeom>
          <a:noFill/>
        </p:spPr>
        <p:txBody>
          <a:bodyPr wrap="square" rtlCol="0">
            <a:spAutoFit/>
          </a:bodyPr>
          <a:lstStyle>
            <a:defPPr>
              <a:defRPr lang="en-US"/>
            </a:defPPr>
            <a:lvl1pPr>
              <a:lnSpc>
                <a:spcPct val="120000"/>
              </a:lnSpc>
              <a:defRPr sz="900">
                <a:solidFill>
                  <a:schemeClr val="tx1">
                    <a:alpha val="50000"/>
                  </a:schemeClr>
                </a:solidFill>
                <a:latin typeface="+mn-ea"/>
              </a:defRPr>
            </a:lvl1pPr>
          </a:lstStyle>
          <a:p>
            <a:r>
              <a:rPr lang="en-US" altLang="zh-CN" dirty="0"/>
              <a:t>1.</a:t>
            </a:r>
            <a:r>
              <a:rPr lang="zh-CN" altLang="en-US" dirty="0"/>
              <a:t>品牌拥有自己的休闲食品研发团队</a:t>
            </a:r>
            <a:endParaRPr lang="en-US" dirty="0"/>
          </a:p>
        </p:txBody>
      </p:sp>
      <p:sp>
        <p:nvSpPr>
          <p:cNvPr id="54" name="文本框 53">
            <a:extLst>
              <a:ext uri="{FF2B5EF4-FFF2-40B4-BE49-F238E27FC236}">
                <a16:creationId xmlns:a16="http://schemas.microsoft.com/office/drawing/2014/main" id="{9DF83A38-3596-BCE2-E89D-0B6F4C3B7607}"/>
              </a:ext>
            </a:extLst>
          </p:cNvPr>
          <p:cNvSpPr txBox="1"/>
          <p:nvPr/>
        </p:nvSpPr>
        <p:spPr>
          <a:xfrm>
            <a:off x="9362469" y="2004422"/>
            <a:ext cx="830997" cy="276999"/>
          </a:xfrm>
          <a:prstGeom prst="rect">
            <a:avLst/>
          </a:prstGeom>
          <a:noFill/>
        </p:spPr>
        <p:txBody>
          <a:bodyPr vert="horz" wrap="none" rtlCol="0">
            <a:spAutoFit/>
          </a:bodyPr>
          <a:lstStyle/>
          <a:p>
            <a:r>
              <a:rPr lang="zh-CN" alt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rPr>
              <a:t>用户细分</a:t>
            </a:r>
            <a:endParaRPr lang="en-US" sz="1200" spc="60" dirty="0">
              <a:solidFill>
                <a:srgbClr val="DE1C18"/>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8F87151D-F5BC-2AC2-1014-CE48CE561656}"/>
              </a:ext>
            </a:extLst>
          </p:cNvPr>
          <p:cNvSpPr txBox="1"/>
          <p:nvPr/>
        </p:nvSpPr>
        <p:spPr>
          <a:xfrm>
            <a:off x="9362469" y="2305560"/>
            <a:ext cx="1374196" cy="369332"/>
          </a:xfrm>
          <a:prstGeom prst="rect">
            <a:avLst/>
          </a:prstGeom>
          <a:noFill/>
        </p:spPr>
        <p:txBody>
          <a:bodyPr wrap="square" rtlCol="0">
            <a:spAutoFit/>
          </a:bodyPr>
          <a:lstStyle>
            <a:defPPr>
              <a:defRPr lang="en-US"/>
            </a:defPPr>
            <a:lvl1pPr>
              <a:lnSpc>
                <a:spcPct val="120000"/>
              </a:lnSpc>
              <a:defRPr sz="900">
                <a:solidFill>
                  <a:schemeClr val="tx1">
                    <a:alpha val="50000"/>
                  </a:schemeClr>
                </a:solidFill>
                <a:latin typeface="+mn-ea"/>
              </a:defRPr>
            </a:lvl1pPr>
          </a:lstStyle>
          <a:p>
            <a:r>
              <a:rPr lang="zh-CN" altLang="en-US" dirty="0"/>
              <a:t>具有一定资金条件的</a:t>
            </a:r>
            <a:r>
              <a:rPr lang="en-US" altLang="zh-CN" dirty="0"/>
              <a:t>80</a:t>
            </a:r>
            <a:r>
              <a:rPr lang="zh-CN" altLang="en-US" dirty="0"/>
              <a:t>、</a:t>
            </a:r>
            <a:r>
              <a:rPr lang="en-US" altLang="zh-CN" dirty="0"/>
              <a:t>90</a:t>
            </a:r>
            <a:r>
              <a:rPr lang="zh-CN" altLang="en-US" dirty="0"/>
              <a:t>吃货</a:t>
            </a:r>
            <a:endParaRPr lang="en-US" dirty="0"/>
          </a:p>
        </p:txBody>
      </p:sp>
      <p:sp>
        <p:nvSpPr>
          <p:cNvPr id="56" name="文本框 55">
            <a:extLst>
              <a:ext uri="{FF2B5EF4-FFF2-40B4-BE49-F238E27FC236}">
                <a16:creationId xmlns:a16="http://schemas.microsoft.com/office/drawing/2014/main" id="{D5E81148-0072-3811-718F-2BB79AF2AEE1}"/>
              </a:ext>
            </a:extLst>
          </p:cNvPr>
          <p:cNvSpPr txBox="1"/>
          <p:nvPr/>
        </p:nvSpPr>
        <p:spPr>
          <a:xfrm>
            <a:off x="3422171" y="2666436"/>
            <a:ext cx="1501521" cy="416653"/>
          </a:xfrm>
          <a:prstGeom prst="rect">
            <a:avLst/>
          </a:prstGeom>
          <a:noFill/>
        </p:spPr>
        <p:txBody>
          <a:bodyPr wrap="square" rtlCol="0">
            <a:spAutoFit/>
          </a:bodyPr>
          <a:lstStyle/>
          <a:p>
            <a:pPr>
              <a:lnSpc>
                <a:spcPct val="120000"/>
              </a:lnSpc>
            </a:pPr>
            <a:r>
              <a:rPr lang="en-US" altLang="zh-CN" sz="900" dirty="0">
                <a:solidFill>
                  <a:schemeClr val="bg1"/>
                </a:solidFill>
                <a:latin typeface="+mn-ea"/>
              </a:rPr>
              <a:t>2.</a:t>
            </a:r>
            <a:r>
              <a:rPr lang="zh-CN" altLang="en-US" sz="900" dirty="0">
                <a:solidFill>
                  <a:schemeClr val="bg1"/>
                </a:solidFill>
                <a:latin typeface="+mn-ea"/>
              </a:rPr>
              <a:t>利用商品优惠提醒引导用户结算</a:t>
            </a:r>
            <a:endParaRPr lang="en-US" sz="900" dirty="0">
              <a:solidFill>
                <a:schemeClr val="bg1"/>
              </a:solidFill>
              <a:latin typeface="+mn-ea"/>
            </a:endParaRPr>
          </a:p>
        </p:txBody>
      </p:sp>
      <p:sp>
        <p:nvSpPr>
          <p:cNvPr id="57" name="文本框 56">
            <a:extLst>
              <a:ext uri="{FF2B5EF4-FFF2-40B4-BE49-F238E27FC236}">
                <a16:creationId xmlns:a16="http://schemas.microsoft.com/office/drawing/2014/main" id="{E378F19D-62EF-3B93-B95B-5E46EF8244A3}"/>
              </a:ext>
            </a:extLst>
          </p:cNvPr>
          <p:cNvSpPr txBox="1"/>
          <p:nvPr/>
        </p:nvSpPr>
        <p:spPr>
          <a:xfrm>
            <a:off x="3422171" y="3029352"/>
            <a:ext cx="1501521" cy="416653"/>
          </a:xfrm>
          <a:prstGeom prst="rect">
            <a:avLst/>
          </a:prstGeom>
          <a:noFill/>
        </p:spPr>
        <p:txBody>
          <a:bodyPr wrap="square" rtlCol="0">
            <a:spAutoFit/>
          </a:bodyPr>
          <a:lstStyle/>
          <a:p>
            <a:pPr>
              <a:lnSpc>
                <a:spcPct val="120000"/>
              </a:lnSpc>
            </a:pPr>
            <a:r>
              <a:rPr lang="en-US" altLang="zh-CN" sz="900" dirty="0">
                <a:solidFill>
                  <a:schemeClr val="bg1"/>
                </a:solidFill>
                <a:latin typeface="+mn-ea"/>
              </a:rPr>
              <a:t>3.</a:t>
            </a:r>
            <a:r>
              <a:rPr lang="zh-CN" altLang="en-US" sz="900" dirty="0">
                <a:solidFill>
                  <a:schemeClr val="bg1"/>
                </a:solidFill>
                <a:latin typeface="+mn-ea"/>
              </a:rPr>
              <a:t>整改界面中频繁出现的误操作</a:t>
            </a:r>
            <a:endParaRPr lang="en-US" sz="900" dirty="0">
              <a:solidFill>
                <a:schemeClr val="bg1"/>
              </a:solidFill>
              <a:latin typeface="+mn-ea"/>
            </a:endParaRPr>
          </a:p>
        </p:txBody>
      </p:sp>
      <p:sp>
        <p:nvSpPr>
          <p:cNvPr id="58" name="文本框 57">
            <a:extLst>
              <a:ext uri="{FF2B5EF4-FFF2-40B4-BE49-F238E27FC236}">
                <a16:creationId xmlns:a16="http://schemas.microsoft.com/office/drawing/2014/main" id="{D0D1EDBA-7022-74FD-D6D3-064E163471BD}"/>
              </a:ext>
            </a:extLst>
          </p:cNvPr>
          <p:cNvSpPr txBox="1"/>
          <p:nvPr/>
        </p:nvSpPr>
        <p:spPr>
          <a:xfrm>
            <a:off x="5362464" y="2529870"/>
            <a:ext cx="1439818" cy="230832"/>
          </a:xfrm>
          <a:prstGeom prst="rect">
            <a:avLst/>
          </a:prstGeom>
          <a:noFill/>
        </p:spPr>
        <p:txBody>
          <a:bodyPr wrap="none" rtlCol="0">
            <a:spAutoFit/>
          </a:bodyPr>
          <a:lstStyle/>
          <a:p>
            <a:r>
              <a:rPr lang="en-US" altLang="zh-CN" sz="900" dirty="0">
                <a:solidFill>
                  <a:schemeClr val="tx1">
                    <a:alpha val="50000"/>
                  </a:schemeClr>
                </a:solidFill>
                <a:latin typeface="+mn-ea"/>
              </a:rPr>
              <a:t>2.</a:t>
            </a:r>
            <a:r>
              <a:rPr lang="zh-CN" altLang="en-US" sz="900" dirty="0">
                <a:solidFill>
                  <a:schemeClr val="tx1">
                    <a:alpha val="50000"/>
                  </a:schemeClr>
                </a:solidFill>
                <a:latin typeface="+mn-ea"/>
              </a:rPr>
              <a:t>官方直销，安全保障高</a:t>
            </a:r>
            <a:endParaRPr lang="en-US" sz="900" dirty="0">
              <a:solidFill>
                <a:schemeClr val="tx1">
                  <a:alpha val="50000"/>
                </a:schemeClr>
              </a:solidFill>
              <a:latin typeface="+mn-ea"/>
            </a:endParaRPr>
          </a:p>
        </p:txBody>
      </p:sp>
      <p:sp>
        <p:nvSpPr>
          <p:cNvPr id="59" name="文本框 58">
            <a:extLst>
              <a:ext uri="{FF2B5EF4-FFF2-40B4-BE49-F238E27FC236}">
                <a16:creationId xmlns:a16="http://schemas.microsoft.com/office/drawing/2014/main" id="{47071F7F-3087-72A3-422A-ECEDBBFA4B63}"/>
              </a:ext>
            </a:extLst>
          </p:cNvPr>
          <p:cNvSpPr txBox="1"/>
          <p:nvPr/>
        </p:nvSpPr>
        <p:spPr>
          <a:xfrm>
            <a:off x="5362464" y="2754178"/>
            <a:ext cx="1495964" cy="416653"/>
          </a:xfrm>
          <a:prstGeom prst="rect">
            <a:avLst/>
          </a:prstGeom>
          <a:noFill/>
        </p:spPr>
        <p:txBody>
          <a:bodyPr wrap="square" rtlCol="0">
            <a:spAutoFit/>
          </a:bodyPr>
          <a:lstStyle/>
          <a:p>
            <a:pPr>
              <a:lnSpc>
                <a:spcPct val="120000"/>
              </a:lnSpc>
            </a:pPr>
            <a:r>
              <a:rPr lang="en-US" altLang="zh-CN" sz="900" dirty="0">
                <a:solidFill>
                  <a:schemeClr val="tx1">
                    <a:alpha val="50000"/>
                  </a:schemeClr>
                </a:solidFill>
                <a:latin typeface="+mn-ea"/>
              </a:rPr>
              <a:t>3.</a:t>
            </a:r>
            <a:r>
              <a:rPr lang="zh-CN" altLang="en-US" sz="900" dirty="0">
                <a:solidFill>
                  <a:schemeClr val="tx1">
                    <a:alpha val="50000"/>
                  </a:schemeClr>
                </a:solidFill>
                <a:latin typeface="+mn-ea"/>
              </a:rPr>
              <a:t>享受其他平台所没有的积分、权益、返利等服务</a:t>
            </a:r>
            <a:endParaRPr lang="en-US" sz="900" dirty="0">
              <a:solidFill>
                <a:schemeClr val="tx1">
                  <a:alpha val="50000"/>
                </a:schemeClr>
              </a:solidFill>
              <a:latin typeface="+mn-ea"/>
            </a:endParaRPr>
          </a:p>
        </p:txBody>
      </p:sp>
      <p:sp>
        <p:nvSpPr>
          <p:cNvPr id="61" name="文本框 60">
            <a:extLst>
              <a:ext uri="{FF2B5EF4-FFF2-40B4-BE49-F238E27FC236}">
                <a16:creationId xmlns:a16="http://schemas.microsoft.com/office/drawing/2014/main" id="{A37640E0-21B6-F29E-7764-AEC65C4B907B}"/>
              </a:ext>
            </a:extLst>
          </p:cNvPr>
          <p:cNvSpPr txBox="1"/>
          <p:nvPr/>
        </p:nvSpPr>
        <p:spPr>
          <a:xfrm>
            <a:off x="7362466" y="2690220"/>
            <a:ext cx="1441099" cy="250453"/>
          </a:xfrm>
          <a:prstGeom prst="rect">
            <a:avLst/>
          </a:prstGeom>
          <a:noFill/>
        </p:spPr>
        <p:txBody>
          <a:bodyPr wrap="square" rtlCol="0">
            <a:spAutoFit/>
          </a:bodyPr>
          <a:lstStyle>
            <a:defPPr>
              <a:defRPr lang="en-US"/>
            </a:defPPr>
            <a:lvl1pPr>
              <a:lnSpc>
                <a:spcPct val="120000"/>
              </a:lnSpc>
              <a:defRPr sz="900">
                <a:solidFill>
                  <a:schemeClr val="tx1">
                    <a:alpha val="50000"/>
                  </a:schemeClr>
                </a:solidFill>
                <a:latin typeface="+mn-ea"/>
              </a:defRPr>
            </a:lvl1pPr>
          </a:lstStyle>
          <a:p>
            <a:r>
              <a:rPr lang="en-US" altLang="zh-CN" dirty="0"/>
              <a:t>2.</a:t>
            </a:r>
            <a:r>
              <a:rPr lang="zh-CN" altLang="en-US" dirty="0"/>
              <a:t>品牌知名度高</a:t>
            </a:r>
            <a:endParaRPr lang="en-US" dirty="0"/>
          </a:p>
        </p:txBody>
      </p:sp>
      <p:pic>
        <p:nvPicPr>
          <p:cNvPr id="65" name="图形 64">
            <a:extLst>
              <a:ext uri="{FF2B5EF4-FFF2-40B4-BE49-F238E27FC236}">
                <a16:creationId xmlns:a16="http://schemas.microsoft.com/office/drawing/2014/main" id="{40DEF7BF-7AE2-B8E5-A522-EBF9F4F59D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65763" y="4635744"/>
            <a:ext cx="1007575" cy="1007575"/>
          </a:xfrm>
          <a:prstGeom prst="rect">
            <a:avLst/>
          </a:prstGeom>
        </p:spPr>
      </p:pic>
    </p:spTree>
    <p:extLst>
      <p:ext uri="{BB962C8B-B14F-4D97-AF65-F5344CB8AC3E}">
        <p14:creationId xmlns:p14="http://schemas.microsoft.com/office/powerpoint/2010/main" val="207756707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8472B9C6-0110-70C1-C3A8-78469205D1F6}"/>
              </a:ext>
            </a:extLst>
          </p:cNvPr>
          <p:cNvSpPr/>
          <p:nvPr/>
        </p:nvSpPr>
        <p:spPr>
          <a:xfrm flipV="1">
            <a:off x="3871229" y="3024076"/>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矩形 92">
            <a:extLst>
              <a:ext uri="{FF2B5EF4-FFF2-40B4-BE49-F238E27FC236}">
                <a16:creationId xmlns:a16="http://schemas.microsoft.com/office/drawing/2014/main" id="{D616821A-B2EA-19BD-28C5-B964994EE0C7}"/>
              </a:ext>
            </a:extLst>
          </p:cNvPr>
          <p:cNvSpPr/>
          <p:nvPr/>
        </p:nvSpPr>
        <p:spPr>
          <a:xfrm flipV="1">
            <a:off x="5690706" y="3024076"/>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矩形 93">
            <a:extLst>
              <a:ext uri="{FF2B5EF4-FFF2-40B4-BE49-F238E27FC236}">
                <a16:creationId xmlns:a16="http://schemas.microsoft.com/office/drawing/2014/main" id="{934627F6-5D24-1932-8976-486CEA478EB6}"/>
              </a:ext>
            </a:extLst>
          </p:cNvPr>
          <p:cNvSpPr/>
          <p:nvPr/>
        </p:nvSpPr>
        <p:spPr>
          <a:xfrm flipV="1">
            <a:off x="7529536" y="3024076"/>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矩形 94">
            <a:extLst>
              <a:ext uri="{FF2B5EF4-FFF2-40B4-BE49-F238E27FC236}">
                <a16:creationId xmlns:a16="http://schemas.microsoft.com/office/drawing/2014/main" id="{A06180C7-A0C4-67CC-3191-62EFF27568A6}"/>
              </a:ext>
            </a:extLst>
          </p:cNvPr>
          <p:cNvSpPr/>
          <p:nvPr/>
        </p:nvSpPr>
        <p:spPr>
          <a:xfrm flipV="1">
            <a:off x="9339063" y="3024076"/>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矩形 86">
            <a:extLst>
              <a:ext uri="{FF2B5EF4-FFF2-40B4-BE49-F238E27FC236}">
                <a16:creationId xmlns:a16="http://schemas.microsoft.com/office/drawing/2014/main" id="{7568C5A4-F535-330D-8DC8-77FCB37A2FE6}"/>
              </a:ext>
            </a:extLst>
          </p:cNvPr>
          <p:cNvSpPr/>
          <p:nvPr/>
        </p:nvSpPr>
        <p:spPr>
          <a:xfrm>
            <a:off x="3871229" y="4896433"/>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矩形 87">
            <a:extLst>
              <a:ext uri="{FF2B5EF4-FFF2-40B4-BE49-F238E27FC236}">
                <a16:creationId xmlns:a16="http://schemas.microsoft.com/office/drawing/2014/main" id="{AF0729D1-7BEB-E6DE-E334-C6DFE893B3B4}"/>
              </a:ext>
            </a:extLst>
          </p:cNvPr>
          <p:cNvSpPr/>
          <p:nvPr/>
        </p:nvSpPr>
        <p:spPr>
          <a:xfrm>
            <a:off x="5690706" y="4896433"/>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矩形 89">
            <a:extLst>
              <a:ext uri="{FF2B5EF4-FFF2-40B4-BE49-F238E27FC236}">
                <a16:creationId xmlns:a16="http://schemas.microsoft.com/office/drawing/2014/main" id="{FDC02FAC-81C1-45D7-CD54-62F1AF118D63}"/>
              </a:ext>
            </a:extLst>
          </p:cNvPr>
          <p:cNvSpPr/>
          <p:nvPr/>
        </p:nvSpPr>
        <p:spPr>
          <a:xfrm>
            <a:off x="7529536" y="4896433"/>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矩形 90">
            <a:extLst>
              <a:ext uri="{FF2B5EF4-FFF2-40B4-BE49-F238E27FC236}">
                <a16:creationId xmlns:a16="http://schemas.microsoft.com/office/drawing/2014/main" id="{C812DAB0-51BD-2F03-9FEC-492EEE1C2ACB}"/>
              </a:ext>
            </a:extLst>
          </p:cNvPr>
          <p:cNvSpPr/>
          <p:nvPr/>
        </p:nvSpPr>
        <p:spPr>
          <a:xfrm>
            <a:off x="9339063" y="4896433"/>
            <a:ext cx="1748036" cy="1225440"/>
          </a:xfrm>
          <a:prstGeom prst="rect">
            <a:avLst/>
          </a:prstGeom>
          <a:gradFill>
            <a:gsLst>
              <a:gs pos="0">
                <a:srgbClr val="DE1C18">
                  <a:alpha val="7000"/>
                </a:srgbClr>
              </a:gs>
              <a:gs pos="100000">
                <a:srgbClr val="DE1C18">
                  <a:alpha val="0"/>
                </a:srgb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03A39AA5-7839-F02D-BED9-D01E438452F5}"/>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C9748021-CAA0-BC10-6A7C-C2D3E63184EA}"/>
              </a:ext>
            </a:extLst>
          </p:cNvPr>
          <p:cNvSpPr txBox="1"/>
          <p:nvPr/>
        </p:nvSpPr>
        <p:spPr>
          <a:xfrm>
            <a:off x="718457" y="566161"/>
            <a:ext cx="3711272"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以用户为中心的设计度量</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EF3C9916-FC7B-3C2E-4879-17BCACC945E6}"/>
              </a:ext>
            </a:extLst>
          </p:cNvPr>
          <p:cNvSpPr txBox="1"/>
          <p:nvPr/>
        </p:nvSpPr>
        <p:spPr>
          <a:xfrm>
            <a:off x="4372798" y="757145"/>
            <a:ext cx="2337499" cy="276999"/>
          </a:xfrm>
          <a:prstGeom prst="rect">
            <a:avLst/>
          </a:prstGeom>
          <a:noFill/>
        </p:spPr>
        <p:txBody>
          <a:bodyPr wrap="none" rtlCol="0">
            <a:spAutoFit/>
          </a:bodyPr>
          <a:lstStyle/>
          <a:p>
            <a:r>
              <a:rPr lang="en-US" altLang="zh-CN" sz="1200" dirty="0">
                <a:solidFill>
                  <a:schemeClr val="bg1">
                    <a:lumMod val="75000"/>
                  </a:schemeClr>
                </a:solidFill>
                <a:latin typeface="+mn-ea"/>
              </a:rPr>
              <a:t>User centered design metrics</a:t>
            </a:r>
            <a:endParaRPr lang="en-US" sz="1200" dirty="0">
              <a:solidFill>
                <a:schemeClr val="bg1">
                  <a:lumMod val="75000"/>
                </a:schemeClr>
              </a:solidFill>
              <a:latin typeface="+mn-ea"/>
            </a:endParaRPr>
          </a:p>
        </p:txBody>
      </p:sp>
      <p:sp>
        <p:nvSpPr>
          <p:cNvPr id="7" name="矩形 6">
            <a:extLst>
              <a:ext uri="{FF2B5EF4-FFF2-40B4-BE49-F238E27FC236}">
                <a16:creationId xmlns:a16="http://schemas.microsoft.com/office/drawing/2014/main" id="{C8F7AE3E-0FDA-5846-0345-8708CD6E1952}"/>
              </a:ext>
            </a:extLst>
          </p:cNvPr>
          <p:cNvSpPr/>
          <p:nvPr/>
        </p:nvSpPr>
        <p:spPr>
          <a:xfrm>
            <a:off x="1127125" y="1503362"/>
            <a:ext cx="1260475" cy="4572000"/>
          </a:xfrm>
          <a:prstGeom prst="rect">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D1D2F9A3-FCA7-0165-D7E5-442AADF63E32}"/>
              </a:ext>
            </a:extLst>
          </p:cNvPr>
          <p:cNvSpPr/>
          <p:nvPr/>
        </p:nvSpPr>
        <p:spPr>
          <a:xfrm>
            <a:off x="1127125" y="1503362"/>
            <a:ext cx="1260475" cy="4572000"/>
          </a:xfrm>
          <a:prstGeom prst="rect">
            <a:avLst/>
          </a:prstGeom>
          <a:noFill/>
          <a:ln w="15875" cap="rnd">
            <a:gradFill>
              <a:gsLst>
                <a:gs pos="0">
                  <a:srgbClr val="DE1C18"/>
                </a:gs>
                <a:gs pos="77000">
                  <a:srgbClr val="DE1C18">
                    <a:alpha val="0"/>
                  </a:srgbClr>
                </a:gs>
                <a:gs pos="22000">
                  <a:srgbClr val="DE1C18">
                    <a:alpha val="0"/>
                  </a:srgbClr>
                </a:gs>
                <a:gs pos="100000">
                  <a:srgbClr val="DE1C18"/>
                </a:gs>
              </a:gsLst>
              <a:lin ang="0" scaled="0"/>
            </a:gra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1152E448-3876-3041-E48A-0DF31E59E766}"/>
              </a:ext>
            </a:extLst>
          </p:cNvPr>
          <p:cNvSpPr/>
          <p:nvPr/>
        </p:nvSpPr>
        <p:spPr>
          <a:xfrm>
            <a:off x="2495550" y="1485900"/>
            <a:ext cx="1260475" cy="2752271"/>
          </a:xfrm>
          <a:prstGeom prst="rect">
            <a:avLst/>
          </a:prstGeom>
          <a:solidFill>
            <a:srgbClr val="DE1C18"/>
          </a:solidFill>
          <a:ln>
            <a:noFill/>
          </a:ln>
          <a:effectLst>
            <a:outerShdw blurRad="254000" dist="127000" dir="5400000" algn="t" rotWithShape="0">
              <a:srgbClr val="DE1C1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10757932-F09B-C570-4847-4A42B0C131EB}"/>
              </a:ext>
            </a:extLst>
          </p:cNvPr>
          <p:cNvSpPr/>
          <p:nvPr/>
        </p:nvSpPr>
        <p:spPr>
          <a:xfrm>
            <a:off x="2495550" y="4350042"/>
            <a:ext cx="1260475" cy="1742783"/>
          </a:xfrm>
          <a:prstGeom prst="rect">
            <a:avLst/>
          </a:prstGeom>
          <a:solidFill>
            <a:schemeClr val="tx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C38C2314-B40F-8DDE-2CEE-B5AD5143E68A}"/>
              </a:ext>
            </a:extLst>
          </p:cNvPr>
          <p:cNvSpPr txBox="1"/>
          <p:nvPr/>
        </p:nvSpPr>
        <p:spPr>
          <a:xfrm>
            <a:off x="1400854" y="3355878"/>
            <a:ext cx="713016" cy="866969"/>
          </a:xfrm>
          <a:prstGeom prst="rect">
            <a:avLst/>
          </a:prstGeom>
          <a:noFill/>
        </p:spPr>
        <p:txBody>
          <a:bodyPr vert="horz" wrap="none" rtlCol="0">
            <a:spAutoFit/>
          </a:bodyPr>
          <a:lstStyle/>
          <a:p>
            <a:pPr algn="ctr">
              <a:lnSpc>
                <a:spcPct val="130000"/>
              </a:lnSpc>
            </a:pPr>
            <a:r>
              <a:rPr lang="zh-CN" altLang="en-US" sz="2000" spc="60" dirty="0">
                <a:latin typeface="+mj-ea"/>
                <a:ea typeface="+mj-ea"/>
              </a:rPr>
              <a:t>用户</a:t>
            </a:r>
            <a:endParaRPr lang="en-US" altLang="zh-CN" sz="2000" spc="60" dirty="0">
              <a:latin typeface="+mj-ea"/>
              <a:ea typeface="+mj-ea"/>
            </a:endParaRPr>
          </a:p>
          <a:p>
            <a:pPr algn="ctr">
              <a:lnSpc>
                <a:spcPct val="130000"/>
              </a:lnSpc>
            </a:pPr>
            <a:r>
              <a:rPr lang="zh-CN" altLang="en-US" sz="2000" spc="60" dirty="0">
                <a:latin typeface="+mj-ea"/>
                <a:ea typeface="+mj-ea"/>
              </a:rPr>
              <a:t>态度</a:t>
            </a:r>
            <a:endParaRPr lang="en-US" altLang="zh-CN" sz="2000" spc="60" dirty="0">
              <a:latin typeface="+mj-ea"/>
              <a:ea typeface="+mj-ea"/>
            </a:endParaRPr>
          </a:p>
        </p:txBody>
      </p:sp>
      <p:sp>
        <p:nvSpPr>
          <p:cNvPr id="12" name="文本框 11">
            <a:extLst>
              <a:ext uri="{FF2B5EF4-FFF2-40B4-BE49-F238E27FC236}">
                <a16:creationId xmlns:a16="http://schemas.microsoft.com/office/drawing/2014/main" id="{5086C279-920C-86F8-342B-06C613E298E1}"/>
              </a:ext>
            </a:extLst>
          </p:cNvPr>
          <p:cNvSpPr txBox="1"/>
          <p:nvPr/>
        </p:nvSpPr>
        <p:spPr>
          <a:xfrm>
            <a:off x="2658993" y="2638087"/>
            <a:ext cx="933589"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用户心智</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3" name="文本框 12">
            <a:extLst>
              <a:ext uri="{FF2B5EF4-FFF2-40B4-BE49-F238E27FC236}">
                <a16:creationId xmlns:a16="http://schemas.microsoft.com/office/drawing/2014/main" id="{46EE27F9-A3EC-5B70-2820-C0A7F6FB88C5}"/>
              </a:ext>
            </a:extLst>
          </p:cNvPr>
          <p:cNvSpPr txBox="1"/>
          <p:nvPr/>
        </p:nvSpPr>
        <p:spPr>
          <a:xfrm>
            <a:off x="2495550" y="2939225"/>
            <a:ext cx="1260474" cy="285656"/>
          </a:xfrm>
          <a:prstGeom prst="rect">
            <a:avLst/>
          </a:prstGeom>
          <a:noFill/>
        </p:spPr>
        <p:txBody>
          <a:bodyPr wrap="square" rtlCol="0">
            <a:spAutoFit/>
          </a:bodyPr>
          <a:lstStyle/>
          <a:p>
            <a:pPr algn="ctr">
              <a:lnSpc>
                <a:spcPct val="120000"/>
              </a:lnSpc>
            </a:pPr>
            <a:r>
              <a:rPr lang="zh-CN" altLang="en-US" sz="1100" dirty="0">
                <a:solidFill>
                  <a:schemeClr val="bg1"/>
                </a:solidFill>
                <a:latin typeface="+mn-ea"/>
              </a:rPr>
              <a:t>（认知</a:t>
            </a:r>
            <a:r>
              <a:rPr lang="en-US" altLang="zh-CN" sz="1100" dirty="0">
                <a:solidFill>
                  <a:schemeClr val="bg1"/>
                </a:solidFill>
                <a:latin typeface="+mn-ea"/>
              </a:rPr>
              <a:t>+</a:t>
            </a:r>
            <a:r>
              <a:rPr lang="zh-CN" altLang="en-US" sz="1100" dirty="0">
                <a:solidFill>
                  <a:schemeClr val="bg1"/>
                </a:solidFill>
                <a:latin typeface="+mn-ea"/>
              </a:rPr>
              <a:t>行动）</a:t>
            </a:r>
            <a:endParaRPr lang="en-US" sz="1100" dirty="0">
              <a:solidFill>
                <a:schemeClr val="bg1"/>
              </a:solidFill>
              <a:latin typeface="+mn-ea"/>
            </a:endParaRPr>
          </a:p>
        </p:txBody>
      </p:sp>
      <p:sp>
        <p:nvSpPr>
          <p:cNvPr id="14" name="文本框 13">
            <a:extLst>
              <a:ext uri="{FF2B5EF4-FFF2-40B4-BE49-F238E27FC236}">
                <a16:creationId xmlns:a16="http://schemas.microsoft.com/office/drawing/2014/main" id="{52501118-2650-7381-5CB0-F4E35856988D}"/>
              </a:ext>
            </a:extLst>
          </p:cNvPr>
          <p:cNvSpPr txBox="1"/>
          <p:nvPr/>
        </p:nvSpPr>
        <p:spPr>
          <a:xfrm>
            <a:off x="2658994" y="5082933"/>
            <a:ext cx="933589"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用户情感</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16" name="直接连接符 15">
            <a:extLst>
              <a:ext uri="{FF2B5EF4-FFF2-40B4-BE49-F238E27FC236}">
                <a16:creationId xmlns:a16="http://schemas.microsoft.com/office/drawing/2014/main" id="{9AEEFC9F-FD3F-EB9B-B993-90FB037CCCB2}"/>
              </a:ext>
            </a:extLst>
          </p:cNvPr>
          <p:cNvCxnSpPr>
            <a:cxnSpLocks/>
          </p:cNvCxnSpPr>
          <p:nvPr/>
        </p:nvCxnSpPr>
        <p:spPr>
          <a:xfrm>
            <a:off x="3871231" y="1810083"/>
            <a:ext cx="7215869" cy="0"/>
          </a:xfrm>
          <a:prstGeom prst="line">
            <a:avLst/>
          </a:prstGeom>
          <a:ln>
            <a:solidFill>
              <a:srgbClr val="DE1C18"/>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D1F9E06B-DF35-957C-E2F7-9EE5BFFC3291}"/>
              </a:ext>
            </a:extLst>
          </p:cNvPr>
          <p:cNvGrpSpPr/>
          <p:nvPr/>
        </p:nvGrpSpPr>
        <p:grpSpPr>
          <a:xfrm>
            <a:off x="4335721" y="1628946"/>
            <a:ext cx="941162" cy="362274"/>
            <a:chOff x="4338864" y="1628946"/>
            <a:chExt cx="941162" cy="362274"/>
          </a:xfrm>
        </p:grpSpPr>
        <p:sp>
          <p:nvSpPr>
            <p:cNvPr id="17" name="矩形: 圆角 16">
              <a:extLst>
                <a:ext uri="{FF2B5EF4-FFF2-40B4-BE49-F238E27FC236}">
                  <a16:creationId xmlns:a16="http://schemas.microsoft.com/office/drawing/2014/main" id="{D808D85D-23AD-C944-003B-E221E49518CF}"/>
                </a:ext>
              </a:extLst>
            </p:cNvPr>
            <p:cNvSpPr/>
            <p:nvPr/>
          </p:nvSpPr>
          <p:spPr>
            <a:xfrm>
              <a:off x="4338864" y="1628946"/>
              <a:ext cx="941162" cy="362274"/>
            </a:xfrm>
            <a:prstGeom prst="roundRect">
              <a:avLst>
                <a:gd name="adj" fmla="val 50000"/>
              </a:avLst>
            </a:prstGeom>
            <a:solidFill>
              <a:srgbClr val="DE1C18"/>
            </a:solidFill>
            <a:ln>
              <a:noFill/>
            </a:ln>
            <a:effectLst>
              <a:outerShdw blurRad="254000" dist="127000" dir="5400000" algn="t" rotWithShape="0">
                <a:srgbClr val="DE1C1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D392E203-50FB-9C01-CFEB-BDE31BF6CA83}"/>
                </a:ext>
              </a:extLst>
            </p:cNvPr>
            <p:cNvSpPr txBox="1"/>
            <p:nvPr/>
          </p:nvSpPr>
          <p:spPr>
            <a:xfrm>
              <a:off x="4623494" y="1656195"/>
              <a:ext cx="37189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见</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7" name="文本框 36">
            <a:extLst>
              <a:ext uri="{FF2B5EF4-FFF2-40B4-BE49-F238E27FC236}">
                <a16:creationId xmlns:a16="http://schemas.microsoft.com/office/drawing/2014/main" id="{5E75407C-B92C-4FE0-39D0-F446F9819D49}"/>
              </a:ext>
            </a:extLst>
          </p:cNvPr>
          <p:cNvSpPr txBox="1"/>
          <p:nvPr/>
        </p:nvSpPr>
        <p:spPr>
          <a:xfrm>
            <a:off x="4406193" y="2117860"/>
            <a:ext cx="800219" cy="276999"/>
          </a:xfrm>
          <a:prstGeom prst="rect">
            <a:avLst/>
          </a:prstGeom>
          <a:noFill/>
        </p:spPr>
        <p:txBody>
          <a:bodyPr wrap="none" rtlCol="0">
            <a:spAutoFit/>
          </a:bodyPr>
          <a:lstStyle/>
          <a:p>
            <a:pPr algn="ctr"/>
            <a:r>
              <a:rPr lang="zh-CN" altLang="en-US" sz="1200" dirty="0">
                <a:latin typeface="+mn-ea"/>
              </a:rPr>
              <a:t>视觉认知</a:t>
            </a:r>
            <a:endParaRPr lang="en-US" sz="1200" dirty="0">
              <a:latin typeface="+mn-ea"/>
            </a:endParaRPr>
          </a:p>
        </p:txBody>
      </p:sp>
      <p:sp>
        <p:nvSpPr>
          <p:cNvPr id="41" name="文本框 40">
            <a:extLst>
              <a:ext uri="{FF2B5EF4-FFF2-40B4-BE49-F238E27FC236}">
                <a16:creationId xmlns:a16="http://schemas.microsoft.com/office/drawing/2014/main" id="{CF7B6435-8C67-2A34-3336-72E25AD59FAD}"/>
              </a:ext>
            </a:extLst>
          </p:cNvPr>
          <p:cNvSpPr txBox="1"/>
          <p:nvPr/>
        </p:nvSpPr>
        <p:spPr>
          <a:xfrm>
            <a:off x="4317706" y="2758088"/>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吸引性</a:t>
            </a:r>
            <a:endParaRPr lang="en-US" altLang="zh-CN" sz="2000" spc="60" dirty="0">
              <a:latin typeface="+mj-ea"/>
              <a:ea typeface="+mj-ea"/>
            </a:endParaRPr>
          </a:p>
        </p:txBody>
      </p:sp>
      <p:sp>
        <p:nvSpPr>
          <p:cNvPr id="45" name="等腰三角形 44">
            <a:extLst>
              <a:ext uri="{FF2B5EF4-FFF2-40B4-BE49-F238E27FC236}">
                <a16:creationId xmlns:a16="http://schemas.microsoft.com/office/drawing/2014/main" id="{6D97E39E-DE22-F7F3-E489-3FDE583973C0}"/>
              </a:ext>
            </a:extLst>
          </p:cNvPr>
          <p:cNvSpPr/>
          <p:nvPr/>
        </p:nvSpPr>
        <p:spPr>
          <a:xfrm flipV="1">
            <a:off x="4335721" y="3239729"/>
            <a:ext cx="941162" cy="232298"/>
          </a:xfrm>
          <a:prstGeom prst="triangle">
            <a:avLst/>
          </a:prstGeom>
          <a:gradFill>
            <a:gsLst>
              <a:gs pos="0">
                <a:srgbClr val="DE1C18">
                  <a:alpha val="20000"/>
                </a:srgbClr>
              </a:gs>
              <a:gs pos="100000">
                <a:srgbClr val="DE1C18">
                  <a:alpha val="0"/>
                </a:srgbClr>
              </a:gs>
            </a:gsLst>
            <a:lin ang="5400000" scaled="1"/>
          </a:gradFill>
          <a:ln w="6350">
            <a:gradFill>
              <a:gsLst>
                <a:gs pos="0">
                  <a:srgbClr val="DE1C18"/>
                </a:gs>
                <a:gs pos="100000">
                  <a:srgbClr val="DE1C18">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组合 27">
            <a:extLst>
              <a:ext uri="{FF2B5EF4-FFF2-40B4-BE49-F238E27FC236}">
                <a16:creationId xmlns:a16="http://schemas.microsoft.com/office/drawing/2014/main" id="{706E4B1D-BF7A-4BEC-8C3A-2BAD02C2CB0C}"/>
              </a:ext>
            </a:extLst>
          </p:cNvPr>
          <p:cNvGrpSpPr/>
          <p:nvPr/>
        </p:nvGrpSpPr>
        <p:grpSpPr>
          <a:xfrm>
            <a:off x="6189304" y="1628946"/>
            <a:ext cx="941162" cy="362274"/>
            <a:chOff x="4338864" y="1628946"/>
            <a:chExt cx="941162" cy="362274"/>
          </a:xfrm>
        </p:grpSpPr>
        <p:sp>
          <p:nvSpPr>
            <p:cNvPr id="29" name="矩形: 圆角 28">
              <a:extLst>
                <a:ext uri="{FF2B5EF4-FFF2-40B4-BE49-F238E27FC236}">
                  <a16:creationId xmlns:a16="http://schemas.microsoft.com/office/drawing/2014/main" id="{25CD9565-F78B-544A-AC3C-A46046FDF518}"/>
                </a:ext>
              </a:extLst>
            </p:cNvPr>
            <p:cNvSpPr/>
            <p:nvPr/>
          </p:nvSpPr>
          <p:spPr>
            <a:xfrm>
              <a:off x="4338864" y="1628946"/>
              <a:ext cx="941162" cy="362274"/>
            </a:xfrm>
            <a:prstGeom prst="roundRect">
              <a:avLst>
                <a:gd name="adj" fmla="val 50000"/>
              </a:avLst>
            </a:prstGeom>
            <a:solidFill>
              <a:srgbClr val="DE1C18"/>
            </a:solidFill>
            <a:ln>
              <a:noFill/>
            </a:ln>
            <a:effectLst>
              <a:outerShdw blurRad="254000" dist="127000" dir="5400000" algn="t" rotWithShape="0">
                <a:srgbClr val="DE1C1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39231DC5-FF66-D56D-41AC-D37CFA8A109E}"/>
                </a:ext>
              </a:extLst>
            </p:cNvPr>
            <p:cNvSpPr txBox="1"/>
            <p:nvPr/>
          </p:nvSpPr>
          <p:spPr>
            <a:xfrm>
              <a:off x="4623495" y="1656195"/>
              <a:ext cx="37189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解</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8" name="文本框 37">
            <a:extLst>
              <a:ext uri="{FF2B5EF4-FFF2-40B4-BE49-F238E27FC236}">
                <a16:creationId xmlns:a16="http://schemas.microsoft.com/office/drawing/2014/main" id="{89EF8E98-9B21-F824-2D83-2858EC7D4769}"/>
              </a:ext>
            </a:extLst>
          </p:cNvPr>
          <p:cNvSpPr txBox="1"/>
          <p:nvPr/>
        </p:nvSpPr>
        <p:spPr>
          <a:xfrm>
            <a:off x="6259776" y="2117860"/>
            <a:ext cx="800219" cy="276999"/>
          </a:xfrm>
          <a:prstGeom prst="rect">
            <a:avLst/>
          </a:prstGeom>
          <a:noFill/>
        </p:spPr>
        <p:txBody>
          <a:bodyPr wrap="none" rtlCol="0">
            <a:spAutoFit/>
          </a:bodyPr>
          <a:lstStyle/>
          <a:p>
            <a:pPr algn="ctr"/>
            <a:r>
              <a:rPr lang="zh-CN" altLang="en-US" sz="1200" dirty="0">
                <a:latin typeface="+mn-ea"/>
              </a:rPr>
              <a:t>理解思考</a:t>
            </a:r>
            <a:endParaRPr lang="en-US" sz="1200" dirty="0">
              <a:latin typeface="+mn-ea"/>
            </a:endParaRPr>
          </a:p>
        </p:txBody>
      </p:sp>
      <p:sp>
        <p:nvSpPr>
          <p:cNvPr id="42" name="文本框 41">
            <a:extLst>
              <a:ext uri="{FF2B5EF4-FFF2-40B4-BE49-F238E27FC236}">
                <a16:creationId xmlns:a16="http://schemas.microsoft.com/office/drawing/2014/main" id="{A54C57F3-5D5D-3F22-4785-5E71AA715019}"/>
              </a:ext>
            </a:extLst>
          </p:cNvPr>
          <p:cNvSpPr txBox="1"/>
          <p:nvPr/>
        </p:nvSpPr>
        <p:spPr>
          <a:xfrm>
            <a:off x="6039203" y="2758088"/>
            <a:ext cx="1241365"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易理解性</a:t>
            </a:r>
            <a:endParaRPr lang="en-US" altLang="zh-CN" sz="2000" spc="60" dirty="0">
              <a:latin typeface="+mj-ea"/>
              <a:ea typeface="+mj-ea"/>
            </a:endParaRPr>
          </a:p>
        </p:txBody>
      </p:sp>
      <p:sp>
        <p:nvSpPr>
          <p:cNvPr id="46" name="等腰三角形 45">
            <a:extLst>
              <a:ext uri="{FF2B5EF4-FFF2-40B4-BE49-F238E27FC236}">
                <a16:creationId xmlns:a16="http://schemas.microsoft.com/office/drawing/2014/main" id="{44C72968-FE47-2711-FB00-235B2321325D}"/>
              </a:ext>
            </a:extLst>
          </p:cNvPr>
          <p:cNvSpPr/>
          <p:nvPr/>
        </p:nvSpPr>
        <p:spPr>
          <a:xfrm flipV="1">
            <a:off x="6189304" y="3239729"/>
            <a:ext cx="941162" cy="232298"/>
          </a:xfrm>
          <a:prstGeom prst="triangle">
            <a:avLst/>
          </a:prstGeom>
          <a:gradFill>
            <a:gsLst>
              <a:gs pos="0">
                <a:srgbClr val="DE1C18">
                  <a:alpha val="20000"/>
                </a:srgbClr>
              </a:gs>
              <a:gs pos="100000">
                <a:srgbClr val="DE1C18">
                  <a:alpha val="0"/>
                </a:srgbClr>
              </a:gs>
            </a:gsLst>
            <a:lin ang="5400000" scaled="1"/>
          </a:gradFill>
          <a:ln w="6350">
            <a:gradFill>
              <a:gsLst>
                <a:gs pos="0">
                  <a:srgbClr val="DE1C18"/>
                </a:gs>
                <a:gs pos="100000">
                  <a:srgbClr val="DE1C18">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组合 30">
            <a:extLst>
              <a:ext uri="{FF2B5EF4-FFF2-40B4-BE49-F238E27FC236}">
                <a16:creationId xmlns:a16="http://schemas.microsoft.com/office/drawing/2014/main" id="{A5011CEF-53DC-345F-C3FF-1CB4A24937F5}"/>
              </a:ext>
            </a:extLst>
          </p:cNvPr>
          <p:cNvGrpSpPr/>
          <p:nvPr/>
        </p:nvGrpSpPr>
        <p:grpSpPr>
          <a:xfrm>
            <a:off x="8042888" y="1628946"/>
            <a:ext cx="941162" cy="362274"/>
            <a:chOff x="4338864" y="1628946"/>
            <a:chExt cx="941162" cy="362274"/>
          </a:xfrm>
        </p:grpSpPr>
        <p:sp>
          <p:nvSpPr>
            <p:cNvPr id="32" name="矩形: 圆角 31">
              <a:extLst>
                <a:ext uri="{FF2B5EF4-FFF2-40B4-BE49-F238E27FC236}">
                  <a16:creationId xmlns:a16="http://schemas.microsoft.com/office/drawing/2014/main" id="{9C4E9D5D-D8AD-CA96-A91A-C7CC1F3E84C2}"/>
                </a:ext>
              </a:extLst>
            </p:cNvPr>
            <p:cNvSpPr/>
            <p:nvPr/>
          </p:nvSpPr>
          <p:spPr>
            <a:xfrm>
              <a:off x="4338864" y="1628946"/>
              <a:ext cx="941162" cy="362274"/>
            </a:xfrm>
            <a:prstGeom prst="roundRect">
              <a:avLst>
                <a:gd name="adj" fmla="val 50000"/>
              </a:avLst>
            </a:prstGeom>
            <a:solidFill>
              <a:srgbClr val="DE1C18"/>
            </a:solidFill>
            <a:ln>
              <a:noFill/>
            </a:ln>
            <a:effectLst>
              <a:outerShdw blurRad="254000" dist="127000" dir="5400000" algn="t" rotWithShape="0">
                <a:srgbClr val="DE1C1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A26B8208-3ECA-6548-80A7-F8F5F1226805}"/>
                </a:ext>
              </a:extLst>
            </p:cNvPr>
            <p:cNvSpPr txBox="1"/>
            <p:nvPr/>
          </p:nvSpPr>
          <p:spPr>
            <a:xfrm>
              <a:off x="4623494" y="1656195"/>
              <a:ext cx="37189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恩</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9" name="文本框 38">
            <a:extLst>
              <a:ext uri="{FF2B5EF4-FFF2-40B4-BE49-F238E27FC236}">
                <a16:creationId xmlns:a16="http://schemas.microsoft.com/office/drawing/2014/main" id="{2CF97CA0-CA35-D641-9B0A-7DA1A7D321FB}"/>
              </a:ext>
            </a:extLst>
          </p:cNvPr>
          <p:cNvSpPr txBox="1"/>
          <p:nvPr/>
        </p:nvSpPr>
        <p:spPr>
          <a:xfrm>
            <a:off x="8113360" y="2117860"/>
            <a:ext cx="800219" cy="276999"/>
          </a:xfrm>
          <a:prstGeom prst="rect">
            <a:avLst/>
          </a:prstGeom>
          <a:noFill/>
        </p:spPr>
        <p:txBody>
          <a:bodyPr wrap="none" rtlCol="0">
            <a:spAutoFit/>
          </a:bodyPr>
          <a:lstStyle/>
          <a:p>
            <a:pPr algn="ctr"/>
            <a:r>
              <a:rPr lang="zh-CN" altLang="en-US" sz="1200" dirty="0">
                <a:latin typeface="+mn-ea"/>
              </a:rPr>
              <a:t>分析学习</a:t>
            </a:r>
            <a:endParaRPr lang="en-US" sz="1200" dirty="0">
              <a:latin typeface="+mn-ea"/>
            </a:endParaRPr>
          </a:p>
        </p:txBody>
      </p:sp>
      <p:sp>
        <p:nvSpPr>
          <p:cNvPr id="43" name="文本框 42">
            <a:extLst>
              <a:ext uri="{FF2B5EF4-FFF2-40B4-BE49-F238E27FC236}">
                <a16:creationId xmlns:a16="http://schemas.microsoft.com/office/drawing/2014/main" id="{8E1FBD3A-D703-0C9D-8A43-8808AF7EA0C5}"/>
              </a:ext>
            </a:extLst>
          </p:cNvPr>
          <p:cNvSpPr txBox="1"/>
          <p:nvPr/>
        </p:nvSpPr>
        <p:spPr>
          <a:xfrm>
            <a:off x="8024873" y="2758088"/>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易用性</a:t>
            </a:r>
            <a:endParaRPr lang="en-US" altLang="zh-CN" sz="2000" spc="60" dirty="0">
              <a:latin typeface="+mj-ea"/>
              <a:ea typeface="+mj-ea"/>
            </a:endParaRPr>
          </a:p>
        </p:txBody>
      </p:sp>
      <p:sp>
        <p:nvSpPr>
          <p:cNvPr id="47" name="等腰三角形 46">
            <a:extLst>
              <a:ext uri="{FF2B5EF4-FFF2-40B4-BE49-F238E27FC236}">
                <a16:creationId xmlns:a16="http://schemas.microsoft.com/office/drawing/2014/main" id="{08B9CA7D-4C20-0C41-E9E9-FD72A22A30B9}"/>
              </a:ext>
            </a:extLst>
          </p:cNvPr>
          <p:cNvSpPr/>
          <p:nvPr/>
        </p:nvSpPr>
        <p:spPr>
          <a:xfrm flipV="1">
            <a:off x="8042888" y="3239729"/>
            <a:ext cx="941162" cy="232298"/>
          </a:xfrm>
          <a:prstGeom prst="triangle">
            <a:avLst/>
          </a:prstGeom>
          <a:gradFill>
            <a:gsLst>
              <a:gs pos="0">
                <a:srgbClr val="DE1C18">
                  <a:alpha val="20000"/>
                </a:srgbClr>
              </a:gs>
              <a:gs pos="100000">
                <a:srgbClr val="DE1C18">
                  <a:alpha val="0"/>
                </a:srgbClr>
              </a:gs>
            </a:gsLst>
            <a:lin ang="5400000" scaled="1"/>
          </a:gradFill>
          <a:ln w="6350">
            <a:gradFill>
              <a:gsLst>
                <a:gs pos="0">
                  <a:srgbClr val="DE1C18"/>
                </a:gs>
                <a:gs pos="100000">
                  <a:srgbClr val="DE1C18">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组合 33">
            <a:extLst>
              <a:ext uri="{FF2B5EF4-FFF2-40B4-BE49-F238E27FC236}">
                <a16:creationId xmlns:a16="http://schemas.microsoft.com/office/drawing/2014/main" id="{331F1DAD-BFB1-C738-AE3C-36EAE390D45F}"/>
              </a:ext>
            </a:extLst>
          </p:cNvPr>
          <p:cNvGrpSpPr/>
          <p:nvPr/>
        </p:nvGrpSpPr>
        <p:grpSpPr>
          <a:xfrm>
            <a:off x="9896472" y="1628946"/>
            <a:ext cx="941162" cy="362274"/>
            <a:chOff x="4338864" y="1628946"/>
            <a:chExt cx="941162" cy="362274"/>
          </a:xfrm>
        </p:grpSpPr>
        <p:sp>
          <p:nvSpPr>
            <p:cNvPr id="35" name="矩形: 圆角 34">
              <a:extLst>
                <a:ext uri="{FF2B5EF4-FFF2-40B4-BE49-F238E27FC236}">
                  <a16:creationId xmlns:a16="http://schemas.microsoft.com/office/drawing/2014/main" id="{F01FB76E-74DC-AE5B-6E10-411D98D4611E}"/>
                </a:ext>
              </a:extLst>
            </p:cNvPr>
            <p:cNvSpPr/>
            <p:nvPr/>
          </p:nvSpPr>
          <p:spPr>
            <a:xfrm>
              <a:off x="4338864" y="1628946"/>
              <a:ext cx="941162" cy="362274"/>
            </a:xfrm>
            <a:prstGeom prst="roundRect">
              <a:avLst>
                <a:gd name="adj" fmla="val 50000"/>
              </a:avLst>
            </a:prstGeom>
            <a:solidFill>
              <a:srgbClr val="DE1C18"/>
            </a:solidFill>
            <a:ln>
              <a:noFill/>
            </a:ln>
            <a:effectLst>
              <a:outerShdw blurRad="254000" dist="127000" dir="5400000" algn="t" rotWithShape="0">
                <a:srgbClr val="DE1C1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394AC5BC-B46B-B484-0874-81B39DEE47A2}"/>
                </a:ext>
              </a:extLst>
            </p:cNvPr>
            <p:cNvSpPr txBox="1"/>
            <p:nvPr/>
          </p:nvSpPr>
          <p:spPr>
            <a:xfrm>
              <a:off x="4623494" y="1656195"/>
              <a:ext cx="37189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行</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40" name="文本框 39">
            <a:extLst>
              <a:ext uri="{FF2B5EF4-FFF2-40B4-BE49-F238E27FC236}">
                <a16:creationId xmlns:a16="http://schemas.microsoft.com/office/drawing/2014/main" id="{F2E8418F-36C2-1B10-2700-E351DFBA193E}"/>
              </a:ext>
            </a:extLst>
          </p:cNvPr>
          <p:cNvSpPr txBox="1"/>
          <p:nvPr/>
        </p:nvSpPr>
        <p:spPr>
          <a:xfrm>
            <a:off x="9966944" y="2117860"/>
            <a:ext cx="800219" cy="276999"/>
          </a:xfrm>
          <a:prstGeom prst="rect">
            <a:avLst/>
          </a:prstGeom>
          <a:noFill/>
        </p:spPr>
        <p:txBody>
          <a:bodyPr wrap="none" rtlCol="0">
            <a:spAutoFit/>
          </a:bodyPr>
          <a:lstStyle/>
          <a:p>
            <a:pPr algn="ctr"/>
            <a:r>
              <a:rPr lang="zh-CN" altLang="en-US" sz="1200" dirty="0">
                <a:latin typeface="+mn-ea"/>
              </a:rPr>
              <a:t>付诸实践</a:t>
            </a:r>
            <a:endParaRPr lang="en-US" sz="1200" dirty="0">
              <a:latin typeface="+mn-ea"/>
            </a:endParaRPr>
          </a:p>
        </p:txBody>
      </p:sp>
      <p:sp>
        <p:nvSpPr>
          <p:cNvPr id="44" name="文本框 43">
            <a:extLst>
              <a:ext uri="{FF2B5EF4-FFF2-40B4-BE49-F238E27FC236}">
                <a16:creationId xmlns:a16="http://schemas.microsoft.com/office/drawing/2014/main" id="{F5DBF55C-A814-7F3F-CDD8-65C6C329978E}"/>
              </a:ext>
            </a:extLst>
          </p:cNvPr>
          <p:cNvSpPr txBox="1"/>
          <p:nvPr/>
        </p:nvSpPr>
        <p:spPr>
          <a:xfrm>
            <a:off x="9746370" y="2758088"/>
            <a:ext cx="1241366"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任务效率</a:t>
            </a:r>
            <a:endParaRPr lang="en-US" altLang="zh-CN" sz="2000" spc="60" dirty="0">
              <a:latin typeface="+mj-ea"/>
              <a:ea typeface="+mj-ea"/>
            </a:endParaRPr>
          </a:p>
        </p:txBody>
      </p:sp>
      <p:sp>
        <p:nvSpPr>
          <p:cNvPr id="48" name="等腰三角形 47">
            <a:extLst>
              <a:ext uri="{FF2B5EF4-FFF2-40B4-BE49-F238E27FC236}">
                <a16:creationId xmlns:a16="http://schemas.microsoft.com/office/drawing/2014/main" id="{3B1574A6-8688-0186-B261-AC115BF6E119}"/>
              </a:ext>
            </a:extLst>
          </p:cNvPr>
          <p:cNvSpPr/>
          <p:nvPr/>
        </p:nvSpPr>
        <p:spPr>
          <a:xfrm flipV="1">
            <a:off x="9896472" y="3239729"/>
            <a:ext cx="941162" cy="232298"/>
          </a:xfrm>
          <a:prstGeom prst="triangle">
            <a:avLst/>
          </a:prstGeom>
          <a:gradFill>
            <a:gsLst>
              <a:gs pos="0">
                <a:srgbClr val="DE1C18">
                  <a:alpha val="20000"/>
                </a:srgbClr>
              </a:gs>
              <a:gs pos="100000">
                <a:srgbClr val="DE1C18">
                  <a:alpha val="0"/>
                </a:srgbClr>
              </a:gs>
            </a:gsLst>
            <a:lin ang="5400000" scaled="1"/>
          </a:gradFill>
          <a:ln w="6350">
            <a:gradFill>
              <a:gsLst>
                <a:gs pos="0">
                  <a:srgbClr val="DE1C18"/>
                </a:gs>
                <a:gs pos="100000">
                  <a:srgbClr val="DE1C18">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a:extLst>
              <a:ext uri="{FF2B5EF4-FFF2-40B4-BE49-F238E27FC236}">
                <a16:creationId xmlns:a16="http://schemas.microsoft.com/office/drawing/2014/main" id="{B195EABC-EBED-3955-315F-0829F03483F1}"/>
              </a:ext>
            </a:extLst>
          </p:cNvPr>
          <p:cNvSpPr/>
          <p:nvPr/>
        </p:nvSpPr>
        <p:spPr>
          <a:xfrm>
            <a:off x="3871230" y="4350042"/>
            <a:ext cx="3567513" cy="4668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矩形 53">
            <a:extLst>
              <a:ext uri="{FF2B5EF4-FFF2-40B4-BE49-F238E27FC236}">
                <a16:creationId xmlns:a16="http://schemas.microsoft.com/office/drawing/2014/main" id="{E691C996-BE05-10F6-4E65-D1EFEFF83B8D}"/>
              </a:ext>
            </a:extLst>
          </p:cNvPr>
          <p:cNvSpPr/>
          <p:nvPr/>
        </p:nvSpPr>
        <p:spPr>
          <a:xfrm>
            <a:off x="7519586" y="4350042"/>
            <a:ext cx="3567513" cy="4668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51A7809D-6B0A-0113-9558-014226B03719}"/>
              </a:ext>
            </a:extLst>
          </p:cNvPr>
          <p:cNvSpPr txBox="1"/>
          <p:nvPr/>
        </p:nvSpPr>
        <p:spPr>
          <a:xfrm>
            <a:off x="5375422" y="4429580"/>
            <a:ext cx="55912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短期</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E599FF0A-2B2F-5AC7-3EF0-8C03750BE8AB}"/>
              </a:ext>
            </a:extLst>
          </p:cNvPr>
          <p:cNvSpPr txBox="1"/>
          <p:nvPr/>
        </p:nvSpPr>
        <p:spPr>
          <a:xfrm>
            <a:off x="9023778" y="4429580"/>
            <a:ext cx="559128" cy="307777"/>
          </a:xfrm>
          <a:prstGeom prst="rect">
            <a:avLst/>
          </a:prstGeom>
          <a:noFill/>
        </p:spPr>
        <p:txBody>
          <a:bodyPr vert="horz" wrap="none" rtlCol="0">
            <a:spAutoFit/>
          </a:bodyPr>
          <a:lstStyle/>
          <a:p>
            <a:pPr algn="ctr"/>
            <a:r>
              <a:rPr lang="zh-CN" alt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长期</a:t>
            </a:r>
            <a:endParaRPr lang="en-US" sz="1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0CBD9FA3-E319-50AC-008C-5DDB3F87064F}"/>
              </a:ext>
            </a:extLst>
          </p:cNvPr>
          <p:cNvSpPr txBox="1"/>
          <p:nvPr/>
        </p:nvSpPr>
        <p:spPr>
          <a:xfrm>
            <a:off x="4115290" y="3583173"/>
            <a:ext cx="569387" cy="276999"/>
          </a:xfrm>
          <a:prstGeom prst="rect">
            <a:avLst/>
          </a:prstGeom>
          <a:noFill/>
        </p:spPr>
        <p:txBody>
          <a:bodyPr wrap="none" rtlCol="0">
            <a:spAutoFit/>
          </a:bodyPr>
          <a:lstStyle/>
          <a:p>
            <a:r>
              <a:rPr lang="en-US" altLang="zh-CN" sz="1200" dirty="0">
                <a:latin typeface="+mn-ea"/>
              </a:rPr>
              <a:t>·</a:t>
            </a:r>
            <a:r>
              <a:rPr lang="zh-CN" altLang="en-US" sz="1200" dirty="0">
                <a:latin typeface="+mn-ea"/>
              </a:rPr>
              <a:t>颜色</a:t>
            </a:r>
            <a:endParaRPr lang="en-US" sz="1200" dirty="0">
              <a:latin typeface="+mn-ea"/>
            </a:endParaRPr>
          </a:p>
        </p:txBody>
      </p:sp>
      <p:sp>
        <p:nvSpPr>
          <p:cNvPr id="59" name="文本框 58">
            <a:extLst>
              <a:ext uri="{FF2B5EF4-FFF2-40B4-BE49-F238E27FC236}">
                <a16:creationId xmlns:a16="http://schemas.microsoft.com/office/drawing/2014/main" id="{27F7200A-2651-F344-DF1A-301B72E533F4}"/>
              </a:ext>
            </a:extLst>
          </p:cNvPr>
          <p:cNvSpPr txBox="1"/>
          <p:nvPr/>
        </p:nvSpPr>
        <p:spPr>
          <a:xfrm>
            <a:off x="4115287" y="3791909"/>
            <a:ext cx="569388" cy="276999"/>
          </a:xfrm>
          <a:prstGeom prst="rect">
            <a:avLst/>
          </a:prstGeom>
          <a:noFill/>
        </p:spPr>
        <p:txBody>
          <a:bodyPr wrap="none" rtlCol="0">
            <a:spAutoFit/>
          </a:bodyPr>
          <a:lstStyle/>
          <a:p>
            <a:r>
              <a:rPr lang="en-US" altLang="zh-CN" sz="1200" dirty="0">
                <a:latin typeface="+mn-ea"/>
              </a:rPr>
              <a:t>·</a:t>
            </a:r>
            <a:r>
              <a:rPr lang="zh-CN" altLang="en-US" sz="1200" dirty="0">
                <a:latin typeface="+mn-ea"/>
              </a:rPr>
              <a:t>文字</a:t>
            </a:r>
            <a:endParaRPr lang="en-US" sz="1200" dirty="0">
              <a:latin typeface="+mn-ea"/>
            </a:endParaRPr>
          </a:p>
        </p:txBody>
      </p:sp>
      <p:sp>
        <p:nvSpPr>
          <p:cNvPr id="60" name="文本框 59">
            <a:extLst>
              <a:ext uri="{FF2B5EF4-FFF2-40B4-BE49-F238E27FC236}">
                <a16:creationId xmlns:a16="http://schemas.microsoft.com/office/drawing/2014/main" id="{ADAE3209-2A65-6040-F6BB-59909B54ABF7}"/>
              </a:ext>
            </a:extLst>
          </p:cNvPr>
          <p:cNvSpPr txBox="1"/>
          <p:nvPr/>
        </p:nvSpPr>
        <p:spPr>
          <a:xfrm>
            <a:off x="4115290" y="4002806"/>
            <a:ext cx="877163" cy="276999"/>
          </a:xfrm>
          <a:prstGeom prst="rect">
            <a:avLst/>
          </a:prstGeom>
          <a:noFill/>
        </p:spPr>
        <p:txBody>
          <a:bodyPr wrap="none" rtlCol="0">
            <a:spAutoFit/>
          </a:bodyPr>
          <a:lstStyle/>
          <a:p>
            <a:r>
              <a:rPr lang="en-US" altLang="zh-CN" sz="1200" dirty="0">
                <a:latin typeface="+mn-ea"/>
              </a:rPr>
              <a:t>·</a:t>
            </a:r>
            <a:r>
              <a:rPr lang="zh-CN" altLang="en-US" sz="1200" dirty="0">
                <a:latin typeface="+mn-ea"/>
              </a:rPr>
              <a:t>动态效果</a:t>
            </a:r>
            <a:endParaRPr lang="en-US" sz="1200" dirty="0">
              <a:latin typeface="+mn-ea"/>
            </a:endParaRPr>
          </a:p>
        </p:txBody>
      </p:sp>
      <p:sp>
        <p:nvSpPr>
          <p:cNvPr id="61" name="文本框 60">
            <a:extLst>
              <a:ext uri="{FF2B5EF4-FFF2-40B4-BE49-F238E27FC236}">
                <a16:creationId xmlns:a16="http://schemas.microsoft.com/office/drawing/2014/main" id="{36BFCE6C-2833-CBA8-2B32-86FA7CF2D88B}"/>
              </a:ext>
            </a:extLst>
          </p:cNvPr>
          <p:cNvSpPr txBox="1"/>
          <p:nvPr/>
        </p:nvSpPr>
        <p:spPr>
          <a:xfrm>
            <a:off x="5852928" y="3583173"/>
            <a:ext cx="1338828" cy="276999"/>
          </a:xfrm>
          <a:prstGeom prst="rect">
            <a:avLst/>
          </a:prstGeom>
          <a:noFill/>
        </p:spPr>
        <p:txBody>
          <a:bodyPr wrap="none" rtlCol="0">
            <a:spAutoFit/>
          </a:bodyPr>
          <a:lstStyle/>
          <a:p>
            <a:r>
              <a:rPr lang="en-US" altLang="zh-CN" sz="1200" dirty="0">
                <a:latin typeface="+mn-ea"/>
              </a:rPr>
              <a:t>·</a:t>
            </a:r>
            <a:r>
              <a:rPr lang="zh-CN" altLang="en-US" sz="1200" dirty="0">
                <a:latin typeface="+mn-ea"/>
              </a:rPr>
              <a:t>布局</a:t>
            </a:r>
            <a:r>
              <a:rPr lang="en-US" altLang="zh-CN" sz="1200" dirty="0">
                <a:latin typeface="+mn-ea"/>
              </a:rPr>
              <a:t>·</a:t>
            </a:r>
            <a:r>
              <a:rPr lang="zh-CN" altLang="en-US" sz="1200" dirty="0">
                <a:latin typeface="+mn-ea"/>
              </a:rPr>
              <a:t>文案</a:t>
            </a:r>
            <a:r>
              <a:rPr lang="en-US" altLang="zh-CN" sz="1200" dirty="0">
                <a:latin typeface="+mn-ea"/>
              </a:rPr>
              <a:t>·</a:t>
            </a:r>
            <a:r>
              <a:rPr lang="zh-CN" altLang="en-US" sz="1200" dirty="0">
                <a:latin typeface="+mn-ea"/>
              </a:rPr>
              <a:t>信息</a:t>
            </a:r>
            <a:endParaRPr lang="en-US" sz="1200" dirty="0">
              <a:latin typeface="+mn-ea"/>
            </a:endParaRPr>
          </a:p>
        </p:txBody>
      </p:sp>
      <p:sp>
        <p:nvSpPr>
          <p:cNvPr id="62" name="文本框 61">
            <a:extLst>
              <a:ext uri="{FF2B5EF4-FFF2-40B4-BE49-F238E27FC236}">
                <a16:creationId xmlns:a16="http://schemas.microsoft.com/office/drawing/2014/main" id="{621C1117-80E8-DEAC-08FE-3D29A1865962}"/>
              </a:ext>
            </a:extLst>
          </p:cNvPr>
          <p:cNvSpPr txBox="1"/>
          <p:nvPr/>
        </p:nvSpPr>
        <p:spPr>
          <a:xfrm>
            <a:off x="5924543" y="3791909"/>
            <a:ext cx="954107" cy="276999"/>
          </a:xfrm>
          <a:prstGeom prst="rect">
            <a:avLst/>
          </a:prstGeom>
          <a:noFill/>
        </p:spPr>
        <p:txBody>
          <a:bodyPr wrap="none" rtlCol="0">
            <a:spAutoFit/>
          </a:bodyPr>
          <a:lstStyle/>
          <a:p>
            <a:r>
              <a:rPr lang="zh-CN" altLang="en-US" sz="1200" dirty="0">
                <a:latin typeface="+mn-ea"/>
              </a:rPr>
              <a:t>的表意清晰</a:t>
            </a:r>
            <a:endParaRPr lang="en-US" sz="1200" dirty="0">
              <a:latin typeface="+mn-ea"/>
            </a:endParaRPr>
          </a:p>
        </p:txBody>
      </p:sp>
      <p:sp>
        <p:nvSpPr>
          <p:cNvPr id="63" name="文本框 62">
            <a:extLst>
              <a:ext uri="{FF2B5EF4-FFF2-40B4-BE49-F238E27FC236}">
                <a16:creationId xmlns:a16="http://schemas.microsoft.com/office/drawing/2014/main" id="{A7AE974A-9DB6-5B40-054F-16CD0495B9D4}"/>
              </a:ext>
            </a:extLst>
          </p:cNvPr>
          <p:cNvSpPr txBox="1"/>
          <p:nvPr/>
        </p:nvSpPr>
        <p:spPr>
          <a:xfrm>
            <a:off x="7800241" y="3583173"/>
            <a:ext cx="723275" cy="276999"/>
          </a:xfrm>
          <a:prstGeom prst="rect">
            <a:avLst/>
          </a:prstGeom>
          <a:noFill/>
        </p:spPr>
        <p:txBody>
          <a:bodyPr wrap="none" rtlCol="0">
            <a:spAutoFit/>
          </a:bodyPr>
          <a:lstStyle/>
          <a:p>
            <a:r>
              <a:rPr lang="en-US" altLang="zh-CN" sz="1200" dirty="0">
                <a:latin typeface="+mn-ea"/>
              </a:rPr>
              <a:t>·</a:t>
            </a:r>
            <a:r>
              <a:rPr lang="zh-CN" altLang="en-US" sz="1200" dirty="0">
                <a:latin typeface="+mn-ea"/>
              </a:rPr>
              <a:t>易学性</a:t>
            </a:r>
            <a:endParaRPr lang="en-US" sz="1200" dirty="0">
              <a:latin typeface="+mn-ea"/>
            </a:endParaRPr>
          </a:p>
        </p:txBody>
      </p:sp>
      <p:sp>
        <p:nvSpPr>
          <p:cNvPr id="64" name="文本框 63">
            <a:extLst>
              <a:ext uri="{FF2B5EF4-FFF2-40B4-BE49-F238E27FC236}">
                <a16:creationId xmlns:a16="http://schemas.microsoft.com/office/drawing/2014/main" id="{FCDAEC44-FC9B-E739-EDC8-59718424129B}"/>
              </a:ext>
            </a:extLst>
          </p:cNvPr>
          <p:cNvSpPr txBox="1"/>
          <p:nvPr/>
        </p:nvSpPr>
        <p:spPr>
          <a:xfrm>
            <a:off x="7800238" y="3791909"/>
            <a:ext cx="723275" cy="276999"/>
          </a:xfrm>
          <a:prstGeom prst="rect">
            <a:avLst/>
          </a:prstGeom>
          <a:noFill/>
        </p:spPr>
        <p:txBody>
          <a:bodyPr wrap="none" rtlCol="0">
            <a:spAutoFit/>
          </a:bodyPr>
          <a:lstStyle/>
          <a:p>
            <a:r>
              <a:rPr lang="en-US" altLang="zh-CN" sz="1200" dirty="0">
                <a:latin typeface="+mn-ea"/>
              </a:rPr>
              <a:t>·</a:t>
            </a:r>
            <a:r>
              <a:rPr lang="zh-CN" altLang="en-US" sz="1200" dirty="0">
                <a:latin typeface="+mn-ea"/>
              </a:rPr>
              <a:t>易操作</a:t>
            </a:r>
            <a:endParaRPr lang="en-US" sz="1200" dirty="0">
              <a:latin typeface="+mn-ea"/>
            </a:endParaRPr>
          </a:p>
        </p:txBody>
      </p:sp>
      <p:sp>
        <p:nvSpPr>
          <p:cNvPr id="65" name="文本框 64">
            <a:extLst>
              <a:ext uri="{FF2B5EF4-FFF2-40B4-BE49-F238E27FC236}">
                <a16:creationId xmlns:a16="http://schemas.microsoft.com/office/drawing/2014/main" id="{CF3D427B-366C-026B-3562-792129C11E60}"/>
              </a:ext>
            </a:extLst>
          </p:cNvPr>
          <p:cNvSpPr txBox="1"/>
          <p:nvPr/>
        </p:nvSpPr>
        <p:spPr>
          <a:xfrm>
            <a:off x="7800241" y="4002806"/>
            <a:ext cx="1338828" cy="276999"/>
          </a:xfrm>
          <a:prstGeom prst="rect">
            <a:avLst/>
          </a:prstGeom>
          <a:noFill/>
        </p:spPr>
        <p:txBody>
          <a:bodyPr wrap="none" rtlCol="0">
            <a:spAutoFit/>
          </a:bodyPr>
          <a:lstStyle/>
          <a:p>
            <a:r>
              <a:rPr lang="en-US" altLang="zh-CN" sz="1200" dirty="0">
                <a:latin typeface="+mn-ea"/>
              </a:rPr>
              <a:t>·</a:t>
            </a:r>
            <a:r>
              <a:rPr lang="zh-CN" altLang="en-US" sz="1200" dirty="0">
                <a:latin typeface="+mn-ea"/>
              </a:rPr>
              <a:t>易用性的依从性</a:t>
            </a:r>
            <a:endParaRPr lang="en-US" sz="1200" dirty="0">
              <a:latin typeface="+mn-ea"/>
            </a:endParaRPr>
          </a:p>
        </p:txBody>
      </p:sp>
      <p:sp>
        <p:nvSpPr>
          <p:cNvPr id="66" name="文本框 65">
            <a:extLst>
              <a:ext uri="{FF2B5EF4-FFF2-40B4-BE49-F238E27FC236}">
                <a16:creationId xmlns:a16="http://schemas.microsoft.com/office/drawing/2014/main" id="{2BA44F4D-58E6-01A1-D9CE-561E34204780}"/>
              </a:ext>
            </a:extLst>
          </p:cNvPr>
          <p:cNvSpPr txBox="1"/>
          <p:nvPr/>
        </p:nvSpPr>
        <p:spPr>
          <a:xfrm>
            <a:off x="9567156" y="3583173"/>
            <a:ext cx="1031051" cy="276999"/>
          </a:xfrm>
          <a:prstGeom prst="rect">
            <a:avLst/>
          </a:prstGeom>
          <a:noFill/>
        </p:spPr>
        <p:txBody>
          <a:bodyPr wrap="none" rtlCol="0">
            <a:spAutoFit/>
          </a:bodyPr>
          <a:lstStyle/>
          <a:p>
            <a:r>
              <a:rPr lang="en-US" altLang="zh-CN" sz="1200" dirty="0">
                <a:latin typeface="+mn-ea"/>
              </a:rPr>
              <a:t>·</a:t>
            </a:r>
            <a:r>
              <a:rPr lang="zh-CN" altLang="en-US" sz="1200" dirty="0">
                <a:latin typeface="+mn-ea"/>
              </a:rPr>
              <a:t>任务完成度</a:t>
            </a:r>
            <a:endParaRPr lang="en-US" sz="1200" dirty="0">
              <a:latin typeface="+mn-ea"/>
            </a:endParaRPr>
          </a:p>
        </p:txBody>
      </p:sp>
      <p:sp>
        <p:nvSpPr>
          <p:cNvPr id="67" name="文本框 66">
            <a:extLst>
              <a:ext uri="{FF2B5EF4-FFF2-40B4-BE49-F238E27FC236}">
                <a16:creationId xmlns:a16="http://schemas.microsoft.com/office/drawing/2014/main" id="{ADC1040E-99A7-1FF2-F0D1-A5AD3758527B}"/>
              </a:ext>
            </a:extLst>
          </p:cNvPr>
          <p:cNvSpPr txBox="1"/>
          <p:nvPr/>
        </p:nvSpPr>
        <p:spPr>
          <a:xfrm>
            <a:off x="9567153" y="3791909"/>
            <a:ext cx="1184940" cy="276999"/>
          </a:xfrm>
          <a:prstGeom prst="rect">
            <a:avLst/>
          </a:prstGeom>
          <a:noFill/>
        </p:spPr>
        <p:txBody>
          <a:bodyPr wrap="none" rtlCol="0">
            <a:spAutoFit/>
          </a:bodyPr>
          <a:lstStyle/>
          <a:p>
            <a:r>
              <a:rPr lang="en-US" altLang="zh-CN" sz="1200" dirty="0">
                <a:latin typeface="+mn-ea"/>
              </a:rPr>
              <a:t>·</a:t>
            </a:r>
            <a:r>
              <a:rPr lang="zh-CN" altLang="en-US" sz="1200" dirty="0">
                <a:latin typeface="+mn-ea"/>
              </a:rPr>
              <a:t>任务完成时长</a:t>
            </a:r>
            <a:endParaRPr lang="en-US" sz="1200" dirty="0">
              <a:latin typeface="+mn-ea"/>
            </a:endParaRPr>
          </a:p>
        </p:txBody>
      </p:sp>
      <p:sp>
        <p:nvSpPr>
          <p:cNvPr id="68" name="文本框 67">
            <a:extLst>
              <a:ext uri="{FF2B5EF4-FFF2-40B4-BE49-F238E27FC236}">
                <a16:creationId xmlns:a16="http://schemas.microsoft.com/office/drawing/2014/main" id="{74759CCD-625F-07CA-95C4-48E024704B61}"/>
              </a:ext>
            </a:extLst>
          </p:cNvPr>
          <p:cNvSpPr txBox="1"/>
          <p:nvPr/>
        </p:nvSpPr>
        <p:spPr>
          <a:xfrm>
            <a:off x="9567156" y="4002806"/>
            <a:ext cx="569387" cy="276999"/>
          </a:xfrm>
          <a:prstGeom prst="rect">
            <a:avLst/>
          </a:prstGeom>
          <a:noFill/>
        </p:spPr>
        <p:txBody>
          <a:bodyPr wrap="none" rtlCol="0">
            <a:spAutoFit/>
          </a:bodyPr>
          <a:lstStyle/>
          <a:p>
            <a:r>
              <a:rPr lang="en-US" altLang="zh-CN" sz="1200" dirty="0">
                <a:latin typeface="+mn-ea"/>
              </a:rPr>
              <a:t>·</a:t>
            </a:r>
            <a:r>
              <a:rPr lang="zh-CN" altLang="en-US" sz="1200" dirty="0">
                <a:latin typeface="+mn-ea"/>
              </a:rPr>
              <a:t>人效</a:t>
            </a:r>
            <a:endParaRPr lang="en-US" sz="1200" dirty="0">
              <a:latin typeface="+mn-ea"/>
            </a:endParaRPr>
          </a:p>
        </p:txBody>
      </p:sp>
      <p:grpSp>
        <p:nvGrpSpPr>
          <p:cNvPr id="86" name="组合 85">
            <a:extLst>
              <a:ext uri="{FF2B5EF4-FFF2-40B4-BE49-F238E27FC236}">
                <a16:creationId xmlns:a16="http://schemas.microsoft.com/office/drawing/2014/main" id="{AEA7A351-6F08-4718-6553-368774898A6E}"/>
              </a:ext>
            </a:extLst>
          </p:cNvPr>
          <p:cNvGrpSpPr/>
          <p:nvPr/>
        </p:nvGrpSpPr>
        <p:grpSpPr>
          <a:xfrm>
            <a:off x="4256651" y="5027719"/>
            <a:ext cx="977192" cy="903317"/>
            <a:chOff x="4317705" y="5027719"/>
            <a:chExt cx="977192" cy="903317"/>
          </a:xfrm>
        </p:grpSpPr>
        <p:sp>
          <p:nvSpPr>
            <p:cNvPr id="69" name="文本框 68">
              <a:extLst>
                <a:ext uri="{FF2B5EF4-FFF2-40B4-BE49-F238E27FC236}">
                  <a16:creationId xmlns:a16="http://schemas.microsoft.com/office/drawing/2014/main" id="{DFA1435C-E8F9-89EF-1D73-2E9FEE3C70E5}"/>
                </a:ext>
              </a:extLst>
            </p:cNvPr>
            <p:cNvSpPr txBox="1"/>
            <p:nvPr/>
          </p:nvSpPr>
          <p:spPr>
            <a:xfrm>
              <a:off x="4317705" y="5027719"/>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满意度</a:t>
              </a:r>
              <a:endParaRPr lang="en-US" altLang="zh-CN" sz="2000" spc="60" dirty="0">
                <a:latin typeface="+mj-ea"/>
                <a:ea typeface="+mj-ea"/>
              </a:endParaRPr>
            </a:p>
          </p:txBody>
        </p:sp>
        <p:sp>
          <p:nvSpPr>
            <p:cNvPr id="73" name="文本框 72">
              <a:extLst>
                <a:ext uri="{FF2B5EF4-FFF2-40B4-BE49-F238E27FC236}">
                  <a16:creationId xmlns:a16="http://schemas.microsoft.com/office/drawing/2014/main" id="{B9D6705D-F247-7EE5-89BD-B806BE400DAB}"/>
                </a:ext>
              </a:extLst>
            </p:cNvPr>
            <p:cNvSpPr txBox="1"/>
            <p:nvPr/>
          </p:nvSpPr>
          <p:spPr>
            <a:xfrm>
              <a:off x="4390943" y="5489307"/>
              <a:ext cx="822661" cy="230832"/>
            </a:xfrm>
            <a:prstGeom prst="rect">
              <a:avLst/>
            </a:prstGeom>
            <a:noFill/>
          </p:spPr>
          <p:txBody>
            <a:bodyPr wrap="none" rtlCol="0">
              <a:spAutoFit/>
            </a:bodyPr>
            <a:lstStyle/>
            <a:p>
              <a:r>
                <a:rPr lang="en-US" altLang="zh-CN" sz="900" dirty="0">
                  <a:latin typeface="+mn-ea"/>
                </a:rPr>
                <a:t>·</a:t>
              </a:r>
              <a:r>
                <a:rPr lang="zh-CN" altLang="en-US" sz="900" dirty="0">
                  <a:latin typeface="+mn-ea"/>
                </a:rPr>
                <a:t>单任务</a:t>
              </a:r>
              <a:r>
                <a:rPr lang="en-US" altLang="zh-CN" sz="900" dirty="0">
                  <a:latin typeface="+mn-ea"/>
                </a:rPr>
                <a:t>cast</a:t>
              </a:r>
              <a:endParaRPr lang="en-US" sz="900" dirty="0">
                <a:latin typeface="+mn-ea"/>
              </a:endParaRPr>
            </a:p>
          </p:txBody>
        </p:sp>
        <p:sp>
          <p:nvSpPr>
            <p:cNvPr id="74" name="文本框 73">
              <a:extLst>
                <a:ext uri="{FF2B5EF4-FFF2-40B4-BE49-F238E27FC236}">
                  <a16:creationId xmlns:a16="http://schemas.microsoft.com/office/drawing/2014/main" id="{6F3F1AE4-FADA-366A-8339-BAA80947A2AA}"/>
                </a:ext>
              </a:extLst>
            </p:cNvPr>
            <p:cNvSpPr txBox="1"/>
            <p:nvPr/>
          </p:nvSpPr>
          <p:spPr>
            <a:xfrm>
              <a:off x="4390946" y="5700204"/>
              <a:ext cx="707245" cy="230832"/>
            </a:xfrm>
            <a:prstGeom prst="rect">
              <a:avLst/>
            </a:prstGeom>
            <a:noFill/>
          </p:spPr>
          <p:txBody>
            <a:bodyPr wrap="none" rtlCol="0">
              <a:spAutoFit/>
            </a:bodyPr>
            <a:lstStyle/>
            <a:p>
              <a:r>
                <a:rPr lang="en-US" altLang="zh-CN" sz="900" dirty="0">
                  <a:latin typeface="+mn-ea"/>
                </a:rPr>
                <a:t>·</a:t>
              </a:r>
              <a:r>
                <a:rPr lang="zh-CN" altLang="en-US" sz="900" dirty="0">
                  <a:latin typeface="+mn-ea"/>
                </a:rPr>
                <a:t>总体</a:t>
              </a:r>
              <a:r>
                <a:rPr lang="en-US" altLang="zh-CN" sz="900" dirty="0">
                  <a:latin typeface="+mn-ea"/>
                </a:rPr>
                <a:t>cast</a:t>
              </a:r>
              <a:endParaRPr lang="en-US" sz="900" dirty="0">
                <a:latin typeface="+mn-ea"/>
              </a:endParaRPr>
            </a:p>
          </p:txBody>
        </p:sp>
      </p:grpSp>
      <p:grpSp>
        <p:nvGrpSpPr>
          <p:cNvPr id="85" name="组合 84">
            <a:extLst>
              <a:ext uri="{FF2B5EF4-FFF2-40B4-BE49-F238E27FC236}">
                <a16:creationId xmlns:a16="http://schemas.microsoft.com/office/drawing/2014/main" id="{F3E810B5-1510-BFE2-2674-AAEB0761EA74}"/>
              </a:ext>
            </a:extLst>
          </p:cNvPr>
          <p:cNvGrpSpPr/>
          <p:nvPr/>
        </p:nvGrpSpPr>
        <p:grpSpPr>
          <a:xfrm>
            <a:off x="6067255" y="5027719"/>
            <a:ext cx="994939" cy="903317"/>
            <a:chOff x="6153544" y="5027719"/>
            <a:chExt cx="994939" cy="903317"/>
          </a:xfrm>
        </p:grpSpPr>
        <p:sp>
          <p:nvSpPr>
            <p:cNvPr id="70" name="文本框 69">
              <a:extLst>
                <a:ext uri="{FF2B5EF4-FFF2-40B4-BE49-F238E27FC236}">
                  <a16:creationId xmlns:a16="http://schemas.microsoft.com/office/drawing/2014/main" id="{6E9E85B9-0EAD-C3ED-DDD3-03B65CE5AA78}"/>
                </a:ext>
              </a:extLst>
            </p:cNvPr>
            <p:cNvSpPr txBox="1"/>
            <p:nvPr/>
          </p:nvSpPr>
          <p:spPr>
            <a:xfrm>
              <a:off x="6171291" y="5027719"/>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费力度</a:t>
              </a:r>
              <a:endParaRPr lang="en-US" altLang="zh-CN" sz="2000" spc="60" dirty="0">
                <a:latin typeface="+mj-ea"/>
                <a:ea typeface="+mj-ea"/>
              </a:endParaRPr>
            </a:p>
          </p:txBody>
        </p:sp>
        <p:sp>
          <p:nvSpPr>
            <p:cNvPr id="75" name="文本框 74">
              <a:extLst>
                <a:ext uri="{FF2B5EF4-FFF2-40B4-BE49-F238E27FC236}">
                  <a16:creationId xmlns:a16="http://schemas.microsoft.com/office/drawing/2014/main" id="{45895645-F892-E7FE-260D-44BEF077D363}"/>
                </a:ext>
              </a:extLst>
            </p:cNvPr>
            <p:cNvSpPr txBox="1"/>
            <p:nvPr/>
          </p:nvSpPr>
          <p:spPr>
            <a:xfrm>
              <a:off x="6153544" y="5489307"/>
              <a:ext cx="803425" cy="230832"/>
            </a:xfrm>
            <a:prstGeom prst="rect">
              <a:avLst/>
            </a:prstGeom>
            <a:noFill/>
          </p:spPr>
          <p:txBody>
            <a:bodyPr wrap="none" rtlCol="0">
              <a:spAutoFit/>
            </a:bodyPr>
            <a:lstStyle/>
            <a:p>
              <a:r>
                <a:rPr lang="en-US" altLang="zh-CN" sz="900" dirty="0">
                  <a:latin typeface="+mn-ea"/>
                </a:rPr>
                <a:t>·</a:t>
              </a:r>
              <a:r>
                <a:rPr lang="zh-CN" altLang="en-US" sz="900" dirty="0">
                  <a:latin typeface="+mn-ea"/>
                </a:rPr>
                <a:t>单任务</a:t>
              </a:r>
              <a:r>
                <a:rPr lang="en-US" altLang="zh-CN" sz="900" dirty="0">
                  <a:latin typeface="+mn-ea"/>
                </a:rPr>
                <a:t>CES</a:t>
              </a:r>
              <a:endParaRPr lang="en-US" sz="900" dirty="0">
                <a:latin typeface="+mn-ea"/>
              </a:endParaRPr>
            </a:p>
          </p:txBody>
        </p:sp>
        <p:sp>
          <p:nvSpPr>
            <p:cNvPr id="76" name="文本框 75">
              <a:extLst>
                <a:ext uri="{FF2B5EF4-FFF2-40B4-BE49-F238E27FC236}">
                  <a16:creationId xmlns:a16="http://schemas.microsoft.com/office/drawing/2014/main" id="{F6F9F48D-E84D-6DCB-60F7-91F6646BBE01}"/>
                </a:ext>
              </a:extLst>
            </p:cNvPr>
            <p:cNvSpPr txBox="1"/>
            <p:nvPr/>
          </p:nvSpPr>
          <p:spPr>
            <a:xfrm>
              <a:off x="6153547" y="5700204"/>
              <a:ext cx="688009" cy="230832"/>
            </a:xfrm>
            <a:prstGeom prst="rect">
              <a:avLst/>
            </a:prstGeom>
            <a:noFill/>
          </p:spPr>
          <p:txBody>
            <a:bodyPr wrap="none" rtlCol="0">
              <a:spAutoFit/>
            </a:bodyPr>
            <a:lstStyle/>
            <a:p>
              <a:r>
                <a:rPr lang="en-US" altLang="zh-CN" sz="900" dirty="0">
                  <a:latin typeface="+mn-ea"/>
                </a:rPr>
                <a:t>·</a:t>
              </a:r>
              <a:r>
                <a:rPr lang="zh-CN" altLang="en-US" sz="900" dirty="0">
                  <a:latin typeface="+mn-ea"/>
                </a:rPr>
                <a:t>总体</a:t>
              </a:r>
              <a:r>
                <a:rPr lang="en-US" altLang="zh-CN" sz="900" dirty="0">
                  <a:latin typeface="+mn-ea"/>
                </a:rPr>
                <a:t>CES</a:t>
              </a:r>
              <a:endParaRPr lang="en-US" sz="900" dirty="0">
                <a:latin typeface="+mn-ea"/>
              </a:endParaRPr>
            </a:p>
          </p:txBody>
        </p:sp>
      </p:grpSp>
      <p:grpSp>
        <p:nvGrpSpPr>
          <p:cNvPr id="84" name="组合 83">
            <a:extLst>
              <a:ext uri="{FF2B5EF4-FFF2-40B4-BE49-F238E27FC236}">
                <a16:creationId xmlns:a16="http://schemas.microsoft.com/office/drawing/2014/main" id="{855261F0-3FEA-9BE1-8CF6-7BEE44E09863}"/>
              </a:ext>
            </a:extLst>
          </p:cNvPr>
          <p:cNvGrpSpPr/>
          <p:nvPr/>
        </p:nvGrpSpPr>
        <p:grpSpPr>
          <a:xfrm>
            <a:off x="7859173" y="5027719"/>
            <a:ext cx="1088763" cy="903317"/>
            <a:chOff x="7989521" y="5027719"/>
            <a:chExt cx="1088763" cy="903317"/>
          </a:xfrm>
        </p:grpSpPr>
        <p:sp>
          <p:nvSpPr>
            <p:cNvPr id="71" name="文本框 70">
              <a:extLst>
                <a:ext uri="{FF2B5EF4-FFF2-40B4-BE49-F238E27FC236}">
                  <a16:creationId xmlns:a16="http://schemas.microsoft.com/office/drawing/2014/main" id="{07090B4A-04F5-14EC-3A28-AB18FA4A2D85}"/>
                </a:ext>
              </a:extLst>
            </p:cNvPr>
            <p:cNvSpPr txBox="1"/>
            <p:nvPr/>
          </p:nvSpPr>
          <p:spPr>
            <a:xfrm>
              <a:off x="8024873" y="5027719"/>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推荐度</a:t>
              </a:r>
              <a:endParaRPr lang="en-US" altLang="zh-CN" sz="2000" spc="60" dirty="0">
                <a:latin typeface="+mj-ea"/>
                <a:ea typeface="+mj-ea"/>
              </a:endParaRPr>
            </a:p>
          </p:txBody>
        </p:sp>
        <p:sp>
          <p:nvSpPr>
            <p:cNvPr id="77" name="文本框 76">
              <a:extLst>
                <a:ext uri="{FF2B5EF4-FFF2-40B4-BE49-F238E27FC236}">
                  <a16:creationId xmlns:a16="http://schemas.microsoft.com/office/drawing/2014/main" id="{8D0608C0-3AB0-FC48-DFCE-59C033D140AE}"/>
                </a:ext>
              </a:extLst>
            </p:cNvPr>
            <p:cNvSpPr txBox="1"/>
            <p:nvPr/>
          </p:nvSpPr>
          <p:spPr>
            <a:xfrm>
              <a:off x="7989521" y="5489307"/>
              <a:ext cx="486030" cy="230832"/>
            </a:xfrm>
            <a:prstGeom prst="rect">
              <a:avLst/>
            </a:prstGeom>
            <a:noFill/>
          </p:spPr>
          <p:txBody>
            <a:bodyPr wrap="none" rtlCol="0">
              <a:spAutoFit/>
            </a:bodyPr>
            <a:lstStyle/>
            <a:p>
              <a:r>
                <a:rPr lang="en-US" altLang="zh-CN" sz="900" dirty="0">
                  <a:latin typeface="+mn-ea"/>
                </a:rPr>
                <a:t>·MPS</a:t>
              </a:r>
              <a:endParaRPr lang="en-US" sz="900" dirty="0">
                <a:latin typeface="+mn-ea"/>
              </a:endParaRPr>
            </a:p>
          </p:txBody>
        </p:sp>
        <p:sp>
          <p:nvSpPr>
            <p:cNvPr id="78" name="文本框 77">
              <a:extLst>
                <a:ext uri="{FF2B5EF4-FFF2-40B4-BE49-F238E27FC236}">
                  <a16:creationId xmlns:a16="http://schemas.microsoft.com/office/drawing/2014/main" id="{74230288-D408-35BC-3C0E-8D54D236A273}"/>
                </a:ext>
              </a:extLst>
            </p:cNvPr>
            <p:cNvSpPr txBox="1"/>
            <p:nvPr/>
          </p:nvSpPr>
          <p:spPr>
            <a:xfrm>
              <a:off x="7989524" y="5700204"/>
              <a:ext cx="1088760" cy="230832"/>
            </a:xfrm>
            <a:prstGeom prst="rect">
              <a:avLst/>
            </a:prstGeom>
            <a:noFill/>
          </p:spPr>
          <p:txBody>
            <a:bodyPr wrap="none" rtlCol="0">
              <a:spAutoFit/>
            </a:bodyPr>
            <a:lstStyle/>
            <a:p>
              <a:r>
                <a:rPr lang="en-US" altLang="zh-CN" sz="900" dirty="0">
                  <a:latin typeface="+mn-ea"/>
                </a:rPr>
                <a:t>·</a:t>
              </a:r>
              <a:r>
                <a:rPr lang="zh-CN" altLang="en-US" sz="900" dirty="0">
                  <a:latin typeface="+mn-ea"/>
                </a:rPr>
                <a:t>分享</a:t>
              </a:r>
              <a:r>
                <a:rPr lang="en-US" altLang="zh-CN" sz="900" dirty="0">
                  <a:latin typeface="+mn-ea"/>
                </a:rPr>
                <a:t>/</a:t>
              </a:r>
              <a:r>
                <a:rPr lang="zh-CN" altLang="en-US" sz="900" dirty="0">
                  <a:latin typeface="+mn-ea"/>
                </a:rPr>
                <a:t>转发的比例</a:t>
              </a:r>
              <a:endParaRPr lang="en-US" sz="900" dirty="0">
                <a:latin typeface="+mn-ea"/>
              </a:endParaRPr>
            </a:p>
          </p:txBody>
        </p:sp>
      </p:grpSp>
      <p:grpSp>
        <p:nvGrpSpPr>
          <p:cNvPr id="83" name="组合 82">
            <a:extLst>
              <a:ext uri="{FF2B5EF4-FFF2-40B4-BE49-F238E27FC236}">
                <a16:creationId xmlns:a16="http://schemas.microsoft.com/office/drawing/2014/main" id="{800512ED-9314-92CE-C787-F8FEDCAC7FB0}"/>
              </a:ext>
            </a:extLst>
          </p:cNvPr>
          <p:cNvGrpSpPr/>
          <p:nvPr/>
        </p:nvGrpSpPr>
        <p:grpSpPr>
          <a:xfrm>
            <a:off x="9582906" y="5027719"/>
            <a:ext cx="1467071" cy="1324985"/>
            <a:chOff x="9857133" y="5027719"/>
            <a:chExt cx="1467071" cy="1324985"/>
          </a:xfrm>
        </p:grpSpPr>
        <p:sp>
          <p:nvSpPr>
            <p:cNvPr id="72" name="文本框 71">
              <a:extLst>
                <a:ext uri="{FF2B5EF4-FFF2-40B4-BE49-F238E27FC236}">
                  <a16:creationId xmlns:a16="http://schemas.microsoft.com/office/drawing/2014/main" id="{3C08414D-6996-F456-212B-8EA997429FC7}"/>
                </a:ext>
              </a:extLst>
            </p:cNvPr>
            <p:cNvSpPr txBox="1"/>
            <p:nvPr/>
          </p:nvSpPr>
          <p:spPr>
            <a:xfrm>
              <a:off x="9878458" y="5027719"/>
              <a:ext cx="977192" cy="466859"/>
            </a:xfrm>
            <a:prstGeom prst="rect">
              <a:avLst/>
            </a:prstGeom>
            <a:noFill/>
          </p:spPr>
          <p:txBody>
            <a:bodyPr vert="horz" wrap="none" rtlCol="0">
              <a:spAutoFit/>
            </a:bodyPr>
            <a:lstStyle/>
            <a:p>
              <a:pPr algn="ctr">
                <a:lnSpc>
                  <a:spcPct val="130000"/>
                </a:lnSpc>
              </a:pPr>
              <a:r>
                <a:rPr lang="zh-CN" altLang="en-US" sz="2000" spc="60" dirty="0">
                  <a:latin typeface="+mj-ea"/>
                  <a:ea typeface="+mj-ea"/>
                </a:rPr>
                <a:t>忠诚度</a:t>
              </a:r>
              <a:endParaRPr lang="en-US" altLang="zh-CN" sz="2000" spc="60" dirty="0">
                <a:latin typeface="+mj-ea"/>
                <a:ea typeface="+mj-ea"/>
              </a:endParaRPr>
            </a:p>
          </p:txBody>
        </p:sp>
        <p:sp>
          <p:nvSpPr>
            <p:cNvPr id="79" name="文本框 78">
              <a:extLst>
                <a:ext uri="{FF2B5EF4-FFF2-40B4-BE49-F238E27FC236}">
                  <a16:creationId xmlns:a16="http://schemas.microsoft.com/office/drawing/2014/main" id="{C19532DE-0B1E-3A33-AB3F-362ABB1B4B6D}"/>
                </a:ext>
              </a:extLst>
            </p:cNvPr>
            <p:cNvSpPr txBox="1"/>
            <p:nvPr/>
          </p:nvSpPr>
          <p:spPr>
            <a:xfrm>
              <a:off x="9857133" y="5489307"/>
              <a:ext cx="1050288" cy="230832"/>
            </a:xfrm>
            <a:prstGeom prst="rect">
              <a:avLst/>
            </a:prstGeom>
            <a:noFill/>
          </p:spPr>
          <p:txBody>
            <a:bodyPr wrap="none" rtlCol="0">
              <a:spAutoFit/>
            </a:bodyPr>
            <a:lstStyle/>
            <a:p>
              <a:r>
                <a:rPr lang="en-US" altLang="zh-CN" sz="900" dirty="0">
                  <a:latin typeface="+mn-ea"/>
                </a:rPr>
                <a:t>·</a:t>
              </a:r>
              <a:r>
                <a:rPr lang="zh-CN" altLang="en-US" sz="900" dirty="0">
                  <a:latin typeface="+mn-ea"/>
                </a:rPr>
                <a:t>用户次日留存率</a:t>
              </a:r>
              <a:endParaRPr lang="en-US" sz="900" dirty="0">
                <a:latin typeface="+mn-ea"/>
              </a:endParaRPr>
            </a:p>
          </p:txBody>
        </p:sp>
        <p:sp>
          <p:nvSpPr>
            <p:cNvPr id="80" name="文本框 79">
              <a:extLst>
                <a:ext uri="{FF2B5EF4-FFF2-40B4-BE49-F238E27FC236}">
                  <a16:creationId xmlns:a16="http://schemas.microsoft.com/office/drawing/2014/main" id="{BDFD368B-BB47-3A18-59E6-BA51AB834AFD}"/>
                </a:ext>
              </a:extLst>
            </p:cNvPr>
            <p:cNvSpPr txBox="1"/>
            <p:nvPr/>
          </p:nvSpPr>
          <p:spPr>
            <a:xfrm>
              <a:off x="9857136" y="5700204"/>
              <a:ext cx="1005403" cy="230832"/>
            </a:xfrm>
            <a:prstGeom prst="rect">
              <a:avLst/>
            </a:prstGeom>
            <a:noFill/>
          </p:spPr>
          <p:txBody>
            <a:bodyPr wrap="none" rtlCol="0">
              <a:spAutoFit/>
            </a:bodyPr>
            <a:lstStyle/>
            <a:p>
              <a:r>
                <a:rPr lang="en-US" altLang="zh-CN" sz="900" dirty="0">
                  <a:latin typeface="+mn-ea"/>
                </a:rPr>
                <a:t>·</a:t>
              </a:r>
              <a:r>
                <a:rPr lang="zh-CN" altLang="en-US" sz="900" dirty="0">
                  <a:latin typeface="+mn-ea"/>
                </a:rPr>
                <a:t>用户</a:t>
              </a:r>
              <a:r>
                <a:rPr lang="en-US" altLang="zh-CN" sz="900" dirty="0">
                  <a:latin typeface="+mn-ea"/>
                </a:rPr>
                <a:t>7</a:t>
              </a:r>
              <a:r>
                <a:rPr lang="zh-CN" altLang="en-US" sz="900" dirty="0">
                  <a:latin typeface="+mn-ea"/>
                </a:rPr>
                <a:t>日留存率</a:t>
              </a:r>
              <a:endParaRPr lang="en-US" sz="900" dirty="0">
                <a:latin typeface="+mn-ea"/>
              </a:endParaRPr>
            </a:p>
          </p:txBody>
        </p:sp>
        <p:sp>
          <p:nvSpPr>
            <p:cNvPr id="81" name="文本框 80">
              <a:extLst>
                <a:ext uri="{FF2B5EF4-FFF2-40B4-BE49-F238E27FC236}">
                  <a16:creationId xmlns:a16="http://schemas.microsoft.com/office/drawing/2014/main" id="{6D6454A7-F460-B702-3AF0-0421D6359983}"/>
                </a:ext>
              </a:extLst>
            </p:cNvPr>
            <p:cNvSpPr txBox="1"/>
            <p:nvPr/>
          </p:nvSpPr>
          <p:spPr>
            <a:xfrm>
              <a:off x="9857133" y="5910975"/>
              <a:ext cx="1120820" cy="230832"/>
            </a:xfrm>
            <a:prstGeom prst="rect">
              <a:avLst/>
            </a:prstGeom>
            <a:noFill/>
          </p:spPr>
          <p:txBody>
            <a:bodyPr wrap="none" rtlCol="0">
              <a:spAutoFit/>
            </a:bodyPr>
            <a:lstStyle/>
            <a:p>
              <a:r>
                <a:rPr lang="en-US" altLang="zh-CN" sz="900" dirty="0">
                  <a:latin typeface="+mn-ea"/>
                </a:rPr>
                <a:t>·</a:t>
              </a:r>
              <a:r>
                <a:rPr lang="zh-CN" altLang="en-US" sz="900" dirty="0">
                  <a:latin typeface="+mn-ea"/>
                </a:rPr>
                <a:t>单用户</a:t>
              </a:r>
              <a:r>
                <a:rPr lang="en-US" altLang="zh-CN" sz="900" dirty="0">
                  <a:latin typeface="+mn-ea"/>
                </a:rPr>
                <a:t>7</a:t>
              </a:r>
              <a:r>
                <a:rPr lang="zh-CN" altLang="en-US" sz="900" dirty="0">
                  <a:latin typeface="+mn-ea"/>
                </a:rPr>
                <a:t>日活频次</a:t>
              </a:r>
              <a:endParaRPr lang="en-US" sz="900" dirty="0">
                <a:latin typeface="+mn-ea"/>
              </a:endParaRPr>
            </a:p>
          </p:txBody>
        </p:sp>
        <p:sp>
          <p:nvSpPr>
            <p:cNvPr id="82" name="文本框 81">
              <a:extLst>
                <a:ext uri="{FF2B5EF4-FFF2-40B4-BE49-F238E27FC236}">
                  <a16:creationId xmlns:a16="http://schemas.microsoft.com/office/drawing/2014/main" id="{A9DB34FD-6316-FC83-AB79-1D1B04D2979D}"/>
                </a:ext>
              </a:extLst>
            </p:cNvPr>
            <p:cNvSpPr txBox="1"/>
            <p:nvPr/>
          </p:nvSpPr>
          <p:spPr>
            <a:xfrm>
              <a:off x="9857136" y="6121872"/>
              <a:ext cx="1467068" cy="230832"/>
            </a:xfrm>
            <a:prstGeom prst="rect">
              <a:avLst/>
            </a:prstGeom>
            <a:noFill/>
          </p:spPr>
          <p:txBody>
            <a:bodyPr wrap="none" rtlCol="0">
              <a:spAutoFit/>
            </a:bodyPr>
            <a:lstStyle/>
            <a:p>
              <a:r>
                <a:rPr lang="en-US" altLang="zh-CN" sz="900" dirty="0">
                  <a:latin typeface="+mn-ea"/>
                </a:rPr>
                <a:t>·</a:t>
              </a:r>
              <a:r>
                <a:rPr lang="zh-CN" altLang="en-US" sz="900" dirty="0">
                  <a:latin typeface="+mn-ea"/>
                </a:rPr>
                <a:t>总用户累计</a:t>
              </a:r>
              <a:r>
                <a:rPr lang="en-US" altLang="zh-CN" sz="900" dirty="0">
                  <a:latin typeface="+mn-ea"/>
                </a:rPr>
                <a:t>7</a:t>
              </a:r>
              <a:r>
                <a:rPr lang="zh-CN" altLang="en-US" sz="900" dirty="0">
                  <a:latin typeface="+mn-ea"/>
                </a:rPr>
                <a:t>日货问题次</a:t>
              </a:r>
              <a:endParaRPr lang="en-US" sz="900" dirty="0">
                <a:latin typeface="+mn-ea"/>
              </a:endParaRPr>
            </a:p>
          </p:txBody>
        </p:sp>
      </p:grpSp>
    </p:spTree>
    <p:extLst>
      <p:ext uri="{BB962C8B-B14F-4D97-AF65-F5344CB8AC3E}">
        <p14:creationId xmlns:p14="http://schemas.microsoft.com/office/powerpoint/2010/main" val="296366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A39AA5-7839-F02D-BED9-D01E438452F5}"/>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C9748021-CAA0-BC10-6A7C-C2D3E63184EA}"/>
              </a:ext>
            </a:extLst>
          </p:cNvPr>
          <p:cNvSpPr txBox="1"/>
          <p:nvPr/>
        </p:nvSpPr>
        <p:spPr>
          <a:xfrm>
            <a:off x="718457" y="566161"/>
            <a:ext cx="2428870"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马斯洛需求模型</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EF3C9916-FC7B-3C2E-4879-17BCACC945E6}"/>
              </a:ext>
            </a:extLst>
          </p:cNvPr>
          <p:cNvSpPr txBox="1"/>
          <p:nvPr/>
        </p:nvSpPr>
        <p:spPr>
          <a:xfrm>
            <a:off x="3045894" y="731168"/>
            <a:ext cx="2646878" cy="276999"/>
          </a:xfrm>
          <a:prstGeom prst="rect">
            <a:avLst/>
          </a:prstGeom>
          <a:noFill/>
        </p:spPr>
        <p:txBody>
          <a:bodyPr wrap="none" rtlCol="0">
            <a:spAutoFit/>
          </a:bodyPr>
          <a:lstStyle/>
          <a:p>
            <a:r>
              <a:rPr lang="zh-CN" altLang="en-US" sz="1200" dirty="0">
                <a:solidFill>
                  <a:schemeClr val="bg1">
                    <a:lumMod val="75000"/>
                  </a:schemeClr>
                </a:solidFill>
                <a:latin typeface="+mn-ea"/>
              </a:rPr>
              <a:t>归纳出不同类型用户的不同需求层次</a:t>
            </a:r>
            <a:endParaRPr lang="en-US" sz="1200" dirty="0">
              <a:solidFill>
                <a:schemeClr val="bg1">
                  <a:lumMod val="75000"/>
                </a:schemeClr>
              </a:solidFill>
              <a:latin typeface="+mn-ea"/>
            </a:endParaRPr>
          </a:p>
        </p:txBody>
      </p:sp>
      <p:sp>
        <p:nvSpPr>
          <p:cNvPr id="89" name="文本框 88">
            <a:extLst>
              <a:ext uri="{FF2B5EF4-FFF2-40B4-BE49-F238E27FC236}">
                <a16:creationId xmlns:a16="http://schemas.microsoft.com/office/drawing/2014/main" id="{14A15E39-1F92-F07F-A087-75CF0972350C}"/>
              </a:ext>
            </a:extLst>
          </p:cNvPr>
          <p:cNvSpPr txBox="1"/>
          <p:nvPr/>
        </p:nvSpPr>
        <p:spPr>
          <a:xfrm>
            <a:off x="718457" y="1192163"/>
            <a:ext cx="10800443" cy="557140"/>
          </a:xfrm>
          <a:prstGeom prst="rect">
            <a:avLst/>
          </a:prstGeom>
          <a:noFill/>
        </p:spPr>
        <p:txBody>
          <a:bodyPr wrap="square" rtlCol="0">
            <a:spAutoFit/>
          </a:bodyPr>
          <a:lstStyle/>
          <a:p>
            <a:pPr>
              <a:lnSpc>
                <a:spcPct val="130000"/>
              </a:lnSpc>
            </a:pP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在企业微信工作台进入小金家园首页，可以通过签到来获取小金币积分以此增加个人积分，除此之外还可以进入任务列表完成系统提供的任务获取小金币积分，当签到或任务累积到一定金额可以自行兑换商品。</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96" name="文本框 95">
            <a:extLst>
              <a:ext uri="{FF2B5EF4-FFF2-40B4-BE49-F238E27FC236}">
                <a16:creationId xmlns:a16="http://schemas.microsoft.com/office/drawing/2014/main" id="{16F28564-596C-E45D-68C6-C61BAF059576}"/>
              </a:ext>
            </a:extLst>
          </p:cNvPr>
          <p:cNvSpPr txBox="1"/>
          <p:nvPr/>
        </p:nvSpPr>
        <p:spPr>
          <a:xfrm>
            <a:off x="718457" y="1749303"/>
            <a:ext cx="10800443" cy="445250"/>
          </a:xfrm>
          <a:prstGeom prst="rect">
            <a:avLst/>
          </a:prstGeom>
          <a:noFill/>
        </p:spPr>
        <p:txBody>
          <a:bodyPr wrap="square" rtlCol="0">
            <a:spAutoFit/>
          </a:bodyPr>
          <a:lstStyle/>
          <a:p>
            <a:pPr>
              <a:lnSpc>
                <a:spcPct val="150000"/>
              </a:lnSpc>
            </a:pPr>
            <a:r>
              <a:rPr lang="en-US" altLang="zh-CN" sz="800" dirty="0">
                <a:solidFill>
                  <a:schemeClr val="bg1">
                    <a:lumMod val="75000"/>
                  </a:schemeClr>
                </a:solidFill>
                <a:latin typeface="+mn-ea"/>
              </a:rPr>
              <a:t>When you enter the home page of </a:t>
            </a:r>
            <a:r>
              <a:rPr lang="en-US" altLang="zh-CN" sz="800" dirty="0" err="1">
                <a:solidFill>
                  <a:schemeClr val="bg1">
                    <a:lumMod val="75000"/>
                  </a:schemeClr>
                </a:solidFill>
                <a:latin typeface="+mn-ea"/>
              </a:rPr>
              <a:t>Xiaojin</a:t>
            </a:r>
            <a:r>
              <a:rPr lang="en-US" altLang="zh-CN" sz="800" dirty="0">
                <a:solidFill>
                  <a:schemeClr val="bg1">
                    <a:lumMod val="75000"/>
                  </a:schemeClr>
                </a:solidFill>
                <a:latin typeface="+mn-ea"/>
              </a:rPr>
              <a:t> home on the enterprise </a:t>
            </a:r>
            <a:r>
              <a:rPr lang="en-US" altLang="zh-CN" sz="800" dirty="0" err="1">
                <a:solidFill>
                  <a:schemeClr val="bg1">
                    <a:lumMod val="75000"/>
                  </a:schemeClr>
                </a:solidFill>
                <a:latin typeface="+mn-ea"/>
              </a:rPr>
              <a:t>wechat</a:t>
            </a:r>
            <a:r>
              <a:rPr lang="en-US" altLang="zh-CN" sz="800" dirty="0">
                <a:solidFill>
                  <a:schemeClr val="bg1">
                    <a:lumMod val="75000"/>
                  </a:schemeClr>
                </a:solidFill>
                <a:latin typeface="+mn-ea"/>
              </a:rPr>
              <a:t> workbench, you can obtain small gold coin points by signing in, so as to increase personal points. In addition, you can also enter the task list to complete the tasks provided by the system to obtain small gold coin points. When you sign in or accumulate a certain amount of tasks, you can exchange goods by yourself.</a:t>
            </a:r>
            <a:endParaRPr lang="en-US" sz="800" dirty="0">
              <a:solidFill>
                <a:schemeClr val="bg1">
                  <a:lumMod val="75000"/>
                </a:schemeClr>
              </a:solidFill>
              <a:latin typeface="+mn-ea"/>
            </a:endParaRPr>
          </a:p>
        </p:txBody>
      </p:sp>
      <p:sp>
        <p:nvSpPr>
          <p:cNvPr id="15" name="箭头: 下 14">
            <a:extLst>
              <a:ext uri="{FF2B5EF4-FFF2-40B4-BE49-F238E27FC236}">
                <a16:creationId xmlns:a16="http://schemas.microsoft.com/office/drawing/2014/main" id="{51D70376-F325-EB7A-FA7F-C0F62EBD6DFD}"/>
              </a:ext>
            </a:extLst>
          </p:cNvPr>
          <p:cNvSpPr/>
          <p:nvPr/>
        </p:nvSpPr>
        <p:spPr>
          <a:xfrm flipV="1">
            <a:off x="820056" y="2309553"/>
            <a:ext cx="2467429" cy="3824546"/>
          </a:xfrm>
          <a:prstGeom prst="downArrow">
            <a:avLst>
              <a:gd name="adj1" fmla="val 50000"/>
              <a:gd name="adj2" fmla="val 64671"/>
            </a:avLst>
          </a:prstGeom>
          <a:gradFill>
            <a:gsLst>
              <a:gs pos="0">
                <a:srgbClr val="DE1C18">
                  <a:alpha val="0"/>
                </a:srgbClr>
              </a:gs>
              <a:gs pos="100000">
                <a:srgbClr val="DE1C18">
                  <a:alpha val="10000"/>
                </a:srgbClr>
              </a:gs>
            </a:gsLst>
            <a:lin ang="5400000" scaled="1"/>
          </a:gradFill>
          <a:ln w="6350">
            <a:gradFill>
              <a:gsLst>
                <a:gs pos="0">
                  <a:srgbClr val="DE1C18">
                    <a:alpha val="0"/>
                  </a:srgbClr>
                </a:gs>
                <a:gs pos="100000">
                  <a:srgbClr val="DE1C1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0F4AE3BE-0645-2C7A-D352-0C63B69F3453}"/>
              </a:ext>
            </a:extLst>
          </p:cNvPr>
          <p:cNvSpPr/>
          <p:nvPr/>
        </p:nvSpPr>
        <p:spPr>
          <a:xfrm>
            <a:off x="689428" y="2525486"/>
            <a:ext cx="2677885" cy="445250"/>
          </a:xfrm>
          <a:prstGeom prst="roundRect">
            <a:avLst>
              <a:gd name="adj" fmla="val 6888"/>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矩形: 圆角 96">
            <a:extLst>
              <a:ext uri="{FF2B5EF4-FFF2-40B4-BE49-F238E27FC236}">
                <a16:creationId xmlns:a16="http://schemas.microsoft.com/office/drawing/2014/main" id="{F0836117-B5F8-BB21-00E6-0F78D805EB02}"/>
              </a:ext>
            </a:extLst>
          </p:cNvPr>
          <p:cNvSpPr/>
          <p:nvPr/>
        </p:nvSpPr>
        <p:spPr>
          <a:xfrm>
            <a:off x="689428" y="3682745"/>
            <a:ext cx="2677885" cy="445250"/>
          </a:xfrm>
          <a:prstGeom prst="roundRect">
            <a:avLst>
              <a:gd name="adj" fmla="val 6888"/>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矩形: 圆角 97">
            <a:extLst>
              <a:ext uri="{FF2B5EF4-FFF2-40B4-BE49-F238E27FC236}">
                <a16:creationId xmlns:a16="http://schemas.microsoft.com/office/drawing/2014/main" id="{D2D72B57-78AB-93BA-00FB-DC208BDA3730}"/>
              </a:ext>
            </a:extLst>
          </p:cNvPr>
          <p:cNvSpPr/>
          <p:nvPr/>
        </p:nvSpPr>
        <p:spPr>
          <a:xfrm>
            <a:off x="689428" y="4840004"/>
            <a:ext cx="2677885" cy="445250"/>
          </a:xfrm>
          <a:prstGeom prst="roundRect">
            <a:avLst>
              <a:gd name="adj" fmla="val 6888"/>
            </a:avLst>
          </a:prstGeom>
          <a:solidFill>
            <a:schemeClr val="bg1"/>
          </a:soli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矩形: 圆角 98">
            <a:extLst>
              <a:ext uri="{FF2B5EF4-FFF2-40B4-BE49-F238E27FC236}">
                <a16:creationId xmlns:a16="http://schemas.microsoft.com/office/drawing/2014/main" id="{5B193533-E632-08A0-DA47-2AE368EC2381}"/>
              </a:ext>
            </a:extLst>
          </p:cNvPr>
          <p:cNvSpPr/>
          <p:nvPr/>
        </p:nvSpPr>
        <p:spPr>
          <a:xfrm>
            <a:off x="689428" y="5997262"/>
            <a:ext cx="2677885" cy="445250"/>
          </a:xfrm>
          <a:prstGeom prst="roundRect">
            <a:avLst>
              <a:gd name="adj" fmla="val 6888"/>
            </a:avLst>
          </a:prstGeom>
          <a:solidFill>
            <a:schemeClr val="bg1"/>
          </a:soli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本框 99">
            <a:extLst>
              <a:ext uri="{FF2B5EF4-FFF2-40B4-BE49-F238E27FC236}">
                <a16:creationId xmlns:a16="http://schemas.microsoft.com/office/drawing/2014/main" id="{C5AB138F-1BAB-C7D2-E1A0-4AE177883978}"/>
              </a:ext>
            </a:extLst>
          </p:cNvPr>
          <p:cNvSpPr txBox="1"/>
          <p:nvPr/>
        </p:nvSpPr>
        <p:spPr>
          <a:xfrm>
            <a:off x="1280730" y="2594223"/>
            <a:ext cx="1495281" cy="307777"/>
          </a:xfrm>
          <a:prstGeom prst="rect">
            <a:avLst/>
          </a:prstGeom>
          <a:noFill/>
        </p:spPr>
        <p:txBody>
          <a:bodyPr vert="horz" wrap="none" rtlCol="0">
            <a:spAutoFit/>
          </a:bodyPr>
          <a:lstStyle/>
          <a:p>
            <a:pPr algn="ctr"/>
            <a:r>
              <a:rPr lang="zh-CN" altLang="en-US" sz="1400" spc="60" dirty="0">
                <a:solidFill>
                  <a:srgbClr val="DE1C18"/>
                </a:solidFill>
                <a:latin typeface="+mj-ea"/>
                <a:ea typeface="+mj-ea"/>
                <a:cs typeface="OPPOSans B" panose="00020600040101010101" pitchFamily="18" charset="-122"/>
              </a:rPr>
              <a:t>土豪金主型用户</a:t>
            </a:r>
            <a:endParaRPr lang="en-US" sz="1400" spc="60" dirty="0">
              <a:solidFill>
                <a:srgbClr val="DE1C18"/>
              </a:solidFill>
              <a:latin typeface="+mj-ea"/>
              <a:ea typeface="+mj-ea"/>
              <a:cs typeface="OPPOSans B" panose="00020600040101010101" pitchFamily="18" charset="-122"/>
            </a:endParaRPr>
          </a:p>
        </p:txBody>
      </p:sp>
      <p:sp>
        <p:nvSpPr>
          <p:cNvPr id="101" name="文本框 100">
            <a:extLst>
              <a:ext uri="{FF2B5EF4-FFF2-40B4-BE49-F238E27FC236}">
                <a16:creationId xmlns:a16="http://schemas.microsoft.com/office/drawing/2014/main" id="{01DE0424-E9C3-913B-BD1A-E2BB8FFD5118}"/>
              </a:ext>
            </a:extLst>
          </p:cNvPr>
          <p:cNvSpPr txBox="1"/>
          <p:nvPr/>
        </p:nvSpPr>
        <p:spPr>
          <a:xfrm>
            <a:off x="1280730" y="3746919"/>
            <a:ext cx="1495281" cy="307777"/>
          </a:xfrm>
          <a:prstGeom prst="rect">
            <a:avLst/>
          </a:prstGeom>
          <a:noFill/>
        </p:spPr>
        <p:txBody>
          <a:bodyPr vert="horz" wrap="none" rtlCol="0">
            <a:spAutoFit/>
          </a:bodyPr>
          <a:lstStyle/>
          <a:p>
            <a:pPr algn="ctr"/>
            <a:r>
              <a:rPr lang="zh-CN" altLang="en-US" sz="1400" spc="60" dirty="0">
                <a:solidFill>
                  <a:srgbClr val="DE1C18"/>
                </a:solidFill>
                <a:latin typeface="+mj-ea"/>
                <a:ea typeface="+mj-ea"/>
                <a:cs typeface="OPPOSans B" panose="00020600040101010101" pitchFamily="18" charset="-122"/>
              </a:rPr>
              <a:t>游戏发烧型用户</a:t>
            </a:r>
            <a:endParaRPr lang="en-US" sz="1400" spc="60" dirty="0">
              <a:solidFill>
                <a:srgbClr val="DE1C18"/>
              </a:solidFill>
              <a:latin typeface="+mj-ea"/>
              <a:ea typeface="+mj-ea"/>
              <a:cs typeface="OPPOSans B" panose="00020600040101010101" pitchFamily="18" charset="-122"/>
            </a:endParaRPr>
          </a:p>
        </p:txBody>
      </p:sp>
      <p:sp>
        <p:nvSpPr>
          <p:cNvPr id="102" name="文本框 101">
            <a:extLst>
              <a:ext uri="{FF2B5EF4-FFF2-40B4-BE49-F238E27FC236}">
                <a16:creationId xmlns:a16="http://schemas.microsoft.com/office/drawing/2014/main" id="{CED7D291-523C-E53B-F803-B6EF696FFC42}"/>
              </a:ext>
            </a:extLst>
          </p:cNvPr>
          <p:cNvSpPr txBox="1"/>
          <p:nvPr/>
        </p:nvSpPr>
        <p:spPr>
          <a:xfrm>
            <a:off x="1280730" y="4908740"/>
            <a:ext cx="1495281" cy="307777"/>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热爱社交型用户</a:t>
            </a:r>
            <a:endParaRPr lang="en-US" sz="1400" spc="60" dirty="0">
              <a:latin typeface="+mj-ea"/>
              <a:ea typeface="+mj-ea"/>
              <a:cs typeface="OPPOSans B" panose="00020600040101010101" pitchFamily="18" charset="-122"/>
            </a:endParaRPr>
          </a:p>
        </p:txBody>
      </p:sp>
      <p:sp>
        <p:nvSpPr>
          <p:cNvPr id="103" name="文本框 102">
            <a:extLst>
              <a:ext uri="{FF2B5EF4-FFF2-40B4-BE49-F238E27FC236}">
                <a16:creationId xmlns:a16="http://schemas.microsoft.com/office/drawing/2014/main" id="{0A9D1EB7-2D61-8D85-DFF9-BF0F6D0F1DFB}"/>
              </a:ext>
            </a:extLst>
          </p:cNvPr>
          <p:cNvSpPr txBox="1"/>
          <p:nvPr/>
        </p:nvSpPr>
        <p:spPr>
          <a:xfrm>
            <a:off x="1093499" y="6065999"/>
            <a:ext cx="1869743" cy="307777"/>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无聊打发时间的用户</a:t>
            </a:r>
            <a:endParaRPr lang="en-US" sz="1400" spc="60" dirty="0">
              <a:latin typeface="+mj-ea"/>
              <a:ea typeface="+mj-ea"/>
              <a:cs typeface="OPPOSans B" panose="00020600040101010101" pitchFamily="18" charset="-122"/>
            </a:endParaRPr>
          </a:p>
        </p:txBody>
      </p:sp>
      <p:sp>
        <p:nvSpPr>
          <p:cNvPr id="108" name="任意多边形: 形状 107">
            <a:extLst>
              <a:ext uri="{FF2B5EF4-FFF2-40B4-BE49-F238E27FC236}">
                <a16:creationId xmlns:a16="http://schemas.microsoft.com/office/drawing/2014/main" id="{6AEEA4E5-FA53-06C9-AB85-5FEA1070623C}"/>
              </a:ext>
            </a:extLst>
          </p:cNvPr>
          <p:cNvSpPr/>
          <p:nvPr/>
        </p:nvSpPr>
        <p:spPr>
          <a:xfrm>
            <a:off x="4049485" y="2464121"/>
            <a:ext cx="4499429" cy="4200104"/>
          </a:xfrm>
          <a:custGeom>
            <a:avLst/>
            <a:gdLst>
              <a:gd name="connsiteX0" fmla="*/ 302313 w 4499429"/>
              <a:gd name="connsiteY0" fmla="*/ 3635701 h 4200104"/>
              <a:gd name="connsiteX1" fmla="*/ 4197116 w 4499429"/>
              <a:gd name="connsiteY1" fmla="*/ 3635701 h 4200104"/>
              <a:gd name="connsiteX2" fmla="*/ 4499429 w 4499429"/>
              <a:gd name="connsiteY2" fmla="*/ 4200104 h 4200104"/>
              <a:gd name="connsiteX3" fmla="*/ 0 w 4499429"/>
              <a:gd name="connsiteY3" fmla="*/ 4200104 h 4200104"/>
              <a:gd name="connsiteX4" fmla="*/ 751576 w 4499429"/>
              <a:gd name="connsiteY4" fmla="*/ 2796950 h 4200104"/>
              <a:gd name="connsiteX5" fmla="*/ 3747854 w 4499429"/>
              <a:gd name="connsiteY5" fmla="*/ 2796950 h 4200104"/>
              <a:gd name="connsiteX6" fmla="*/ 4140752 w 4499429"/>
              <a:gd name="connsiteY6" fmla="*/ 3530472 h 4200104"/>
              <a:gd name="connsiteX7" fmla="*/ 358677 w 4499429"/>
              <a:gd name="connsiteY7" fmla="*/ 3530472 h 4200104"/>
              <a:gd name="connsiteX8" fmla="*/ 1200840 w 4499429"/>
              <a:gd name="connsiteY8" fmla="*/ 1958198 h 4200104"/>
              <a:gd name="connsiteX9" fmla="*/ 3298590 w 4499429"/>
              <a:gd name="connsiteY9" fmla="*/ 1958198 h 4200104"/>
              <a:gd name="connsiteX10" fmla="*/ 3691489 w 4499429"/>
              <a:gd name="connsiteY10" fmla="*/ 2691721 h 4200104"/>
              <a:gd name="connsiteX11" fmla="*/ 807940 w 4499429"/>
              <a:gd name="connsiteY11" fmla="*/ 2691721 h 4200104"/>
              <a:gd name="connsiteX12" fmla="*/ 1650103 w 4499429"/>
              <a:gd name="connsiteY12" fmla="*/ 1119446 h 4200104"/>
              <a:gd name="connsiteX13" fmla="*/ 2849327 w 4499429"/>
              <a:gd name="connsiteY13" fmla="*/ 1119446 h 4200104"/>
              <a:gd name="connsiteX14" fmla="*/ 3242226 w 4499429"/>
              <a:gd name="connsiteY14" fmla="*/ 1852969 h 4200104"/>
              <a:gd name="connsiteX15" fmla="*/ 1257204 w 4499429"/>
              <a:gd name="connsiteY15" fmla="*/ 1852969 h 4200104"/>
              <a:gd name="connsiteX16" fmla="*/ 2249715 w 4499429"/>
              <a:gd name="connsiteY16" fmla="*/ 0 h 4200104"/>
              <a:gd name="connsiteX17" fmla="*/ 2792963 w 4499429"/>
              <a:gd name="connsiteY17" fmla="*/ 1014217 h 4200104"/>
              <a:gd name="connsiteX18" fmla="*/ 1706467 w 4499429"/>
              <a:gd name="connsiteY18" fmla="*/ 1014217 h 42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9429" h="4200104">
                <a:moveTo>
                  <a:pt x="302313" y="3635701"/>
                </a:moveTo>
                <a:lnTo>
                  <a:pt x="4197116" y="3635701"/>
                </a:lnTo>
                <a:lnTo>
                  <a:pt x="4499429" y="4200104"/>
                </a:lnTo>
                <a:lnTo>
                  <a:pt x="0" y="4200104"/>
                </a:lnTo>
                <a:close/>
                <a:moveTo>
                  <a:pt x="751576" y="2796950"/>
                </a:moveTo>
                <a:lnTo>
                  <a:pt x="3747854" y="2796950"/>
                </a:lnTo>
                <a:lnTo>
                  <a:pt x="4140752" y="3530472"/>
                </a:lnTo>
                <a:lnTo>
                  <a:pt x="358677" y="3530472"/>
                </a:lnTo>
                <a:close/>
                <a:moveTo>
                  <a:pt x="1200840" y="1958198"/>
                </a:moveTo>
                <a:lnTo>
                  <a:pt x="3298590" y="1958198"/>
                </a:lnTo>
                <a:lnTo>
                  <a:pt x="3691489" y="2691721"/>
                </a:lnTo>
                <a:lnTo>
                  <a:pt x="807940" y="2691721"/>
                </a:lnTo>
                <a:close/>
                <a:moveTo>
                  <a:pt x="1650103" y="1119446"/>
                </a:moveTo>
                <a:lnTo>
                  <a:pt x="2849327" y="1119446"/>
                </a:lnTo>
                <a:lnTo>
                  <a:pt x="3242226" y="1852969"/>
                </a:lnTo>
                <a:lnTo>
                  <a:pt x="1257204" y="1852969"/>
                </a:lnTo>
                <a:close/>
                <a:moveTo>
                  <a:pt x="2249715" y="0"/>
                </a:moveTo>
                <a:lnTo>
                  <a:pt x="2792963" y="1014217"/>
                </a:lnTo>
                <a:lnTo>
                  <a:pt x="1706467" y="1014217"/>
                </a:lnTo>
                <a:close/>
              </a:path>
            </a:pathLst>
          </a:custGeom>
          <a:gradFill>
            <a:gsLst>
              <a:gs pos="100000">
                <a:srgbClr val="DE1C18">
                  <a:alpha val="0"/>
                </a:srgbClr>
              </a:gs>
              <a:gs pos="0">
                <a:srgbClr val="DE1C18">
                  <a:alpha val="20000"/>
                </a:srgbClr>
              </a:gs>
            </a:gsLst>
            <a:lin ang="5400000" scaled="1"/>
          </a:gradFill>
          <a:ln w="6350">
            <a:gradFill>
              <a:gsLst>
                <a:gs pos="100000">
                  <a:srgbClr val="DE1C18">
                    <a:alpha val="0"/>
                  </a:srgbClr>
                </a:gs>
                <a:gs pos="0">
                  <a:srgbClr val="DE1C1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文本框 108">
            <a:extLst>
              <a:ext uri="{FF2B5EF4-FFF2-40B4-BE49-F238E27FC236}">
                <a16:creationId xmlns:a16="http://schemas.microsoft.com/office/drawing/2014/main" id="{9224C55E-41B8-C501-987B-93014C3C0239}"/>
              </a:ext>
            </a:extLst>
          </p:cNvPr>
          <p:cNvSpPr txBox="1"/>
          <p:nvPr/>
        </p:nvSpPr>
        <p:spPr>
          <a:xfrm>
            <a:off x="6019635" y="2865827"/>
            <a:ext cx="559127" cy="523220"/>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自我</a:t>
            </a:r>
            <a:endParaRPr lang="en-US" altLang="zh-CN" sz="1400" spc="60" dirty="0">
              <a:latin typeface="+mj-ea"/>
              <a:ea typeface="+mj-ea"/>
              <a:cs typeface="OPPOSans B" panose="00020600040101010101" pitchFamily="18" charset="-122"/>
            </a:endParaRPr>
          </a:p>
          <a:p>
            <a:pPr algn="ctr"/>
            <a:r>
              <a:rPr lang="zh-CN" altLang="en-US" sz="1400" spc="60" dirty="0">
                <a:latin typeface="+mj-ea"/>
                <a:ea typeface="+mj-ea"/>
                <a:cs typeface="OPPOSans B" panose="00020600040101010101" pitchFamily="18" charset="-122"/>
              </a:rPr>
              <a:t>实现</a:t>
            </a:r>
            <a:endParaRPr lang="en-US" sz="1400" spc="60" dirty="0">
              <a:latin typeface="+mj-ea"/>
              <a:ea typeface="+mj-ea"/>
              <a:cs typeface="OPPOSans B" panose="00020600040101010101" pitchFamily="18" charset="-122"/>
            </a:endParaRPr>
          </a:p>
        </p:txBody>
      </p:sp>
      <p:sp>
        <p:nvSpPr>
          <p:cNvPr id="110" name="文本框 109">
            <a:extLst>
              <a:ext uri="{FF2B5EF4-FFF2-40B4-BE49-F238E27FC236}">
                <a16:creationId xmlns:a16="http://schemas.microsoft.com/office/drawing/2014/main" id="{3F9E4C0B-24DB-0CE9-F43F-8DD0E2BC1078}"/>
              </a:ext>
            </a:extLst>
          </p:cNvPr>
          <p:cNvSpPr txBox="1"/>
          <p:nvPr/>
        </p:nvSpPr>
        <p:spPr>
          <a:xfrm>
            <a:off x="5692772" y="3883108"/>
            <a:ext cx="1212854" cy="307777"/>
          </a:xfrm>
          <a:prstGeom prst="rect">
            <a:avLst/>
          </a:prstGeom>
          <a:noFill/>
        </p:spPr>
        <p:txBody>
          <a:bodyPr vert="horz" wrap="square" rtlCol="0">
            <a:spAutoFit/>
          </a:bodyPr>
          <a:lstStyle/>
          <a:p>
            <a:pPr algn="ctr"/>
            <a:r>
              <a:rPr lang="zh-CN" altLang="en-US" sz="1400" spc="60" dirty="0">
                <a:latin typeface="+mj-ea"/>
                <a:ea typeface="+mj-ea"/>
                <a:cs typeface="OPPOSans B" panose="00020600040101010101" pitchFamily="18" charset="-122"/>
              </a:rPr>
              <a:t>尊重需求</a:t>
            </a:r>
            <a:endParaRPr lang="en-US" sz="1400" spc="60" dirty="0">
              <a:latin typeface="+mj-ea"/>
              <a:ea typeface="+mj-ea"/>
              <a:cs typeface="OPPOSans B" panose="00020600040101010101" pitchFamily="18" charset="-122"/>
            </a:endParaRPr>
          </a:p>
        </p:txBody>
      </p:sp>
      <p:sp>
        <p:nvSpPr>
          <p:cNvPr id="112" name="文本框 111">
            <a:extLst>
              <a:ext uri="{FF2B5EF4-FFF2-40B4-BE49-F238E27FC236}">
                <a16:creationId xmlns:a16="http://schemas.microsoft.com/office/drawing/2014/main" id="{64C518DE-12F4-049F-5B20-90AB37173261}"/>
              </a:ext>
            </a:extLst>
          </p:cNvPr>
          <p:cNvSpPr txBox="1"/>
          <p:nvPr/>
        </p:nvSpPr>
        <p:spPr>
          <a:xfrm>
            <a:off x="5692772" y="4684946"/>
            <a:ext cx="1212854" cy="307777"/>
          </a:xfrm>
          <a:prstGeom prst="rect">
            <a:avLst/>
          </a:prstGeom>
          <a:noFill/>
        </p:spPr>
        <p:txBody>
          <a:bodyPr vert="horz" wrap="square" rtlCol="0">
            <a:spAutoFit/>
          </a:bodyPr>
          <a:lstStyle/>
          <a:p>
            <a:pPr algn="ctr"/>
            <a:r>
              <a:rPr lang="zh-CN" altLang="en-US" sz="1400" spc="60" dirty="0">
                <a:latin typeface="+mj-ea"/>
                <a:ea typeface="+mj-ea"/>
                <a:cs typeface="OPPOSans B" panose="00020600040101010101" pitchFamily="18" charset="-122"/>
              </a:rPr>
              <a:t>社交需求</a:t>
            </a:r>
            <a:endParaRPr lang="en-US" sz="1400" spc="60" dirty="0">
              <a:latin typeface="+mj-ea"/>
              <a:ea typeface="+mj-ea"/>
              <a:cs typeface="OPPOSans B" panose="00020600040101010101" pitchFamily="18" charset="-122"/>
            </a:endParaRPr>
          </a:p>
        </p:txBody>
      </p:sp>
      <p:sp>
        <p:nvSpPr>
          <p:cNvPr id="113" name="文本框 112">
            <a:extLst>
              <a:ext uri="{FF2B5EF4-FFF2-40B4-BE49-F238E27FC236}">
                <a16:creationId xmlns:a16="http://schemas.microsoft.com/office/drawing/2014/main" id="{C18EC80A-231E-299A-F553-1F7AB56721AC}"/>
              </a:ext>
            </a:extLst>
          </p:cNvPr>
          <p:cNvSpPr txBox="1"/>
          <p:nvPr/>
        </p:nvSpPr>
        <p:spPr>
          <a:xfrm>
            <a:off x="5692772" y="5486784"/>
            <a:ext cx="1212854" cy="307777"/>
          </a:xfrm>
          <a:prstGeom prst="rect">
            <a:avLst/>
          </a:prstGeom>
          <a:noFill/>
        </p:spPr>
        <p:txBody>
          <a:bodyPr vert="horz" wrap="square" rtlCol="0">
            <a:spAutoFit/>
          </a:bodyPr>
          <a:lstStyle/>
          <a:p>
            <a:pPr algn="ctr"/>
            <a:r>
              <a:rPr lang="zh-CN" altLang="en-US" sz="1400" spc="60" dirty="0">
                <a:latin typeface="+mj-ea"/>
                <a:ea typeface="+mj-ea"/>
                <a:cs typeface="OPPOSans B" panose="00020600040101010101" pitchFamily="18" charset="-122"/>
              </a:rPr>
              <a:t>安全需求</a:t>
            </a:r>
            <a:endParaRPr lang="en-US" sz="1400" spc="60" dirty="0">
              <a:latin typeface="+mj-ea"/>
              <a:ea typeface="+mj-ea"/>
              <a:cs typeface="OPPOSans B" panose="00020600040101010101" pitchFamily="18" charset="-122"/>
            </a:endParaRPr>
          </a:p>
        </p:txBody>
      </p:sp>
      <p:sp>
        <p:nvSpPr>
          <p:cNvPr id="114" name="文本框 113">
            <a:extLst>
              <a:ext uri="{FF2B5EF4-FFF2-40B4-BE49-F238E27FC236}">
                <a16:creationId xmlns:a16="http://schemas.microsoft.com/office/drawing/2014/main" id="{7C546570-29C9-AE07-7B44-8DE37A0C82DC}"/>
              </a:ext>
            </a:extLst>
          </p:cNvPr>
          <p:cNvSpPr txBox="1"/>
          <p:nvPr/>
        </p:nvSpPr>
        <p:spPr>
          <a:xfrm>
            <a:off x="5692772" y="6288623"/>
            <a:ext cx="1212854" cy="307777"/>
          </a:xfrm>
          <a:prstGeom prst="rect">
            <a:avLst/>
          </a:prstGeom>
          <a:noFill/>
        </p:spPr>
        <p:txBody>
          <a:bodyPr vert="horz" wrap="square" rtlCol="0">
            <a:spAutoFit/>
          </a:bodyPr>
          <a:lstStyle/>
          <a:p>
            <a:pPr algn="ctr"/>
            <a:r>
              <a:rPr lang="zh-CN" altLang="en-US" sz="1400" spc="60" dirty="0">
                <a:latin typeface="+mj-ea"/>
                <a:ea typeface="+mj-ea"/>
                <a:cs typeface="OPPOSans B" panose="00020600040101010101" pitchFamily="18" charset="-122"/>
              </a:rPr>
              <a:t>生理需求</a:t>
            </a:r>
            <a:endParaRPr lang="en-US" sz="1400" spc="60" dirty="0">
              <a:latin typeface="+mj-ea"/>
              <a:ea typeface="+mj-ea"/>
              <a:cs typeface="OPPOSans B" panose="00020600040101010101" pitchFamily="18" charset="-122"/>
            </a:endParaRPr>
          </a:p>
        </p:txBody>
      </p:sp>
      <p:grpSp>
        <p:nvGrpSpPr>
          <p:cNvPr id="24" name="组合 23">
            <a:extLst>
              <a:ext uri="{FF2B5EF4-FFF2-40B4-BE49-F238E27FC236}">
                <a16:creationId xmlns:a16="http://schemas.microsoft.com/office/drawing/2014/main" id="{EDB32468-7897-A966-B50C-0A0158D7D321}"/>
              </a:ext>
            </a:extLst>
          </p:cNvPr>
          <p:cNvGrpSpPr/>
          <p:nvPr/>
        </p:nvGrpSpPr>
        <p:grpSpPr>
          <a:xfrm>
            <a:off x="6490656" y="3079812"/>
            <a:ext cx="1011869" cy="176212"/>
            <a:chOff x="6490656" y="3079812"/>
            <a:chExt cx="1011869" cy="176212"/>
          </a:xfrm>
        </p:grpSpPr>
        <p:grpSp>
          <p:nvGrpSpPr>
            <p:cNvPr id="115" name="组合 114">
              <a:extLst>
                <a:ext uri="{FF2B5EF4-FFF2-40B4-BE49-F238E27FC236}">
                  <a16:creationId xmlns:a16="http://schemas.microsoft.com/office/drawing/2014/main" id="{B525E736-3175-B566-441E-546E0CEDC1BF}"/>
                </a:ext>
              </a:extLst>
            </p:cNvPr>
            <p:cNvGrpSpPr/>
            <p:nvPr/>
          </p:nvGrpSpPr>
          <p:grpSpPr>
            <a:xfrm>
              <a:off x="6490656" y="3079812"/>
              <a:ext cx="176212" cy="176212"/>
              <a:chOff x="3967163" y="4654550"/>
              <a:chExt cx="176212" cy="176212"/>
            </a:xfrm>
          </p:grpSpPr>
          <p:sp>
            <p:nvSpPr>
              <p:cNvPr id="116" name="椭圆 115">
                <a:extLst>
                  <a:ext uri="{FF2B5EF4-FFF2-40B4-BE49-F238E27FC236}">
                    <a16:creationId xmlns:a16="http://schemas.microsoft.com/office/drawing/2014/main" id="{EDF47347-54F1-0581-9F98-CFF320ED79A7}"/>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椭圆 116">
                <a:extLst>
                  <a:ext uri="{FF2B5EF4-FFF2-40B4-BE49-F238E27FC236}">
                    <a16:creationId xmlns:a16="http://schemas.microsoft.com/office/drawing/2014/main" id="{278416CB-30CC-143A-1854-8998D56ADFA7}"/>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直接连接符 22">
              <a:extLst>
                <a:ext uri="{FF2B5EF4-FFF2-40B4-BE49-F238E27FC236}">
                  <a16:creationId xmlns:a16="http://schemas.microsoft.com/office/drawing/2014/main" id="{CF58A35E-A760-864E-7699-EAF4666A6DBC}"/>
                </a:ext>
              </a:extLst>
            </p:cNvPr>
            <p:cNvCxnSpPr>
              <a:stCxn id="116" idx="6"/>
            </p:cNvCxnSpPr>
            <p:nvPr/>
          </p:nvCxnSpPr>
          <p:spPr>
            <a:xfrm>
              <a:off x="6666868" y="3167918"/>
              <a:ext cx="835657" cy="372"/>
            </a:xfrm>
            <a:prstGeom prst="line">
              <a:avLst/>
            </a:prstGeom>
            <a:ln>
              <a:gradFill>
                <a:gsLst>
                  <a:gs pos="0">
                    <a:srgbClr val="DE1C18"/>
                  </a:gs>
                  <a:gs pos="100000">
                    <a:srgbClr val="DE1C18">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8" name="组合 117">
            <a:extLst>
              <a:ext uri="{FF2B5EF4-FFF2-40B4-BE49-F238E27FC236}">
                <a16:creationId xmlns:a16="http://schemas.microsoft.com/office/drawing/2014/main" id="{C90E0EF6-0691-6C98-17B9-3CAEA3ABD316}"/>
              </a:ext>
            </a:extLst>
          </p:cNvPr>
          <p:cNvGrpSpPr/>
          <p:nvPr/>
        </p:nvGrpSpPr>
        <p:grpSpPr>
          <a:xfrm>
            <a:off x="6905626" y="3933394"/>
            <a:ext cx="1011869" cy="176212"/>
            <a:chOff x="6490656" y="3079812"/>
            <a:chExt cx="1011869" cy="176212"/>
          </a:xfrm>
        </p:grpSpPr>
        <p:grpSp>
          <p:nvGrpSpPr>
            <p:cNvPr id="119" name="组合 118">
              <a:extLst>
                <a:ext uri="{FF2B5EF4-FFF2-40B4-BE49-F238E27FC236}">
                  <a16:creationId xmlns:a16="http://schemas.microsoft.com/office/drawing/2014/main" id="{AF3DF923-5829-AE90-A03B-54C16352A816}"/>
                </a:ext>
              </a:extLst>
            </p:cNvPr>
            <p:cNvGrpSpPr/>
            <p:nvPr/>
          </p:nvGrpSpPr>
          <p:grpSpPr>
            <a:xfrm>
              <a:off x="6490656" y="3079812"/>
              <a:ext cx="176212" cy="176212"/>
              <a:chOff x="3967163" y="4654550"/>
              <a:chExt cx="176212" cy="176212"/>
            </a:xfrm>
          </p:grpSpPr>
          <p:sp>
            <p:nvSpPr>
              <p:cNvPr id="121" name="椭圆 120">
                <a:extLst>
                  <a:ext uri="{FF2B5EF4-FFF2-40B4-BE49-F238E27FC236}">
                    <a16:creationId xmlns:a16="http://schemas.microsoft.com/office/drawing/2014/main" id="{F6361F62-4266-7E24-5641-2DFF443E699F}"/>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椭圆 121">
                <a:extLst>
                  <a:ext uri="{FF2B5EF4-FFF2-40B4-BE49-F238E27FC236}">
                    <a16:creationId xmlns:a16="http://schemas.microsoft.com/office/drawing/2014/main" id="{4AABEF20-B817-16FA-97D7-DC839A32582C}"/>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0" name="直接连接符 119">
              <a:extLst>
                <a:ext uri="{FF2B5EF4-FFF2-40B4-BE49-F238E27FC236}">
                  <a16:creationId xmlns:a16="http://schemas.microsoft.com/office/drawing/2014/main" id="{3AB89277-7E53-6CB2-DFA5-DEA8EFC102A6}"/>
                </a:ext>
              </a:extLst>
            </p:cNvPr>
            <p:cNvCxnSpPr>
              <a:stCxn id="121" idx="6"/>
            </p:cNvCxnSpPr>
            <p:nvPr/>
          </p:nvCxnSpPr>
          <p:spPr>
            <a:xfrm>
              <a:off x="6666868" y="3167918"/>
              <a:ext cx="835657" cy="372"/>
            </a:xfrm>
            <a:prstGeom prst="line">
              <a:avLst/>
            </a:prstGeom>
            <a:ln>
              <a:gradFill>
                <a:gsLst>
                  <a:gs pos="0">
                    <a:srgbClr val="DE1C18"/>
                  </a:gs>
                  <a:gs pos="100000">
                    <a:srgbClr val="DE1C18">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3" name="组合 122">
            <a:extLst>
              <a:ext uri="{FF2B5EF4-FFF2-40B4-BE49-F238E27FC236}">
                <a16:creationId xmlns:a16="http://schemas.microsoft.com/office/drawing/2014/main" id="{1E369571-9189-49AE-26BA-B9EF59B34325}"/>
              </a:ext>
            </a:extLst>
          </p:cNvPr>
          <p:cNvGrpSpPr/>
          <p:nvPr/>
        </p:nvGrpSpPr>
        <p:grpSpPr>
          <a:xfrm>
            <a:off x="7327657" y="4750728"/>
            <a:ext cx="1011869" cy="176212"/>
            <a:chOff x="6490656" y="3079812"/>
            <a:chExt cx="1011869" cy="176212"/>
          </a:xfrm>
        </p:grpSpPr>
        <p:grpSp>
          <p:nvGrpSpPr>
            <p:cNvPr id="124" name="组合 123">
              <a:extLst>
                <a:ext uri="{FF2B5EF4-FFF2-40B4-BE49-F238E27FC236}">
                  <a16:creationId xmlns:a16="http://schemas.microsoft.com/office/drawing/2014/main" id="{FD165505-3D52-1099-BFB8-84720AF390C1}"/>
                </a:ext>
              </a:extLst>
            </p:cNvPr>
            <p:cNvGrpSpPr/>
            <p:nvPr/>
          </p:nvGrpSpPr>
          <p:grpSpPr>
            <a:xfrm>
              <a:off x="6490656" y="3079812"/>
              <a:ext cx="176212" cy="176212"/>
              <a:chOff x="3967163" y="4654550"/>
              <a:chExt cx="176212" cy="176212"/>
            </a:xfrm>
          </p:grpSpPr>
          <p:sp>
            <p:nvSpPr>
              <p:cNvPr id="126" name="椭圆 125">
                <a:extLst>
                  <a:ext uri="{FF2B5EF4-FFF2-40B4-BE49-F238E27FC236}">
                    <a16:creationId xmlns:a16="http://schemas.microsoft.com/office/drawing/2014/main" id="{891F2672-7F23-E5D2-D716-586BA639692F}"/>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椭圆 126">
                <a:extLst>
                  <a:ext uri="{FF2B5EF4-FFF2-40B4-BE49-F238E27FC236}">
                    <a16:creationId xmlns:a16="http://schemas.microsoft.com/office/drawing/2014/main" id="{47AC4890-0E22-884E-0A10-E457DF0B3B53}"/>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直接连接符 124">
              <a:extLst>
                <a:ext uri="{FF2B5EF4-FFF2-40B4-BE49-F238E27FC236}">
                  <a16:creationId xmlns:a16="http://schemas.microsoft.com/office/drawing/2014/main" id="{33E0CD3B-1E50-C5F1-A1E5-9A41D4D5AF8D}"/>
                </a:ext>
              </a:extLst>
            </p:cNvPr>
            <p:cNvCxnSpPr>
              <a:stCxn id="126" idx="6"/>
            </p:cNvCxnSpPr>
            <p:nvPr/>
          </p:nvCxnSpPr>
          <p:spPr>
            <a:xfrm>
              <a:off x="6666868" y="3167918"/>
              <a:ext cx="835657" cy="372"/>
            </a:xfrm>
            <a:prstGeom prst="line">
              <a:avLst/>
            </a:prstGeom>
            <a:ln>
              <a:gradFill>
                <a:gsLst>
                  <a:gs pos="0">
                    <a:srgbClr val="DE1C18"/>
                  </a:gs>
                  <a:gs pos="100000">
                    <a:srgbClr val="DE1C18">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E3FBDC3B-680F-780B-9C65-B2FF10626FE3}"/>
              </a:ext>
            </a:extLst>
          </p:cNvPr>
          <p:cNvGrpSpPr/>
          <p:nvPr/>
        </p:nvGrpSpPr>
        <p:grpSpPr>
          <a:xfrm>
            <a:off x="7754711" y="5552566"/>
            <a:ext cx="1011869" cy="176212"/>
            <a:chOff x="6490656" y="3079812"/>
            <a:chExt cx="1011869" cy="176212"/>
          </a:xfrm>
        </p:grpSpPr>
        <p:grpSp>
          <p:nvGrpSpPr>
            <p:cNvPr id="129" name="组合 128">
              <a:extLst>
                <a:ext uri="{FF2B5EF4-FFF2-40B4-BE49-F238E27FC236}">
                  <a16:creationId xmlns:a16="http://schemas.microsoft.com/office/drawing/2014/main" id="{46AB4E94-2457-AD6E-927F-D708B3AA3299}"/>
                </a:ext>
              </a:extLst>
            </p:cNvPr>
            <p:cNvGrpSpPr/>
            <p:nvPr/>
          </p:nvGrpSpPr>
          <p:grpSpPr>
            <a:xfrm>
              <a:off x="6490656" y="3079812"/>
              <a:ext cx="176212" cy="176212"/>
              <a:chOff x="3967163" y="4654550"/>
              <a:chExt cx="176212" cy="176212"/>
            </a:xfrm>
          </p:grpSpPr>
          <p:sp>
            <p:nvSpPr>
              <p:cNvPr id="131" name="椭圆 130">
                <a:extLst>
                  <a:ext uri="{FF2B5EF4-FFF2-40B4-BE49-F238E27FC236}">
                    <a16:creationId xmlns:a16="http://schemas.microsoft.com/office/drawing/2014/main" id="{8902DFED-89B4-292D-5A71-0AA329F8C0BB}"/>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椭圆 131">
                <a:extLst>
                  <a:ext uri="{FF2B5EF4-FFF2-40B4-BE49-F238E27FC236}">
                    <a16:creationId xmlns:a16="http://schemas.microsoft.com/office/drawing/2014/main" id="{7A0468AD-63C1-C007-23D3-3175C11C5D87}"/>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0" name="直接连接符 129">
              <a:extLst>
                <a:ext uri="{FF2B5EF4-FFF2-40B4-BE49-F238E27FC236}">
                  <a16:creationId xmlns:a16="http://schemas.microsoft.com/office/drawing/2014/main" id="{38D7EE8A-745E-595E-C0DE-6C72938DCB98}"/>
                </a:ext>
              </a:extLst>
            </p:cNvPr>
            <p:cNvCxnSpPr>
              <a:stCxn id="131" idx="6"/>
            </p:cNvCxnSpPr>
            <p:nvPr/>
          </p:nvCxnSpPr>
          <p:spPr>
            <a:xfrm>
              <a:off x="6666868" y="3167918"/>
              <a:ext cx="835657" cy="372"/>
            </a:xfrm>
            <a:prstGeom prst="line">
              <a:avLst/>
            </a:prstGeom>
            <a:ln>
              <a:gradFill>
                <a:gsLst>
                  <a:gs pos="0">
                    <a:srgbClr val="DE1C18"/>
                  </a:gs>
                  <a:gs pos="100000">
                    <a:srgbClr val="DE1C18">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3" name="组合 132">
            <a:extLst>
              <a:ext uri="{FF2B5EF4-FFF2-40B4-BE49-F238E27FC236}">
                <a16:creationId xmlns:a16="http://schemas.microsoft.com/office/drawing/2014/main" id="{B6A27A36-EED2-EEBA-4C31-18E90369A133}"/>
              </a:ext>
            </a:extLst>
          </p:cNvPr>
          <p:cNvGrpSpPr/>
          <p:nvPr/>
        </p:nvGrpSpPr>
        <p:grpSpPr>
          <a:xfrm>
            <a:off x="8135711" y="6293571"/>
            <a:ext cx="1011869" cy="176212"/>
            <a:chOff x="6490656" y="3079812"/>
            <a:chExt cx="1011869" cy="176212"/>
          </a:xfrm>
        </p:grpSpPr>
        <p:grpSp>
          <p:nvGrpSpPr>
            <p:cNvPr id="134" name="组合 133">
              <a:extLst>
                <a:ext uri="{FF2B5EF4-FFF2-40B4-BE49-F238E27FC236}">
                  <a16:creationId xmlns:a16="http://schemas.microsoft.com/office/drawing/2014/main" id="{0A0E0FB5-A414-3EE7-7339-20F2C903B8CC}"/>
                </a:ext>
              </a:extLst>
            </p:cNvPr>
            <p:cNvGrpSpPr/>
            <p:nvPr/>
          </p:nvGrpSpPr>
          <p:grpSpPr>
            <a:xfrm>
              <a:off x="6490656" y="3079812"/>
              <a:ext cx="176212" cy="176212"/>
              <a:chOff x="3967163" y="4654550"/>
              <a:chExt cx="176212" cy="176212"/>
            </a:xfrm>
          </p:grpSpPr>
          <p:sp>
            <p:nvSpPr>
              <p:cNvPr id="136" name="椭圆 135">
                <a:extLst>
                  <a:ext uri="{FF2B5EF4-FFF2-40B4-BE49-F238E27FC236}">
                    <a16:creationId xmlns:a16="http://schemas.microsoft.com/office/drawing/2014/main" id="{C3D4B8B0-9352-F653-C3E1-407667401594}"/>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椭圆 136">
                <a:extLst>
                  <a:ext uri="{FF2B5EF4-FFF2-40B4-BE49-F238E27FC236}">
                    <a16:creationId xmlns:a16="http://schemas.microsoft.com/office/drawing/2014/main" id="{7900F003-A82D-479A-41B6-7ED2DBC6AF6D}"/>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5" name="直接连接符 134">
              <a:extLst>
                <a:ext uri="{FF2B5EF4-FFF2-40B4-BE49-F238E27FC236}">
                  <a16:creationId xmlns:a16="http://schemas.microsoft.com/office/drawing/2014/main" id="{A0F88D3D-D1C6-7167-C402-F6A17393EF53}"/>
                </a:ext>
              </a:extLst>
            </p:cNvPr>
            <p:cNvCxnSpPr>
              <a:stCxn id="136" idx="6"/>
            </p:cNvCxnSpPr>
            <p:nvPr/>
          </p:nvCxnSpPr>
          <p:spPr>
            <a:xfrm>
              <a:off x="6666868" y="3167918"/>
              <a:ext cx="835657" cy="372"/>
            </a:xfrm>
            <a:prstGeom prst="line">
              <a:avLst/>
            </a:prstGeom>
            <a:ln>
              <a:gradFill>
                <a:gsLst>
                  <a:gs pos="0">
                    <a:srgbClr val="DE1C18"/>
                  </a:gs>
                  <a:gs pos="100000">
                    <a:srgbClr val="DE1C18">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3E4DD867-5192-B939-B4F3-867E75278F41}"/>
              </a:ext>
            </a:extLst>
          </p:cNvPr>
          <p:cNvSpPr txBox="1"/>
          <p:nvPr/>
        </p:nvSpPr>
        <p:spPr>
          <a:xfrm>
            <a:off x="7457419" y="3049674"/>
            <a:ext cx="2800767" cy="276999"/>
          </a:xfrm>
          <a:prstGeom prst="rect">
            <a:avLst/>
          </a:prstGeom>
          <a:noFill/>
        </p:spPr>
        <p:txBody>
          <a:bodyPr wrap="none" rtlCol="0">
            <a:spAutoFit/>
          </a:bodyPr>
          <a:lstStyle/>
          <a:p>
            <a:r>
              <a:rPr lang="zh-CN" altLang="en-US" sz="1200" dirty="0">
                <a:latin typeface="+mn-ea"/>
              </a:rPr>
              <a:t>帮助更多的人获取收益，提高就业岗位</a:t>
            </a:r>
            <a:endParaRPr lang="en-US" sz="1200" dirty="0">
              <a:latin typeface="+mn-ea"/>
            </a:endParaRPr>
          </a:p>
        </p:txBody>
      </p:sp>
      <p:sp>
        <p:nvSpPr>
          <p:cNvPr id="139" name="文本框 138">
            <a:extLst>
              <a:ext uri="{FF2B5EF4-FFF2-40B4-BE49-F238E27FC236}">
                <a16:creationId xmlns:a16="http://schemas.microsoft.com/office/drawing/2014/main" id="{88CF75D3-38C2-1A45-1434-FEEF1410651F}"/>
              </a:ext>
            </a:extLst>
          </p:cNvPr>
          <p:cNvSpPr txBox="1"/>
          <p:nvPr/>
        </p:nvSpPr>
        <p:spPr>
          <a:xfrm>
            <a:off x="7785667" y="3874822"/>
            <a:ext cx="2031325" cy="276999"/>
          </a:xfrm>
          <a:prstGeom prst="rect">
            <a:avLst/>
          </a:prstGeom>
          <a:noFill/>
        </p:spPr>
        <p:txBody>
          <a:bodyPr wrap="none" rtlCol="0">
            <a:spAutoFit/>
          </a:bodyPr>
          <a:lstStyle/>
          <a:p>
            <a:r>
              <a:rPr lang="zh-CN" altLang="en-US" sz="1200" dirty="0">
                <a:latin typeface="+mn-ea"/>
              </a:rPr>
              <a:t>获得荣誉感和尊重，被认同</a:t>
            </a:r>
            <a:endParaRPr lang="en-US" sz="1200" dirty="0">
              <a:latin typeface="+mn-ea"/>
            </a:endParaRPr>
          </a:p>
        </p:txBody>
      </p:sp>
      <p:sp>
        <p:nvSpPr>
          <p:cNvPr id="140" name="文本框 139">
            <a:extLst>
              <a:ext uri="{FF2B5EF4-FFF2-40B4-BE49-F238E27FC236}">
                <a16:creationId xmlns:a16="http://schemas.microsoft.com/office/drawing/2014/main" id="{220520C8-504F-AEFF-5460-76D908C52745}"/>
              </a:ext>
            </a:extLst>
          </p:cNvPr>
          <p:cNvSpPr txBox="1"/>
          <p:nvPr/>
        </p:nvSpPr>
        <p:spPr>
          <a:xfrm>
            <a:off x="8238330" y="4697016"/>
            <a:ext cx="2954655" cy="276999"/>
          </a:xfrm>
          <a:prstGeom prst="rect">
            <a:avLst/>
          </a:prstGeom>
          <a:noFill/>
        </p:spPr>
        <p:txBody>
          <a:bodyPr wrap="none" rtlCol="0">
            <a:spAutoFit/>
          </a:bodyPr>
          <a:lstStyle/>
          <a:p>
            <a:r>
              <a:rPr lang="zh-CN" altLang="en-US" sz="1200" dirty="0">
                <a:latin typeface="+mn-ea"/>
              </a:rPr>
              <a:t>高质量的社交互动，完美的促成交友含量</a:t>
            </a:r>
            <a:endParaRPr lang="en-US" sz="1200" dirty="0">
              <a:latin typeface="+mn-ea"/>
            </a:endParaRPr>
          </a:p>
        </p:txBody>
      </p:sp>
      <p:sp>
        <p:nvSpPr>
          <p:cNvPr id="141" name="文本框 140">
            <a:extLst>
              <a:ext uri="{FF2B5EF4-FFF2-40B4-BE49-F238E27FC236}">
                <a16:creationId xmlns:a16="http://schemas.microsoft.com/office/drawing/2014/main" id="{7427E4ED-4106-FDE1-1E35-8DF6013DE787}"/>
              </a:ext>
            </a:extLst>
          </p:cNvPr>
          <p:cNvSpPr txBox="1"/>
          <p:nvPr/>
        </p:nvSpPr>
        <p:spPr>
          <a:xfrm>
            <a:off x="8729751" y="5486784"/>
            <a:ext cx="2185214" cy="276999"/>
          </a:xfrm>
          <a:prstGeom prst="rect">
            <a:avLst/>
          </a:prstGeom>
          <a:noFill/>
        </p:spPr>
        <p:txBody>
          <a:bodyPr wrap="none" rtlCol="0">
            <a:spAutoFit/>
          </a:bodyPr>
          <a:lstStyle/>
          <a:p>
            <a:r>
              <a:rPr lang="zh-CN" altLang="en-US" sz="1200" dirty="0">
                <a:latin typeface="+mn-ea"/>
              </a:rPr>
              <a:t>友善开心的直播娱乐互动氛围</a:t>
            </a:r>
            <a:endParaRPr lang="en-US" sz="1200" dirty="0">
              <a:latin typeface="+mn-ea"/>
            </a:endParaRPr>
          </a:p>
        </p:txBody>
      </p:sp>
      <p:sp>
        <p:nvSpPr>
          <p:cNvPr id="142" name="文本框 141">
            <a:extLst>
              <a:ext uri="{FF2B5EF4-FFF2-40B4-BE49-F238E27FC236}">
                <a16:creationId xmlns:a16="http://schemas.microsoft.com/office/drawing/2014/main" id="{53C12DE6-69A0-CFBF-474E-A36A0962AB89}"/>
              </a:ext>
            </a:extLst>
          </p:cNvPr>
          <p:cNvSpPr txBox="1"/>
          <p:nvPr/>
        </p:nvSpPr>
        <p:spPr>
          <a:xfrm>
            <a:off x="9147580" y="6235700"/>
            <a:ext cx="2031325" cy="276999"/>
          </a:xfrm>
          <a:prstGeom prst="rect">
            <a:avLst/>
          </a:prstGeom>
          <a:noFill/>
        </p:spPr>
        <p:txBody>
          <a:bodyPr wrap="none" rtlCol="0">
            <a:spAutoFit/>
          </a:bodyPr>
          <a:lstStyle/>
          <a:p>
            <a:r>
              <a:rPr lang="zh-CN" altLang="en-US" sz="1200" dirty="0">
                <a:latin typeface="+mn-ea"/>
              </a:rPr>
              <a:t>满足个人需求游泳的直播间</a:t>
            </a:r>
            <a:endParaRPr lang="en-US" sz="1200" dirty="0">
              <a:latin typeface="+mn-ea"/>
            </a:endParaRPr>
          </a:p>
        </p:txBody>
      </p:sp>
    </p:spTree>
    <p:extLst>
      <p:ext uri="{BB962C8B-B14F-4D97-AF65-F5344CB8AC3E}">
        <p14:creationId xmlns:p14="http://schemas.microsoft.com/office/powerpoint/2010/main" val="416092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4DAD9F1-0F7D-76CC-AB1E-F4C92BB856D5}"/>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A5BC8DDE-CA6C-473F-8D2B-C9F799D27D96}"/>
              </a:ext>
            </a:extLst>
          </p:cNvPr>
          <p:cNvSpPr txBox="1"/>
          <p:nvPr/>
        </p:nvSpPr>
        <p:spPr>
          <a:xfrm>
            <a:off x="718457" y="566161"/>
            <a:ext cx="3711272"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以用户为中心的设计度量</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D32D8F43-8765-C853-F56E-0126C989FBC1}"/>
              </a:ext>
            </a:extLst>
          </p:cNvPr>
          <p:cNvSpPr txBox="1"/>
          <p:nvPr/>
        </p:nvSpPr>
        <p:spPr>
          <a:xfrm>
            <a:off x="4301379" y="731168"/>
            <a:ext cx="2337499" cy="276999"/>
          </a:xfrm>
          <a:prstGeom prst="rect">
            <a:avLst/>
          </a:prstGeom>
          <a:noFill/>
        </p:spPr>
        <p:txBody>
          <a:bodyPr wrap="none" rtlCol="0">
            <a:spAutoFit/>
          </a:bodyPr>
          <a:lstStyle/>
          <a:p>
            <a:r>
              <a:rPr lang="en-US" altLang="zh-CN" sz="1200" dirty="0">
                <a:solidFill>
                  <a:schemeClr val="bg1">
                    <a:lumMod val="75000"/>
                  </a:schemeClr>
                </a:solidFill>
                <a:latin typeface="+mn-ea"/>
              </a:rPr>
              <a:t>User centered design metrics</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360AEB0E-4099-18F4-C790-D4B35A759C90}"/>
              </a:ext>
            </a:extLst>
          </p:cNvPr>
          <p:cNvSpPr/>
          <p:nvPr/>
        </p:nvSpPr>
        <p:spPr>
          <a:xfrm>
            <a:off x="1640114" y="1618344"/>
            <a:ext cx="1429656" cy="1429656"/>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a:extLst>
              <a:ext uri="{FF2B5EF4-FFF2-40B4-BE49-F238E27FC236}">
                <a16:creationId xmlns:a16="http://schemas.microsoft.com/office/drawing/2014/main" id="{170EA8ED-12B5-F298-4CA8-1466BB642129}"/>
              </a:ext>
            </a:extLst>
          </p:cNvPr>
          <p:cNvGrpSpPr/>
          <p:nvPr/>
        </p:nvGrpSpPr>
        <p:grpSpPr>
          <a:xfrm>
            <a:off x="5428796" y="1533072"/>
            <a:ext cx="1600200" cy="1600200"/>
            <a:chOff x="5295900" y="1533072"/>
            <a:chExt cx="1600200" cy="1600200"/>
          </a:xfrm>
        </p:grpSpPr>
        <p:sp>
          <p:nvSpPr>
            <p:cNvPr id="10" name="椭圆 9">
              <a:extLst>
                <a:ext uri="{FF2B5EF4-FFF2-40B4-BE49-F238E27FC236}">
                  <a16:creationId xmlns:a16="http://schemas.microsoft.com/office/drawing/2014/main" id="{EF61B5B6-6207-9118-E13F-C8DF7910F54A}"/>
                </a:ext>
              </a:extLst>
            </p:cNvPr>
            <p:cNvSpPr/>
            <p:nvPr/>
          </p:nvSpPr>
          <p:spPr>
            <a:xfrm>
              <a:off x="5381172" y="1618344"/>
              <a:ext cx="1429656" cy="1429656"/>
            </a:xfrm>
            <a:prstGeom prst="ellipse">
              <a:avLst/>
            </a:prstGeom>
            <a:solidFill>
              <a:srgbClr val="FFE4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14411ED6-7AC9-B567-4B3D-4B235A8EE0B0}"/>
                </a:ext>
              </a:extLst>
            </p:cNvPr>
            <p:cNvSpPr/>
            <p:nvPr/>
          </p:nvSpPr>
          <p:spPr>
            <a:xfrm>
              <a:off x="5295900" y="1533072"/>
              <a:ext cx="1600200" cy="1600200"/>
            </a:xfrm>
            <a:prstGeom prst="ellipse">
              <a:avLst/>
            </a:prstGeom>
            <a:noFill/>
            <a:ln w="12700">
              <a:solidFill>
                <a:srgbClr val="FFE4E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椭圆 11">
            <a:extLst>
              <a:ext uri="{FF2B5EF4-FFF2-40B4-BE49-F238E27FC236}">
                <a16:creationId xmlns:a16="http://schemas.microsoft.com/office/drawing/2014/main" id="{A4AE2F5F-4BA8-0CC2-38A6-B6806C34182B}"/>
              </a:ext>
            </a:extLst>
          </p:cNvPr>
          <p:cNvSpPr/>
          <p:nvPr/>
        </p:nvSpPr>
        <p:spPr>
          <a:xfrm>
            <a:off x="9388022" y="1618344"/>
            <a:ext cx="1429656" cy="1429656"/>
          </a:xfrm>
          <a:prstGeom prst="ellipse">
            <a:avLst/>
          </a:prstGeom>
          <a:solidFill>
            <a:srgbClr val="E31D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弧形 14">
            <a:extLst>
              <a:ext uri="{FF2B5EF4-FFF2-40B4-BE49-F238E27FC236}">
                <a16:creationId xmlns:a16="http://schemas.microsoft.com/office/drawing/2014/main" id="{BD782266-4626-44B3-6568-595D82DB034B}"/>
              </a:ext>
            </a:extLst>
          </p:cNvPr>
          <p:cNvSpPr/>
          <p:nvPr/>
        </p:nvSpPr>
        <p:spPr>
          <a:xfrm>
            <a:off x="1500414" y="1478644"/>
            <a:ext cx="1709056" cy="1709056"/>
          </a:xfrm>
          <a:prstGeom prst="arc">
            <a:avLst>
              <a:gd name="adj1" fmla="val 10951908"/>
              <a:gd name="adj2" fmla="val 16247801"/>
            </a:avLst>
          </a:prstGeom>
          <a:noFill/>
          <a:ln w="66675" cap="rnd">
            <a:gradFill>
              <a:gsLst>
                <a:gs pos="0">
                  <a:srgbClr val="E31D19"/>
                </a:gs>
                <a:gs pos="61000">
                  <a:srgbClr val="E31D19">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弧形 15">
            <a:extLst>
              <a:ext uri="{FF2B5EF4-FFF2-40B4-BE49-F238E27FC236}">
                <a16:creationId xmlns:a16="http://schemas.microsoft.com/office/drawing/2014/main" id="{ECFDA1C1-3706-866D-A593-DF0604EEE098}"/>
              </a:ext>
            </a:extLst>
          </p:cNvPr>
          <p:cNvSpPr/>
          <p:nvPr/>
        </p:nvSpPr>
        <p:spPr>
          <a:xfrm flipV="1">
            <a:off x="1500414" y="1478644"/>
            <a:ext cx="1709056" cy="1709056"/>
          </a:xfrm>
          <a:prstGeom prst="arc">
            <a:avLst>
              <a:gd name="adj1" fmla="val 10951908"/>
              <a:gd name="adj2" fmla="val 16247801"/>
            </a:avLst>
          </a:prstGeom>
          <a:noFill/>
          <a:ln w="66675" cap="rnd">
            <a:gradFill>
              <a:gsLst>
                <a:gs pos="0">
                  <a:srgbClr val="E31D19"/>
                </a:gs>
                <a:gs pos="61000">
                  <a:srgbClr val="E31D19">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弧形 17">
            <a:extLst>
              <a:ext uri="{FF2B5EF4-FFF2-40B4-BE49-F238E27FC236}">
                <a16:creationId xmlns:a16="http://schemas.microsoft.com/office/drawing/2014/main" id="{8769BE61-9E80-8CC9-E459-49EF4B257C3D}"/>
              </a:ext>
            </a:extLst>
          </p:cNvPr>
          <p:cNvSpPr/>
          <p:nvPr/>
        </p:nvSpPr>
        <p:spPr>
          <a:xfrm flipH="1">
            <a:off x="9248322" y="1478644"/>
            <a:ext cx="1709056" cy="1709056"/>
          </a:xfrm>
          <a:prstGeom prst="arc">
            <a:avLst>
              <a:gd name="adj1" fmla="val 10951908"/>
              <a:gd name="adj2" fmla="val 16247801"/>
            </a:avLst>
          </a:prstGeom>
          <a:noFill/>
          <a:ln w="66675" cap="rnd">
            <a:gradFill>
              <a:gsLst>
                <a:gs pos="0">
                  <a:srgbClr val="E31D19"/>
                </a:gs>
                <a:gs pos="61000">
                  <a:srgbClr val="E31D19">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弧形 18">
            <a:extLst>
              <a:ext uri="{FF2B5EF4-FFF2-40B4-BE49-F238E27FC236}">
                <a16:creationId xmlns:a16="http://schemas.microsoft.com/office/drawing/2014/main" id="{C6F51109-4A66-1059-CF50-E5175930878F}"/>
              </a:ext>
            </a:extLst>
          </p:cNvPr>
          <p:cNvSpPr/>
          <p:nvPr/>
        </p:nvSpPr>
        <p:spPr>
          <a:xfrm flipH="1" flipV="1">
            <a:off x="9248322" y="1478644"/>
            <a:ext cx="1709056" cy="1709056"/>
          </a:xfrm>
          <a:prstGeom prst="arc">
            <a:avLst>
              <a:gd name="adj1" fmla="val 10951908"/>
              <a:gd name="adj2" fmla="val 16247801"/>
            </a:avLst>
          </a:prstGeom>
          <a:noFill/>
          <a:ln w="66675" cap="rnd">
            <a:gradFill>
              <a:gsLst>
                <a:gs pos="0">
                  <a:srgbClr val="E31D19"/>
                </a:gs>
                <a:gs pos="61000">
                  <a:srgbClr val="E31D19">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接连接符 20">
            <a:extLst>
              <a:ext uri="{FF2B5EF4-FFF2-40B4-BE49-F238E27FC236}">
                <a16:creationId xmlns:a16="http://schemas.microsoft.com/office/drawing/2014/main" id="{5F1E9338-5043-FB4B-4388-D7CCF9E29779}"/>
              </a:ext>
            </a:extLst>
          </p:cNvPr>
          <p:cNvCxnSpPr/>
          <p:nvPr/>
        </p:nvCxnSpPr>
        <p:spPr>
          <a:xfrm>
            <a:off x="3295650" y="2330450"/>
            <a:ext cx="1860550" cy="0"/>
          </a:xfrm>
          <a:prstGeom prst="line">
            <a:avLst/>
          </a:prstGeom>
          <a:ln w="66675" cap="rnd">
            <a:gradFill>
              <a:gsLst>
                <a:gs pos="0">
                  <a:srgbClr val="E31D19">
                    <a:alpha val="0"/>
                  </a:srgbClr>
                </a:gs>
                <a:gs pos="100000">
                  <a:srgbClr val="E31D19"/>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9032D0B-3AA6-B834-629C-F87811F3D2B5}"/>
              </a:ext>
            </a:extLst>
          </p:cNvPr>
          <p:cNvCxnSpPr/>
          <p:nvPr/>
        </p:nvCxnSpPr>
        <p:spPr>
          <a:xfrm>
            <a:off x="7213600" y="2330450"/>
            <a:ext cx="1860550" cy="0"/>
          </a:xfrm>
          <a:prstGeom prst="line">
            <a:avLst/>
          </a:prstGeom>
          <a:ln w="66675" cap="rnd">
            <a:gradFill>
              <a:gsLst>
                <a:gs pos="0">
                  <a:srgbClr val="E31D19">
                    <a:alpha val="0"/>
                  </a:srgbClr>
                </a:gs>
                <a:gs pos="100000">
                  <a:srgbClr val="E31D19"/>
                </a:gs>
              </a:gsLst>
              <a:lin ang="0" scaled="0"/>
            </a:gradFill>
            <a:roun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717BA5A-7668-4723-892A-D48C9FDAF1BC}"/>
              </a:ext>
            </a:extLst>
          </p:cNvPr>
          <p:cNvSpPr txBox="1"/>
          <p:nvPr/>
        </p:nvSpPr>
        <p:spPr>
          <a:xfrm>
            <a:off x="1888147" y="2179284"/>
            <a:ext cx="933590" cy="307777"/>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用户习惯</a:t>
            </a:r>
            <a:endParaRPr lang="en-US" sz="1400" spc="60" dirty="0">
              <a:latin typeface="+mj-ea"/>
              <a:ea typeface="+mj-ea"/>
              <a:cs typeface="OPPOSans B" panose="00020600040101010101" pitchFamily="18" charset="-122"/>
            </a:endParaRPr>
          </a:p>
        </p:txBody>
      </p:sp>
      <p:sp>
        <p:nvSpPr>
          <p:cNvPr id="24" name="文本框 23">
            <a:extLst>
              <a:ext uri="{FF2B5EF4-FFF2-40B4-BE49-F238E27FC236}">
                <a16:creationId xmlns:a16="http://schemas.microsoft.com/office/drawing/2014/main" id="{26777583-4CDA-3388-C5D1-6537EE701050}"/>
              </a:ext>
            </a:extLst>
          </p:cNvPr>
          <p:cNvSpPr txBox="1"/>
          <p:nvPr/>
        </p:nvSpPr>
        <p:spPr>
          <a:xfrm>
            <a:off x="5762101" y="2179284"/>
            <a:ext cx="933590" cy="307777"/>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行为模式</a:t>
            </a:r>
            <a:endParaRPr lang="en-US" sz="1400" spc="60" dirty="0">
              <a:latin typeface="+mj-ea"/>
              <a:ea typeface="+mj-ea"/>
              <a:cs typeface="OPPOSans B" panose="00020600040101010101" pitchFamily="18" charset="-122"/>
            </a:endParaRPr>
          </a:p>
        </p:txBody>
      </p:sp>
      <p:sp>
        <p:nvSpPr>
          <p:cNvPr id="25" name="文本框 24">
            <a:extLst>
              <a:ext uri="{FF2B5EF4-FFF2-40B4-BE49-F238E27FC236}">
                <a16:creationId xmlns:a16="http://schemas.microsoft.com/office/drawing/2014/main" id="{8CEB3A3E-43D3-5C05-6029-4FC1C5FAB620}"/>
              </a:ext>
            </a:extLst>
          </p:cNvPr>
          <p:cNvSpPr txBox="1"/>
          <p:nvPr/>
        </p:nvSpPr>
        <p:spPr>
          <a:xfrm>
            <a:off x="9636055" y="2179284"/>
            <a:ext cx="933590"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背后动机</a:t>
            </a:r>
            <a:endParaRPr lang="en-US" sz="1400" spc="60" dirty="0">
              <a:solidFill>
                <a:schemeClr val="bg1"/>
              </a:solidFill>
              <a:latin typeface="+mj-ea"/>
              <a:ea typeface="+mj-ea"/>
              <a:cs typeface="OPPOSans B" panose="00020600040101010101" pitchFamily="18" charset="-122"/>
            </a:endParaRPr>
          </a:p>
        </p:txBody>
      </p:sp>
      <p:sp>
        <p:nvSpPr>
          <p:cNvPr id="26" name="矩形: 圆角 25">
            <a:extLst>
              <a:ext uri="{FF2B5EF4-FFF2-40B4-BE49-F238E27FC236}">
                <a16:creationId xmlns:a16="http://schemas.microsoft.com/office/drawing/2014/main" id="{D2533BFB-BA7E-D023-293F-1AC5817A6AE6}"/>
              </a:ext>
            </a:extLst>
          </p:cNvPr>
          <p:cNvSpPr/>
          <p:nvPr/>
        </p:nvSpPr>
        <p:spPr>
          <a:xfrm>
            <a:off x="1500414" y="3643664"/>
            <a:ext cx="9456964" cy="477053"/>
          </a:xfrm>
          <a:prstGeom prst="roundRect">
            <a:avLst>
              <a:gd name="adj" fmla="val 50000"/>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E00576CA-3C12-3811-AE67-A2A9E6BD9557}"/>
              </a:ext>
            </a:extLst>
          </p:cNvPr>
          <p:cNvSpPr txBox="1"/>
          <p:nvPr/>
        </p:nvSpPr>
        <p:spPr>
          <a:xfrm>
            <a:off x="2228514" y="3728301"/>
            <a:ext cx="1682512"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研究用户使用习惯</a:t>
            </a:r>
            <a:endParaRPr lang="en-US" sz="1400" spc="60" dirty="0">
              <a:solidFill>
                <a:schemeClr val="bg1"/>
              </a:solidFill>
              <a:latin typeface="+mj-ea"/>
              <a:ea typeface="+mj-ea"/>
              <a:cs typeface="OPPOSans B" panose="00020600040101010101" pitchFamily="18" charset="-122"/>
            </a:endParaRPr>
          </a:p>
        </p:txBody>
      </p:sp>
      <p:sp>
        <p:nvSpPr>
          <p:cNvPr id="32" name="文本框 31">
            <a:extLst>
              <a:ext uri="{FF2B5EF4-FFF2-40B4-BE49-F238E27FC236}">
                <a16:creationId xmlns:a16="http://schemas.microsoft.com/office/drawing/2014/main" id="{D8ACCBCC-6700-147E-2169-4644D89463E9}"/>
              </a:ext>
            </a:extLst>
          </p:cNvPr>
          <p:cNvSpPr txBox="1"/>
          <p:nvPr/>
        </p:nvSpPr>
        <p:spPr>
          <a:xfrm>
            <a:off x="5387640" y="3728301"/>
            <a:ext cx="1682512" cy="307777"/>
          </a:xfrm>
          <a:prstGeom prst="rect">
            <a:avLst/>
          </a:prstGeom>
          <a:noFill/>
        </p:spPr>
        <p:txBody>
          <a:bodyPr vert="horz" wrap="none" rtlCol="0">
            <a:spAutoFit/>
          </a:bodyPr>
          <a:lstStyle/>
          <a:p>
            <a:pPr algn="ctr"/>
            <a:r>
              <a:rPr lang="zh-CN" altLang="en-US" sz="1400" spc="60" dirty="0">
                <a:latin typeface="+mj-ea"/>
                <a:ea typeface="+mj-ea"/>
                <a:cs typeface="OPPOSans B" panose="00020600040101010101" pitchFamily="18" charset="-122"/>
              </a:rPr>
              <a:t>研究用户倾向内容</a:t>
            </a:r>
            <a:endParaRPr lang="en-US" sz="1400" spc="60" dirty="0">
              <a:latin typeface="+mj-ea"/>
              <a:ea typeface="+mj-ea"/>
              <a:cs typeface="OPPOSans B" panose="00020600040101010101" pitchFamily="18" charset="-122"/>
            </a:endParaRPr>
          </a:p>
        </p:txBody>
      </p:sp>
      <p:sp>
        <p:nvSpPr>
          <p:cNvPr id="33" name="文本框 32">
            <a:extLst>
              <a:ext uri="{FF2B5EF4-FFF2-40B4-BE49-F238E27FC236}">
                <a16:creationId xmlns:a16="http://schemas.microsoft.com/office/drawing/2014/main" id="{2D3BE32F-85C3-3BF2-3622-5AADE511FB2D}"/>
              </a:ext>
            </a:extLst>
          </p:cNvPr>
          <p:cNvSpPr txBox="1"/>
          <p:nvPr/>
        </p:nvSpPr>
        <p:spPr>
          <a:xfrm>
            <a:off x="8546766" y="3728301"/>
            <a:ext cx="1682512"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研究用户背后动机</a:t>
            </a:r>
            <a:endParaRPr lang="en-US" sz="1400" spc="60" dirty="0">
              <a:solidFill>
                <a:schemeClr val="bg1"/>
              </a:solidFill>
              <a:latin typeface="+mj-ea"/>
              <a:ea typeface="+mj-ea"/>
              <a:cs typeface="OPPOSans B" panose="00020600040101010101" pitchFamily="18" charset="-122"/>
            </a:endParaRPr>
          </a:p>
        </p:txBody>
      </p:sp>
      <p:sp>
        <p:nvSpPr>
          <p:cNvPr id="34" name="文本框 33">
            <a:extLst>
              <a:ext uri="{FF2B5EF4-FFF2-40B4-BE49-F238E27FC236}">
                <a16:creationId xmlns:a16="http://schemas.microsoft.com/office/drawing/2014/main" id="{05736E68-230B-3411-B67A-D80FECD67AB3}"/>
              </a:ext>
            </a:extLst>
          </p:cNvPr>
          <p:cNvSpPr txBox="1"/>
          <p:nvPr/>
        </p:nvSpPr>
        <p:spPr>
          <a:xfrm>
            <a:off x="1806074" y="4520362"/>
            <a:ext cx="2185214"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研究用户首次进入的使用情况</a:t>
            </a:r>
            <a:endParaRPr lang="en-US" sz="1200" dirty="0">
              <a:solidFill>
                <a:schemeClr val="tx1">
                  <a:alpha val="50000"/>
                </a:schemeClr>
              </a:solidFill>
              <a:latin typeface="+mn-ea"/>
            </a:endParaRPr>
          </a:p>
        </p:txBody>
      </p:sp>
      <p:sp>
        <p:nvSpPr>
          <p:cNvPr id="35" name="等腰三角形 34">
            <a:extLst>
              <a:ext uri="{FF2B5EF4-FFF2-40B4-BE49-F238E27FC236}">
                <a16:creationId xmlns:a16="http://schemas.microsoft.com/office/drawing/2014/main" id="{9358DFF7-214F-BA7C-28A5-687C840C0BB4}"/>
              </a:ext>
            </a:extLst>
          </p:cNvPr>
          <p:cNvSpPr/>
          <p:nvPr/>
        </p:nvSpPr>
        <p:spPr>
          <a:xfrm rot="5400000">
            <a:off x="1740111" y="4628322"/>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649073DF-34A1-56FA-ACED-E0FA1A5BEB30}"/>
              </a:ext>
            </a:extLst>
          </p:cNvPr>
          <p:cNvSpPr txBox="1"/>
          <p:nvPr/>
        </p:nvSpPr>
        <p:spPr>
          <a:xfrm>
            <a:off x="1806074" y="4919683"/>
            <a:ext cx="2185214"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研究用户观看直播的使用情况</a:t>
            </a:r>
            <a:endParaRPr lang="en-US" sz="1200" dirty="0">
              <a:solidFill>
                <a:schemeClr val="tx1">
                  <a:alpha val="50000"/>
                </a:schemeClr>
              </a:solidFill>
              <a:latin typeface="+mn-ea"/>
            </a:endParaRPr>
          </a:p>
        </p:txBody>
      </p:sp>
      <p:sp>
        <p:nvSpPr>
          <p:cNvPr id="37" name="等腰三角形 36">
            <a:extLst>
              <a:ext uri="{FF2B5EF4-FFF2-40B4-BE49-F238E27FC236}">
                <a16:creationId xmlns:a16="http://schemas.microsoft.com/office/drawing/2014/main" id="{1B7D3217-C691-A834-9F0F-A19ADA2C6F46}"/>
              </a:ext>
            </a:extLst>
          </p:cNvPr>
          <p:cNvSpPr/>
          <p:nvPr/>
        </p:nvSpPr>
        <p:spPr>
          <a:xfrm rot="5400000">
            <a:off x="1740111" y="5027643"/>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8CB2B487-A89F-119B-C1D8-9427760AA922}"/>
              </a:ext>
            </a:extLst>
          </p:cNvPr>
          <p:cNvSpPr txBox="1"/>
          <p:nvPr/>
        </p:nvSpPr>
        <p:spPr>
          <a:xfrm>
            <a:off x="1806074" y="5316666"/>
            <a:ext cx="2031325"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研究用户如何产生消费动机</a:t>
            </a:r>
            <a:endParaRPr lang="en-US" sz="1200" dirty="0">
              <a:solidFill>
                <a:schemeClr val="tx1">
                  <a:alpha val="50000"/>
                </a:schemeClr>
              </a:solidFill>
              <a:latin typeface="+mn-ea"/>
            </a:endParaRPr>
          </a:p>
        </p:txBody>
      </p:sp>
      <p:sp>
        <p:nvSpPr>
          <p:cNvPr id="39" name="等腰三角形 38">
            <a:extLst>
              <a:ext uri="{FF2B5EF4-FFF2-40B4-BE49-F238E27FC236}">
                <a16:creationId xmlns:a16="http://schemas.microsoft.com/office/drawing/2014/main" id="{A7EA7BFF-A555-3A55-931E-FCA3CC36B3C4}"/>
              </a:ext>
            </a:extLst>
          </p:cNvPr>
          <p:cNvSpPr/>
          <p:nvPr/>
        </p:nvSpPr>
        <p:spPr>
          <a:xfrm rot="5400000">
            <a:off x="1740111" y="5424626"/>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91F91EF7-1D07-CA94-DE8A-A71C41353AA1}"/>
              </a:ext>
            </a:extLst>
          </p:cNvPr>
          <p:cNvSpPr txBox="1"/>
          <p:nvPr/>
        </p:nvSpPr>
        <p:spPr>
          <a:xfrm>
            <a:off x="4997671" y="4520362"/>
            <a:ext cx="2185214"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研究用户倾向的主播互动方式</a:t>
            </a:r>
            <a:endParaRPr lang="en-US" sz="1200" dirty="0">
              <a:solidFill>
                <a:schemeClr val="tx1">
                  <a:alpha val="50000"/>
                </a:schemeClr>
              </a:solidFill>
              <a:latin typeface="+mn-ea"/>
            </a:endParaRPr>
          </a:p>
        </p:txBody>
      </p:sp>
      <p:sp>
        <p:nvSpPr>
          <p:cNvPr id="41" name="等腰三角形 40">
            <a:extLst>
              <a:ext uri="{FF2B5EF4-FFF2-40B4-BE49-F238E27FC236}">
                <a16:creationId xmlns:a16="http://schemas.microsoft.com/office/drawing/2014/main" id="{6F0A5506-565D-53EF-34E8-5DFC943F60A9}"/>
              </a:ext>
            </a:extLst>
          </p:cNvPr>
          <p:cNvSpPr/>
          <p:nvPr/>
        </p:nvSpPr>
        <p:spPr>
          <a:xfrm rot="5400000">
            <a:off x="4931708" y="4628322"/>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5D310F93-0DD5-CBBD-42C5-F372E7B5490B}"/>
              </a:ext>
            </a:extLst>
          </p:cNvPr>
          <p:cNvSpPr txBox="1"/>
          <p:nvPr/>
        </p:nvSpPr>
        <p:spPr>
          <a:xfrm>
            <a:off x="4997671" y="4919683"/>
            <a:ext cx="2185214"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研究用户倾向观看的直播内容</a:t>
            </a:r>
            <a:endParaRPr lang="en-US" sz="1200" dirty="0">
              <a:solidFill>
                <a:schemeClr val="tx1">
                  <a:alpha val="50000"/>
                </a:schemeClr>
              </a:solidFill>
              <a:latin typeface="+mn-ea"/>
            </a:endParaRPr>
          </a:p>
        </p:txBody>
      </p:sp>
      <p:sp>
        <p:nvSpPr>
          <p:cNvPr id="43" name="等腰三角形 42">
            <a:extLst>
              <a:ext uri="{FF2B5EF4-FFF2-40B4-BE49-F238E27FC236}">
                <a16:creationId xmlns:a16="http://schemas.microsoft.com/office/drawing/2014/main" id="{7F0082A2-37FF-E417-C182-3851DF71F358}"/>
              </a:ext>
            </a:extLst>
          </p:cNvPr>
          <p:cNvSpPr/>
          <p:nvPr/>
        </p:nvSpPr>
        <p:spPr>
          <a:xfrm rot="5400000">
            <a:off x="4931708" y="5027643"/>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文本框 47">
            <a:extLst>
              <a:ext uri="{FF2B5EF4-FFF2-40B4-BE49-F238E27FC236}">
                <a16:creationId xmlns:a16="http://schemas.microsoft.com/office/drawing/2014/main" id="{585FA2AB-E932-E65B-3321-C9FA73C311CD}"/>
              </a:ext>
            </a:extLst>
          </p:cNvPr>
          <p:cNvSpPr txBox="1"/>
          <p:nvPr/>
        </p:nvSpPr>
        <p:spPr>
          <a:xfrm>
            <a:off x="8189268" y="4520362"/>
            <a:ext cx="2185214"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研究用户会基于什么产生互动</a:t>
            </a:r>
            <a:endParaRPr lang="en-US" sz="1200" dirty="0">
              <a:solidFill>
                <a:schemeClr val="tx1">
                  <a:alpha val="50000"/>
                </a:schemeClr>
              </a:solidFill>
              <a:latin typeface="+mn-ea"/>
            </a:endParaRPr>
          </a:p>
        </p:txBody>
      </p:sp>
      <p:sp>
        <p:nvSpPr>
          <p:cNvPr id="49" name="等腰三角形 48">
            <a:extLst>
              <a:ext uri="{FF2B5EF4-FFF2-40B4-BE49-F238E27FC236}">
                <a16:creationId xmlns:a16="http://schemas.microsoft.com/office/drawing/2014/main" id="{8C05D6D4-8B6F-6F48-C924-E55D2A22873C}"/>
              </a:ext>
            </a:extLst>
          </p:cNvPr>
          <p:cNvSpPr/>
          <p:nvPr/>
        </p:nvSpPr>
        <p:spPr>
          <a:xfrm rot="5400000">
            <a:off x="8123305" y="4628322"/>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文本框 49">
            <a:extLst>
              <a:ext uri="{FF2B5EF4-FFF2-40B4-BE49-F238E27FC236}">
                <a16:creationId xmlns:a16="http://schemas.microsoft.com/office/drawing/2014/main" id="{0414F853-7459-564D-09A9-3836286F5A27}"/>
              </a:ext>
            </a:extLst>
          </p:cNvPr>
          <p:cNvSpPr txBox="1"/>
          <p:nvPr/>
        </p:nvSpPr>
        <p:spPr>
          <a:xfrm>
            <a:off x="8189268" y="4919683"/>
            <a:ext cx="2492990" cy="276999"/>
          </a:xfrm>
          <a:prstGeom prst="rect">
            <a:avLst/>
          </a:prstGeom>
          <a:noFill/>
        </p:spPr>
        <p:txBody>
          <a:bodyPr wrap="none" rtlCol="0">
            <a:spAutoFit/>
          </a:bodyPr>
          <a:lstStyle/>
          <a:p>
            <a:r>
              <a:rPr lang="zh-CN" altLang="en-US" sz="1200" dirty="0">
                <a:solidFill>
                  <a:schemeClr val="tx1">
                    <a:alpha val="50000"/>
                  </a:schemeClr>
                </a:solidFill>
                <a:latin typeface="+mn-ea"/>
              </a:rPr>
              <a:t>那些因素影响用户产生送礼物动机</a:t>
            </a:r>
            <a:endParaRPr lang="en-US" sz="1200" dirty="0">
              <a:solidFill>
                <a:schemeClr val="tx1">
                  <a:alpha val="50000"/>
                </a:schemeClr>
              </a:solidFill>
              <a:latin typeface="+mn-ea"/>
            </a:endParaRPr>
          </a:p>
        </p:txBody>
      </p:sp>
      <p:sp>
        <p:nvSpPr>
          <p:cNvPr id="51" name="等腰三角形 50">
            <a:extLst>
              <a:ext uri="{FF2B5EF4-FFF2-40B4-BE49-F238E27FC236}">
                <a16:creationId xmlns:a16="http://schemas.microsoft.com/office/drawing/2014/main" id="{0585766C-F8C1-F43D-67A5-4FD04B0FD403}"/>
              </a:ext>
            </a:extLst>
          </p:cNvPr>
          <p:cNvSpPr/>
          <p:nvPr/>
        </p:nvSpPr>
        <p:spPr>
          <a:xfrm rot="5400000">
            <a:off x="8123305" y="5027643"/>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A69B2F71-CD87-9D3D-FD62-D2DB069ACED4}"/>
              </a:ext>
            </a:extLst>
          </p:cNvPr>
          <p:cNvSpPr txBox="1"/>
          <p:nvPr/>
        </p:nvSpPr>
        <p:spPr>
          <a:xfrm>
            <a:off x="8189268" y="5316666"/>
            <a:ext cx="2339102" cy="276999"/>
          </a:xfrm>
          <a:prstGeom prst="rect">
            <a:avLst/>
          </a:prstGeom>
          <a:noFill/>
        </p:spPr>
        <p:txBody>
          <a:bodyPr wrap="none" rtlCol="0">
            <a:spAutoFit/>
          </a:bodyPr>
          <a:lstStyle/>
          <a:p>
            <a:r>
              <a:rPr lang="zh-CN" altLang="en-US" sz="1200" dirty="0">
                <a:solidFill>
                  <a:schemeClr val="tx1">
                    <a:alpha val="50000"/>
                  </a:schemeClr>
                </a:solidFill>
                <a:latin typeface="+mn-ea"/>
              </a:rPr>
              <a:t>研究用户的观看需求和消费目的</a:t>
            </a:r>
            <a:endParaRPr lang="en-US" sz="1200" dirty="0">
              <a:solidFill>
                <a:schemeClr val="tx1">
                  <a:alpha val="50000"/>
                </a:schemeClr>
              </a:solidFill>
              <a:latin typeface="+mn-ea"/>
            </a:endParaRPr>
          </a:p>
        </p:txBody>
      </p:sp>
      <p:sp>
        <p:nvSpPr>
          <p:cNvPr id="53" name="等腰三角形 52">
            <a:extLst>
              <a:ext uri="{FF2B5EF4-FFF2-40B4-BE49-F238E27FC236}">
                <a16:creationId xmlns:a16="http://schemas.microsoft.com/office/drawing/2014/main" id="{0713955D-E79D-9224-9D71-2F81FA46AFAB}"/>
              </a:ext>
            </a:extLst>
          </p:cNvPr>
          <p:cNvSpPr/>
          <p:nvPr/>
        </p:nvSpPr>
        <p:spPr>
          <a:xfrm rot="5400000">
            <a:off x="8123305" y="5424626"/>
            <a:ext cx="70849" cy="61077"/>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301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6CE961-A7E6-3E51-5ECD-2DC3842A9ECC}"/>
              </a:ext>
            </a:extLst>
          </p:cNvPr>
          <p:cNvSpPr txBox="1"/>
          <p:nvPr/>
        </p:nvSpPr>
        <p:spPr>
          <a:xfrm>
            <a:off x="569232" y="616734"/>
            <a:ext cx="2108269" cy="477054"/>
          </a:xfrm>
          <a:prstGeom prst="rect">
            <a:avLst/>
          </a:prstGeom>
          <a:noFill/>
        </p:spPr>
        <p:txBody>
          <a:bodyPr wrap="none" rtlCol="0">
            <a:spAutoFit/>
          </a:bodyPr>
          <a:lstStyle/>
          <a:p>
            <a:r>
              <a:rPr lang="zh-CN" altLang="en-US" sz="2500" dirty="0">
                <a:latin typeface="+mj-ea"/>
                <a:ea typeface="+mj-ea"/>
              </a:rPr>
              <a:t>探索用户动向</a:t>
            </a:r>
            <a:endParaRPr lang="en-US" sz="2500" dirty="0">
              <a:latin typeface="+mj-ea"/>
              <a:ea typeface="+mj-ea"/>
            </a:endParaRPr>
          </a:p>
        </p:txBody>
      </p:sp>
      <p:sp>
        <p:nvSpPr>
          <p:cNvPr id="7" name="任意多边形: 形状 6">
            <a:extLst>
              <a:ext uri="{FF2B5EF4-FFF2-40B4-BE49-F238E27FC236}">
                <a16:creationId xmlns:a16="http://schemas.microsoft.com/office/drawing/2014/main" id="{A0989BDA-5EBF-BDA7-FEBA-1FE72BE19EF0}"/>
              </a:ext>
            </a:extLst>
          </p:cNvPr>
          <p:cNvSpPr/>
          <p:nvPr/>
        </p:nvSpPr>
        <p:spPr>
          <a:xfrm flipV="1">
            <a:off x="2727324" y="704850"/>
            <a:ext cx="300038" cy="264319"/>
          </a:xfrm>
          <a:custGeom>
            <a:avLst/>
            <a:gdLst>
              <a:gd name="connsiteX0" fmla="*/ 0 w 300038"/>
              <a:gd name="connsiteY0" fmla="*/ 264319 h 264319"/>
              <a:gd name="connsiteX1" fmla="*/ 300038 w 300038"/>
              <a:gd name="connsiteY1" fmla="*/ 264319 h 264319"/>
              <a:gd name="connsiteX2" fmla="*/ 300038 w 300038"/>
              <a:gd name="connsiteY2" fmla="*/ 59531 h 264319"/>
              <a:gd name="connsiteX3" fmla="*/ 59531 w 300038"/>
              <a:gd name="connsiteY3" fmla="*/ 59531 h 264319"/>
              <a:gd name="connsiteX4" fmla="*/ 0 w 300038"/>
              <a:gd name="connsiteY4" fmla="*/ 0 h 264319"/>
              <a:gd name="connsiteX5" fmla="*/ 0 w 300038"/>
              <a:gd name="connsiteY5" fmla="*/ 59531 h 264319"/>
              <a:gd name="connsiteX6" fmla="*/ 0 w 300038"/>
              <a:gd name="connsiteY6" fmla="*/ 119063 h 26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038" h="264319">
                <a:moveTo>
                  <a:pt x="0" y="264319"/>
                </a:moveTo>
                <a:lnTo>
                  <a:pt x="300038" y="264319"/>
                </a:lnTo>
                <a:lnTo>
                  <a:pt x="300038" y="59531"/>
                </a:lnTo>
                <a:lnTo>
                  <a:pt x="59531" y="59531"/>
                </a:lnTo>
                <a:lnTo>
                  <a:pt x="0" y="0"/>
                </a:lnTo>
                <a:lnTo>
                  <a:pt x="0" y="59531"/>
                </a:lnTo>
                <a:lnTo>
                  <a:pt x="0" y="119063"/>
                </a:lnTo>
                <a:close/>
              </a:path>
            </a:pathLst>
          </a:cu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文本框 7">
            <a:extLst>
              <a:ext uri="{FF2B5EF4-FFF2-40B4-BE49-F238E27FC236}">
                <a16:creationId xmlns:a16="http://schemas.microsoft.com/office/drawing/2014/main" id="{3CAEB6EC-5E53-7F47-62FA-8B362618B343}"/>
              </a:ext>
            </a:extLst>
          </p:cNvPr>
          <p:cNvSpPr txBox="1"/>
          <p:nvPr/>
        </p:nvSpPr>
        <p:spPr>
          <a:xfrm>
            <a:off x="2698448" y="692944"/>
            <a:ext cx="357790" cy="246221"/>
          </a:xfrm>
          <a:prstGeom prst="rect">
            <a:avLst/>
          </a:prstGeom>
          <a:noFill/>
        </p:spPr>
        <p:txBody>
          <a:bodyPr vert="horz" wrap="none" rtlCol="0">
            <a:spAutoFit/>
          </a:bodyPr>
          <a:lstStyle/>
          <a:p>
            <a:pPr algn="ctr"/>
            <a:r>
              <a:rPr lang="en-US" altLang="zh-CN"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 name="文本框 8">
            <a:extLst>
              <a:ext uri="{FF2B5EF4-FFF2-40B4-BE49-F238E27FC236}">
                <a16:creationId xmlns:a16="http://schemas.microsoft.com/office/drawing/2014/main" id="{D15414C7-2E39-E490-CA95-BB8644EFB93B}"/>
              </a:ext>
            </a:extLst>
          </p:cNvPr>
          <p:cNvSpPr txBox="1"/>
          <p:nvPr/>
        </p:nvSpPr>
        <p:spPr>
          <a:xfrm>
            <a:off x="569232" y="1091974"/>
            <a:ext cx="1755609" cy="276999"/>
          </a:xfrm>
          <a:prstGeom prst="rect">
            <a:avLst/>
          </a:prstGeom>
          <a:noFill/>
        </p:spPr>
        <p:txBody>
          <a:bodyPr wrap="none" rtlCol="0">
            <a:spAutoFit/>
          </a:bodyPr>
          <a:lstStyle/>
          <a:p>
            <a:r>
              <a:rPr lang="en-US" altLang="zh-CN" sz="12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rPr>
              <a:t>Explore user trends</a:t>
            </a:r>
            <a:endParaRPr lang="en-US" sz="1200" dirty="0">
              <a:solidFill>
                <a:schemeClr val="bg1">
                  <a:lumMod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文本框 9">
            <a:extLst>
              <a:ext uri="{FF2B5EF4-FFF2-40B4-BE49-F238E27FC236}">
                <a16:creationId xmlns:a16="http://schemas.microsoft.com/office/drawing/2014/main" id="{5FD7985D-FD71-D63D-FD36-F459B2AA1104}"/>
              </a:ext>
            </a:extLst>
          </p:cNvPr>
          <p:cNvSpPr txBox="1"/>
          <p:nvPr/>
        </p:nvSpPr>
        <p:spPr>
          <a:xfrm>
            <a:off x="569232" y="1444409"/>
            <a:ext cx="10949668" cy="621773"/>
          </a:xfrm>
          <a:prstGeom prst="rect">
            <a:avLst/>
          </a:prstGeom>
          <a:noFill/>
        </p:spPr>
        <p:txBody>
          <a:bodyPr wrap="square" rtlCol="0">
            <a:spAutoFit/>
          </a:bodyPr>
          <a:lstStyle/>
          <a:p>
            <a:pPr>
              <a:lnSpc>
                <a:spcPct val="150000"/>
              </a:lnSpc>
            </a:pP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目前电商主要的场最需求为</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搜寻</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购买。我们以购物目标</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购物欲的强弱</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去界定首页的用户人群分布</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不同区域适应于不同的用户人群</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通过分析首页用户的特性去对首页区域作较理性且针对性的设计优化，实现用户价值的同时促进首页的转化</a:t>
            </a:r>
            <a:endParaRPr 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 name="矩形: 圆角 10">
            <a:extLst>
              <a:ext uri="{FF2B5EF4-FFF2-40B4-BE49-F238E27FC236}">
                <a16:creationId xmlns:a16="http://schemas.microsoft.com/office/drawing/2014/main" id="{E0D65D5D-0039-855A-F61B-9AA789A9C62C}"/>
              </a:ext>
            </a:extLst>
          </p:cNvPr>
          <p:cNvSpPr/>
          <p:nvPr/>
        </p:nvSpPr>
        <p:spPr>
          <a:xfrm>
            <a:off x="2324841" y="2442732"/>
            <a:ext cx="1332759" cy="51508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组合 13">
            <a:extLst>
              <a:ext uri="{FF2B5EF4-FFF2-40B4-BE49-F238E27FC236}">
                <a16:creationId xmlns:a16="http://schemas.microsoft.com/office/drawing/2014/main" id="{31259124-544E-BD11-31BE-610BAE106829}"/>
              </a:ext>
            </a:extLst>
          </p:cNvPr>
          <p:cNvGrpSpPr/>
          <p:nvPr/>
        </p:nvGrpSpPr>
        <p:grpSpPr>
          <a:xfrm>
            <a:off x="3983806" y="2638297"/>
            <a:ext cx="172340" cy="123953"/>
            <a:chOff x="3983806" y="2767215"/>
            <a:chExt cx="172340" cy="123953"/>
          </a:xfrm>
        </p:grpSpPr>
        <p:sp>
          <p:nvSpPr>
            <p:cNvPr id="12" name="等腰三角形 11">
              <a:extLst>
                <a:ext uri="{FF2B5EF4-FFF2-40B4-BE49-F238E27FC236}">
                  <a16:creationId xmlns:a16="http://schemas.microsoft.com/office/drawing/2014/main" id="{EEB7B81D-72C0-472C-86F5-D5869942C55C}"/>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等腰三角形 12">
              <a:extLst>
                <a:ext uri="{FF2B5EF4-FFF2-40B4-BE49-F238E27FC236}">
                  <a16:creationId xmlns:a16="http://schemas.microsoft.com/office/drawing/2014/main" id="{EB493A96-4696-60E0-4B48-B90790E76BC6}"/>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a:extLst>
              <a:ext uri="{FF2B5EF4-FFF2-40B4-BE49-F238E27FC236}">
                <a16:creationId xmlns:a16="http://schemas.microsoft.com/office/drawing/2014/main" id="{B1F3E17E-81EC-34BB-CFB5-C8D1DDD025CA}"/>
              </a:ext>
            </a:extLst>
          </p:cNvPr>
          <p:cNvGrpSpPr/>
          <p:nvPr/>
        </p:nvGrpSpPr>
        <p:grpSpPr>
          <a:xfrm>
            <a:off x="8322444" y="2638297"/>
            <a:ext cx="172340" cy="123953"/>
            <a:chOff x="3983806" y="2767215"/>
            <a:chExt cx="172340" cy="123953"/>
          </a:xfrm>
        </p:grpSpPr>
        <p:sp>
          <p:nvSpPr>
            <p:cNvPr id="16" name="等腰三角形 15">
              <a:extLst>
                <a:ext uri="{FF2B5EF4-FFF2-40B4-BE49-F238E27FC236}">
                  <a16:creationId xmlns:a16="http://schemas.microsoft.com/office/drawing/2014/main" id="{3B9750DA-39FC-580C-D4FC-5DA81FBEA283}"/>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等腰三角形 16">
              <a:extLst>
                <a:ext uri="{FF2B5EF4-FFF2-40B4-BE49-F238E27FC236}">
                  <a16:creationId xmlns:a16="http://schemas.microsoft.com/office/drawing/2014/main" id="{3D70BB1A-BFC7-C936-35FA-A2A2F06D4914}"/>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矩形: 圆角 17">
            <a:extLst>
              <a:ext uri="{FF2B5EF4-FFF2-40B4-BE49-F238E27FC236}">
                <a16:creationId xmlns:a16="http://schemas.microsoft.com/office/drawing/2014/main" id="{1F6E9C4F-3508-97D4-C80B-F2253EC60C6F}"/>
              </a:ext>
            </a:extLst>
          </p:cNvPr>
          <p:cNvSpPr/>
          <p:nvPr/>
        </p:nvSpPr>
        <p:spPr>
          <a:xfrm>
            <a:off x="8765816" y="2442732"/>
            <a:ext cx="1488527" cy="515083"/>
          </a:xfrm>
          <a:prstGeom prst="roundRect">
            <a:avLst>
              <a:gd name="adj" fmla="val 50000"/>
            </a:avLst>
          </a:prstGeom>
          <a:gradFill>
            <a:gsLst>
              <a:gs pos="0">
                <a:srgbClr val="E5362E">
                  <a:lumMod val="70000"/>
                  <a:lumOff val="30000"/>
                </a:srgbClr>
              </a:gs>
              <a:gs pos="100000">
                <a:srgbClr val="E31D19"/>
              </a:gs>
            </a:gsLst>
            <a:lin ang="81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493F4ED4-3F0A-3062-536B-FA9DEAE55D5D}"/>
              </a:ext>
            </a:extLst>
          </p:cNvPr>
          <p:cNvSpPr/>
          <p:nvPr/>
        </p:nvSpPr>
        <p:spPr>
          <a:xfrm>
            <a:off x="4400550" y="2192272"/>
            <a:ext cx="3635305" cy="1071627"/>
          </a:xfrm>
          <a:prstGeom prst="roundRect">
            <a:avLst>
              <a:gd name="adj" fmla="val 541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578904D7-6745-FF21-D322-797203A09D92}"/>
              </a:ext>
            </a:extLst>
          </p:cNvPr>
          <p:cNvSpPr txBox="1"/>
          <p:nvPr/>
        </p:nvSpPr>
        <p:spPr>
          <a:xfrm>
            <a:off x="2524425" y="2546385"/>
            <a:ext cx="933590" cy="307777"/>
          </a:xfrm>
          <a:prstGeom prst="rect">
            <a:avLst/>
          </a:prstGeom>
          <a:noFill/>
        </p:spPr>
        <p:txBody>
          <a:bodyPr vert="horz" wrap="none" rtlCol="0">
            <a:spAutoFit/>
          </a:bodyPr>
          <a:lstStyle/>
          <a:p>
            <a:pPr algn="ctr"/>
            <a:r>
              <a:rPr lang="zh-CN" altLang="en-US" sz="1400" spc="60" dirty="0">
                <a:solidFill>
                  <a:srgbClr val="E5362E"/>
                </a:solidFill>
                <a:latin typeface="+mj-ea"/>
                <a:ea typeface="+mj-ea"/>
                <a:cs typeface="OPPOSans B" panose="00020600040101010101" pitchFamily="18" charset="-122"/>
              </a:rPr>
              <a:t>头部区域</a:t>
            </a:r>
            <a:endParaRPr lang="en-US" sz="1400" spc="60" dirty="0">
              <a:solidFill>
                <a:srgbClr val="E5362E"/>
              </a:solidFill>
              <a:latin typeface="+mj-ea"/>
              <a:ea typeface="+mj-ea"/>
              <a:cs typeface="OPPOSans B" panose="00020600040101010101" pitchFamily="18" charset="-122"/>
            </a:endParaRPr>
          </a:p>
        </p:txBody>
      </p:sp>
      <p:sp>
        <p:nvSpPr>
          <p:cNvPr id="21" name="文本框 20">
            <a:extLst>
              <a:ext uri="{FF2B5EF4-FFF2-40B4-BE49-F238E27FC236}">
                <a16:creationId xmlns:a16="http://schemas.microsoft.com/office/drawing/2014/main" id="{418694B0-B2A7-1BD4-BACA-93E354D946EA}"/>
              </a:ext>
            </a:extLst>
          </p:cNvPr>
          <p:cNvSpPr txBox="1"/>
          <p:nvPr/>
        </p:nvSpPr>
        <p:spPr>
          <a:xfrm>
            <a:off x="9043284" y="2546385"/>
            <a:ext cx="933590"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搜索强化</a:t>
            </a:r>
            <a:endParaRPr lang="en-US" sz="1400" spc="60" dirty="0">
              <a:solidFill>
                <a:schemeClr val="bg1"/>
              </a:solidFill>
              <a:latin typeface="+mj-ea"/>
              <a:ea typeface="+mj-ea"/>
              <a:cs typeface="OPPOSans B" panose="00020600040101010101" pitchFamily="18" charset="-122"/>
            </a:endParaRPr>
          </a:p>
        </p:txBody>
      </p:sp>
      <p:sp>
        <p:nvSpPr>
          <p:cNvPr id="22" name="文本框 21">
            <a:extLst>
              <a:ext uri="{FF2B5EF4-FFF2-40B4-BE49-F238E27FC236}">
                <a16:creationId xmlns:a16="http://schemas.microsoft.com/office/drawing/2014/main" id="{CA11B063-62C9-F2F5-131F-68A39D27CAC2}"/>
              </a:ext>
            </a:extLst>
          </p:cNvPr>
          <p:cNvSpPr txBox="1"/>
          <p:nvPr/>
        </p:nvSpPr>
        <p:spPr>
          <a:xfrm>
            <a:off x="4547838" y="2435097"/>
            <a:ext cx="2473754"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有明显的购买目标的用户，即买即走。</a:t>
            </a:r>
            <a:endParaRPr lang="en-US" sz="1050" dirty="0">
              <a:latin typeface="+mj-ea"/>
              <a:ea typeface="+mj-ea"/>
              <a:cs typeface="OPPOSans B" panose="00020600040101010101" pitchFamily="18" charset="-122"/>
            </a:endParaRPr>
          </a:p>
        </p:txBody>
      </p:sp>
      <p:sp>
        <p:nvSpPr>
          <p:cNvPr id="23" name="文本框 22">
            <a:extLst>
              <a:ext uri="{FF2B5EF4-FFF2-40B4-BE49-F238E27FC236}">
                <a16:creationId xmlns:a16="http://schemas.microsoft.com/office/drawing/2014/main" id="{B4FE9E02-35E9-FAE9-A9FB-660AB0EBD8D2}"/>
              </a:ext>
            </a:extLst>
          </p:cNvPr>
          <p:cNvSpPr txBox="1"/>
          <p:nvPr/>
        </p:nvSpPr>
        <p:spPr>
          <a:xfrm>
            <a:off x="4547838" y="2711594"/>
            <a:ext cx="3262432" cy="246221"/>
          </a:xfrm>
          <a:prstGeom prst="rect">
            <a:avLst/>
          </a:prstGeom>
          <a:noFill/>
        </p:spPr>
        <p:txBody>
          <a:bodyPr wrap="none" rtlCol="0">
            <a:spAutoFit/>
          </a:bodyPr>
          <a:lstStyle/>
          <a:p>
            <a:r>
              <a:rPr lang="zh-CN" alt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此类用户聚焦于头部区域且会非常高频的使用搜索功能</a:t>
            </a:r>
            <a:endParaRPr 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矩形: 圆角 49">
            <a:extLst>
              <a:ext uri="{FF2B5EF4-FFF2-40B4-BE49-F238E27FC236}">
                <a16:creationId xmlns:a16="http://schemas.microsoft.com/office/drawing/2014/main" id="{D7D0B234-D72F-24EF-3BD5-BA1FD5EC6ABA}"/>
              </a:ext>
            </a:extLst>
          </p:cNvPr>
          <p:cNvSpPr/>
          <p:nvPr/>
        </p:nvSpPr>
        <p:spPr>
          <a:xfrm>
            <a:off x="2324841" y="3870620"/>
            <a:ext cx="1332759" cy="51508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组合 50">
            <a:extLst>
              <a:ext uri="{FF2B5EF4-FFF2-40B4-BE49-F238E27FC236}">
                <a16:creationId xmlns:a16="http://schemas.microsoft.com/office/drawing/2014/main" id="{9E5E5A92-DA45-6213-A4EC-E1E500904BC4}"/>
              </a:ext>
            </a:extLst>
          </p:cNvPr>
          <p:cNvGrpSpPr/>
          <p:nvPr/>
        </p:nvGrpSpPr>
        <p:grpSpPr>
          <a:xfrm>
            <a:off x="3983806" y="4066185"/>
            <a:ext cx="172340" cy="123953"/>
            <a:chOff x="3983806" y="2767215"/>
            <a:chExt cx="172340" cy="123953"/>
          </a:xfrm>
        </p:grpSpPr>
        <p:sp>
          <p:nvSpPr>
            <p:cNvPr id="52" name="等腰三角形 51">
              <a:extLst>
                <a:ext uri="{FF2B5EF4-FFF2-40B4-BE49-F238E27FC236}">
                  <a16:creationId xmlns:a16="http://schemas.microsoft.com/office/drawing/2014/main" id="{26402864-143C-90F0-BA6B-B2EEB6A94F1B}"/>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等腰三角形 52">
              <a:extLst>
                <a:ext uri="{FF2B5EF4-FFF2-40B4-BE49-F238E27FC236}">
                  <a16:creationId xmlns:a16="http://schemas.microsoft.com/office/drawing/2014/main" id="{DD12EF0E-A0B0-B448-716B-BAEFC10B78A9}"/>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组合 53">
            <a:extLst>
              <a:ext uri="{FF2B5EF4-FFF2-40B4-BE49-F238E27FC236}">
                <a16:creationId xmlns:a16="http://schemas.microsoft.com/office/drawing/2014/main" id="{520C2262-FA44-FA2B-A029-219F030852A3}"/>
              </a:ext>
            </a:extLst>
          </p:cNvPr>
          <p:cNvGrpSpPr/>
          <p:nvPr/>
        </p:nvGrpSpPr>
        <p:grpSpPr>
          <a:xfrm>
            <a:off x="8322444" y="4066185"/>
            <a:ext cx="172340" cy="123953"/>
            <a:chOff x="3983806" y="2767215"/>
            <a:chExt cx="172340" cy="123953"/>
          </a:xfrm>
        </p:grpSpPr>
        <p:sp>
          <p:nvSpPr>
            <p:cNvPr id="55" name="等腰三角形 54">
              <a:extLst>
                <a:ext uri="{FF2B5EF4-FFF2-40B4-BE49-F238E27FC236}">
                  <a16:creationId xmlns:a16="http://schemas.microsoft.com/office/drawing/2014/main" id="{25BACF0C-55E8-EE5C-26E8-625635FB7EF3}"/>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等腰三角形 55">
              <a:extLst>
                <a:ext uri="{FF2B5EF4-FFF2-40B4-BE49-F238E27FC236}">
                  <a16:creationId xmlns:a16="http://schemas.microsoft.com/office/drawing/2014/main" id="{2E832EFC-0D43-126C-3C91-6F6545E799BB}"/>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矩形: 圆角 56">
            <a:extLst>
              <a:ext uri="{FF2B5EF4-FFF2-40B4-BE49-F238E27FC236}">
                <a16:creationId xmlns:a16="http://schemas.microsoft.com/office/drawing/2014/main" id="{D5CB6E52-EB40-DF6F-366A-A8BFC15F2FC3}"/>
              </a:ext>
            </a:extLst>
          </p:cNvPr>
          <p:cNvSpPr/>
          <p:nvPr/>
        </p:nvSpPr>
        <p:spPr>
          <a:xfrm>
            <a:off x="8765816" y="3870620"/>
            <a:ext cx="1488527" cy="515083"/>
          </a:xfrm>
          <a:prstGeom prst="roundRect">
            <a:avLst>
              <a:gd name="adj" fmla="val 50000"/>
            </a:avLst>
          </a:prstGeom>
          <a:gradFill>
            <a:gsLst>
              <a:gs pos="0">
                <a:srgbClr val="E5362E">
                  <a:lumMod val="70000"/>
                  <a:lumOff val="30000"/>
                </a:srgbClr>
              </a:gs>
              <a:gs pos="100000">
                <a:srgbClr val="E31D19"/>
              </a:gs>
            </a:gsLst>
            <a:lin ang="81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圆角 57">
            <a:extLst>
              <a:ext uri="{FF2B5EF4-FFF2-40B4-BE49-F238E27FC236}">
                <a16:creationId xmlns:a16="http://schemas.microsoft.com/office/drawing/2014/main" id="{CBD8C817-59DE-BD40-FA85-75A722B95AE2}"/>
              </a:ext>
            </a:extLst>
          </p:cNvPr>
          <p:cNvSpPr/>
          <p:nvPr/>
        </p:nvSpPr>
        <p:spPr>
          <a:xfrm>
            <a:off x="4400550" y="3620160"/>
            <a:ext cx="3635305" cy="1071627"/>
          </a:xfrm>
          <a:prstGeom prst="roundRect">
            <a:avLst>
              <a:gd name="adj" fmla="val 541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58">
            <a:extLst>
              <a:ext uri="{FF2B5EF4-FFF2-40B4-BE49-F238E27FC236}">
                <a16:creationId xmlns:a16="http://schemas.microsoft.com/office/drawing/2014/main" id="{D4BBC16D-C587-0811-62FF-EDB1C92A6CBF}"/>
              </a:ext>
            </a:extLst>
          </p:cNvPr>
          <p:cNvSpPr txBox="1"/>
          <p:nvPr/>
        </p:nvSpPr>
        <p:spPr>
          <a:xfrm>
            <a:off x="2524425" y="3974273"/>
            <a:ext cx="933590" cy="307777"/>
          </a:xfrm>
          <a:prstGeom prst="rect">
            <a:avLst/>
          </a:prstGeom>
          <a:noFill/>
        </p:spPr>
        <p:txBody>
          <a:bodyPr vert="horz" wrap="none" rtlCol="0">
            <a:spAutoFit/>
          </a:bodyPr>
          <a:lstStyle/>
          <a:p>
            <a:pPr algn="ctr"/>
            <a:r>
              <a:rPr lang="zh-CN" altLang="en-US" sz="1400" spc="60" dirty="0">
                <a:solidFill>
                  <a:srgbClr val="E5362E"/>
                </a:solidFill>
                <a:latin typeface="+mj-ea"/>
                <a:ea typeface="+mj-ea"/>
                <a:cs typeface="OPPOSans B" panose="00020600040101010101" pitchFamily="18" charset="-122"/>
              </a:rPr>
              <a:t>频道区域</a:t>
            </a:r>
            <a:endParaRPr lang="en-US" sz="1400" spc="60" dirty="0">
              <a:solidFill>
                <a:srgbClr val="E5362E"/>
              </a:solidFill>
              <a:latin typeface="+mj-ea"/>
              <a:ea typeface="+mj-ea"/>
              <a:cs typeface="OPPOSans B" panose="00020600040101010101" pitchFamily="18" charset="-122"/>
            </a:endParaRPr>
          </a:p>
        </p:txBody>
      </p:sp>
      <p:sp>
        <p:nvSpPr>
          <p:cNvPr id="60" name="文本框 59">
            <a:extLst>
              <a:ext uri="{FF2B5EF4-FFF2-40B4-BE49-F238E27FC236}">
                <a16:creationId xmlns:a16="http://schemas.microsoft.com/office/drawing/2014/main" id="{423C7182-4567-AA1F-6ADF-EEED60DABA22}"/>
              </a:ext>
            </a:extLst>
          </p:cNvPr>
          <p:cNvSpPr txBox="1"/>
          <p:nvPr/>
        </p:nvSpPr>
        <p:spPr>
          <a:xfrm>
            <a:off x="9043284" y="3974273"/>
            <a:ext cx="933590"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层级优化</a:t>
            </a:r>
            <a:endParaRPr lang="en-US" sz="1400" spc="60" dirty="0">
              <a:solidFill>
                <a:schemeClr val="bg1"/>
              </a:solidFill>
              <a:latin typeface="+mj-ea"/>
              <a:ea typeface="+mj-ea"/>
              <a:cs typeface="OPPOSans B" panose="00020600040101010101" pitchFamily="18" charset="-122"/>
            </a:endParaRPr>
          </a:p>
        </p:txBody>
      </p:sp>
      <p:sp>
        <p:nvSpPr>
          <p:cNvPr id="61" name="文本框 60">
            <a:extLst>
              <a:ext uri="{FF2B5EF4-FFF2-40B4-BE49-F238E27FC236}">
                <a16:creationId xmlns:a16="http://schemas.microsoft.com/office/drawing/2014/main" id="{FE722F24-0BF1-4825-41E1-86B6264EC453}"/>
              </a:ext>
            </a:extLst>
          </p:cNvPr>
          <p:cNvSpPr txBox="1"/>
          <p:nvPr/>
        </p:nvSpPr>
        <p:spPr>
          <a:xfrm>
            <a:off x="4547838" y="3862985"/>
            <a:ext cx="2877711"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目标不明确的用户，但有个大概的商品预期。</a:t>
            </a:r>
            <a:endParaRPr lang="en-US" sz="1050" dirty="0">
              <a:latin typeface="+mj-ea"/>
              <a:ea typeface="+mj-ea"/>
              <a:cs typeface="OPPOSans B" panose="00020600040101010101" pitchFamily="18" charset="-122"/>
            </a:endParaRPr>
          </a:p>
        </p:txBody>
      </p:sp>
      <p:sp>
        <p:nvSpPr>
          <p:cNvPr id="62" name="文本框 61">
            <a:extLst>
              <a:ext uri="{FF2B5EF4-FFF2-40B4-BE49-F238E27FC236}">
                <a16:creationId xmlns:a16="http://schemas.microsoft.com/office/drawing/2014/main" id="{5D8A0616-8ACD-BE8B-9DA3-9D3DDAD0E557}"/>
              </a:ext>
            </a:extLst>
          </p:cNvPr>
          <p:cNvSpPr txBox="1"/>
          <p:nvPr/>
        </p:nvSpPr>
        <p:spPr>
          <a:xfrm>
            <a:off x="4547839" y="4068428"/>
            <a:ext cx="3192812" cy="533479"/>
          </a:xfrm>
          <a:prstGeom prst="rect">
            <a:avLst/>
          </a:prstGeom>
          <a:noFill/>
        </p:spPr>
        <p:txBody>
          <a:bodyPr wrap="square" rtlCol="0">
            <a:spAutoFit/>
          </a:bodyPr>
          <a:lstStyle/>
          <a:p>
            <a:pPr>
              <a:lnSpc>
                <a:spcPct val="150000"/>
              </a:lnSpc>
            </a:pPr>
            <a:r>
              <a:rPr lang="zh-CN" alt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通过各品类频道的持性，引导该类用户群从而刺激消费形成订单转化</a:t>
            </a:r>
            <a:endParaRPr 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矩形: 圆角 62">
            <a:extLst>
              <a:ext uri="{FF2B5EF4-FFF2-40B4-BE49-F238E27FC236}">
                <a16:creationId xmlns:a16="http://schemas.microsoft.com/office/drawing/2014/main" id="{C5653B49-F7C0-2FEE-498D-8AB6D0DFF0C1}"/>
              </a:ext>
            </a:extLst>
          </p:cNvPr>
          <p:cNvSpPr/>
          <p:nvPr/>
        </p:nvSpPr>
        <p:spPr>
          <a:xfrm>
            <a:off x="2324841" y="5295965"/>
            <a:ext cx="1332759" cy="51508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组合 63">
            <a:extLst>
              <a:ext uri="{FF2B5EF4-FFF2-40B4-BE49-F238E27FC236}">
                <a16:creationId xmlns:a16="http://schemas.microsoft.com/office/drawing/2014/main" id="{044E324D-E44C-73F0-0C5C-A70E2393885D}"/>
              </a:ext>
            </a:extLst>
          </p:cNvPr>
          <p:cNvGrpSpPr/>
          <p:nvPr/>
        </p:nvGrpSpPr>
        <p:grpSpPr>
          <a:xfrm>
            <a:off x="3983806" y="5491530"/>
            <a:ext cx="172340" cy="123953"/>
            <a:chOff x="3983806" y="2767215"/>
            <a:chExt cx="172340" cy="123953"/>
          </a:xfrm>
        </p:grpSpPr>
        <p:sp>
          <p:nvSpPr>
            <p:cNvPr id="65" name="等腰三角形 64">
              <a:extLst>
                <a:ext uri="{FF2B5EF4-FFF2-40B4-BE49-F238E27FC236}">
                  <a16:creationId xmlns:a16="http://schemas.microsoft.com/office/drawing/2014/main" id="{B6401267-9D44-E3DE-1589-B9B7F137F321}"/>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等腰三角形 65">
              <a:extLst>
                <a:ext uri="{FF2B5EF4-FFF2-40B4-BE49-F238E27FC236}">
                  <a16:creationId xmlns:a16="http://schemas.microsoft.com/office/drawing/2014/main" id="{8E43DA41-79C2-8EE7-6F0F-05AA15FF3F2A}"/>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组合 66">
            <a:extLst>
              <a:ext uri="{FF2B5EF4-FFF2-40B4-BE49-F238E27FC236}">
                <a16:creationId xmlns:a16="http://schemas.microsoft.com/office/drawing/2014/main" id="{74866A62-A38C-2BC9-F09B-C7C147B3C1A6}"/>
              </a:ext>
            </a:extLst>
          </p:cNvPr>
          <p:cNvGrpSpPr/>
          <p:nvPr/>
        </p:nvGrpSpPr>
        <p:grpSpPr>
          <a:xfrm>
            <a:off x="8322444" y="5491530"/>
            <a:ext cx="172340" cy="123953"/>
            <a:chOff x="3983806" y="2767215"/>
            <a:chExt cx="172340" cy="123953"/>
          </a:xfrm>
        </p:grpSpPr>
        <p:sp>
          <p:nvSpPr>
            <p:cNvPr id="68" name="等腰三角形 67">
              <a:extLst>
                <a:ext uri="{FF2B5EF4-FFF2-40B4-BE49-F238E27FC236}">
                  <a16:creationId xmlns:a16="http://schemas.microsoft.com/office/drawing/2014/main" id="{52FE9DF5-4F25-56CE-CA04-A4C859F96A1E}"/>
                </a:ext>
              </a:extLst>
            </p:cNvPr>
            <p:cNvSpPr/>
            <p:nvPr/>
          </p:nvSpPr>
          <p:spPr>
            <a:xfrm rot="5400000">
              <a:off x="4040743" y="2775763"/>
              <a:ext cx="123952" cy="106855"/>
            </a:xfrm>
            <a:prstGeom prst="triangle">
              <a:avLst/>
            </a:prstGeom>
            <a:solidFill>
              <a:srgbClr val="E5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等腰三角形 68">
              <a:extLst>
                <a:ext uri="{FF2B5EF4-FFF2-40B4-BE49-F238E27FC236}">
                  <a16:creationId xmlns:a16="http://schemas.microsoft.com/office/drawing/2014/main" id="{E8A6E691-4012-A7E0-529C-4230B9F61BCC}"/>
                </a:ext>
              </a:extLst>
            </p:cNvPr>
            <p:cNvSpPr/>
            <p:nvPr/>
          </p:nvSpPr>
          <p:spPr>
            <a:xfrm rot="5400000">
              <a:off x="3975258" y="2775764"/>
              <a:ext cx="123952" cy="106855"/>
            </a:xfrm>
            <a:prstGeom prst="triangle">
              <a:avLst/>
            </a:prstGeom>
            <a:solidFill>
              <a:srgbClr val="E5362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矩形: 圆角 69">
            <a:extLst>
              <a:ext uri="{FF2B5EF4-FFF2-40B4-BE49-F238E27FC236}">
                <a16:creationId xmlns:a16="http://schemas.microsoft.com/office/drawing/2014/main" id="{E49E2E4C-329C-1853-8E62-A1820A5CC841}"/>
              </a:ext>
            </a:extLst>
          </p:cNvPr>
          <p:cNvSpPr/>
          <p:nvPr/>
        </p:nvSpPr>
        <p:spPr>
          <a:xfrm>
            <a:off x="8765816" y="5295965"/>
            <a:ext cx="1488527" cy="515083"/>
          </a:xfrm>
          <a:prstGeom prst="roundRect">
            <a:avLst>
              <a:gd name="adj" fmla="val 50000"/>
            </a:avLst>
          </a:prstGeom>
          <a:gradFill>
            <a:gsLst>
              <a:gs pos="0">
                <a:srgbClr val="E5362E">
                  <a:lumMod val="70000"/>
                  <a:lumOff val="30000"/>
                </a:srgbClr>
              </a:gs>
              <a:gs pos="100000">
                <a:srgbClr val="E31D19"/>
              </a:gs>
            </a:gsLst>
            <a:lin ang="81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矩形: 圆角 70">
            <a:extLst>
              <a:ext uri="{FF2B5EF4-FFF2-40B4-BE49-F238E27FC236}">
                <a16:creationId xmlns:a16="http://schemas.microsoft.com/office/drawing/2014/main" id="{480F5BDB-7960-BCFF-AE93-25F2C3D26D29}"/>
              </a:ext>
            </a:extLst>
          </p:cNvPr>
          <p:cNvSpPr/>
          <p:nvPr/>
        </p:nvSpPr>
        <p:spPr>
          <a:xfrm>
            <a:off x="4400550" y="5045505"/>
            <a:ext cx="3635305" cy="1071627"/>
          </a:xfrm>
          <a:prstGeom prst="roundRect">
            <a:avLst>
              <a:gd name="adj" fmla="val 541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本框 71">
            <a:extLst>
              <a:ext uri="{FF2B5EF4-FFF2-40B4-BE49-F238E27FC236}">
                <a16:creationId xmlns:a16="http://schemas.microsoft.com/office/drawing/2014/main" id="{69600D17-9081-52A6-5D15-60DE1EB71D40}"/>
              </a:ext>
            </a:extLst>
          </p:cNvPr>
          <p:cNvSpPr txBox="1"/>
          <p:nvPr/>
        </p:nvSpPr>
        <p:spPr>
          <a:xfrm>
            <a:off x="2524425" y="5399618"/>
            <a:ext cx="933590" cy="307777"/>
          </a:xfrm>
          <a:prstGeom prst="rect">
            <a:avLst/>
          </a:prstGeom>
          <a:noFill/>
        </p:spPr>
        <p:txBody>
          <a:bodyPr vert="horz" wrap="none" rtlCol="0">
            <a:spAutoFit/>
          </a:bodyPr>
          <a:lstStyle/>
          <a:p>
            <a:pPr algn="ctr"/>
            <a:r>
              <a:rPr lang="zh-CN" altLang="en-US" sz="1400" spc="60" dirty="0">
                <a:solidFill>
                  <a:srgbClr val="E5362E"/>
                </a:solidFill>
                <a:latin typeface="+mj-ea"/>
                <a:ea typeface="+mj-ea"/>
                <a:cs typeface="OPPOSans B" panose="00020600040101010101" pitchFamily="18" charset="-122"/>
              </a:rPr>
              <a:t>特色推荐</a:t>
            </a:r>
            <a:endParaRPr lang="en-US" sz="1400" spc="60" dirty="0">
              <a:solidFill>
                <a:srgbClr val="E5362E"/>
              </a:solidFill>
              <a:latin typeface="+mj-ea"/>
              <a:ea typeface="+mj-ea"/>
              <a:cs typeface="OPPOSans B" panose="00020600040101010101" pitchFamily="18" charset="-122"/>
            </a:endParaRPr>
          </a:p>
        </p:txBody>
      </p:sp>
      <p:sp>
        <p:nvSpPr>
          <p:cNvPr id="73" name="文本框 72">
            <a:extLst>
              <a:ext uri="{FF2B5EF4-FFF2-40B4-BE49-F238E27FC236}">
                <a16:creationId xmlns:a16="http://schemas.microsoft.com/office/drawing/2014/main" id="{6EE6D0ED-1704-4CD3-5BF8-FE00F3C75C8F}"/>
              </a:ext>
            </a:extLst>
          </p:cNvPr>
          <p:cNvSpPr txBox="1"/>
          <p:nvPr/>
        </p:nvSpPr>
        <p:spPr>
          <a:xfrm>
            <a:off x="9043284" y="5399618"/>
            <a:ext cx="933590" cy="307777"/>
          </a:xfrm>
          <a:prstGeom prst="rect">
            <a:avLst/>
          </a:prstGeom>
          <a:noFill/>
        </p:spPr>
        <p:txBody>
          <a:bodyPr vert="horz" wrap="none" rtlCol="0">
            <a:spAutoFit/>
          </a:bodyPr>
          <a:lstStyle/>
          <a:p>
            <a:pPr algn="ctr"/>
            <a:r>
              <a:rPr lang="zh-CN" altLang="en-US" sz="1400" spc="60" dirty="0">
                <a:solidFill>
                  <a:schemeClr val="bg1"/>
                </a:solidFill>
                <a:latin typeface="+mj-ea"/>
                <a:ea typeface="+mj-ea"/>
                <a:cs typeface="OPPOSans B" panose="00020600040101010101" pitchFamily="18" charset="-122"/>
              </a:rPr>
              <a:t>体验升级</a:t>
            </a:r>
            <a:endParaRPr lang="en-US" sz="1400" spc="60" dirty="0">
              <a:solidFill>
                <a:schemeClr val="bg1"/>
              </a:solidFill>
              <a:latin typeface="+mj-ea"/>
              <a:ea typeface="+mj-ea"/>
              <a:cs typeface="OPPOSans B" panose="00020600040101010101" pitchFamily="18" charset="-122"/>
            </a:endParaRPr>
          </a:p>
        </p:txBody>
      </p:sp>
      <p:sp>
        <p:nvSpPr>
          <p:cNvPr id="74" name="文本框 73">
            <a:extLst>
              <a:ext uri="{FF2B5EF4-FFF2-40B4-BE49-F238E27FC236}">
                <a16:creationId xmlns:a16="http://schemas.microsoft.com/office/drawing/2014/main" id="{3507AB59-2118-99DE-6BB7-FF5B92A48AA0}"/>
              </a:ext>
            </a:extLst>
          </p:cNvPr>
          <p:cNvSpPr txBox="1"/>
          <p:nvPr/>
        </p:nvSpPr>
        <p:spPr>
          <a:xfrm>
            <a:off x="4547838" y="5288330"/>
            <a:ext cx="2069797"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没有目标的用户，只想随便逛逛</a:t>
            </a:r>
            <a:endParaRPr lang="en-US" sz="1050" dirty="0">
              <a:latin typeface="+mj-ea"/>
              <a:ea typeface="+mj-ea"/>
              <a:cs typeface="OPPOSans B" panose="00020600040101010101" pitchFamily="18" charset="-122"/>
            </a:endParaRPr>
          </a:p>
        </p:txBody>
      </p:sp>
      <p:sp>
        <p:nvSpPr>
          <p:cNvPr id="75" name="文本框 74">
            <a:extLst>
              <a:ext uri="{FF2B5EF4-FFF2-40B4-BE49-F238E27FC236}">
                <a16:creationId xmlns:a16="http://schemas.microsoft.com/office/drawing/2014/main" id="{E076C49B-3A96-057A-92E9-88CD9635AE48}"/>
              </a:ext>
            </a:extLst>
          </p:cNvPr>
          <p:cNvSpPr txBox="1"/>
          <p:nvPr/>
        </p:nvSpPr>
        <p:spPr>
          <a:xfrm>
            <a:off x="4547839" y="5542246"/>
            <a:ext cx="3262432" cy="533479"/>
          </a:xfrm>
          <a:prstGeom prst="rect">
            <a:avLst/>
          </a:prstGeom>
          <a:noFill/>
        </p:spPr>
        <p:txBody>
          <a:bodyPr wrap="square" rtlCol="0">
            <a:spAutoFit/>
          </a:bodyPr>
          <a:lstStyle/>
          <a:p>
            <a:pPr>
              <a:lnSpc>
                <a:spcPct val="150000"/>
              </a:lnSpc>
            </a:pPr>
            <a:r>
              <a:rPr lang="zh-CN" alt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此类用户焦于推荐区域</a:t>
            </a:r>
            <a:r>
              <a:rPr lang="en-US" altLang="zh-CN"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通过个性算法推荐机制提供沉漫式的商品浏览体验。</a:t>
            </a:r>
            <a:endParaRPr lang="en-US" sz="10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76" name="直接连接符 75">
            <a:extLst>
              <a:ext uri="{FF2B5EF4-FFF2-40B4-BE49-F238E27FC236}">
                <a16:creationId xmlns:a16="http://schemas.microsoft.com/office/drawing/2014/main" id="{4D399204-BE8E-C1DE-C8BC-64FA99D21F72}"/>
              </a:ext>
            </a:extLst>
          </p:cNvPr>
          <p:cNvCxnSpPr>
            <a:cxnSpLocks/>
          </p:cNvCxnSpPr>
          <p:nvPr/>
        </p:nvCxnSpPr>
        <p:spPr>
          <a:xfrm flipV="1">
            <a:off x="1441450" y="3086582"/>
            <a:ext cx="0" cy="2152650"/>
          </a:xfrm>
          <a:prstGeom prst="line">
            <a:avLst/>
          </a:prstGeom>
          <a:ln w="66675" cap="rnd">
            <a:gradFill>
              <a:gsLst>
                <a:gs pos="0">
                  <a:srgbClr val="E31D19">
                    <a:alpha val="0"/>
                  </a:srgbClr>
                </a:gs>
                <a:gs pos="100000">
                  <a:srgbClr val="E31D19"/>
                </a:gs>
              </a:gsLst>
              <a:lin ang="5400000" scaled="0"/>
            </a:gradFill>
            <a:round/>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04F6252B-25F5-08D2-7C54-86A75AE72BE9}"/>
              </a:ext>
            </a:extLst>
          </p:cNvPr>
          <p:cNvSpPr txBox="1"/>
          <p:nvPr/>
        </p:nvSpPr>
        <p:spPr>
          <a:xfrm>
            <a:off x="1242678" y="2546385"/>
            <a:ext cx="397546" cy="338554"/>
          </a:xfrm>
          <a:prstGeom prst="rect">
            <a:avLst/>
          </a:prstGeom>
          <a:noFill/>
        </p:spPr>
        <p:txBody>
          <a:bodyPr vert="horz" wrap="none" rtlCol="0">
            <a:spAutoFit/>
          </a:bodyPr>
          <a:lstStyle/>
          <a:p>
            <a:pPr algn="ctr"/>
            <a:r>
              <a:rPr lang="zh-CN" altLang="en-US" sz="1600" spc="60" dirty="0">
                <a:solidFill>
                  <a:srgbClr val="E5362E"/>
                </a:solidFill>
                <a:latin typeface="+mj-ea"/>
                <a:ea typeface="+mj-ea"/>
                <a:cs typeface="OPPOSans B" panose="00020600040101010101" pitchFamily="18" charset="-122"/>
              </a:rPr>
              <a:t>强</a:t>
            </a:r>
            <a:endParaRPr lang="en-US" sz="1600" spc="60" dirty="0">
              <a:solidFill>
                <a:srgbClr val="E5362E"/>
              </a:solidFill>
              <a:latin typeface="+mj-ea"/>
              <a:ea typeface="+mj-ea"/>
              <a:cs typeface="OPPOSans B" panose="00020600040101010101" pitchFamily="18" charset="-122"/>
            </a:endParaRPr>
          </a:p>
        </p:txBody>
      </p:sp>
      <p:sp>
        <p:nvSpPr>
          <p:cNvPr id="79" name="文本框 78">
            <a:extLst>
              <a:ext uri="{FF2B5EF4-FFF2-40B4-BE49-F238E27FC236}">
                <a16:creationId xmlns:a16="http://schemas.microsoft.com/office/drawing/2014/main" id="{5F998F9F-6CB8-7591-3D15-014B77BAD5FD}"/>
              </a:ext>
            </a:extLst>
          </p:cNvPr>
          <p:cNvSpPr txBox="1"/>
          <p:nvPr/>
        </p:nvSpPr>
        <p:spPr>
          <a:xfrm>
            <a:off x="1242678" y="5387905"/>
            <a:ext cx="397546" cy="338554"/>
          </a:xfrm>
          <a:prstGeom prst="rect">
            <a:avLst/>
          </a:prstGeom>
          <a:noFill/>
        </p:spPr>
        <p:txBody>
          <a:bodyPr vert="horz" wrap="none" rtlCol="0">
            <a:spAutoFit/>
          </a:bodyPr>
          <a:lstStyle/>
          <a:p>
            <a:pPr algn="ctr"/>
            <a:r>
              <a:rPr lang="zh-CN" altLang="en-US" sz="1600" spc="60" dirty="0">
                <a:solidFill>
                  <a:srgbClr val="E5362E"/>
                </a:solidFill>
                <a:latin typeface="+mj-ea"/>
                <a:ea typeface="+mj-ea"/>
                <a:cs typeface="OPPOSans B" panose="00020600040101010101" pitchFamily="18" charset="-122"/>
              </a:rPr>
              <a:t>弱</a:t>
            </a:r>
            <a:endParaRPr lang="en-US" sz="1600" spc="60" dirty="0">
              <a:solidFill>
                <a:srgbClr val="E5362E"/>
              </a:solidFill>
              <a:latin typeface="+mj-ea"/>
              <a:ea typeface="+mj-ea"/>
              <a:cs typeface="OPPOSans B" panose="00020600040101010101" pitchFamily="18" charset="-122"/>
            </a:endParaRPr>
          </a:p>
        </p:txBody>
      </p:sp>
    </p:spTree>
    <p:extLst>
      <p:ext uri="{BB962C8B-B14F-4D97-AF65-F5344CB8AC3E}">
        <p14:creationId xmlns:p14="http://schemas.microsoft.com/office/powerpoint/2010/main" val="165953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B58289-59C3-9F59-BEC4-FC37E1D9EBA9}"/>
              </a:ext>
            </a:extLst>
          </p:cNvPr>
          <p:cNvPicPr>
            <a:picLocks noChangeAspect="1"/>
          </p:cNvPicPr>
          <p:nvPr/>
        </p:nvPicPr>
        <p:blipFill>
          <a:blip r:embed="rId2"/>
          <a:stretch>
            <a:fillRect/>
          </a:stretch>
        </p:blipFill>
        <p:spPr>
          <a:xfrm>
            <a:off x="9525" y="0"/>
            <a:ext cx="12172950" cy="6858000"/>
          </a:xfrm>
          <a:prstGeom prst="rect">
            <a:avLst/>
          </a:prstGeom>
        </p:spPr>
      </p:pic>
      <p:sp>
        <p:nvSpPr>
          <p:cNvPr id="4" name="文本框 3">
            <a:extLst>
              <a:ext uri="{FF2B5EF4-FFF2-40B4-BE49-F238E27FC236}">
                <a16:creationId xmlns:a16="http://schemas.microsoft.com/office/drawing/2014/main" id="{3A8AF568-2432-0785-F85F-A7647B472D2A}"/>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设计策略方案</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5" name="弧形 4">
            <a:extLst>
              <a:ext uri="{FF2B5EF4-FFF2-40B4-BE49-F238E27FC236}">
                <a16:creationId xmlns:a16="http://schemas.microsoft.com/office/drawing/2014/main" id="{AE511C59-7B0F-281B-E998-A2EF0D3370A1}"/>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文本框 5">
            <a:extLst>
              <a:ext uri="{FF2B5EF4-FFF2-40B4-BE49-F238E27FC236}">
                <a16:creationId xmlns:a16="http://schemas.microsoft.com/office/drawing/2014/main" id="{DF42F217-B9A2-E0A1-8450-5AB07294DF3A}"/>
              </a:ext>
            </a:extLst>
          </p:cNvPr>
          <p:cNvSpPr txBox="1"/>
          <p:nvPr/>
        </p:nvSpPr>
        <p:spPr>
          <a:xfrm>
            <a:off x="2594798" y="751701"/>
            <a:ext cx="3490058" cy="276999"/>
          </a:xfrm>
          <a:prstGeom prst="rect">
            <a:avLst/>
          </a:prstGeom>
          <a:noFill/>
        </p:spPr>
        <p:txBody>
          <a:bodyPr wrap="none" rtlCol="0">
            <a:spAutoFit/>
          </a:bodyPr>
          <a:lstStyle/>
          <a:p>
            <a:r>
              <a:rPr lang="zh-CN" altLang="en-US" sz="1200" dirty="0">
                <a:solidFill>
                  <a:schemeClr val="bg1">
                    <a:lumMod val="75000"/>
                  </a:schemeClr>
                </a:solidFill>
                <a:latin typeface="+mn-ea"/>
              </a:rPr>
              <a:t>历时六年，经</a:t>
            </a:r>
            <a:r>
              <a:rPr lang="en-US" altLang="zh-CN" sz="1200" dirty="0">
                <a:solidFill>
                  <a:schemeClr val="bg1">
                    <a:lumMod val="75000"/>
                  </a:schemeClr>
                </a:solidFill>
                <a:latin typeface="+mn-ea"/>
              </a:rPr>
              <a:t>10000+</a:t>
            </a:r>
            <a:r>
              <a:rPr lang="zh-CN" altLang="en-US" sz="1200" dirty="0">
                <a:solidFill>
                  <a:schemeClr val="bg1">
                    <a:lumMod val="75000"/>
                  </a:schemeClr>
                </a:solidFill>
                <a:latin typeface="+mn-ea"/>
              </a:rPr>
              <a:t>家企业验证的行业知识图谱</a:t>
            </a:r>
            <a:endParaRPr lang="en-US" sz="1200" dirty="0">
              <a:solidFill>
                <a:schemeClr val="bg1">
                  <a:lumMod val="75000"/>
                </a:schemeClr>
              </a:solidFill>
              <a:latin typeface="+mn-ea"/>
            </a:endParaRPr>
          </a:p>
        </p:txBody>
      </p:sp>
      <p:sp>
        <p:nvSpPr>
          <p:cNvPr id="7" name="文本框 6">
            <a:extLst>
              <a:ext uri="{FF2B5EF4-FFF2-40B4-BE49-F238E27FC236}">
                <a16:creationId xmlns:a16="http://schemas.microsoft.com/office/drawing/2014/main" id="{38FAD315-11ED-7AF5-357E-12C3C81736A9}"/>
              </a:ext>
            </a:extLst>
          </p:cNvPr>
          <p:cNvSpPr txBox="1"/>
          <p:nvPr/>
        </p:nvSpPr>
        <p:spPr>
          <a:xfrm>
            <a:off x="569232" y="1343869"/>
            <a:ext cx="10949668" cy="621773"/>
          </a:xfrm>
          <a:prstGeom prst="rect">
            <a:avLst/>
          </a:prstGeom>
          <a:noFill/>
        </p:spPr>
        <p:txBody>
          <a:bodyPr wrap="square" rtlCol="0">
            <a:spAutoFit/>
          </a:bodyPr>
          <a:lstStyle/>
          <a:p>
            <a:pPr>
              <a:lnSpc>
                <a:spcPct val="150000"/>
              </a:lnSpc>
            </a:pP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目前电商主要的场最需求为</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搜寻</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购买。我们以购物目标</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购物欲的强弱</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去界定首页的用户人群分布</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不同区域适应于不同的用户人群</a:t>
            </a:r>
            <a:r>
              <a:rPr lang="en-US" altLang="zh-CN"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rPr>
              <a:t>通过分析首页用户的特性去对首页区域作较理性且针对性的设计优化，实现用户价值的同时促进首页的转化</a:t>
            </a:r>
            <a:endParaRPr lang="en-US" sz="1200" dirty="0">
              <a:solidFill>
                <a:schemeClr val="tx1">
                  <a:alpha val="50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 name="椭圆 10">
            <a:extLst>
              <a:ext uri="{FF2B5EF4-FFF2-40B4-BE49-F238E27FC236}">
                <a16:creationId xmlns:a16="http://schemas.microsoft.com/office/drawing/2014/main" id="{7413C54E-1147-D57E-3E88-0D5E21956826}"/>
              </a:ext>
            </a:extLst>
          </p:cNvPr>
          <p:cNvSpPr/>
          <p:nvPr/>
        </p:nvSpPr>
        <p:spPr>
          <a:xfrm>
            <a:off x="4244973" y="3600450"/>
            <a:ext cx="1276350" cy="1276350"/>
          </a:xfrm>
          <a:prstGeom prst="ellipse">
            <a:avLst/>
          </a:prstGeom>
          <a:solidFill>
            <a:srgbClr val="E31D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2F81D7DE-4949-CC5C-9629-65778E751FD9}"/>
              </a:ext>
            </a:extLst>
          </p:cNvPr>
          <p:cNvSpPr/>
          <p:nvPr/>
        </p:nvSpPr>
        <p:spPr>
          <a:xfrm>
            <a:off x="6670673" y="3600450"/>
            <a:ext cx="1276350" cy="1276350"/>
          </a:xfrm>
          <a:prstGeom prst="ellipse">
            <a:avLst/>
          </a:prstGeom>
          <a:solidFill>
            <a:srgbClr val="E31D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0982C137-1D7E-2726-A988-6F83BD7EA4D8}"/>
              </a:ext>
            </a:extLst>
          </p:cNvPr>
          <p:cNvSpPr/>
          <p:nvPr/>
        </p:nvSpPr>
        <p:spPr>
          <a:xfrm>
            <a:off x="5286373" y="3429000"/>
            <a:ext cx="1619250" cy="161925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67DCA8CF-41CD-5571-01D1-923ECC4B223C}"/>
              </a:ext>
            </a:extLst>
          </p:cNvPr>
          <p:cNvSpPr/>
          <p:nvPr/>
        </p:nvSpPr>
        <p:spPr>
          <a:xfrm>
            <a:off x="3095623" y="3867150"/>
            <a:ext cx="742950" cy="74295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09D477F1-F09C-68B6-8811-5B8B5D1110C5}"/>
              </a:ext>
            </a:extLst>
          </p:cNvPr>
          <p:cNvSpPr/>
          <p:nvPr/>
        </p:nvSpPr>
        <p:spPr>
          <a:xfrm>
            <a:off x="8353423" y="3867150"/>
            <a:ext cx="742950" cy="74295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0FAEDBA8-6029-37BB-C95D-0338E6AE247F}"/>
              </a:ext>
            </a:extLst>
          </p:cNvPr>
          <p:cNvSpPr/>
          <p:nvPr/>
        </p:nvSpPr>
        <p:spPr>
          <a:xfrm>
            <a:off x="1471639" y="4018204"/>
            <a:ext cx="1123160" cy="44084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E1B90EF2-D6ED-B323-AE1F-E05CAE46BF06}"/>
              </a:ext>
            </a:extLst>
          </p:cNvPr>
          <p:cNvSpPr txBox="1"/>
          <p:nvPr/>
        </p:nvSpPr>
        <p:spPr>
          <a:xfrm>
            <a:off x="1658757" y="4107820"/>
            <a:ext cx="748924" cy="261610"/>
          </a:xfrm>
          <a:prstGeom prst="rect">
            <a:avLst/>
          </a:prstGeom>
          <a:noFill/>
        </p:spPr>
        <p:txBody>
          <a:bodyPr vert="horz" wrap="none" rtlCol="0">
            <a:spAutoFit/>
          </a:bodyPr>
          <a:lstStyle/>
          <a:p>
            <a:pPr algn="ctr"/>
            <a:r>
              <a:rPr lang="zh-CN" alt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架构升级</a:t>
            </a:r>
            <a:endParaRPr 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矩形: 圆角 16">
            <a:extLst>
              <a:ext uri="{FF2B5EF4-FFF2-40B4-BE49-F238E27FC236}">
                <a16:creationId xmlns:a16="http://schemas.microsoft.com/office/drawing/2014/main" id="{9DE59408-2955-456B-1B46-2AB0D8370D2C}"/>
              </a:ext>
            </a:extLst>
          </p:cNvPr>
          <p:cNvSpPr/>
          <p:nvPr/>
        </p:nvSpPr>
        <p:spPr>
          <a:xfrm>
            <a:off x="9597201" y="4018204"/>
            <a:ext cx="1123160" cy="44084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4C388DE7-64CA-64BE-8396-F9FB3B32A8FE}"/>
              </a:ext>
            </a:extLst>
          </p:cNvPr>
          <p:cNvSpPr txBox="1"/>
          <p:nvPr/>
        </p:nvSpPr>
        <p:spPr>
          <a:xfrm>
            <a:off x="9784317" y="4107820"/>
            <a:ext cx="748924" cy="261610"/>
          </a:xfrm>
          <a:prstGeom prst="rect">
            <a:avLst/>
          </a:prstGeom>
          <a:noFill/>
        </p:spPr>
        <p:txBody>
          <a:bodyPr vert="horz" wrap="none" rtlCol="0">
            <a:spAutoFit/>
          </a:bodyPr>
          <a:lstStyle/>
          <a:p>
            <a:pPr algn="ctr"/>
            <a:r>
              <a:rPr lang="zh-CN" alt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内容升级</a:t>
            </a:r>
            <a:endParaRPr 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矩形: 圆角 19">
            <a:extLst>
              <a:ext uri="{FF2B5EF4-FFF2-40B4-BE49-F238E27FC236}">
                <a16:creationId xmlns:a16="http://schemas.microsoft.com/office/drawing/2014/main" id="{76AACEAB-CB38-0F3A-EC1A-8FDA2A0C6762}"/>
              </a:ext>
            </a:extLst>
          </p:cNvPr>
          <p:cNvSpPr/>
          <p:nvPr/>
        </p:nvSpPr>
        <p:spPr>
          <a:xfrm>
            <a:off x="5534418" y="2530213"/>
            <a:ext cx="1123160" cy="44084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a:extLst>
              <a:ext uri="{FF2B5EF4-FFF2-40B4-BE49-F238E27FC236}">
                <a16:creationId xmlns:a16="http://schemas.microsoft.com/office/drawing/2014/main" id="{433B7B2D-D963-8955-D849-9732D73D9F3A}"/>
              </a:ext>
            </a:extLst>
          </p:cNvPr>
          <p:cNvSpPr txBox="1"/>
          <p:nvPr/>
        </p:nvSpPr>
        <p:spPr>
          <a:xfrm>
            <a:off x="5721538" y="2619829"/>
            <a:ext cx="748924" cy="261610"/>
          </a:xfrm>
          <a:prstGeom prst="rect">
            <a:avLst/>
          </a:prstGeom>
          <a:noFill/>
        </p:spPr>
        <p:txBody>
          <a:bodyPr vert="horz" wrap="none" rtlCol="0">
            <a:spAutoFit/>
          </a:bodyPr>
          <a:lstStyle/>
          <a:p>
            <a:pPr algn="ctr"/>
            <a:r>
              <a:rPr lang="zh-CN" alt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提升效率</a:t>
            </a:r>
            <a:endParaRPr 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矩形: 圆角 21">
            <a:extLst>
              <a:ext uri="{FF2B5EF4-FFF2-40B4-BE49-F238E27FC236}">
                <a16:creationId xmlns:a16="http://schemas.microsoft.com/office/drawing/2014/main" id="{1016D3F6-91EE-EBB1-F2C3-EB1B7C2CA030}"/>
              </a:ext>
            </a:extLst>
          </p:cNvPr>
          <p:cNvSpPr/>
          <p:nvPr/>
        </p:nvSpPr>
        <p:spPr>
          <a:xfrm>
            <a:off x="5534418" y="5506194"/>
            <a:ext cx="1123160" cy="440843"/>
          </a:xfrm>
          <a:prstGeom prst="roundRect">
            <a:avLst>
              <a:gd name="adj" fmla="val 50000"/>
            </a:avLst>
          </a:prstGeom>
          <a:solidFill>
            <a:srgbClr val="FFE4E3">
              <a:alpha val="30000"/>
            </a:srgbClr>
          </a:solidFill>
          <a:ln w="6350">
            <a:solidFill>
              <a:srgbClr val="E5362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a:extLst>
              <a:ext uri="{FF2B5EF4-FFF2-40B4-BE49-F238E27FC236}">
                <a16:creationId xmlns:a16="http://schemas.microsoft.com/office/drawing/2014/main" id="{1B2559D2-A236-0DC5-F4EE-CC53E3EE5E9F}"/>
              </a:ext>
            </a:extLst>
          </p:cNvPr>
          <p:cNvSpPr txBox="1"/>
          <p:nvPr/>
        </p:nvSpPr>
        <p:spPr>
          <a:xfrm>
            <a:off x="5721538" y="5595810"/>
            <a:ext cx="748924" cy="261610"/>
          </a:xfrm>
          <a:prstGeom prst="rect">
            <a:avLst/>
          </a:prstGeom>
          <a:noFill/>
        </p:spPr>
        <p:txBody>
          <a:bodyPr vert="horz" wrap="none" rtlCol="0">
            <a:spAutoFit/>
          </a:bodyPr>
          <a:lstStyle/>
          <a:p>
            <a:pPr algn="ctr"/>
            <a:r>
              <a:rPr lang="zh-CN" alt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体验升级</a:t>
            </a:r>
            <a:endParaRPr lang="en-US" sz="11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4" name="文本框 23">
            <a:extLst>
              <a:ext uri="{FF2B5EF4-FFF2-40B4-BE49-F238E27FC236}">
                <a16:creationId xmlns:a16="http://schemas.microsoft.com/office/drawing/2014/main" id="{399C6357-9610-D2A9-D987-B48DE51F8967}"/>
              </a:ext>
            </a:extLst>
          </p:cNvPr>
          <p:cNvSpPr txBox="1"/>
          <p:nvPr/>
        </p:nvSpPr>
        <p:spPr>
          <a:xfrm>
            <a:off x="3218246" y="4107820"/>
            <a:ext cx="492444" cy="276999"/>
          </a:xfrm>
          <a:prstGeom prst="rect">
            <a:avLst/>
          </a:prstGeom>
          <a:noFill/>
        </p:spPr>
        <p:txBody>
          <a:bodyPr vert="horz" wrap="none" rtlCol="0">
            <a:spAutoFit/>
          </a:bodyPr>
          <a:lstStyle/>
          <a:p>
            <a:pPr algn="ctr"/>
            <a:r>
              <a:rPr lang="zh-CN" altLang="en-US" sz="12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首页</a:t>
            </a:r>
            <a:endParaRPr lang="en-US" sz="12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3534CB47-EBAA-4CD3-E27E-05AEC3A1E408}"/>
              </a:ext>
            </a:extLst>
          </p:cNvPr>
          <p:cNvSpPr txBox="1"/>
          <p:nvPr/>
        </p:nvSpPr>
        <p:spPr>
          <a:xfrm>
            <a:off x="8478676" y="4107820"/>
            <a:ext cx="492444" cy="276999"/>
          </a:xfrm>
          <a:prstGeom prst="rect">
            <a:avLst/>
          </a:prstGeom>
          <a:noFill/>
        </p:spPr>
        <p:txBody>
          <a:bodyPr vert="horz" wrap="none" rtlCol="0">
            <a:spAutoFit/>
          </a:bodyPr>
          <a:lstStyle/>
          <a:p>
            <a:pPr algn="ctr"/>
            <a:r>
              <a:rPr lang="zh-CN" altLang="en-US" sz="12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品牌</a:t>
            </a:r>
            <a:endParaRPr lang="en-US" sz="12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2CBF0102-01D0-BF19-6E74-48A984E95856}"/>
              </a:ext>
            </a:extLst>
          </p:cNvPr>
          <p:cNvSpPr txBox="1"/>
          <p:nvPr/>
        </p:nvSpPr>
        <p:spPr>
          <a:xfrm>
            <a:off x="5765138" y="4053959"/>
            <a:ext cx="661721" cy="369332"/>
          </a:xfrm>
          <a:prstGeom prst="rect">
            <a:avLst/>
          </a:prstGeom>
          <a:noFill/>
        </p:spPr>
        <p:txBody>
          <a:bodyPr vert="horz" wrap="none" rtlCol="0">
            <a:spAutoFit/>
          </a:bodyPr>
          <a:lstStyle/>
          <a:p>
            <a:pPr algn="ctr"/>
            <a:r>
              <a:rPr lang="zh-CN" altLang="en-US" spc="6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首页</a:t>
            </a:r>
            <a:endParaRPr lang="en-US" spc="6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EA7A87C3-7691-704C-617A-166E33BCAC00}"/>
              </a:ext>
            </a:extLst>
          </p:cNvPr>
          <p:cNvSpPr txBox="1"/>
          <p:nvPr/>
        </p:nvSpPr>
        <p:spPr>
          <a:xfrm>
            <a:off x="4385550" y="4107820"/>
            <a:ext cx="825867" cy="246221"/>
          </a:xfrm>
          <a:prstGeom prst="rect">
            <a:avLst/>
          </a:prstGeom>
          <a:noFill/>
        </p:spPr>
        <p:txBody>
          <a:bodyPr vert="horz" wrap="none" rtlCol="0">
            <a:spAutoFit/>
          </a:bodyPr>
          <a:lstStyle/>
          <a:p>
            <a:pPr algn="ctr"/>
            <a:r>
              <a:rPr lang="zh-CN" alt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精简化布局</a:t>
            </a:r>
            <a:endParaRPr 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9DAE0045-B338-E210-1D65-63600BF4F6B3}"/>
              </a:ext>
            </a:extLst>
          </p:cNvPr>
          <p:cNvSpPr txBox="1"/>
          <p:nvPr/>
        </p:nvSpPr>
        <p:spPr>
          <a:xfrm>
            <a:off x="6979604" y="4107820"/>
            <a:ext cx="825867" cy="246221"/>
          </a:xfrm>
          <a:prstGeom prst="rect">
            <a:avLst/>
          </a:prstGeom>
          <a:noFill/>
        </p:spPr>
        <p:txBody>
          <a:bodyPr vert="horz" wrap="none" rtlCol="0">
            <a:spAutoFit/>
          </a:bodyPr>
          <a:lstStyle/>
          <a:p>
            <a:pPr algn="ctr"/>
            <a:r>
              <a:rPr lang="zh-CN" alt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个性化推荐</a:t>
            </a:r>
            <a:endParaRPr lang="en-US" sz="1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弧形 28">
            <a:extLst>
              <a:ext uri="{FF2B5EF4-FFF2-40B4-BE49-F238E27FC236}">
                <a16:creationId xmlns:a16="http://schemas.microsoft.com/office/drawing/2014/main" id="{57AD3E8B-30D6-1C6F-5CCF-EB0EB5A15872}"/>
              </a:ext>
            </a:extLst>
          </p:cNvPr>
          <p:cNvSpPr/>
          <p:nvPr/>
        </p:nvSpPr>
        <p:spPr>
          <a:xfrm>
            <a:off x="3047998" y="2878519"/>
            <a:ext cx="4260850" cy="4260850"/>
          </a:xfrm>
          <a:prstGeom prst="arc">
            <a:avLst>
              <a:gd name="adj1" fmla="val 13481394"/>
              <a:gd name="adj2" fmla="val 15931563"/>
            </a:avLst>
          </a:prstGeom>
          <a:noFill/>
          <a:ln w="31750" cap="rnd">
            <a:gradFill>
              <a:gsLst>
                <a:gs pos="0">
                  <a:srgbClr val="E31D19"/>
                </a:gs>
                <a:gs pos="100000">
                  <a:srgbClr val="E31D19">
                    <a:alpha val="0"/>
                  </a:srgbClr>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0" name="弧形 29">
            <a:extLst>
              <a:ext uri="{FF2B5EF4-FFF2-40B4-BE49-F238E27FC236}">
                <a16:creationId xmlns:a16="http://schemas.microsoft.com/office/drawing/2014/main" id="{5E06DCD6-B311-01FF-E34B-5EC2ABCFE9F0}"/>
              </a:ext>
            </a:extLst>
          </p:cNvPr>
          <p:cNvSpPr/>
          <p:nvPr/>
        </p:nvSpPr>
        <p:spPr>
          <a:xfrm rot="10800000">
            <a:off x="5036390" y="1434110"/>
            <a:ext cx="4260850" cy="4260850"/>
          </a:xfrm>
          <a:prstGeom prst="arc">
            <a:avLst>
              <a:gd name="adj1" fmla="val 13481394"/>
              <a:gd name="adj2" fmla="val 15931563"/>
            </a:avLst>
          </a:prstGeom>
          <a:noFill/>
          <a:ln w="31750" cap="rnd">
            <a:gradFill>
              <a:gsLst>
                <a:gs pos="0">
                  <a:srgbClr val="E31D19"/>
                </a:gs>
                <a:gs pos="100000">
                  <a:srgbClr val="E31D19">
                    <a:alpha val="0"/>
                  </a:srgbClr>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61403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85EE90-6E84-8912-36BD-4549361E871B}"/>
              </a:ext>
            </a:extLst>
          </p:cNvPr>
          <p:cNvPicPr>
            <a:picLocks noChangeAspect="1"/>
          </p:cNvPicPr>
          <p:nvPr/>
        </p:nvPicPr>
        <p:blipFill>
          <a:blip r:embed="rId2"/>
          <a:stretch>
            <a:fillRect/>
          </a:stretch>
        </p:blipFill>
        <p:spPr>
          <a:xfrm>
            <a:off x="22622" y="11906"/>
            <a:ext cx="12192000" cy="6858000"/>
          </a:xfrm>
          <a:prstGeom prst="rect">
            <a:avLst/>
          </a:prstGeom>
        </p:spPr>
      </p:pic>
      <p:sp>
        <p:nvSpPr>
          <p:cNvPr id="7" name="椭圆 6">
            <a:extLst>
              <a:ext uri="{FF2B5EF4-FFF2-40B4-BE49-F238E27FC236}">
                <a16:creationId xmlns:a16="http://schemas.microsoft.com/office/drawing/2014/main" id="{46035D62-8F89-A58B-F34F-81AE1318A34B}"/>
              </a:ext>
            </a:extLst>
          </p:cNvPr>
          <p:cNvSpPr/>
          <p:nvPr/>
        </p:nvSpPr>
        <p:spPr>
          <a:xfrm>
            <a:off x="4291397" y="2738934"/>
            <a:ext cx="2904918" cy="2904917"/>
          </a:xfrm>
          <a:prstGeom prst="ellipse">
            <a:avLst/>
          </a:prstGeom>
          <a:blipFill dpi="0" rotWithShape="1">
            <a:blip r:embed="rId3">
              <a:alphaModFix amt="50000"/>
              <a:lum bright="-100000"/>
              <a:extLst>
                <a:ext uri="{96DAC541-7B7A-43D3-8B79-37D633B846F1}">
                  <asvg:svgBlip xmlns:asvg="http://schemas.microsoft.com/office/drawing/2016/SVG/main" r:embed="rId4"/>
                </a:ext>
              </a:extLst>
            </a:blip>
            <a:srcRect/>
            <a:stretch>
              <a:fillRect l="-26922" t="-26922" r="-26922" b="-26922"/>
            </a:stretch>
          </a:blip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BF7597A-8670-4F88-128E-8A986FE71923}"/>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产品改版目标</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5" name="弧形 4">
            <a:extLst>
              <a:ext uri="{FF2B5EF4-FFF2-40B4-BE49-F238E27FC236}">
                <a16:creationId xmlns:a16="http://schemas.microsoft.com/office/drawing/2014/main" id="{54FBD6E0-9C8B-25C6-B32B-33737AFFB96C}"/>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文本框 5">
            <a:extLst>
              <a:ext uri="{FF2B5EF4-FFF2-40B4-BE49-F238E27FC236}">
                <a16:creationId xmlns:a16="http://schemas.microsoft.com/office/drawing/2014/main" id="{2972C7EB-18F1-F5C6-804A-B4C96C1394B0}"/>
              </a:ext>
            </a:extLst>
          </p:cNvPr>
          <p:cNvSpPr txBox="1"/>
          <p:nvPr/>
        </p:nvSpPr>
        <p:spPr>
          <a:xfrm>
            <a:off x="2594798" y="751701"/>
            <a:ext cx="3490058" cy="276999"/>
          </a:xfrm>
          <a:prstGeom prst="rect">
            <a:avLst/>
          </a:prstGeom>
          <a:noFill/>
        </p:spPr>
        <p:txBody>
          <a:bodyPr wrap="none" rtlCol="0">
            <a:spAutoFit/>
          </a:bodyPr>
          <a:lstStyle/>
          <a:p>
            <a:r>
              <a:rPr lang="zh-CN" altLang="en-US" sz="1200" dirty="0">
                <a:solidFill>
                  <a:schemeClr val="bg1">
                    <a:lumMod val="75000"/>
                  </a:schemeClr>
                </a:solidFill>
                <a:latin typeface="+mn-ea"/>
              </a:rPr>
              <a:t>历时六年，经</a:t>
            </a:r>
            <a:r>
              <a:rPr lang="en-US" altLang="zh-CN" sz="1200" dirty="0">
                <a:solidFill>
                  <a:schemeClr val="bg1">
                    <a:lumMod val="75000"/>
                  </a:schemeClr>
                </a:solidFill>
                <a:latin typeface="+mn-ea"/>
              </a:rPr>
              <a:t>10000+</a:t>
            </a:r>
            <a:r>
              <a:rPr lang="zh-CN" altLang="en-US" sz="1200" dirty="0">
                <a:solidFill>
                  <a:schemeClr val="bg1">
                    <a:lumMod val="75000"/>
                  </a:schemeClr>
                </a:solidFill>
                <a:latin typeface="+mn-ea"/>
              </a:rPr>
              <a:t>家企业验证的行业知识图谱</a:t>
            </a:r>
            <a:endParaRPr lang="en-US" sz="1200" dirty="0">
              <a:solidFill>
                <a:schemeClr val="bg1">
                  <a:lumMod val="75000"/>
                </a:schemeClr>
              </a:solidFill>
              <a:latin typeface="+mn-ea"/>
            </a:endParaRPr>
          </a:p>
        </p:txBody>
      </p:sp>
      <p:sp>
        <p:nvSpPr>
          <p:cNvPr id="8" name="椭圆 7">
            <a:extLst>
              <a:ext uri="{FF2B5EF4-FFF2-40B4-BE49-F238E27FC236}">
                <a16:creationId xmlns:a16="http://schemas.microsoft.com/office/drawing/2014/main" id="{E114C23C-43A3-63CF-E24D-A75D97D528EB}"/>
              </a:ext>
            </a:extLst>
          </p:cNvPr>
          <p:cNvSpPr/>
          <p:nvPr/>
        </p:nvSpPr>
        <p:spPr>
          <a:xfrm>
            <a:off x="4850591" y="1576767"/>
            <a:ext cx="1786530" cy="1786530"/>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3A61E5F-0C72-6C98-E572-4D3F62917508}"/>
              </a:ext>
            </a:extLst>
          </p:cNvPr>
          <p:cNvSpPr/>
          <p:nvPr/>
        </p:nvSpPr>
        <p:spPr>
          <a:xfrm>
            <a:off x="4978977" y="1705152"/>
            <a:ext cx="1529758" cy="1529758"/>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1198F1C-AD69-1D94-E4E6-40BBB2D50E9B}"/>
              </a:ext>
            </a:extLst>
          </p:cNvPr>
          <p:cNvSpPr txBox="1"/>
          <p:nvPr/>
        </p:nvSpPr>
        <p:spPr>
          <a:xfrm>
            <a:off x="5099788" y="3780382"/>
            <a:ext cx="1298753" cy="772584"/>
          </a:xfrm>
          <a:prstGeom prst="rect">
            <a:avLst/>
          </a:prstGeom>
          <a:noFill/>
        </p:spPr>
        <p:txBody>
          <a:bodyPr wrap="none" rtlCol="0">
            <a:spAutoFit/>
          </a:bodyPr>
          <a:lstStyle/>
          <a:p>
            <a:pPr algn="ctr">
              <a:lnSpc>
                <a:spcPct val="120000"/>
              </a:lnSpc>
            </a:pPr>
            <a:r>
              <a:rPr lang="en-US" altLang="zh-CN" sz="4000" dirty="0">
                <a:ln w="6350">
                  <a:solidFill>
                    <a:srgbClr val="E5362E"/>
                  </a:solidFill>
                </a:ln>
                <a:solidFill>
                  <a:schemeClr val="bg1"/>
                </a:solidFill>
                <a:latin typeface="Futura-Heavy" panose="020B0A00000000000000" pitchFamily="34" charset="0"/>
                <a:ea typeface="OPPOSans H" panose="00020600040101010101" pitchFamily="18" charset="-122"/>
                <a:cs typeface="OPPOSans H" panose="00020600040101010101" pitchFamily="18" charset="-122"/>
              </a:rPr>
              <a:t>V2.0</a:t>
            </a:r>
            <a:endParaRPr lang="zh-CN" altLang="en-US" sz="4000" dirty="0">
              <a:ln w="6350">
                <a:solidFill>
                  <a:srgbClr val="E5362E"/>
                </a:solidFill>
              </a:ln>
              <a:solidFill>
                <a:schemeClr val="bg1"/>
              </a:solidFill>
              <a:latin typeface="Futura-Heavy" panose="020B0A00000000000000" pitchFamily="34" charset="0"/>
              <a:ea typeface="OPPOSans H" panose="00020600040101010101" pitchFamily="18" charset="-122"/>
              <a:cs typeface="OPPOSans H" panose="00020600040101010101" pitchFamily="18" charset="-122"/>
            </a:endParaRPr>
          </a:p>
        </p:txBody>
      </p:sp>
      <p:sp>
        <p:nvSpPr>
          <p:cNvPr id="27" name="弧形 26">
            <a:extLst>
              <a:ext uri="{FF2B5EF4-FFF2-40B4-BE49-F238E27FC236}">
                <a16:creationId xmlns:a16="http://schemas.microsoft.com/office/drawing/2014/main" id="{CAF72C76-E8AA-DDC2-E261-0239C6BF70DB}"/>
              </a:ext>
            </a:extLst>
          </p:cNvPr>
          <p:cNvSpPr/>
          <p:nvPr/>
        </p:nvSpPr>
        <p:spPr>
          <a:xfrm>
            <a:off x="7583981" y="2104008"/>
            <a:ext cx="774037" cy="774038"/>
          </a:xfrm>
          <a:prstGeom prst="arc">
            <a:avLst>
              <a:gd name="adj1" fmla="val 8162538"/>
              <a:gd name="adj2" fmla="val 1344143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E9C98EDF-FB0E-2CED-3D73-4E402B09277D}"/>
              </a:ext>
            </a:extLst>
          </p:cNvPr>
          <p:cNvGrpSpPr/>
          <p:nvPr/>
        </p:nvGrpSpPr>
        <p:grpSpPr>
          <a:xfrm>
            <a:off x="6637122" y="2449237"/>
            <a:ext cx="376912" cy="83581"/>
            <a:chOff x="6637123" y="2407447"/>
            <a:chExt cx="564459" cy="125170"/>
          </a:xfrm>
        </p:grpSpPr>
        <p:cxnSp>
          <p:nvCxnSpPr>
            <p:cNvPr id="28" name="直接连接符 27">
              <a:extLst>
                <a:ext uri="{FF2B5EF4-FFF2-40B4-BE49-F238E27FC236}">
                  <a16:creationId xmlns:a16="http://schemas.microsoft.com/office/drawing/2014/main" id="{9CE280AD-D067-A7E8-4EEB-F432F31E5186}"/>
                </a:ext>
              </a:extLst>
            </p:cNvPr>
            <p:cNvCxnSpPr>
              <a:cxnSpLocks/>
              <a:stCxn id="8" idx="6"/>
              <a:endCxn id="29" idx="2"/>
            </p:cNvCxnSpPr>
            <p:nvPr/>
          </p:nvCxnSpPr>
          <p:spPr>
            <a:xfrm>
              <a:off x="6637120" y="2470032"/>
              <a:ext cx="4392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E4822B14-6FB4-733F-22C1-AE5DB00E93EC}"/>
                </a:ext>
              </a:extLst>
            </p:cNvPr>
            <p:cNvSpPr/>
            <p:nvPr/>
          </p:nvSpPr>
          <p:spPr>
            <a:xfrm>
              <a:off x="7076412" y="2407447"/>
              <a:ext cx="125170" cy="125170"/>
            </a:xfrm>
            <a:prstGeom prst="ellipse">
              <a:avLst/>
            </a:prstGeom>
            <a:solidFill>
              <a:schemeClr val="bg1"/>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任意多边形: 形状 53">
            <a:extLst>
              <a:ext uri="{FF2B5EF4-FFF2-40B4-BE49-F238E27FC236}">
                <a16:creationId xmlns:a16="http://schemas.microsoft.com/office/drawing/2014/main" id="{ED262BEC-1D4F-39A3-0892-E3DAD57C0D20}"/>
              </a:ext>
            </a:extLst>
          </p:cNvPr>
          <p:cNvSpPr/>
          <p:nvPr/>
        </p:nvSpPr>
        <p:spPr>
          <a:xfrm>
            <a:off x="4542753" y="3406724"/>
            <a:ext cx="343924" cy="524238"/>
          </a:xfrm>
          <a:custGeom>
            <a:avLst/>
            <a:gdLst>
              <a:gd name="connsiteX0" fmla="*/ 441901 w 491299"/>
              <a:gd name="connsiteY0" fmla="*/ 0 h 848695"/>
              <a:gd name="connsiteX1" fmla="*/ 491299 w 491299"/>
              <a:gd name="connsiteY1" fmla="*/ 184355 h 848695"/>
              <a:gd name="connsiteX2" fmla="*/ 398706 w 491299"/>
              <a:gd name="connsiteY2" fmla="*/ 295213 h 848695"/>
              <a:gd name="connsiteX3" fmla="*/ 181123 w 491299"/>
              <a:gd name="connsiteY3" fmla="*/ 734190 h 848695"/>
              <a:gd name="connsiteX4" fmla="*/ 151681 w 491299"/>
              <a:gd name="connsiteY4" fmla="*/ 848695 h 848695"/>
              <a:gd name="connsiteX5" fmla="*/ 0 w 491299"/>
              <a:gd name="connsiteY5" fmla="*/ 810682 h 848695"/>
              <a:gd name="connsiteX6" fmla="*/ 31636 w 491299"/>
              <a:gd name="connsiteY6" fmla="*/ 687644 h 848695"/>
              <a:gd name="connsiteX7" fmla="*/ 352891 w 491299"/>
              <a:gd name="connsiteY7" fmla="*/ 98523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783" h="848695">
                <a:moveTo>
                  <a:pt x="441901" y="0"/>
                </a:moveTo>
                <a:cubicBezTo>
                  <a:pt x="453261" y="51016"/>
                  <a:pt x="527072" y="316128"/>
                  <a:pt x="556783" y="433196"/>
                </a:cubicBezTo>
                <a:cubicBezTo>
                  <a:pt x="549584" y="427630"/>
                  <a:pt x="400594" y="297434"/>
                  <a:pt x="398706" y="295213"/>
                </a:cubicBezTo>
                <a:cubicBezTo>
                  <a:pt x="304503" y="427682"/>
                  <a:pt x="230480" y="575502"/>
                  <a:pt x="181123" y="734190"/>
                </a:cubicBezTo>
                <a:lnTo>
                  <a:pt x="151681" y="848695"/>
                </a:lnTo>
                <a:lnTo>
                  <a:pt x="0" y="810682"/>
                </a:lnTo>
                <a:lnTo>
                  <a:pt x="31636" y="687644"/>
                </a:lnTo>
                <a:cubicBezTo>
                  <a:pt x="99526" y="469374"/>
                  <a:pt x="209823" y="269787"/>
                  <a:pt x="352891" y="98523"/>
                </a:cubicBezTo>
                <a:lnTo>
                  <a:pt x="441901" y="0"/>
                </a:lnTo>
                <a:close/>
              </a:path>
            </a:pathLst>
          </a:custGeom>
          <a:solidFill>
            <a:schemeClr val="bg1"/>
          </a:solidFill>
          <a:ln w="6350">
            <a:solidFill>
              <a:srgbClr val="351C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a:extLst>
              <a:ext uri="{FF2B5EF4-FFF2-40B4-BE49-F238E27FC236}">
                <a16:creationId xmlns:a16="http://schemas.microsoft.com/office/drawing/2014/main" id="{884A64F5-6531-C201-089A-E2DA737CCE4A}"/>
              </a:ext>
            </a:extLst>
          </p:cNvPr>
          <p:cNvSpPr/>
          <p:nvPr/>
        </p:nvSpPr>
        <p:spPr>
          <a:xfrm rot="7511024">
            <a:off x="6606192" y="3421382"/>
            <a:ext cx="343924" cy="524238"/>
          </a:xfrm>
          <a:custGeom>
            <a:avLst/>
            <a:gdLst>
              <a:gd name="connsiteX0" fmla="*/ 441901 w 491299"/>
              <a:gd name="connsiteY0" fmla="*/ 0 h 848695"/>
              <a:gd name="connsiteX1" fmla="*/ 491299 w 491299"/>
              <a:gd name="connsiteY1" fmla="*/ 184355 h 848695"/>
              <a:gd name="connsiteX2" fmla="*/ 398706 w 491299"/>
              <a:gd name="connsiteY2" fmla="*/ 295213 h 848695"/>
              <a:gd name="connsiteX3" fmla="*/ 181123 w 491299"/>
              <a:gd name="connsiteY3" fmla="*/ 734190 h 848695"/>
              <a:gd name="connsiteX4" fmla="*/ 151681 w 491299"/>
              <a:gd name="connsiteY4" fmla="*/ 848695 h 848695"/>
              <a:gd name="connsiteX5" fmla="*/ 0 w 491299"/>
              <a:gd name="connsiteY5" fmla="*/ 810682 h 848695"/>
              <a:gd name="connsiteX6" fmla="*/ 31636 w 491299"/>
              <a:gd name="connsiteY6" fmla="*/ 687644 h 848695"/>
              <a:gd name="connsiteX7" fmla="*/ 352891 w 491299"/>
              <a:gd name="connsiteY7" fmla="*/ 98523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783" h="848695">
                <a:moveTo>
                  <a:pt x="441901" y="0"/>
                </a:moveTo>
                <a:cubicBezTo>
                  <a:pt x="453261" y="51016"/>
                  <a:pt x="527072" y="316128"/>
                  <a:pt x="556783" y="433196"/>
                </a:cubicBezTo>
                <a:cubicBezTo>
                  <a:pt x="549584" y="427630"/>
                  <a:pt x="400594" y="297434"/>
                  <a:pt x="398706" y="295213"/>
                </a:cubicBezTo>
                <a:cubicBezTo>
                  <a:pt x="304503" y="427682"/>
                  <a:pt x="230480" y="575502"/>
                  <a:pt x="181123" y="734190"/>
                </a:cubicBezTo>
                <a:lnTo>
                  <a:pt x="151681" y="848695"/>
                </a:lnTo>
                <a:lnTo>
                  <a:pt x="0" y="810682"/>
                </a:lnTo>
                <a:lnTo>
                  <a:pt x="31636" y="687644"/>
                </a:lnTo>
                <a:cubicBezTo>
                  <a:pt x="99526" y="469374"/>
                  <a:pt x="209823" y="269787"/>
                  <a:pt x="352891" y="98523"/>
                </a:cubicBezTo>
                <a:lnTo>
                  <a:pt x="441901" y="0"/>
                </a:lnTo>
                <a:close/>
              </a:path>
            </a:pathLst>
          </a:custGeom>
          <a:solidFill>
            <a:schemeClr val="bg1"/>
          </a:solidFill>
          <a:ln w="6350">
            <a:solidFill>
              <a:srgbClr val="351C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F0A9B462-F509-BE28-1E27-CC683EE6B119}"/>
              </a:ext>
            </a:extLst>
          </p:cNvPr>
          <p:cNvSpPr/>
          <p:nvPr/>
        </p:nvSpPr>
        <p:spPr>
          <a:xfrm rot="14546184">
            <a:off x="5530502" y="5136621"/>
            <a:ext cx="343924" cy="524238"/>
          </a:xfrm>
          <a:custGeom>
            <a:avLst/>
            <a:gdLst>
              <a:gd name="connsiteX0" fmla="*/ 441901 w 491299"/>
              <a:gd name="connsiteY0" fmla="*/ 0 h 848695"/>
              <a:gd name="connsiteX1" fmla="*/ 491299 w 491299"/>
              <a:gd name="connsiteY1" fmla="*/ 184355 h 848695"/>
              <a:gd name="connsiteX2" fmla="*/ 398706 w 491299"/>
              <a:gd name="connsiteY2" fmla="*/ 295213 h 848695"/>
              <a:gd name="connsiteX3" fmla="*/ 181123 w 491299"/>
              <a:gd name="connsiteY3" fmla="*/ 734190 h 848695"/>
              <a:gd name="connsiteX4" fmla="*/ 151681 w 491299"/>
              <a:gd name="connsiteY4" fmla="*/ 848695 h 848695"/>
              <a:gd name="connsiteX5" fmla="*/ 0 w 491299"/>
              <a:gd name="connsiteY5" fmla="*/ 810682 h 848695"/>
              <a:gd name="connsiteX6" fmla="*/ 31636 w 491299"/>
              <a:gd name="connsiteY6" fmla="*/ 687644 h 848695"/>
              <a:gd name="connsiteX7" fmla="*/ 352891 w 491299"/>
              <a:gd name="connsiteY7" fmla="*/ 98523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7199"/>
              <a:gd name="connsiteY0" fmla="*/ 0 h 848695"/>
              <a:gd name="connsiteX1" fmla="*/ 556783 w 557199"/>
              <a:gd name="connsiteY1" fmla="*/ 433196 h 848695"/>
              <a:gd name="connsiteX2" fmla="*/ 398706 w 557199"/>
              <a:gd name="connsiteY2" fmla="*/ 295213 h 848695"/>
              <a:gd name="connsiteX3" fmla="*/ 181123 w 557199"/>
              <a:gd name="connsiteY3" fmla="*/ 734190 h 848695"/>
              <a:gd name="connsiteX4" fmla="*/ 151681 w 557199"/>
              <a:gd name="connsiteY4" fmla="*/ 848695 h 848695"/>
              <a:gd name="connsiteX5" fmla="*/ 0 w 557199"/>
              <a:gd name="connsiteY5" fmla="*/ 810682 h 848695"/>
              <a:gd name="connsiteX6" fmla="*/ 31636 w 557199"/>
              <a:gd name="connsiteY6" fmla="*/ 687644 h 848695"/>
              <a:gd name="connsiteX7" fmla="*/ 352891 w 557199"/>
              <a:gd name="connsiteY7" fmla="*/ 98523 h 848695"/>
              <a:gd name="connsiteX8" fmla="*/ 441901 w 557199"/>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 name="connsiteX0" fmla="*/ 441901 w 556783"/>
              <a:gd name="connsiteY0" fmla="*/ 0 h 848695"/>
              <a:gd name="connsiteX1" fmla="*/ 556783 w 556783"/>
              <a:gd name="connsiteY1" fmla="*/ 433196 h 848695"/>
              <a:gd name="connsiteX2" fmla="*/ 398706 w 556783"/>
              <a:gd name="connsiteY2" fmla="*/ 295213 h 848695"/>
              <a:gd name="connsiteX3" fmla="*/ 181123 w 556783"/>
              <a:gd name="connsiteY3" fmla="*/ 734190 h 848695"/>
              <a:gd name="connsiteX4" fmla="*/ 151681 w 556783"/>
              <a:gd name="connsiteY4" fmla="*/ 848695 h 848695"/>
              <a:gd name="connsiteX5" fmla="*/ 0 w 556783"/>
              <a:gd name="connsiteY5" fmla="*/ 810682 h 848695"/>
              <a:gd name="connsiteX6" fmla="*/ 31636 w 556783"/>
              <a:gd name="connsiteY6" fmla="*/ 687644 h 848695"/>
              <a:gd name="connsiteX7" fmla="*/ 352891 w 556783"/>
              <a:gd name="connsiteY7" fmla="*/ 98523 h 848695"/>
              <a:gd name="connsiteX8" fmla="*/ 441901 w 556783"/>
              <a:gd name="connsiteY8" fmla="*/ 0 h 84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783" h="848695">
                <a:moveTo>
                  <a:pt x="441901" y="0"/>
                </a:moveTo>
                <a:cubicBezTo>
                  <a:pt x="453261" y="51016"/>
                  <a:pt x="527072" y="316128"/>
                  <a:pt x="556783" y="433196"/>
                </a:cubicBezTo>
                <a:cubicBezTo>
                  <a:pt x="549584" y="427630"/>
                  <a:pt x="400594" y="297434"/>
                  <a:pt x="398706" y="295213"/>
                </a:cubicBezTo>
                <a:cubicBezTo>
                  <a:pt x="304503" y="427682"/>
                  <a:pt x="230480" y="575502"/>
                  <a:pt x="181123" y="734190"/>
                </a:cubicBezTo>
                <a:lnTo>
                  <a:pt x="151681" y="848695"/>
                </a:lnTo>
                <a:lnTo>
                  <a:pt x="0" y="810682"/>
                </a:lnTo>
                <a:lnTo>
                  <a:pt x="31636" y="687644"/>
                </a:lnTo>
                <a:cubicBezTo>
                  <a:pt x="99526" y="469374"/>
                  <a:pt x="209823" y="269787"/>
                  <a:pt x="352891" y="98523"/>
                </a:cubicBezTo>
                <a:lnTo>
                  <a:pt x="441901" y="0"/>
                </a:lnTo>
                <a:close/>
              </a:path>
            </a:pathLst>
          </a:custGeom>
          <a:solidFill>
            <a:schemeClr val="bg1"/>
          </a:solidFill>
          <a:ln w="6350">
            <a:solidFill>
              <a:srgbClr val="351C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文本框 59">
            <a:extLst>
              <a:ext uri="{FF2B5EF4-FFF2-40B4-BE49-F238E27FC236}">
                <a16:creationId xmlns:a16="http://schemas.microsoft.com/office/drawing/2014/main" id="{FA6A71C8-6E93-CD29-23C5-C2A494C3FA93}"/>
              </a:ext>
            </a:extLst>
          </p:cNvPr>
          <p:cNvSpPr txBox="1"/>
          <p:nvPr/>
        </p:nvSpPr>
        <p:spPr>
          <a:xfrm>
            <a:off x="5336052" y="2113994"/>
            <a:ext cx="815609" cy="461665"/>
          </a:xfrm>
          <a:prstGeom prst="rect">
            <a:avLst/>
          </a:prstGeom>
          <a:noFill/>
        </p:spPr>
        <p:txBody>
          <a:bodyPr vert="horz" wrap="none" rtlCol="0">
            <a:spAutoFit/>
          </a:bodyPr>
          <a:lstStyle/>
          <a:p>
            <a:pPr algn="ctr"/>
            <a:r>
              <a:rPr lang="zh-CN" alt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好看</a:t>
            </a:r>
            <a:endParaRPr 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1" name="文本框 60">
            <a:extLst>
              <a:ext uri="{FF2B5EF4-FFF2-40B4-BE49-F238E27FC236}">
                <a16:creationId xmlns:a16="http://schemas.microsoft.com/office/drawing/2014/main" id="{A3D4BCBE-4EBA-5088-93DC-35C33D10A51F}"/>
              </a:ext>
            </a:extLst>
          </p:cNvPr>
          <p:cNvSpPr txBox="1"/>
          <p:nvPr/>
        </p:nvSpPr>
        <p:spPr>
          <a:xfrm>
            <a:off x="5459964" y="2581433"/>
            <a:ext cx="567784" cy="246221"/>
          </a:xfrm>
          <a:prstGeom prst="rect">
            <a:avLst/>
          </a:prstGeom>
          <a:noFill/>
        </p:spPr>
        <p:txBody>
          <a:bodyPr vert="horz" wrap="none" rtlCol="0">
            <a:spAutoFit/>
          </a:bodyPr>
          <a:lstStyle/>
          <a:p>
            <a:pPr algn="ctr"/>
            <a:r>
              <a:rPr lang="en-US" altLang="zh-CN" sz="1000" dirty="0">
                <a:solidFill>
                  <a:schemeClr val="bg1"/>
                </a:solidFill>
                <a:latin typeface="+mn-ea"/>
                <a:cs typeface="OPPOSans B" panose="00020600040101010101" pitchFamily="18" charset="-122"/>
              </a:rPr>
              <a:t>UI</a:t>
            </a:r>
            <a:r>
              <a:rPr lang="zh-CN" altLang="en-US" sz="1000" dirty="0">
                <a:solidFill>
                  <a:schemeClr val="bg1"/>
                </a:solidFill>
                <a:latin typeface="+mn-ea"/>
                <a:cs typeface="OPPOSans B" panose="00020600040101010101" pitchFamily="18" charset="-122"/>
              </a:rPr>
              <a:t>升级</a:t>
            </a:r>
            <a:endParaRPr lang="en-US" sz="1000" dirty="0">
              <a:solidFill>
                <a:schemeClr val="bg1"/>
              </a:solidFill>
              <a:latin typeface="+mn-ea"/>
              <a:cs typeface="OPPOSans B" panose="00020600040101010101" pitchFamily="18" charset="-122"/>
            </a:endParaRPr>
          </a:p>
        </p:txBody>
      </p:sp>
      <p:sp>
        <p:nvSpPr>
          <p:cNvPr id="69" name="椭圆 68">
            <a:extLst>
              <a:ext uri="{FF2B5EF4-FFF2-40B4-BE49-F238E27FC236}">
                <a16:creationId xmlns:a16="http://schemas.microsoft.com/office/drawing/2014/main" id="{687673A7-9768-33BA-2DA4-7DE9FDB7C027}"/>
              </a:ext>
            </a:extLst>
          </p:cNvPr>
          <p:cNvSpPr/>
          <p:nvPr/>
        </p:nvSpPr>
        <p:spPr>
          <a:xfrm>
            <a:off x="3359280" y="4231542"/>
            <a:ext cx="1786530" cy="1786530"/>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3DA755C-DC81-AF29-4723-2C773581EAAA}"/>
              </a:ext>
            </a:extLst>
          </p:cNvPr>
          <p:cNvSpPr/>
          <p:nvPr/>
        </p:nvSpPr>
        <p:spPr>
          <a:xfrm>
            <a:off x="3487666" y="4359927"/>
            <a:ext cx="1529758" cy="1529758"/>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78572115-1F37-7C69-011F-A84400B7EB26}"/>
              </a:ext>
            </a:extLst>
          </p:cNvPr>
          <p:cNvSpPr txBox="1"/>
          <p:nvPr/>
        </p:nvSpPr>
        <p:spPr>
          <a:xfrm>
            <a:off x="3687006" y="4768769"/>
            <a:ext cx="1131079" cy="461665"/>
          </a:xfrm>
          <a:prstGeom prst="rect">
            <a:avLst/>
          </a:prstGeom>
          <a:noFill/>
        </p:spPr>
        <p:txBody>
          <a:bodyPr vert="horz" wrap="none" rtlCol="0">
            <a:spAutoFit/>
          </a:bodyPr>
          <a:lstStyle/>
          <a:p>
            <a:pPr algn="ctr"/>
            <a:r>
              <a:rPr lang="zh-CN" alt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好印象</a:t>
            </a:r>
            <a:endParaRPr 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2" name="文本框 71">
            <a:extLst>
              <a:ext uri="{FF2B5EF4-FFF2-40B4-BE49-F238E27FC236}">
                <a16:creationId xmlns:a16="http://schemas.microsoft.com/office/drawing/2014/main" id="{DA56A9D4-BB7A-87ED-AA01-0FE9EC434727}"/>
              </a:ext>
            </a:extLst>
          </p:cNvPr>
          <p:cNvSpPr txBox="1"/>
          <p:nvPr/>
        </p:nvSpPr>
        <p:spPr>
          <a:xfrm>
            <a:off x="3903731" y="5236208"/>
            <a:ext cx="697628" cy="246221"/>
          </a:xfrm>
          <a:prstGeom prst="rect">
            <a:avLst/>
          </a:prstGeom>
          <a:noFill/>
        </p:spPr>
        <p:txBody>
          <a:bodyPr vert="horz" wrap="none" rtlCol="0">
            <a:spAutoFit/>
          </a:bodyPr>
          <a:lstStyle/>
          <a:p>
            <a:pPr algn="ctr"/>
            <a:r>
              <a:rPr lang="zh-CN" altLang="en-US" sz="1000" dirty="0">
                <a:solidFill>
                  <a:schemeClr val="bg1"/>
                </a:solidFill>
                <a:latin typeface="+mn-ea"/>
                <a:cs typeface="OPPOSans B" panose="00020600040101010101" pitchFamily="18" charset="-122"/>
              </a:rPr>
              <a:t>品牌升级</a:t>
            </a:r>
            <a:endParaRPr lang="en-US" sz="1000" dirty="0">
              <a:solidFill>
                <a:schemeClr val="bg1"/>
              </a:solidFill>
              <a:latin typeface="+mn-ea"/>
              <a:cs typeface="OPPOSans B" panose="00020600040101010101" pitchFamily="18" charset="-122"/>
            </a:endParaRPr>
          </a:p>
        </p:txBody>
      </p:sp>
      <p:sp>
        <p:nvSpPr>
          <p:cNvPr id="73" name="椭圆 72">
            <a:extLst>
              <a:ext uri="{FF2B5EF4-FFF2-40B4-BE49-F238E27FC236}">
                <a16:creationId xmlns:a16="http://schemas.microsoft.com/office/drawing/2014/main" id="{59F2BDCE-BCBC-043A-958E-7B7C976C9D24}"/>
              </a:ext>
            </a:extLst>
          </p:cNvPr>
          <p:cNvSpPr/>
          <p:nvPr/>
        </p:nvSpPr>
        <p:spPr>
          <a:xfrm>
            <a:off x="6369447" y="4231542"/>
            <a:ext cx="1786530" cy="1786530"/>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C3BAD5E9-E610-48D1-F825-3CDF3E375C3B}"/>
              </a:ext>
            </a:extLst>
          </p:cNvPr>
          <p:cNvSpPr/>
          <p:nvPr/>
        </p:nvSpPr>
        <p:spPr>
          <a:xfrm>
            <a:off x="6497833" y="4359927"/>
            <a:ext cx="1529758" cy="1529758"/>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E7B33CE8-95DD-2C58-EA16-86BDC155D2F1}"/>
              </a:ext>
            </a:extLst>
          </p:cNvPr>
          <p:cNvSpPr txBox="1"/>
          <p:nvPr/>
        </p:nvSpPr>
        <p:spPr>
          <a:xfrm>
            <a:off x="6854909" y="4768769"/>
            <a:ext cx="815608" cy="461665"/>
          </a:xfrm>
          <a:prstGeom prst="rect">
            <a:avLst/>
          </a:prstGeom>
          <a:noFill/>
        </p:spPr>
        <p:txBody>
          <a:bodyPr vert="horz" wrap="none" rtlCol="0">
            <a:spAutoFit/>
          </a:bodyPr>
          <a:lstStyle/>
          <a:p>
            <a:pPr algn="ctr"/>
            <a:r>
              <a:rPr lang="zh-CN" alt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好用</a:t>
            </a:r>
            <a:endParaRPr 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6" name="文本框 75">
            <a:extLst>
              <a:ext uri="{FF2B5EF4-FFF2-40B4-BE49-F238E27FC236}">
                <a16:creationId xmlns:a16="http://schemas.microsoft.com/office/drawing/2014/main" id="{2FA46947-62F1-5D4F-BA5E-003F0841FE7C}"/>
              </a:ext>
            </a:extLst>
          </p:cNvPr>
          <p:cNvSpPr txBox="1"/>
          <p:nvPr/>
        </p:nvSpPr>
        <p:spPr>
          <a:xfrm>
            <a:off x="6913899" y="5236208"/>
            <a:ext cx="697628" cy="246221"/>
          </a:xfrm>
          <a:prstGeom prst="rect">
            <a:avLst/>
          </a:prstGeom>
          <a:noFill/>
        </p:spPr>
        <p:txBody>
          <a:bodyPr vert="horz" wrap="none" rtlCol="0">
            <a:spAutoFit/>
          </a:bodyPr>
          <a:lstStyle/>
          <a:p>
            <a:pPr algn="ctr"/>
            <a:r>
              <a:rPr lang="zh-CN" altLang="en-US" sz="1000" dirty="0">
                <a:solidFill>
                  <a:schemeClr val="bg1"/>
                </a:solidFill>
                <a:latin typeface="+mn-ea"/>
                <a:cs typeface="OPPOSans B" panose="00020600040101010101" pitchFamily="18" charset="-122"/>
              </a:rPr>
              <a:t>体验升级</a:t>
            </a:r>
            <a:endParaRPr lang="en-US" sz="1000" dirty="0">
              <a:solidFill>
                <a:schemeClr val="bg1"/>
              </a:solidFill>
              <a:latin typeface="+mn-ea"/>
              <a:cs typeface="OPPOSans B" panose="00020600040101010101" pitchFamily="18" charset="-122"/>
            </a:endParaRPr>
          </a:p>
        </p:txBody>
      </p:sp>
      <p:sp>
        <p:nvSpPr>
          <p:cNvPr id="77" name="文本框 76">
            <a:extLst>
              <a:ext uri="{FF2B5EF4-FFF2-40B4-BE49-F238E27FC236}">
                <a16:creationId xmlns:a16="http://schemas.microsoft.com/office/drawing/2014/main" id="{45E9D0DF-9F11-0AE3-29E2-C059256664C2}"/>
              </a:ext>
            </a:extLst>
          </p:cNvPr>
          <p:cNvSpPr txBox="1"/>
          <p:nvPr/>
        </p:nvSpPr>
        <p:spPr>
          <a:xfrm>
            <a:off x="6989722" y="2373016"/>
            <a:ext cx="569387" cy="246221"/>
          </a:xfrm>
          <a:prstGeom prst="rect">
            <a:avLst/>
          </a:prstGeom>
          <a:noFill/>
        </p:spPr>
        <p:txBody>
          <a:bodyPr vert="horz" wrap="squar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本熊屋</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79" name="直接连接符 78">
            <a:extLst>
              <a:ext uri="{FF2B5EF4-FFF2-40B4-BE49-F238E27FC236}">
                <a16:creationId xmlns:a16="http://schemas.microsoft.com/office/drawing/2014/main" id="{0A7D554F-8A15-6937-ECF2-D38ECD1C2888}"/>
              </a:ext>
            </a:extLst>
          </p:cNvPr>
          <p:cNvCxnSpPr/>
          <p:nvPr/>
        </p:nvCxnSpPr>
        <p:spPr>
          <a:xfrm>
            <a:off x="7583981" y="247003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2B118B6-16C9-5491-34D2-0259D04C1078}"/>
              </a:ext>
            </a:extLst>
          </p:cNvPr>
          <p:cNvCxnSpPr/>
          <p:nvPr/>
        </p:nvCxnSpPr>
        <p:spPr>
          <a:xfrm>
            <a:off x="7512674" y="2491028"/>
            <a:ext cx="6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6B74A297-94F9-43BD-5578-04B88FD49715}"/>
              </a:ext>
            </a:extLst>
          </p:cNvPr>
          <p:cNvGrpSpPr/>
          <p:nvPr/>
        </p:nvGrpSpPr>
        <p:grpSpPr>
          <a:xfrm>
            <a:off x="8176733" y="4737984"/>
            <a:ext cx="1720896" cy="774038"/>
            <a:chOff x="8176733" y="4737984"/>
            <a:chExt cx="1720896" cy="774038"/>
          </a:xfrm>
        </p:grpSpPr>
        <p:sp>
          <p:nvSpPr>
            <p:cNvPr id="86" name="弧形 85">
              <a:extLst>
                <a:ext uri="{FF2B5EF4-FFF2-40B4-BE49-F238E27FC236}">
                  <a16:creationId xmlns:a16="http://schemas.microsoft.com/office/drawing/2014/main" id="{7A9C9DAF-6A79-6077-AEE3-39EC98B3F4F3}"/>
                </a:ext>
              </a:extLst>
            </p:cNvPr>
            <p:cNvSpPr/>
            <p:nvPr/>
          </p:nvSpPr>
          <p:spPr>
            <a:xfrm>
              <a:off x="9123592" y="4737984"/>
              <a:ext cx="774037" cy="774038"/>
            </a:xfrm>
            <a:prstGeom prst="arc">
              <a:avLst>
                <a:gd name="adj1" fmla="val 8162538"/>
                <a:gd name="adj2" fmla="val 1344143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C76B76D8-1E51-6DEC-544F-AAA8135CBB00}"/>
                </a:ext>
              </a:extLst>
            </p:cNvPr>
            <p:cNvGrpSpPr/>
            <p:nvPr/>
          </p:nvGrpSpPr>
          <p:grpSpPr>
            <a:xfrm>
              <a:off x="8176733" y="5083213"/>
              <a:ext cx="376912" cy="83581"/>
              <a:chOff x="6637123" y="2407447"/>
              <a:chExt cx="564459" cy="125170"/>
            </a:xfrm>
          </p:grpSpPr>
          <p:cxnSp>
            <p:nvCxnSpPr>
              <p:cNvPr id="88" name="直接连接符 87">
                <a:extLst>
                  <a:ext uri="{FF2B5EF4-FFF2-40B4-BE49-F238E27FC236}">
                    <a16:creationId xmlns:a16="http://schemas.microsoft.com/office/drawing/2014/main" id="{0B4EBA3A-4599-BF16-CAF1-FA5D0CCDFA1E}"/>
                  </a:ext>
                </a:extLst>
              </p:cNvPr>
              <p:cNvCxnSpPr>
                <a:cxnSpLocks/>
                <a:endCxn id="89" idx="2"/>
              </p:cNvCxnSpPr>
              <p:nvPr/>
            </p:nvCxnSpPr>
            <p:spPr>
              <a:xfrm>
                <a:off x="6637120" y="2470032"/>
                <a:ext cx="4392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20CCF9E3-5ECE-38D4-CD79-1279439582C6}"/>
                  </a:ext>
                </a:extLst>
              </p:cNvPr>
              <p:cNvSpPr/>
              <p:nvPr/>
            </p:nvSpPr>
            <p:spPr>
              <a:xfrm>
                <a:off x="7076412" y="2407447"/>
                <a:ext cx="125170" cy="125170"/>
              </a:xfrm>
              <a:prstGeom prst="ellipse">
                <a:avLst/>
              </a:prstGeom>
              <a:solidFill>
                <a:schemeClr val="bg1"/>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文本框 89">
              <a:extLst>
                <a:ext uri="{FF2B5EF4-FFF2-40B4-BE49-F238E27FC236}">
                  <a16:creationId xmlns:a16="http://schemas.microsoft.com/office/drawing/2014/main" id="{1A2E63AC-3AE1-3C3B-F03C-61ED027FFC89}"/>
                </a:ext>
              </a:extLst>
            </p:cNvPr>
            <p:cNvSpPr txBox="1"/>
            <p:nvPr/>
          </p:nvSpPr>
          <p:spPr>
            <a:xfrm>
              <a:off x="8529333" y="5006992"/>
              <a:ext cx="569387" cy="246221"/>
            </a:xfrm>
            <a:prstGeom prst="rect">
              <a:avLst/>
            </a:prstGeom>
            <a:noFill/>
          </p:spPr>
          <p:txBody>
            <a:bodyPr vert="horz" wrap="squar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行为层</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91" name="直接连接符 90">
              <a:extLst>
                <a:ext uri="{FF2B5EF4-FFF2-40B4-BE49-F238E27FC236}">
                  <a16:creationId xmlns:a16="http://schemas.microsoft.com/office/drawing/2014/main" id="{CFD56B8E-3F23-9703-0971-E564FBE681E1}"/>
                </a:ext>
              </a:extLst>
            </p:cNvPr>
            <p:cNvCxnSpPr/>
            <p:nvPr/>
          </p:nvCxnSpPr>
          <p:spPr>
            <a:xfrm>
              <a:off x="9123592" y="51040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F24918A-46AF-826F-6F01-D9309BECCB95}"/>
                </a:ext>
              </a:extLst>
            </p:cNvPr>
            <p:cNvCxnSpPr/>
            <p:nvPr/>
          </p:nvCxnSpPr>
          <p:spPr>
            <a:xfrm>
              <a:off x="9052285" y="5125004"/>
              <a:ext cx="6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84A192B9-37C1-4DC7-2FD0-4D44E62CCDD8}"/>
              </a:ext>
            </a:extLst>
          </p:cNvPr>
          <p:cNvGrpSpPr/>
          <p:nvPr/>
        </p:nvGrpSpPr>
        <p:grpSpPr>
          <a:xfrm flipH="1">
            <a:off x="1644414" y="4737984"/>
            <a:ext cx="1720896" cy="774038"/>
            <a:chOff x="8176733" y="4737984"/>
            <a:chExt cx="1720896" cy="774038"/>
          </a:xfrm>
        </p:grpSpPr>
        <p:sp>
          <p:nvSpPr>
            <p:cNvPr id="95" name="弧形 94">
              <a:extLst>
                <a:ext uri="{FF2B5EF4-FFF2-40B4-BE49-F238E27FC236}">
                  <a16:creationId xmlns:a16="http://schemas.microsoft.com/office/drawing/2014/main" id="{72BDF44A-DB8F-413D-959F-1275565AA7E4}"/>
                </a:ext>
              </a:extLst>
            </p:cNvPr>
            <p:cNvSpPr/>
            <p:nvPr/>
          </p:nvSpPr>
          <p:spPr>
            <a:xfrm>
              <a:off x="9123592" y="4737984"/>
              <a:ext cx="774037" cy="774038"/>
            </a:xfrm>
            <a:prstGeom prst="arc">
              <a:avLst>
                <a:gd name="adj1" fmla="val 8162538"/>
                <a:gd name="adj2" fmla="val 1344143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id="{8EB4DA10-67D0-2386-015C-43BE29E24DAE}"/>
                </a:ext>
              </a:extLst>
            </p:cNvPr>
            <p:cNvGrpSpPr/>
            <p:nvPr/>
          </p:nvGrpSpPr>
          <p:grpSpPr>
            <a:xfrm>
              <a:off x="8176733" y="5083213"/>
              <a:ext cx="376912" cy="83581"/>
              <a:chOff x="6637123" y="2407447"/>
              <a:chExt cx="564459" cy="125170"/>
            </a:xfrm>
          </p:grpSpPr>
          <p:cxnSp>
            <p:nvCxnSpPr>
              <p:cNvPr id="100" name="直接连接符 99">
                <a:extLst>
                  <a:ext uri="{FF2B5EF4-FFF2-40B4-BE49-F238E27FC236}">
                    <a16:creationId xmlns:a16="http://schemas.microsoft.com/office/drawing/2014/main" id="{513FEEC6-B1EF-C568-4422-7BDD1C18E6F3}"/>
                  </a:ext>
                </a:extLst>
              </p:cNvPr>
              <p:cNvCxnSpPr>
                <a:cxnSpLocks/>
                <a:endCxn id="101" idx="2"/>
              </p:cNvCxnSpPr>
              <p:nvPr/>
            </p:nvCxnSpPr>
            <p:spPr>
              <a:xfrm>
                <a:off x="6637120" y="2470032"/>
                <a:ext cx="4392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1" name="椭圆 100">
                <a:extLst>
                  <a:ext uri="{FF2B5EF4-FFF2-40B4-BE49-F238E27FC236}">
                    <a16:creationId xmlns:a16="http://schemas.microsoft.com/office/drawing/2014/main" id="{88B2742E-8660-8581-C880-50B018EE9756}"/>
                  </a:ext>
                </a:extLst>
              </p:cNvPr>
              <p:cNvSpPr/>
              <p:nvPr/>
            </p:nvSpPr>
            <p:spPr>
              <a:xfrm>
                <a:off x="7076412" y="2407447"/>
                <a:ext cx="125170" cy="125170"/>
              </a:xfrm>
              <a:prstGeom prst="ellipse">
                <a:avLst/>
              </a:prstGeom>
              <a:solidFill>
                <a:schemeClr val="bg1"/>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文本框 96">
              <a:extLst>
                <a:ext uri="{FF2B5EF4-FFF2-40B4-BE49-F238E27FC236}">
                  <a16:creationId xmlns:a16="http://schemas.microsoft.com/office/drawing/2014/main" id="{D3101D17-6FEC-E9D2-59A1-3189B01AADA4}"/>
                </a:ext>
              </a:extLst>
            </p:cNvPr>
            <p:cNvSpPr txBox="1"/>
            <p:nvPr/>
          </p:nvSpPr>
          <p:spPr>
            <a:xfrm>
              <a:off x="8529333" y="5006992"/>
              <a:ext cx="569387" cy="246221"/>
            </a:xfrm>
            <a:prstGeom prst="rect">
              <a:avLst/>
            </a:prstGeom>
            <a:noFill/>
          </p:spPr>
          <p:txBody>
            <a:bodyPr vert="horz" wrap="square" rtlCol="0">
              <a:spAutoFit/>
            </a:bodyPr>
            <a:lstStyle/>
            <a:p>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反思层</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98" name="直接连接符 97">
              <a:extLst>
                <a:ext uri="{FF2B5EF4-FFF2-40B4-BE49-F238E27FC236}">
                  <a16:creationId xmlns:a16="http://schemas.microsoft.com/office/drawing/2014/main" id="{9713031C-CF7A-D145-CDC9-79381E44FB05}"/>
                </a:ext>
              </a:extLst>
            </p:cNvPr>
            <p:cNvCxnSpPr/>
            <p:nvPr/>
          </p:nvCxnSpPr>
          <p:spPr>
            <a:xfrm>
              <a:off x="9123592" y="51040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46BEA9F-AF4C-BF14-CB4D-12FE805068D8}"/>
                </a:ext>
              </a:extLst>
            </p:cNvPr>
            <p:cNvCxnSpPr/>
            <p:nvPr/>
          </p:nvCxnSpPr>
          <p:spPr>
            <a:xfrm>
              <a:off x="9052285" y="5125004"/>
              <a:ext cx="6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41C0E194-4D87-0084-CA4B-B60CE9B6325F}"/>
              </a:ext>
            </a:extLst>
          </p:cNvPr>
          <p:cNvSpPr txBox="1"/>
          <p:nvPr/>
        </p:nvSpPr>
        <p:spPr>
          <a:xfrm>
            <a:off x="7794404" y="2091356"/>
            <a:ext cx="2355132" cy="261610"/>
          </a:xfrm>
          <a:prstGeom prst="rect">
            <a:avLst/>
          </a:prstGeom>
          <a:noFill/>
        </p:spPr>
        <p:txBody>
          <a:bodyPr vert="horz" wrap="none" rtlCol="0">
            <a:spAutoFit/>
          </a:bodyPr>
          <a:lstStyle/>
          <a:p>
            <a:r>
              <a:rPr lang="zh-CN" altLang="en-US" sz="1100" dirty="0">
                <a:latin typeface="+mj-ea"/>
                <a:ea typeface="+mj-ea"/>
                <a:cs typeface="OPPOSans B" panose="00020600040101010101" pitchFamily="18" charset="-122"/>
              </a:rPr>
              <a:t>首因效应（第一次印象</a:t>
            </a:r>
            <a:r>
              <a:rPr lang="en-US" altLang="zh-CN" sz="1100" dirty="0">
                <a:latin typeface="+mj-ea"/>
                <a:ea typeface="+mj-ea"/>
                <a:cs typeface="OPPOSans B" panose="00020600040101010101" pitchFamily="18" charset="-122"/>
              </a:rPr>
              <a:t>/</a:t>
            </a:r>
            <a:r>
              <a:rPr lang="zh-CN" altLang="en-US" sz="1100" dirty="0">
                <a:latin typeface="+mj-ea"/>
                <a:ea typeface="+mj-ea"/>
                <a:cs typeface="OPPOSans B" panose="00020600040101010101" pitchFamily="18" charset="-122"/>
              </a:rPr>
              <a:t>认知建立）</a:t>
            </a:r>
            <a:endParaRPr lang="en-US" sz="1100" dirty="0">
              <a:latin typeface="+mj-ea"/>
              <a:ea typeface="+mj-ea"/>
              <a:cs typeface="OPPOSans B" panose="00020600040101010101" pitchFamily="18" charset="-122"/>
            </a:endParaRPr>
          </a:p>
        </p:txBody>
      </p:sp>
      <p:sp>
        <p:nvSpPr>
          <p:cNvPr id="103" name="文本框 102">
            <a:extLst>
              <a:ext uri="{FF2B5EF4-FFF2-40B4-BE49-F238E27FC236}">
                <a16:creationId xmlns:a16="http://schemas.microsoft.com/office/drawing/2014/main" id="{B17CD768-74CC-65E1-A7EA-97465F2C8D58}"/>
              </a:ext>
            </a:extLst>
          </p:cNvPr>
          <p:cNvSpPr txBox="1"/>
          <p:nvPr/>
        </p:nvSpPr>
        <p:spPr>
          <a:xfrm>
            <a:off x="7794404" y="2312339"/>
            <a:ext cx="902811"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对视觉进行优化</a:t>
            </a:r>
            <a:endParaRPr lang="en-US" sz="800" dirty="0">
              <a:solidFill>
                <a:schemeClr val="tx1">
                  <a:alpha val="50000"/>
                </a:schemeClr>
              </a:solidFill>
              <a:latin typeface="+mn-ea"/>
              <a:cs typeface="OPPOSans B" panose="00020600040101010101" pitchFamily="18" charset="-122"/>
            </a:endParaRPr>
          </a:p>
        </p:txBody>
      </p:sp>
      <p:sp>
        <p:nvSpPr>
          <p:cNvPr id="104" name="文本框 103">
            <a:extLst>
              <a:ext uri="{FF2B5EF4-FFF2-40B4-BE49-F238E27FC236}">
                <a16:creationId xmlns:a16="http://schemas.microsoft.com/office/drawing/2014/main" id="{89C52BA8-280E-21D6-C7CD-05EB290256C2}"/>
              </a:ext>
            </a:extLst>
          </p:cNvPr>
          <p:cNvSpPr txBox="1"/>
          <p:nvPr/>
        </p:nvSpPr>
        <p:spPr>
          <a:xfrm>
            <a:off x="7794404" y="2463271"/>
            <a:ext cx="1107996"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符合用户人群的审美</a:t>
            </a:r>
            <a:endParaRPr lang="en-US" sz="800" dirty="0">
              <a:solidFill>
                <a:schemeClr val="tx1">
                  <a:alpha val="50000"/>
                </a:schemeClr>
              </a:solidFill>
              <a:latin typeface="+mn-ea"/>
              <a:cs typeface="OPPOSans B" panose="00020600040101010101" pitchFamily="18" charset="-122"/>
            </a:endParaRPr>
          </a:p>
        </p:txBody>
      </p:sp>
      <p:sp>
        <p:nvSpPr>
          <p:cNvPr id="105" name="文本框 104">
            <a:extLst>
              <a:ext uri="{FF2B5EF4-FFF2-40B4-BE49-F238E27FC236}">
                <a16:creationId xmlns:a16="http://schemas.microsoft.com/office/drawing/2014/main" id="{9316E296-30C8-FD92-E835-4ED8D031E113}"/>
              </a:ext>
            </a:extLst>
          </p:cNvPr>
          <p:cNvSpPr txBox="1"/>
          <p:nvPr/>
        </p:nvSpPr>
        <p:spPr>
          <a:xfrm>
            <a:off x="7794404" y="2713026"/>
            <a:ext cx="1127232"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质感（设计感）</a:t>
            </a:r>
            <a:endParaRPr lang="en-US" sz="1050" dirty="0">
              <a:latin typeface="+mj-ea"/>
              <a:ea typeface="+mj-ea"/>
              <a:cs typeface="OPPOSans B" panose="00020600040101010101" pitchFamily="18" charset="-122"/>
            </a:endParaRPr>
          </a:p>
        </p:txBody>
      </p:sp>
      <p:sp>
        <p:nvSpPr>
          <p:cNvPr id="106" name="文本框 105">
            <a:extLst>
              <a:ext uri="{FF2B5EF4-FFF2-40B4-BE49-F238E27FC236}">
                <a16:creationId xmlns:a16="http://schemas.microsoft.com/office/drawing/2014/main" id="{B3F3BA65-7E96-CCA1-3FF7-7EEBB7B2A8D2}"/>
              </a:ext>
            </a:extLst>
          </p:cNvPr>
          <p:cNvSpPr txBox="1"/>
          <p:nvPr/>
        </p:nvSpPr>
        <p:spPr>
          <a:xfrm>
            <a:off x="7794404" y="2934009"/>
            <a:ext cx="1620957"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结合当前设计流行趋势进行设计</a:t>
            </a:r>
            <a:endParaRPr lang="en-US" sz="800" dirty="0">
              <a:solidFill>
                <a:schemeClr val="tx1">
                  <a:alpha val="50000"/>
                </a:schemeClr>
              </a:solidFill>
              <a:latin typeface="+mn-ea"/>
              <a:cs typeface="OPPOSans B" panose="00020600040101010101" pitchFamily="18" charset="-122"/>
            </a:endParaRPr>
          </a:p>
        </p:txBody>
      </p:sp>
      <p:sp>
        <p:nvSpPr>
          <p:cNvPr id="107" name="文本框 106">
            <a:extLst>
              <a:ext uri="{FF2B5EF4-FFF2-40B4-BE49-F238E27FC236}">
                <a16:creationId xmlns:a16="http://schemas.microsoft.com/office/drawing/2014/main" id="{D05F331F-E386-E6AE-AC78-2582F1BAB25A}"/>
              </a:ext>
            </a:extLst>
          </p:cNvPr>
          <p:cNvSpPr txBox="1"/>
          <p:nvPr/>
        </p:nvSpPr>
        <p:spPr>
          <a:xfrm>
            <a:off x="7794404" y="3084941"/>
            <a:ext cx="800219"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综合用户喜好</a:t>
            </a:r>
            <a:endParaRPr lang="en-US" sz="800" dirty="0">
              <a:solidFill>
                <a:schemeClr val="tx1">
                  <a:alpha val="50000"/>
                </a:schemeClr>
              </a:solidFill>
              <a:latin typeface="+mn-ea"/>
              <a:cs typeface="OPPOSans B" panose="00020600040101010101" pitchFamily="18" charset="-122"/>
            </a:endParaRPr>
          </a:p>
        </p:txBody>
      </p:sp>
      <p:sp>
        <p:nvSpPr>
          <p:cNvPr id="108" name="文本框 107">
            <a:extLst>
              <a:ext uri="{FF2B5EF4-FFF2-40B4-BE49-F238E27FC236}">
                <a16:creationId xmlns:a16="http://schemas.microsoft.com/office/drawing/2014/main" id="{2AAAADA9-4AC2-4DDD-D6CA-90D4071813CE}"/>
              </a:ext>
            </a:extLst>
          </p:cNvPr>
          <p:cNvSpPr txBox="1"/>
          <p:nvPr/>
        </p:nvSpPr>
        <p:spPr>
          <a:xfrm>
            <a:off x="9310709" y="4737984"/>
            <a:ext cx="723275"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交互设计</a:t>
            </a:r>
            <a:endParaRPr lang="en-US" sz="1050" dirty="0">
              <a:latin typeface="+mj-ea"/>
              <a:ea typeface="+mj-ea"/>
              <a:cs typeface="OPPOSans B" panose="00020600040101010101" pitchFamily="18" charset="-122"/>
            </a:endParaRPr>
          </a:p>
        </p:txBody>
      </p:sp>
      <p:sp>
        <p:nvSpPr>
          <p:cNvPr id="109" name="文本框 108">
            <a:extLst>
              <a:ext uri="{FF2B5EF4-FFF2-40B4-BE49-F238E27FC236}">
                <a16:creationId xmlns:a16="http://schemas.microsoft.com/office/drawing/2014/main" id="{8E520E8A-5E97-0E2A-CB13-2330DAEB2289}"/>
              </a:ext>
            </a:extLst>
          </p:cNvPr>
          <p:cNvSpPr txBox="1"/>
          <p:nvPr/>
        </p:nvSpPr>
        <p:spPr>
          <a:xfrm>
            <a:off x="9310709" y="4958967"/>
            <a:ext cx="1005403"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简化产品操作流程</a:t>
            </a:r>
            <a:endParaRPr lang="en-US" sz="800" dirty="0">
              <a:solidFill>
                <a:schemeClr val="tx1">
                  <a:alpha val="50000"/>
                </a:schemeClr>
              </a:solidFill>
              <a:latin typeface="+mn-ea"/>
              <a:cs typeface="OPPOSans B" panose="00020600040101010101" pitchFamily="18" charset="-122"/>
            </a:endParaRPr>
          </a:p>
        </p:txBody>
      </p:sp>
      <p:sp>
        <p:nvSpPr>
          <p:cNvPr id="110" name="文本框 109">
            <a:extLst>
              <a:ext uri="{FF2B5EF4-FFF2-40B4-BE49-F238E27FC236}">
                <a16:creationId xmlns:a16="http://schemas.microsoft.com/office/drawing/2014/main" id="{80D3B780-54BA-85DF-944A-8FC2FC464EEF}"/>
              </a:ext>
            </a:extLst>
          </p:cNvPr>
          <p:cNvSpPr txBox="1"/>
          <p:nvPr/>
        </p:nvSpPr>
        <p:spPr>
          <a:xfrm>
            <a:off x="9310709" y="5109899"/>
            <a:ext cx="800219"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提升用户体验</a:t>
            </a:r>
            <a:endParaRPr lang="en-US" sz="800" dirty="0">
              <a:solidFill>
                <a:schemeClr val="tx1">
                  <a:alpha val="50000"/>
                </a:schemeClr>
              </a:solidFill>
              <a:latin typeface="+mn-ea"/>
              <a:cs typeface="OPPOSans B" panose="00020600040101010101" pitchFamily="18" charset="-122"/>
            </a:endParaRPr>
          </a:p>
        </p:txBody>
      </p:sp>
      <p:sp>
        <p:nvSpPr>
          <p:cNvPr id="111" name="文本框 110">
            <a:extLst>
              <a:ext uri="{FF2B5EF4-FFF2-40B4-BE49-F238E27FC236}">
                <a16:creationId xmlns:a16="http://schemas.microsoft.com/office/drawing/2014/main" id="{0B973FDA-ED73-C9B8-25FA-446A7678497F}"/>
              </a:ext>
            </a:extLst>
          </p:cNvPr>
          <p:cNvSpPr txBox="1"/>
          <p:nvPr/>
        </p:nvSpPr>
        <p:spPr>
          <a:xfrm>
            <a:off x="9310709" y="5359654"/>
            <a:ext cx="723275" cy="253916"/>
          </a:xfrm>
          <a:prstGeom prst="rect">
            <a:avLst/>
          </a:prstGeom>
          <a:noFill/>
        </p:spPr>
        <p:txBody>
          <a:bodyPr vert="horz" wrap="none" rtlCol="0">
            <a:spAutoFit/>
          </a:bodyPr>
          <a:lstStyle/>
          <a:p>
            <a:r>
              <a:rPr lang="zh-CN" altLang="en-US" sz="1050" dirty="0">
                <a:latin typeface="+mj-ea"/>
                <a:ea typeface="+mj-ea"/>
                <a:cs typeface="OPPOSans B" panose="00020600040101010101" pitchFamily="18" charset="-122"/>
              </a:rPr>
              <a:t>信息架构</a:t>
            </a:r>
            <a:endParaRPr lang="en-US" sz="1050" dirty="0">
              <a:latin typeface="+mj-ea"/>
              <a:ea typeface="+mj-ea"/>
              <a:cs typeface="OPPOSans B" panose="00020600040101010101" pitchFamily="18" charset="-122"/>
            </a:endParaRPr>
          </a:p>
        </p:txBody>
      </p:sp>
      <p:sp>
        <p:nvSpPr>
          <p:cNvPr id="112" name="文本框 111">
            <a:extLst>
              <a:ext uri="{FF2B5EF4-FFF2-40B4-BE49-F238E27FC236}">
                <a16:creationId xmlns:a16="http://schemas.microsoft.com/office/drawing/2014/main" id="{98BA5D68-DE18-F91C-7FA0-FD8ABDC34543}"/>
              </a:ext>
            </a:extLst>
          </p:cNvPr>
          <p:cNvSpPr txBox="1"/>
          <p:nvPr/>
        </p:nvSpPr>
        <p:spPr>
          <a:xfrm>
            <a:off x="9310709" y="5580637"/>
            <a:ext cx="595035"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专注内容</a:t>
            </a:r>
            <a:endParaRPr lang="en-US" sz="800" dirty="0">
              <a:solidFill>
                <a:schemeClr val="tx1">
                  <a:alpha val="50000"/>
                </a:schemeClr>
              </a:solidFill>
              <a:latin typeface="+mn-ea"/>
              <a:cs typeface="OPPOSans B" panose="00020600040101010101" pitchFamily="18" charset="-122"/>
            </a:endParaRPr>
          </a:p>
        </p:txBody>
      </p:sp>
      <p:sp>
        <p:nvSpPr>
          <p:cNvPr id="113" name="文本框 112">
            <a:extLst>
              <a:ext uri="{FF2B5EF4-FFF2-40B4-BE49-F238E27FC236}">
                <a16:creationId xmlns:a16="http://schemas.microsoft.com/office/drawing/2014/main" id="{36089631-F869-B209-38E7-F281A1B862B2}"/>
              </a:ext>
            </a:extLst>
          </p:cNvPr>
          <p:cNvSpPr txBox="1"/>
          <p:nvPr/>
        </p:nvSpPr>
        <p:spPr>
          <a:xfrm>
            <a:off x="9310709" y="5731569"/>
            <a:ext cx="1245854" cy="215444"/>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增加用户使用</a:t>
            </a:r>
            <a:r>
              <a:rPr lang="en-US" altLang="zh-CN" sz="800" dirty="0">
                <a:solidFill>
                  <a:schemeClr val="tx1">
                    <a:alpha val="50000"/>
                  </a:schemeClr>
                </a:solidFill>
                <a:latin typeface="+mn-ea"/>
                <a:cs typeface="OPPOSans B" panose="00020600040101010101" pitchFamily="18" charset="-122"/>
              </a:rPr>
              <a:t>/</a:t>
            </a:r>
            <a:r>
              <a:rPr lang="zh-CN" altLang="en-US" sz="800" dirty="0">
                <a:solidFill>
                  <a:schemeClr val="tx1">
                    <a:alpha val="50000"/>
                  </a:schemeClr>
                </a:solidFill>
                <a:latin typeface="+mn-ea"/>
                <a:cs typeface="OPPOSans B" panose="00020600040101010101" pitchFamily="18" charset="-122"/>
              </a:rPr>
              <a:t>点击欲望</a:t>
            </a:r>
            <a:endParaRPr lang="en-US" sz="800" dirty="0">
              <a:solidFill>
                <a:schemeClr val="tx1">
                  <a:alpha val="50000"/>
                </a:schemeClr>
              </a:solidFill>
              <a:latin typeface="+mn-ea"/>
              <a:cs typeface="OPPOSans B" panose="00020600040101010101" pitchFamily="18" charset="-122"/>
            </a:endParaRPr>
          </a:p>
        </p:txBody>
      </p:sp>
      <p:sp>
        <p:nvSpPr>
          <p:cNvPr id="114" name="文本框 113">
            <a:extLst>
              <a:ext uri="{FF2B5EF4-FFF2-40B4-BE49-F238E27FC236}">
                <a16:creationId xmlns:a16="http://schemas.microsoft.com/office/drawing/2014/main" id="{50536A49-46EA-6A6E-02BD-DD198E76DB83}"/>
              </a:ext>
            </a:extLst>
          </p:cNvPr>
          <p:cNvSpPr txBox="1"/>
          <p:nvPr/>
        </p:nvSpPr>
        <p:spPr>
          <a:xfrm>
            <a:off x="1220462" y="4737984"/>
            <a:ext cx="1098378" cy="253916"/>
          </a:xfrm>
          <a:prstGeom prst="rect">
            <a:avLst/>
          </a:prstGeom>
          <a:noFill/>
        </p:spPr>
        <p:txBody>
          <a:bodyPr vert="horz" wrap="none" rtlCol="0">
            <a:spAutoFit/>
          </a:bodyPr>
          <a:lstStyle/>
          <a:p>
            <a:pPr algn="r"/>
            <a:r>
              <a:rPr lang="zh-CN" altLang="en-US" sz="1050" dirty="0">
                <a:latin typeface="+mj-ea"/>
                <a:ea typeface="+mj-ea"/>
                <a:cs typeface="OPPOSans B" panose="00020600040101010101" pitchFamily="18" charset="-122"/>
              </a:rPr>
              <a:t>品牌</a:t>
            </a:r>
            <a:r>
              <a:rPr lang="en-US" altLang="zh-CN" sz="1050" dirty="0">
                <a:latin typeface="+mj-ea"/>
                <a:ea typeface="+mj-ea"/>
                <a:cs typeface="OPPOSans B" panose="00020600040101010101" pitchFamily="18" charset="-122"/>
              </a:rPr>
              <a:t>/logo</a:t>
            </a:r>
            <a:r>
              <a:rPr lang="zh-CN" altLang="en-US" sz="1050" dirty="0">
                <a:latin typeface="+mj-ea"/>
                <a:ea typeface="+mj-ea"/>
                <a:cs typeface="OPPOSans B" panose="00020600040101010101" pitchFamily="18" charset="-122"/>
              </a:rPr>
              <a:t>升级</a:t>
            </a:r>
            <a:endParaRPr lang="en-US" sz="1050" dirty="0">
              <a:latin typeface="+mj-ea"/>
              <a:ea typeface="+mj-ea"/>
              <a:cs typeface="OPPOSans B" panose="00020600040101010101" pitchFamily="18" charset="-122"/>
            </a:endParaRPr>
          </a:p>
        </p:txBody>
      </p:sp>
      <p:sp>
        <p:nvSpPr>
          <p:cNvPr id="115" name="文本框 114">
            <a:extLst>
              <a:ext uri="{FF2B5EF4-FFF2-40B4-BE49-F238E27FC236}">
                <a16:creationId xmlns:a16="http://schemas.microsoft.com/office/drawing/2014/main" id="{B44DFE08-F71B-8EEE-1C20-5BFC8FD33E75}"/>
              </a:ext>
            </a:extLst>
          </p:cNvPr>
          <p:cNvSpPr txBox="1"/>
          <p:nvPr/>
        </p:nvSpPr>
        <p:spPr>
          <a:xfrm>
            <a:off x="1416029" y="4958967"/>
            <a:ext cx="902811" cy="215444"/>
          </a:xfrm>
          <a:prstGeom prst="rect">
            <a:avLst/>
          </a:prstGeom>
          <a:noFill/>
        </p:spPr>
        <p:txBody>
          <a:bodyPr wrap="none" rtlCol="0">
            <a:spAutoFit/>
          </a:bodyPr>
          <a:lstStyle/>
          <a:p>
            <a:pPr algn="r"/>
            <a:r>
              <a:rPr lang="zh-CN" altLang="en-US" sz="800" dirty="0">
                <a:solidFill>
                  <a:schemeClr val="tx1">
                    <a:alpha val="50000"/>
                  </a:schemeClr>
                </a:solidFill>
                <a:latin typeface="+mn-ea"/>
                <a:cs typeface="OPPOSans B" panose="00020600040101010101" pitchFamily="18" charset="-122"/>
              </a:rPr>
              <a:t>提升产品辨识度</a:t>
            </a:r>
            <a:endParaRPr lang="en-US" sz="800" dirty="0">
              <a:solidFill>
                <a:schemeClr val="tx1">
                  <a:alpha val="50000"/>
                </a:schemeClr>
              </a:solidFill>
              <a:latin typeface="+mn-ea"/>
              <a:cs typeface="OPPOSans B" panose="00020600040101010101" pitchFamily="18" charset="-122"/>
            </a:endParaRPr>
          </a:p>
        </p:txBody>
      </p:sp>
      <p:sp>
        <p:nvSpPr>
          <p:cNvPr id="116" name="文本框 115">
            <a:extLst>
              <a:ext uri="{FF2B5EF4-FFF2-40B4-BE49-F238E27FC236}">
                <a16:creationId xmlns:a16="http://schemas.microsoft.com/office/drawing/2014/main" id="{A56463C5-BD43-CEFC-18E1-C934913D7B6E}"/>
              </a:ext>
            </a:extLst>
          </p:cNvPr>
          <p:cNvSpPr txBox="1"/>
          <p:nvPr/>
        </p:nvSpPr>
        <p:spPr>
          <a:xfrm>
            <a:off x="800476" y="5109899"/>
            <a:ext cx="1518364" cy="215444"/>
          </a:xfrm>
          <a:prstGeom prst="rect">
            <a:avLst/>
          </a:prstGeom>
          <a:noFill/>
        </p:spPr>
        <p:txBody>
          <a:bodyPr wrap="none" rtlCol="0">
            <a:spAutoFit/>
          </a:bodyPr>
          <a:lstStyle/>
          <a:p>
            <a:pPr algn="r"/>
            <a:r>
              <a:rPr lang="zh-CN" altLang="en-US" sz="800" dirty="0">
                <a:solidFill>
                  <a:schemeClr val="tx1">
                    <a:alpha val="50000"/>
                  </a:schemeClr>
                </a:solidFill>
                <a:latin typeface="+mn-ea"/>
                <a:cs typeface="OPPOSans B" panose="00020600040101010101" pitchFamily="18" charset="-122"/>
              </a:rPr>
              <a:t>情感化设计拉近与用户的距离</a:t>
            </a:r>
            <a:endParaRPr lang="en-US" sz="800" dirty="0">
              <a:solidFill>
                <a:schemeClr val="tx1">
                  <a:alpha val="50000"/>
                </a:schemeClr>
              </a:solidFill>
              <a:latin typeface="+mn-ea"/>
              <a:cs typeface="OPPOSans B" panose="00020600040101010101" pitchFamily="18" charset="-122"/>
            </a:endParaRPr>
          </a:p>
        </p:txBody>
      </p:sp>
      <p:sp>
        <p:nvSpPr>
          <p:cNvPr id="117" name="文本框 116">
            <a:extLst>
              <a:ext uri="{FF2B5EF4-FFF2-40B4-BE49-F238E27FC236}">
                <a16:creationId xmlns:a16="http://schemas.microsoft.com/office/drawing/2014/main" id="{8C812638-AB10-7CAC-6C29-39ACB578307F}"/>
              </a:ext>
            </a:extLst>
          </p:cNvPr>
          <p:cNvSpPr txBox="1"/>
          <p:nvPr/>
        </p:nvSpPr>
        <p:spPr>
          <a:xfrm>
            <a:off x="1730217" y="5359654"/>
            <a:ext cx="588623" cy="253916"/>
          </a:xfrm>
          <a:prstGeom prst="rect">
            <a:avLst/>
          </a:prstGeom>
          <a:noFill/>
        </p:spPr>
        <p:txBody>
          <a:bodyPr vert="horz" wrap="none" rtlCol="0">
            <a:spAutoFit/>
          </a:bodyPr>
          <a:lstStyle/>
          <a:p>
            <a:pPr algn="r"/>
            <a:r>
              <a:rPr lang="zh-CN" altLang="en-US" sz="1050" dirty="0">
                <a:latin typeface="+mj-ea"/>
                <a:ea typeface="+mj-ea"/>
                <a:cs typeface="OPPOSans B" panose="00020600040101010101" pitchFamily="18" charset="-122"/>
              </a:rPr>
              <a:t>信任感</a:t>
            </a:r>
            <a:endParaRPr lang="en-US" sz="1050" dirty="0">
              <a:latin typeface="+mj-ea"/>
              <a:ea typeface="+mj-ea"/>
              <a:cs typeface="OPPOSans B" panose="00020600040101010101" pitchFamily="18" charset="-122"/>
            </a:endParaRPr>
          </a:p>
        </p:txBody>
      </p:sp>
      <p:sp>
        <p:nvSpPr>
          <p:cNvPr id="118" name="文本框 117">
            <a:extLst>
              <a:ext uri="{FF2B5EF4-FFF2-40B4-BE49-F238E27FC236}">
                <a16:creationId xmlns:a16="http://schemas.microsoft.com/office/drawing/2014/main" id="{D7D66006-13BF-B3D9-7C05-A8FA41E3A308}"/>
              </a:ext>
            </a:extLst>
          </p:cNvPr>
          <p:cNvSpPr txBox="1"/>
          <p:nvPr/>
        </p:nvSpPr>
        <p:spPr>
          <a:xfrm>
            <a:off x="1108252" y="5580637"/>
            <a:ext cx="1210588" cy="215444"/>
          </a:xfrm>
          <a:prstGeom prst="rect">
            <a:avLst/>
          </a:prstGeom>
          <a:noFill/>
        </p:spPr>
        <p:txBody>
          <a:bodyPr wrap="none" rtlCol="0">
            <a:spAutoFit/>
          </a:bodyPr>
          <a:lstStyle/>
          <a:p>
            <a:pPr algn="r"/>
            <a:r>
              <a:rPr lang="zh-CN" altLang="en-US" sz="800" dirty="0">
                <a:solidFill>
                  <a:schemeClr val="tx1">
                    <a:alpha val="50000"/>
                  </a:schemeClr>
                </a:solidFill>
                <a:latin typeface="+mn-ea"/>
                <a:cs typeface="OPPOSans B" panose="00020600040101010101" pitchFamily="18" charset="-122"/>
              </a:rPr>
              <a:t>建立用户对产品的认知</a:t>
            </a:r>
            <a:endParaRPr lang="en-US" sz="800" dirty="0">
              <a:solidFill>
                <a:schemeClr val="tx1">
                  <a:alpha val="50000"/>
                </a:schemeClr>
              </a:solidFill>
              <a:latin typeface="+mn-ea"/>
              <a:cs typeface="OPPOSans B" panose="00020600040101010101" pitchFamily="18" charset="-122"/>
            </a:endParaRPr>
          </a:p>
        </p:txBody>
      </p:sp>
      <p:sp>
        <p:nvSpPr>
          <p:cNvPr id="119" name="文本框 118">
            <a:extLst>
              <a:ext uri="{FF2B5EF4-FFF2-40B4-BE49-F238E27FC236}">
                <a16:creationId xmlns:a16="http://schemas.microsoft.com/office/drawing/2014/main" id="{B1FA11EA-F68A-F744-5AA8-675053F22180}"/>
              </a:ext>
            </a:extLst>
          </p:cNvPr>
          <p:cNvSpPr txBox="1"/>
          <p:nvPr/>
        </p:nvSpPr>
        <p:spPr>
          <a:xfrm>
            <a:off x="1518621" y="5744853"/>
            <a:ext cx="800219" cy="215444"/>
          </a:xfrm>
          <a:prstGeom prst="rect">
            <a:avLst/>
          </a:prstGeom>
          <a:noFill/>
        </p:spPr>
        <p:txBody>
          <a:bodyPr wrap="none" rtlCol="0">
            <a:spAutoFit/>
          </a:bodyPr>
          <a:lstStyle/>
          <a:p>
            <a:pPr algn="r"/>
            <a:r>
              <a:rPr lang="zh-CN" altLang="en-US" sz="800" dirty="0">
                <a:solidFill>
                  <a:schemeClr val="tx1">
                    <a:alpha val="50000"/>
                  </a:schemeClr>
                </a:solidFill>
                <a:latin typeface="+mn-ea"/>
                <a:cs typeface="OPPOSans B" panose="00020600040101010101" pitchFamily="18" charset="-122"/>
              </a:rPr>
              <a:t>统一设计规范</a:t>
            </a:r>
            <a:endParaRPr lang="en-US" sz="800" dirty="0">
              <a:solidFill>
                <a:schemeClr val="tx1">
                  <a:alpha val="50000"/>
                </a:schemeClr>
              </a:solidFill>
              <a:latin typeface="+mn-ea"/>
              <a:cs typeface="OPPOSans B" panose="00020600040101010101" pitchFamily="18" charset="-122"/>
            </a:endParaRPr>
          </a:p>
        </p:txBody>
      </p:sp>
      <p:sp>
        <p:nvSpPr>
          <p:cNvPr id="120" name="文本框 119">
            <a:extLst>
              <a:ext uri="{FF2B5EF4-FFF2-40B4-BE49-F238E27FC236}">
                <a16:creationId xmlns:a16="http://schemas.microsoft.com/office/drawing/2014/main" id="{7B2D038D-C476-844D-D429-2D8CB0C39ED7}"/>
              </a:ext>
            </a:extLst>
          </p:cNvPr>
          <p:cNvSpPr txBox="1"/>
          <p:nvPr/>
        </p:nvSpPr>
        <p:spPr>
          <a:xfrm>
            <a:off x="1005660" y="5909068"/>
            <a:ext cx="1313180" cy="215444"/>
          </a:xfrm>
          <a:prstGeom prst="rect">
            <a:avLst/>
          </a:prstGeom>
          <a:noFill/>
        </p:spPr>
        <p:txBody>
          <a:bodyPr wrap="none" rtlCol="0">
            <a:spAutoFit/>
          </a:bodyPr>
          <a:lstStyle/>
          <a:p>
            <a:pPr algn="r"/>
            <a:r>
              <a:rPr lang="zh-CN" altLang="en-US" sz="800" dirty="0">
                <a:solidFill>
                  <a:schemeClr val="tx1">
                    <a:alpha val="50000"/>
                  </a:schemeClr>
                </a:solidFill>
                <a:latin typeface="+mn-ea"/>
                <a:cs typeface="OPPOSans B" panose="00020600040101010101" pitchFamily="18" charset="-122"/>
              </a:rPr>
              <a:t>提高用户怼产品的信任感</a:t>
            </a:r>
            <a:endParaRPr lang="en-US" sz="800" dirty="0">
              <a:solidFill>
                <a:schemeClr val="tx1">
                  <a:alpha val="50000"/>
                </a:schemeClr>
              </a:solidFill>
              <a:latin typeface="+mn-ea"/>
              <a:cs typeface="OPPOSans B" panose="00020600040101010101" pitchFamily="18" charset="-122"/>
            </a:endParaRPr>
          </a:p>
        </p:txBody>
      </p:sp>
      <p:sp>
        <p:nvSpPr>
          <p:cNvPr id="121" name="文本框 120">
            <a:extLst>
              <a:ext uri="{FF2B5EF4-FFF2-40B4-BE49-F238E27FC236}">
                <a16:creationId xmlns:a16="http://schemas.microsoft.com/office/drawing/2014/main" id="{056B546B-D41D-2C75-8D3C-6DFDE94813A6}"/>
              </a:ext>
            </a:extLst>
          </p:cNvPr>
          <p:cNvSpPr txBox="1"/>
          <p:nvPr/>
        </p:nvSpPr>
        <p:spPr>
          <a:xfrm>
            <a:off x="1391380" y="2129422"/>
            <a:ext cx="1800493" cy="369332"/>
          </a:xfrm>
          <a:prstGeom prst="rect">
            <a:avLst/>
          </a:prstGeom>
          <a:noFill/>
        </p:spPr>
        <p:txBody>
          <a:bodyPr vert="horz" wrap="none" rtlCol="0">
            <a:spAutoFit/>
          </a:bodyPr>
          <a:lstStyle/>
          <a:p>
            <a:r>
              <a:rPr lang="zh-CN" altLang="en-US" dirty="0">
                <a:latin typeface="+mj-ea"/>
                <a:ea typeface="+mj-ea"/>
                <a:cs typeface="OPPOSans B" panose="00020600040101010101" pitchFamily="18" charset="-122"/>
              </a:rPr>
              <a:t>产品改版</a:t>
            </a:r>
            <a:r>
              <a:rPr lang="zh-CN" altLang="en-US" dirty="0">
                <a:solidFill>
                  <a:srgbClr val="E5362E"/>
                </a:solidFill>
                <a:latin typeface="+mj-ea"/>
                <a:ea typeface="+mj-ea"/>
                <a:cs typeface="OPPOSans B" panose="00020600040101010101" pitchFamily="18" charset="-122"/>
              </a:rPr>
              <a:t>目标。</a:t>
            </a:r>
            <a:endParaRPr lang="en-US" dirty="0">
              <a:solidFill>
                <a:srgbClr val="E5362E"/>
              </a:solidFill>
              <a:latin typeface="+mj-ea"/>
              <a:ea typeface="+mj-ea"/>
              <a:cs typeface="OPPOSans B" panose="00020600040101010101" pitchFamily="18" charset="-122"/>
            </a:endParaRPr>
          </a:p>
        </p:txBody>
      </p:sp>
      <p:sp>
        <p:nvSpPr>
          <p:cNvPr id="122" name="文本框 121">
            <a:extLst>
              <a:ext uri="{FF2B5EF4-FFF2-40B4-BE49-F238E27FC236}">
                <a16:creationId xmlns:a16="http://schemas.microsoft.com/office/drawing/2014/main" id="{EB38AC0B-62DB-0525-06B0-D398A5BB9022}"/>
              </a:ext>
            </a:extLst>
          </p:cNvPr>
          <p:cNvSpPr txBox="1"/>
          <p:nvPr/>
        </p:nvSpPr>
        <p:spPr>
          <a:xfrm>
            <a:off x="1391380" y="2501337"/>
            <a:ext cx="1415772" cy="276999"/>
          </a:xfrm>
          <a:prstGeom prst="rect">
            <a:avLst/>
          </a:prstGeom>
          <a:noFill/>
        </p:spPr>
        <p:txBody>
          <a:bodyPr wrap="none" rtlCol="0">
            <a:spAutoFit/>
          </a:bodyPr>
          <a:lstStyle/>
          <a:p>
            <a:r>
              <a:rPr lang="zh-CN" altLang="en-US" sz="1200" dirty="0">
                <a:latin typeface="+mn-ea"/>
                <a:cs typeface="OPPOSans B" panose="00020600040101010101" pitchFamily="18" charset="-122"/>
              </a:rPr>
              <a:t>结合需求进行分析</a:t>
            </a:r>
            <a:endParaRPr lang="en-US" sz="1200" dirty="0">
              <a:latin typeface="+mn-ea"/>
              <a:cs typeface="OPPOSans B" panose="00020600040101010101" pitchFamily="18" charset="-122"/>
            </a:endParaRPr>
          </a:p>
        </p:txBody>
      </p:sp>
      <p:sp>
        <p:nvSpPr>
          <p:cNvPr id="123" name="文本框 122">
            <a:extLst>
              <a:ext uri="{FF2B5EF4-FFF2-40B4-BE49-F238E27FC236}">
                <a16:creationId xmlns:a16="http://schemas.microsoft.com/office/drawing/2014/main" id="{9B05098C-06A0-C846-539B-D1EBE04B1125}"/>
              </a:ext>
            </a:extLst>
          </p:cNvPr>
          <p:cNvSpPr txBox="1"/>
          <p:nvPr/>
        </p:nvSpPr>
        <p:spPr>
          <a:xfrm>
            <a:off x="1391380" y="2775872"/>
            <a:ext cx="1468672" cy="276999"/>
          </a:xfrm>
          <a:prstGeom prst="rect">
            <a:avLst/>
          </a:prstGeom>
          <a:noFill/>
        </p:spPr>
        <p:txBody>
          <a:bodyPr wrap="none" rtlCol="0">
            <a:spAutoFit/>
          </a:bodyPr>
          <a:lstStyle/>
          <a:p>
            <a:r>
              <a:rPr lang="zh-CN" altLang="en-US" sz="1200" dirty="0">
                <a:latin typeface="+mn-ea"/>
                <a:cs typeface="OPPOSans B" panose="00020600040101010101" pitchFamily="18" charset="-122"/>
              </a:rPr>
              <a:t>深入理解产品</a:t>
            </a:r>
            <a:r>
              <a:rPr lang="en-US" altLang="zh-CN" sz="1200" dirty="0">
                <a:latin typeface="+mn-ea"/>
                <a:cs typeface="OPPOSans B" panose="00020600040101010101" pitchFamily="18" charset="-122"/>
              </a:rPr>
              <a:t>/</a:t>
            </a:r>
            <a:r>
              <a:rPr lang="zh-CN" altLang="en-US" sz="1200" dirty="0">
                <a:latin typeface="+mn-ea"/>
                <a:cs typeface="OPPOSans B" panose="00020600040101010101" pitchFamily="18" charset="-122"/>
              </a:rPr>
              <a:t>需求</a:t>
            </a:r>
            <a:endParaRPr lang="en-US" sz="1200" dirty="0">
              <a:latin typeface="+mn-ea"/>
              <a:cs typeface="OPPOSans B" panose="00020600040101010101" pitchFamily="18" charset="-122"/>
            </a:endParaRPr>
          </a:p>
        </p:txBody>
      </p:sp>
      <p:sp>
        <p:nvSpPr>
          <p:cNvPr id="124" name="文本框 123">
            <a:extLst>
              <a:ext uri="{FF2B5EF4-FFF2-40B4-BE49-F238E27FC236}">
                <a16:creationId xmlns:a16="http://schemas.microsoft.com/office/drawing/2014/main" id="{B152400C-3F34-14E6-8EEA-C7D8AE666960}"/>
              </a:ext>
            </a:extLst>
          </p:cNvPr>
          <p:cNvSpPr txBox="1"/>
          <p:nvPr/>
        </p:nvSpPr>
        <p:spPr>
          <a:xfrm>
            <a:off x="1391380" y="3050407"/>
            <a:ext cx="1107996" cy="276999"/>
          </a:xfrm>
          <a:prstGeom prst="rect">
            <a:avLst/>
          </a:prstGeom>
          <a:noFill/>
        </p:spPr>
        <p:txBody>
          <a:bodyPr wrap="none" rtlCol="0">
            <a:spAutoFit/>
          </a:bodyPr>
          <a:lstStyle/>
          <a:p>
            <a:r>
              <a:rPr lang="zh-CN" altLang="en-US" sz="1200" dirty="0">
                <a:latin typeface="+mn-ea"/>
                <a:cs typeface="OPPOSans B" panose="00020600040101010101" pitchFamily="18" charset="-122"/>
              </a:rPr>
              <a:t>帮助客户决策</a:t>
            </a:r>
            <a:endParaRPr lang="en-US" sz="1200" dirty="0">
              <a:latin typeface="+mn-ea"/>
              <a:cs typeface="OPPOSans B" panose="00020600040101010101" pitchFamily="18" charset="-122"/>
            </a:endParaRPr>
          </a:p>
        </p:txBody>
      </p:sp>
      <p:sp>
        <p:nvSpPr>
          <p:cNvPr id="125" name="文本框 124">
            <a:extLst>
              <a:ext uri="{FF2B5EF4-FFF2-40B4-BE49-F238E27FC236}">
                <a16:creationId xmlns:a16="http://schemas.microsoft.com/office/drawing/2014/main" id="{85CF9F36-5398-6AA0-0FC8-CE262B681D67}"/>
              </a:ext>
            </a:extLst>
          </p:cNvPr>
          <p:cNvSpPr txBox="1"/>
          <p:nvPr/>
        </p:nvSpPr>
        <p:spPr>
          <a:xfrm>
            <a:off x="1391380" y="3324942"/>
            <a:ext cx="1261884" cy="276999"/>
          </a:xfrm>
          <a:prstGeom prst="rect">
            <a:avLst/>
          </a:prstGeom>
          <a:noFill/>
        </p:spPr>
        <p:txBody>
          <a:bodyPr wrap="none" rtlCol="0">
            <a:spAutoFit/>
          </a:bodyPr>
          <a:lstStyle/>
          <a:p>
            <a:r>
              <a:rPr lang="zh-CN" altLang="en-US" sz="1200" dirty="0">
                <a:latin typeface="+mn-ea"/>
                <a:cs typeface="OPPOSans B" panose="00020600040101010101" pitchFamily="18" charset="-122"/>
              </a:rPr>
              <a:t>洞察设计机会点</a:t>
            </a:r>
            <a:endParaRPr lang="en-US" sz="1200" dirty="0">
              <a:latin typeface="+mn-ea"/>
              <a:cs typeface="OPPOSans B" panose="00020600040101010101" pitchFamily="18" charset="-122"/>
            </a:endParaRPr>
          </a:p>
        </p:txBody>
      </p:sp>
      <p:sp>
        <p:nvSpPr>
          <p:cNvPr id="126" name="文本框 125">
            <a:extLst>
              <a:ext uri="{FF2B5EF4-FFF2-40B4-BE49-F238E27FC236}">
                <a16:creationId xmlns:a16="http://schemas.microsoft.com/office/drawing/2014/main" id="{C04407A9-5E6B-C671-8925-A359D44B732F}"/>
              </a:ext>
            </a:extLst>
          </p:cNvPr>
          <p:cNvSpPr txBox="1"/>
          <p:nvPr/>
        </p:nvSpPr>
        <p:spPr>
          <a:xfrm>
            <a:off x="1391380" y="3599476"/>
            <a:ext cx="1415772" cy="276999"/>
          </a:xfrm>
          <a:prstGeom prst="rect">
            <a:avLst/>
          </a:prstGeom>
          <a:noFill/>
        </p:spPr>
        <p:txBody>
          <a:bodyPr wrap="none" rtlCol="0">
            <a:spAutoFit/>
          </a:bodyPr>
          <a:lstStyle/>
          <a:p>
            <a:r>
              <a:rPr lang="zh-CN" altLang="en-US" sz="1200" dirty="0">
                <a:latin typeface="+mn-ea"/>
                <a:cs typeface="OPPOSans B" panose="00020600040101010101" pitchFamily="18" charset="-122"/>
              </a:rPr>
              <a:t>确认产品改版方向</a:t>
            </a:r>
            <a:endParaRPr lang="en-US" sz="1200" dirty="0">
              <a:latin typeface="+mn-ea"/>
              <a:cs typeface="OPPOSans B" panose="00020600040101010101" pitchFamily="18" charset="-122"/>
            </a:endParaRPr>
          </a:p>
        </p:txBody>
      </p:sp>
    </p:spTree>
    <p:extLst>
      <p:ext uri="{BB962C8B-B14F-4D97-AF65-F5344CB8AC3E}">
        <p14:creationId xmlns:p14="http://schemas.microsoft.com/office/powerpoint/2010/main" val="3704461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1C8E0A-F12F-48F8-9BD7-1DF74011C822}"/>
              </a:ext>
            </a:extLst>
          </p:cNvPr>
          <p:cNvPicPr>
            <a:picLocks noChangeAspect="1"/>
          </p:cNvPicPr>
          <p:nvPr/>
        </p:nvPicPr>
        <p:blipFill>
          <a:blip r:embed="rId2">
            <a:alphaModFix amt="20000"/>
          </a:blip>
          <a:stretch>
            <a:fillRect/>
          </a:stretch>
        </p:blipFill>
        <p:spPr>
          <a:xfrm flipH="1">
            <a:off x="0" y="0"/>
            <a:ext cx="12192000" cy="6858000"/>
          </a:xfrm>
          <a:prstGeom prst="rect">
            <a:avLst/>
          </a:prstGeom>
        </p:spPr>
      </p:pic>
      <p:sp>
        <p:nvSpPr>
          <p:cNvPr id="6" name="矩形: 圆角 5">
            <a:extLst>
              <a:ext uri="{FF2B5EF4-FFF2-40B4-BE49-F238E27FC236}">
                <a16:creationId xmlns:a16="http://schemas.microsoft.com/office/drawing/2014/main" id="{062A826F-E915-4180-9E48-E4D4F9D81CF9}"/>
              </a:ext>
            </a:extLst>
          </p:cNvPr>
          <p:cNvSpPr/>
          <p:nvPr/>
        </p:nvSpPr>
        <p:spPr>
          <a:xfrm>
            <a:off x="371475" y="386953"/>
            <a:ext cx="615315" cy="422671"/>
          </a:xfrm>
          <a:prstGeom prst="roundRect">
            <a:avLst>
              <a:gd name="adj" fmla="val 6831"/>
            </a:avLst>
          </a:prstGeom>
          <a:solidFill>
            <a:srgbClr val="CE1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F17C7EDA-517B-44BA-8CA3-9FE9D89DC3B4}"/>
              </a:ext>
            </a:extLst>
          </p:cNvPr>
          <p:cNvSpPr txBox="1"/>
          <p:nvPr/>
        </p:nvSpPr>
        <p:spPr>
          <a:xfrm>
            <a:off x="394439" y="413622"/>
            <a:ext cx="569387" cy="369332"/>
          </a:xfrm>
          <a:prstGeom prst="rect">
            <a:avLst/>
          </a:prstGeom>
          <a:noFill/>
        </p:spPr>
        <p:txBody>
          <a:bodyPr wrap="none" rtlCol="0">
            <a:spAutoFit/>
          </a:bodyPr>
          <a:lstStyle/>
          <a:p>
            <a:pPr algn="ctr"/>
            <a:r>
              <a:rPr lang="en-US" altLang="zh-CN" dirty="0">
                <a:solidFill>
                  <a:schemeClr val="bg1"/>
                </a:solidFill>
                <a:latin typeface="+mj-ea"/>
                <a:ea typeface="+mj-ea"/>
              </a:rPr>
              <a:t>02.</a:t>
            </a:r>
            <a:endParaRPr lang="en-US" dirty="0">
              <a:solidFill>
                <a:schemeClr val="bg1"/>
              </a:solidFill>
              <a:latin typeface="+mj-ea"/>
              <a:ea typeface="+mj-ea"/>
            </a:endParaRPr>
          </a:p>
        </p:txBody>
      </p:sp>
      <p:sp>
        <p:nvSpPr>
          <p:cNvPr id="8" name="文本框 7">
            <a:extLst>
              <a:ext uri="{FF2B5EF4-FFF2-40B4-BE49-F238E27FC236}">
                <a16:creationId xmlns:a16="http://schemas.microsoft.com/office/drawing/2014/main" id="{22250530-AFFC-4FF9-8367-275042588E87}"/>
              </a:ext>
            </a:extLst>
          </p:cNvPr>
          <p:cNvSpPr txBox="1"/>
          <p:nvPr/>
        </p:nvSpPr>
        <p:spPr>
          <a:xfrm>
            <a:off x="292099" y="871538"/>
            <a:ext cx="3568701" cy="461665"/>
          </a:xfrm>
          <a:prstGeom prst="rect">
            <a:avLst/>
          </a:prstGeom>
          <a:noFill/>
        </p:spPr>
        <p:txBody>
          <a:bodyPr wrap="square" rtlCol="0">
            <a:spAutoFit/>
          </a:bodyPr>
          <a:lstStyle/>
          <a:p>
            <a:r>
              <a:rPr lang="zh-CN" altLang="en-US" sz="2400" spc="300" dirty="0">
                <a:solidFill>
                  <a:schemeClr val="tx1">
                    <a:lumMod val="75000"/>
                    <a:lumOff val="25000"/>
                  </a:schemeClr>
                </a:solidFill>
                <a:latin typeface="+mj-ea"/>
                <a:ea typeface="+mj-ea"/>
              </a:rPr>
              <a:t>建设路线与预期目标</a:t>
            </a:r>
            <a:endParaRPr lang="en-US" sz="2400" spc="300" dirty="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1460036D-3880-4AF2-8C31-80E4FDB66EE9}"/>
              </a:ext>
            </a:extLst>
          </p:cNvPr>
          <p:cNvSpPr txBox="1"/>
          <p:nvPr/>
        </p:nvSpPr>
        <p:spPr>
          <a:xfrm>
            <a:off x="313531" y="1276765"/>
            <a:ext cx="3947319" cy="307777"/>
          </a:xfrm>
          <a:prstGeom prst="rect">
            <a:avLst/>
          </a:prstGeom>
          <a:noFill/>
        </p:spPr>
        <p:txBody>
          <a:bodyPr wrap="square" rtlCol="0">
            <a:spAutoFit/>
          </a:bodyPr>
          <a:lstStyle/>
          <a:p>
            <a:r>
              <a:rPr lang="en-US" sz="1400" spc="50" dirty="0">
                <a:solidFill>
                  <a:schemeClr val="tx1">
                    <a:alpha val="50000"/>
                  </a:schemeClr>
                </a:solidFill>
                <a:latin typeface="+mn-ea"/>
              </a:rPr>
              <a:t>Construction route and expected goal</a:t>
            </a:r>
          </a:p>
        </p:txBody>
      </p:sp>
      <p:sp>
        <p:nvSpPr>
          <p:cNvPr id="5" name="矩形: 圆角 4">
            <a:extLst>
              <a:ext uri="{FF2B5EF4-FFF2-40B4-BE49-F238E27FC236}">
                <a16:creationId xmlns:a16="http://schemas.microsoft.com/office/drawing/2014/main" id="{BAB47201-8814-41AB-8FD5-24744EDABAE2}"/>
              </a:ext>
            </a:extLst>
          </p:cNvPr>
          <p:cNvSpPr/>
          <p:nvPr/>
        </p:nvSpPr>
        <p:spPr>
          <a:xfrm>
            <a:off x="371475" y="2513238"/>
            <a:ext cx="1250950" cy="2774950"/>
          </a:xfrm>
          <a:prstGeom prst="roundRect">
            <a:avLst>
              <a:gd name="adj" fmla="val 7022"/>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1" name="矩形: 圆角 20">
            <a:extLst>
              <a:ext uri="{FF2B5EF4-FFF2-40B4-BE49-F238E27FC236}">
                <a16:creationId xmlns:a16="http://schemas.microsoft.com/office/drawing/2014/main" id="{0127665B-082E-4015-B65C-3B0D04C333DD}"/>
              </a:ext>
            </a:extLst>
          </p:cNvPr>
          <p:cNvSpPr/>
          <p:nvPr/>
        </p:nvSpPr>
        <p:spPr>
          <a:xfrm>
            <a:off x="541655" y="2739837"/>
            <a:ext cx="910590" cy="34969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矩形: 圆角 98">
            <a:extLst>
              <a:ext uri="{FF2B5EF4-FFF2-40B4-BE49-F238E27FC236}">
                <a16:creationId xmlns:a16="http://schemas.microsoft.com/office/drawing/2014/main" id="{E4C3F63B-D414-46E1-BA4A-CE55AFC814CE}"/>
              </a:ext>
            </a:extLst>
          </p:cNvPr>
          <p:cNvSpPr/>
          <p:nvPr/>
        </p:nvSpPr>
        <p:spPr>
          <a:xfrm>
            <a:off x="541655" y="3232850"/>
            <a:ext cx="910590" cy="34969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矩形: 圆角 100">
            <a:extLst>
              <a:ext uri="{FF2B5EF4-FFF2-40B4-BE49-F238E27FC236}">
                <a16:creationId xmlns:a16="http://schemas.microsoft.com/office/drawing/2014/main" id="{47CAF84F-1EF4-4699-BC3D-FA25DEFF6353}"/>
              </a:ext>
            </a:extLst>
          </p:cNvPr>
          <p:cNvSpPr/>
          <p:nvPr/>
        </p:nvSpPr>
        <p:spPr>
          <a:xfrm>
            <a:off x="541655" y="3725863"/>
            <a:ext cx="910590" cy="34969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圆角 102">
            <a:extLst>
              <a:ext uri="{FF2B5EF4-FFF2-40B4-BE49-F238E27FC236}">
                <a16:creationId xmlns:a16="http://schemas.microsoft.com/office/drawing/2014/main" id="{AE597372-40B6-4377-B370-7410AA64AD6F}"/>
              </a:ext>
            </a:extLst>
          </p:cNvPr>
          <p:cNvSpPr/>
          <p:nvPr/>
        </p:nvSpPr>
        <p:spPr>
          <a:xfrm>
            <a:off x="541655" y="4218876"/>
            <a:ext cx="910590" cy="34969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圆角 103">
            <a:extLst>
              <a:ext uri="{FF2B5EF4-FFF2-40B4-BE49-F238E27FC236}">
                <a16:creationId xmlns:a16="http://schemas.microsoft.com/office/drawing/2014/main" id="{F134CF7E-A53C-4D28-BD90-5736A4079165}"/>
              </a:ext>
            </a:extLst>
          </p:cNvPr>
          <p:cNvSpPr/>
          <p:nvPr/>
        </p:nvSpPr>
        <p:spPr>
          <a:xfrm>
            <a:off x="541655" y="4711890"/>
            <a:ext cx="910590" cy="34969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文本框 105">
            <a:extLst>
              <a:ext uri="{FF2B5EF4-FFF2-40B4-BE49-F238E27FC236}">
                <a16:creationId xmlns:a16="http://schemas.microsoft.com/office/drawing/2014/main" id="{0CE2AACF-D645-48AF-B83D-31FA8E768779}"/>
              </a:ext>
            </a:extLst>
          </p:cNvPr>
          <p:cNvSpPr txBox="1"/>
          <p:nvPr/>
        </p:nvSpPr>
        <p:spPr>
          <a:xfrm>
            <a:off x="769966" y="2807885"/>
            <a:ext cx="453971" cy="253916"/>
          </a:xfrm>
          <a:prstGeom prst="rect">
            <a:avLst/>
          </a:prstGeom>
          <a:noFill/>
        </p:spPr>
        <p:txBody>
          <a:bodyPr vert="horz" wrap="none" rtlCol="0">
            <a:spAutoFit/>
          </a:bodyPr>
          <a:lstStyle/>
          <a:p>
            <a:pPr algn="ctr"/>
            <a:r>
              <a:rPr lang="zh-CN" altLang="en-US" sz="1050" dirty="0">
                <a:solidFill>
                  <a:srgbClr val="EA3A3A"/>
                </a:solidFill>
                <a:latin typeface="+mj-ea"/>
                <a:ea typeface="+mj-ea"/>
              </a:rPr>
              <a:t>政策</a:t>
            </a:r>
            <a:endParaRPr lang="en-US" sz="1050" dirty="0">
              <a:solidFill>
                <a:srgbClr val="EA3A3A"/>
              </a:solidFill>
              <a:latin typeface="+mj-ea"/>
              <a:ea typeface="+mj-ea"/>
            </a:endParaRPr>
          </a:p>
        </p:txBody>
      </p:sp>
      <p:sp>
        <p:nvSpPr>
          <p:cNvPr id="107" name="文本框 106">
            <a:extLst>
              <a:ext uri="{FF2B5EF4-FFF2-40B4-BE49-F238E27FC236}">
                <a16:creationId xmlns:a16="http://schemas.microsoft.com/office/drawing/2014/main" id="{31CCD4B6-D402-4EBA-BE5E-A91532BFC354}"/>
              </a:ext>
            </a:extLst>
          </p:cNvPr>
          <p:cNvSpPr txBox="1"/>
          <p:nvPr/>
        </p:nvSpPr>
        <p:spPr>
          <a:xfrm>
            <a:off x="769966" y="3294372"/>
            <a:ext cx="453971" cy="253916"/>
          </a:xfrm>
          <a:prstGeom prst="rect">
            <a:avLst/>
          </a:prstGeom>
          <a:noFill/>
        </p:spPr>
        <p:txBody>
          <a:bodyPr vert="horz" wrap="none" rtlCol="0">
            <a:spAutoFit/>
          </a:bodyPr>
          <a:lstStyle/>
          <a:p>
            <a:pPr algn="ctr"/>
            <a:r>
              <a:rPr lang="zh-CN" altLang="en-US" sz="1050" dirty="0">
                <a:solidFill>
                  <a:srgbClr val="EA3A3A"/>
                </a:solidFill>
                <a:latin typeface="+mj-ea"/>
                <a:ea typeface="+mj-ea"/>
              </a:rPr>
              <a:t>理论</a:t>
            </a:r>
            <a:endParaRPr lang="en-US" sz="1050" dirty="0">
              <a:solidFill>
                <a:srgbClr val="EA3A3A"/>
              </a:solidFill>
              <a:latin typeface="+mj-ea"/>
              <a:ea typeface="+mj-ea"/>
            </a:endParaRPr>
          </a:p>
        </p:txBody>
      </p:sp>
      <p:sp>
        <p:nvSpPr>
          <p:cNvPr id="111" name="文本框 110">
            <a:extLst>
              <a:ext uri="{FF2B5EF4-FFF2-40B4-BE49-F238E27FC236}">
                <a16:creationId xmlns:a16="http://schemas.microsoft.com/office/drawing/2014/main" id="{6AAA7827-B0D1-4532-AA49-231E92F78841}"/>
              </a:ext>
            </a:extLst>
          </p:cNvPr>
          <p:cNvSpPr txBox="1"/>
          <p:nvPr/>
        </p:nvSpPr>
        <p:spPr>
          <a:xfrm>
            <a:off x="769967" y="3765332"/>
            <a:ext cx="453971" cy="253916"/>
          </a:xfrm>
          <a:prstGeom prst="rect">
            <a:avLst/>
          </a:prstGeom>
          <a:noFill/>
        </p:spPr>
        <p:txBody>
          <a:bodyPr vert="horz" wrap="none" rtlCol="0">
            <a:spAutoFit/>
          </a:bodyPr>
          <a:lstStyle/>
          <a:p>
            <a:pPr algn="ctr"/>
            <a:r>
              <a:rPr lang="zh-CN" altLang="en-US" sz="1050" dirty="0">
                <a:solidFill>
                  <a:srgbClr val="EA3A3A"/>
                </a:solidFill>
                <a:latin typeface="+mj-ea"/>
                <a:ea typeface="+mj-ea"/>
              </a:rPr>
              <a:t>技术</a:t>
            </a:r>
            <a:endParaRPr lang="en-US" sz="1050" dirty="0">
              <a:solidFill>
                <a:srgbClr val="EA3A3A"/>
              </a:solidFill>
              <a:latin typeface="+mj-ea"/>
              <a:ea typeface="+mj-ea"/>
            </a:endParaRPr>
          </a:p>
        </p:txBody>
      </p:sp>
      <p:sp>
        <p:nvSpPr>
          <p:cNvPr id="112" name="文本框 111">
            <a:extLst>
              <a:ext uri="{FF2B5EF4-FFF2-40B4-BE49-F238E27FC236}">
                <a16:creationId xmlns:a16="http://schemas.microsoft.com/office/drawing/2014/main" id="{EF60AA4A-6352-43F7-931B-63A0529CAA0D}"/>
              </a:ext>
            </a:extLst>
          </p:cNvPr>
          <p:cNvSpPr txBox="1"/>
          <p:nvPr/>
        </p:nvSpPr>
        <p:spPr>
          <a:xfrm>
            <a:off x="769965" y="4259359"/>
            <a:ext cx="453971" cy="253916"/>
          </a:xfrm>
          <a:prstGeom prst="rect">
            <a:avLst/>
          </a:prstGeom>
          <a:noFill/>
        </p:spPr>
        <p:txBody>
          <a:bodyPr vert="horz" wrap="none" rtlCol="0">
            <a:spAutoFit/>
          </a:bodyPr>
          <a:lstStyle/>
          <a:p>
            <a:pPr algn="ctr"/>
            <a:r>
              <a:rPr lang="zh-CN" altLang="en-US" sz="1050" dirty="0">
                <a:solidFill>
                  <a:srgbClr val="EA3A3A"/>
                </a:solidFill>
                <a:latin typeface="+mj-ea"/>
                <a:ea typeface="+mj-ea"/>
              </a:rPr>
              <a:t>市场</a:t>
            </a:r>
            <a:endParaRPr lang="en-US" sz="1050" dirty="0">
              <a:solidFill>
                <a:srgbClr val="EA3A3A"/>
              </a:solidFill>
              <a:latin typeface="+mj-ea"/>
              <a:ea typeface="+mj-ea"/>
            </a:endParaRPr>
          </a:p>
        </p:txBody>
      </p:sp>
      <p:sp>
        <p:nvSpPr>
          <p:cNvPr id="113" name="文本框 112">
            <a:extLst>
              <a:ext uri="{FF2B5EF4-FFF2-40B4-BE49-F238E27FC236}">
                <a16:creationId xmlns:a16="http://schemas.microsoft.com/office/drawing/2014/main" id="{B936CD27-3F1B-43AA-A615-FEFE41CE00AB}"/>
              </a:ext>
            </a:extLst>
          </p:cNvPr>
          <p:cNvSpPr txBox="1"/>
          <p:nvPr/>
        </p:nvSpPr>
        <p:spPr>
          <a:xfrm>
            <a:off x="769967" y="4759781"/>
            <a:ext cx="453971" cy="253916"/>
          </a:xfrm>
          <a:prstGeom prst="rect">
            <a:avLst/>
          </a:prstGeom>
          <a:noFill/>
        </p:spPr>
        <p:txBody>
          <a:bodyPr vert="horz" wrap="none" rtlCol="0">
            <a:spAutoFit/>
          </a:bodyPr>
          <a:lstStyle/>
          <a:p>
            <a:pPr algn="ctr"/>
            <a:r>
              <a:rPr lang="zh-CN" altLang="en-US" sz="1050" dirty="0">
                <a:solidFill>
                  <a:srgbClr val="EA3A3A"/>
                </a:solidFill>
                <a:latin typeface="+mj-ea"/>
                <a:ea typeface="+mj-ea"/>
              </a:rPr>
              <a:t>机制</a:t>
            </a:r>
            <a:endParaRPr lang="en-US" sz="1050" dirty="0">
              <a:solidFill>
                <a:srgbClr val="EA3A3A"/>
              </a:solidFill>
              <a:latin typeface="+mj-ea"/>
              <a:ea typeface="+mj-ea"/>
            </a:endParaRPr>
          </a:p>
        </p:txBody>
      </p:sp>
      <p:sp>
        <p:nvSpPr>
          <p:cNvPr id="114" name="矩形: 圆角 113">
            <a:extLst>
              <a:ext uri="{FF2B5EF4-FFF2-40B4-BE49-F238E27FC236}">
                <a16:creationId xmlns:a16="http://schemas.microsoft.com/office/drawing/2014/main" id="{28F14591-EF57-44E5-A659-351B843BFD9F}"/>
              </a:ext>
            </a:extLst>
          </p:cNvPr>
          <p:cNvSpPr/>
          <p:nvPr/>
        </p:nvSpPr>
        <p:spPr>
          <a:xfrm>
            <a:off x="2287190" y="2513238"/>
            <a:ext cx="1442981" cy="2774950"/>
          </a:xfrm>
          <a:prstGeom prst="roundRect">
            <a:avLst>
              <a:gd name="adj" fmla="val 7022"/>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5" name="矩形: 圆角 114">
            <a:extLst>
              <a:ext uri="{FF2B5EF4-FFF2-40B4-BE49-F238E27FC236}">
                <a16:creationId xmlns:a16="http://schemas.microsoft.com/office/drawing/2014/main" id="{BC005BA2-83C2-4F0B-A294-61286CCFC4FF}"/>
              </a:ext>
            </a:extLst>
          </p:cNvPr>
          <p:cNvSpPr/>
          <p:nvPr/>
        </p:nvSpPr>
        <p:spPr>
          <a:xfrm>
            <a:off x="4674790" y="2062163"/>
            <a:ext cx="3075838" cy="4173537"/>
          </a:xfrm>
          <a:prstGeom prst="roundRect">
            <a:avLst>
              <a:gd name="adj" fmla="val 3011"/>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6" name="矩形: 圆角 115">
            <a:extLst>
              <a:ext uri="{FF2B5EF4-FFF2-40B4-BE49-F238E27FC236}">
                <a16:creationId xmlns:a16="http://schemas.microsoft.com/office/drawing/2014/main" id="{B31625AE-57DF-4DE5-8124-87F538DD248E}"/>
              </a:ext>
            </a:extLst>
          </p:cNvPr>
          <p:cNvSpPr/>
          <p:nvPr/>
        </p:nvSpPr>
        <p:spPr>
          <a:xfrm>
            <a:off x="7968314" y="2062163"/>
            <a:ext cx="1791324" cy="4173537"/>
          </a:xfrm>
          <a:prstGeom prst="roundRect">
            <a:avLst>
              <a:gd name="adj" fmla="val 3011"/>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7" name="矩形: 圆角 116">
            <a:extLst>
              <a:ext uri="{FF2B5EF4-FFF2-40B4-BE49-F238E27FC236}">
                <a16:creationId xmlns:a16="http://schemas.microsoft.com/office/drawing/2014/main" id="{AACAA14A-375E-4B03-A1DE-948329E317F9}"/>
              </a:ext>
            </a:extLst>
          </p:cNvPr>
          <p:cNvSpPr/>
          <p:nvPr/>
        </p:nvSpPr>
        <p:spPr>
          <a:xfrm>
            <a:off x="9977324" y="2062163"/>
            <a:ext cx="1791324" cy="4173537"/>
          </a:xfrm>
          <a:prstGeom prst="roundRect">
            <a:avLst>
              <a:gd name="adj" fmla="val 3011"/>
            </a:avLst>
          </a:prstGeom>
          <a:solidFill>
            <a:srgbClr val="F9F5F4"/>
          </a:solidFill>
          <a:ln w="12700">
            <a:solidFill>
              <a:srgbClr val="694239">
                <a:alpha val="29804"/>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8" name="矩形: 圆角 117">
            <a:extLst>
              <a:ext uri="{FF2B5EF4-FFF2-40B4-BE49-F238E27FC236}">
                <a16:creationId xmlns:a16="http://schemas.microsoft.com/office/drawing/2014/main" id="{BE8DD97B-150D-49D7-8D5D-4F4D0B2C2FAF}"/>
              </a:ext>
            </a:extLst>
          </p:cNvPr>
          <p:cNvSpPr/>
          <p:nvPr/>
        </p:nvSpPr>
        <p:spPr>
          <a:xfrm>
            <a:off x="5021735" y="2318232"/>
            <a:ext cx="2461895" cy="74356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文本框 118">
            <a:extLst>
              <a:ext uri="{FF2B5EF4-FFF2-40B4-BE49-F238E27FC236}">
                <a16:creationId xmlns:a16="http://schemas.microsoft.com/office/drawing/2014/main" id="{2B3CAD8E-9533-4E3C-AF2E-A5F46B44F84C}"/>
              </a:ext>
            </a:extLst>
          </p:cNvPr>
          <p:cNvSpPr txBox="1"/>
          <p:nvPr/>
        </p:nvSpPr>
        <p:spPr>
          <a:xfrm>
            <a:off x="5192136" y="2427604"/>
            <a:ext cx="2121093" cy="524824"/>
          </a:xfrm>
          <a:prstGeom prst="rect">
            <a:avLst/>
          </a:prstGeom>
          <a:noFill/>
        </p:spPr>
        <p:txBody>
          <a:bodyPr vert="horz" wrap="none" rtlCol="0">
            <a:spAutoFit/>
          </a:bodyPr>
          <a:lstStyle/>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创新人才培养  联合实践培养</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培训咨询服务  交流互助平台</a:t>
            </a:r>
            <a:endParaRPr 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0" name="矩形: 圆角 119">
            <a:extLst>
              <a:ext uri="{FF2B5EF4-FFF2-40B4-BE49-F238E27FC236}">
                <a16:creationId xmlns:a16="http://schemas.microsoft.com/office/drawing/2014/main" id="{E429E7AD-7491-41E5-B94F-B504088BDA96}"/>
              </a:ext>
            </a:extLst>
          </p:cNvPr>
          <p:cNvSpPr/>
          <p:nvPr/>
        </p:nvSpPr>
        <p:spPr>
          <a:xfrm>
            <a:off x="5018404" y="3398210"/>
            <a:ext cx="2461895" cy="1459617"/>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矩形: 圆角 120">
            <a:extLst>
              <a:ext uri="{FF2B5EF4-FFF2-40B4-BE49-F238E27FC236}">
                <a16:creationId xmlns:a16="http://schemas.microsoft.com/office/drawing/2014/main" id="{E322663F-B355-401D-B675-6E15B3C48E34}"/>
              </a:ext>
            </a:extLst>
          </p:cNvPr>
          <p:cNvSpPr/>
          <p:nvPr/>
        </p:nvSpPr>
        <p:spPr>
          <a:xfrm>
            <a:off x="5018404" y="5214531"/>
            <a:ext cx="2461895" cy="743569"/>
          </a:xfrm>
          <a:prstGeom prst="roundRect">
            <a:avLst>
              <a:gd name="adj" fmla="val 3334"/>
            </a:avLst>
          </a:prstGeom>
          <a:solidFill>
            <a:srgbClr val="FFFFFF"/>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矩形: 圆角 121">
            <a:extLst>
              <a:ext uri="{FF2B5EF4-FFF2-40B4-BE49-F238E27FC236}">
                <a16:creationId xmlns:a16="http://schemas.microsoft.com/office/drawing/2014/main" id="{59FFD3F6-5E74-42F7-B029-9B3E6A9BD328}"/>
              </a:ext>
            </a:extLst>
          </p:cNvPr>
          <p:cNvSpPr/>
          <p:nvPr/>
        </p:nvSpPr>
        <p:spPr>
          <a:xfrm>
            <a:off x="2517122" y="2751133"/>
            <a:ext cx="983117" cy="344522"/>
          </a:xfrm>
          <a:prstGeom prst="roundRect">
            <a:avLst>
              <a:gd name="adj" fmla="val 10436"/>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矩形: 圆角 124">
            <a:extLst>
              <a:ext uri="{FF2B5EF4-FFF2-40B4-BE49-F238E27FC236}">
                <a16:creationId xmlns:a16="http://schemas.microsoft.com/office/drawing/2014/main" id="{11EDACA3-2500-4CDB-BF0E-70238A00CE27}"/>
              </a:ext>
            </a:extLst>
          </p:cNvPr>
          <p:cNvSpPr/>
          <p:nvPr/>
        </p:nvSpPr>
        <p:spPr>
          <a:xfrm>
            <a:off x="2517122" y="3728452"/>
            <a:ext cx="983117" cy="344522"/>
          </a:xfrm>
          <a:prstGeom prst="roundRect">
            <a:avLst>
              <a:gd name="adj" fmla="val 10436"/>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矩形: 圆角 125">
            <a:extLst>
              <a:ext uri="{FF2B5EF4-FFF2-40B4-BE49-F238E27FC236}">
                <a16:creationId xmlns:a16="http://schemas.microsoft.com/office/drawing/2014/main" id="{BE96A9A2-3185-4C26-8035-C9D5ADD0997F}"/>
              </a:ext>
            </a:extLst>
          </p:cNvPr>
          <p:cNvSpPr/>
          <p:nvPr/>
        </p:nvSpPr>
        <p:spPr>
          <a:xfrm>
            <a:off x="2517122" y="4702496"/>
            <a:ext cx="983117" cy="344522"/>
          </a:xfrm>
          <a:prstGeom prst="roundRect">
            <a:avLst>
              <a:gd name="adj" fmla="val 10436"/>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矩形: 圆角 126">
            <a:extLst>
              <a:ext uri="{FF2B5EF4-FFF2-40B4-BE49-F238E27FC236}">
                <a16:creationId xmlns:a16="http://schemas.microsoft.com/office/drawing/2014/main" id="{0F81B084-E427-4B25-9750-99EE83833EA0}"/>
              </a:ext>
            </a:extLst>
          </p:cNvPr>
          <p:cNvSpPr/>
          <p:nvPr/>
        </p:nvSpPr>
        <p:spPr>
          <a:xfrm>
            <a:off x="8174504" y="2816824"/>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矩形: 圆角 127">
            <a:extLst>
              <a:ext uri="{FF2B5EF4-FFF2-40B4-BE49-F238E27FC236}">
                <a16:creationId xmlns:a16="http://schemas.microsoft.com/office/drawing/2014/main" id="{B510450A-25ED-4687-B17F-23098D1F8318}"/>
              </a:ext>
            </a:extLst>
          </p:cNvPr>
          <p:cNvSpPr/>
          <p:nvPr/>
        </p:nvSpPr>
        <p:spPr>
          <a:xfrm>
            <a:off x="8174504" y="3978034"/>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矩形: 圆角 128">
            <a:extLst>
              <a:ext uri="{FF2B5EF4-FFF2-40B4-BE49-F238E27FC236}">
                <a16:creationId xmlns:a16="http://schemas.microsoft.com/office/drawing/2014/main" id="{D3CB9C69-9862-4485-A744-C758F8EB99C6}"/>
              </a:ext>
            </a:extLst>
          </p:cNvPr>
          <p:cNvSpPr/>
          <p:nvPr/>
        </p:nvSpPr>
        <p:spPr>
          <a:xfrm>
            <a:off x="8174504" y="5139245"/>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矩形: 圆角 129">
            <a:extLst>
              <a:ext uri="{FF2B5EF4-FFF2-40B4-BE49-F238E27FC236}">
                <a16:creationId xmlns:a16="http://schemas.microsoft.com/office/drawing/2014/main" id="{7A84AE44-D8A0-459F-95C2-8A094A3B300C}"/>
              </a:ext>
            </a:extLst>
          </p:cNvPr>
          <p:cNvSpPr/>
          <p:nvPr/>
        </p:nvSpPr>
        <p:spPr>
          <a:xfrm>
            <a:off x="10183515" y="2816824"/>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矩形: 圆角 130">
            <a:extLst>
              <a:ext uri="{FF2B5EF4-FFF2-40B4-BE49-F238E27FC236}">
                <a16:creationId xmlns:a16="http://schemas.microsoft.com/office/drawing/2014/main" id="{B4446E9C-7238-4DE2-8F3C-529464FD48DB}"/>
              </a:ext>
            </a:extLst>
          </p:cNvPr>
          <p:cNvSpPr/>
          <p:nvPr/>
        </p:nvSpPr>
        <p:spPr>
          <a:xfrm>
            <a:off x="10183515" y="3978034"/>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矩形: 圆角 131">
            <a:extLst>
              <a:ext uri="{FF2B5EF4-FFF2-40B4-BE49-F238E27FC236}">
                <a16:creationId xmlns:a16="http://schemas.microsoft.com/office/drawing/2014/main" id="{512C6E43-4CBD-47E7-A054-7F05A1D1332C}"/>
              </a:ext>
            </a:extLst>
          </p:cNvPr>
          <p:cNvSpPr/>
          <p:nvPr/>
        </p:nvSpPr>
        <p:spPr>
          <a:xfrm>
            <a:off x="10183515" y="5139245"/>
            <a:ext cx="1378943" cy="832051"/>
          </a:xfrm>
          <a:prstGeom prst="roundRect">
            <a:avLst>
              <a:gd name="adj" fmla="val 345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箭头: 右 81">
            <a:extLst>
              <a:ext uri="{FF2B5EF4-FFF2-40B4-BE49-F238E27FC236}">
                <a16:creationId xmlns:a16="http://schemas.microsoft.com/office/drawing/2014/main" id="{823147E8-830F-444E-9A61-8D95DEEB3716}"/>
              </a:ext>
            </a:extLst>
          </p:cNvPr>
          <p:cNvSpPr/>
          <p:nvPr/>
        </p:nvSpPr>
        <p:spPr>
          <a:xfrm>
            <a:off x="1724322" y="3725863"/>
            <a:ext cx="468793" cy="410708"/>
          </a:xfrm>
          <a:prstGeom prst="rightArrow">
            <a:avLst>
              <a:gd name="adj1" fmla="val 50000"/>
              <a:gd name="adj2" fmla="val 70099"/>
            </a:avLst>
          </a:prstGeom>
          <a:gradFill>
            <a:gsLst>
              <a:gs pos="0">
                <a:srgbClr val="E53B21">
                  <a:lumMod val="95000"/>
                  <a:lumOff val="5000"/>
                  <a:alpha val="0"/>
                </a:srgbClr>
              </a:gs>
              <a:gs pos="100000">
                <a:srgbClr val="CE1B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箭头: 右 132">
            <a:extLst>
              <a:ext uri="{FF2B5EF4-FFF2-40B4-BE49-F238E27FC236}">
                <a16:creationId xmlns:a16="http://schemas.microsoft.com/office/drawing/2014/main" id="{D6694283-EDBC-4CD3-B350-08B54C575A68}"/>
              </a:ext>
            </a:extLst>
          </p:cNvPr>
          <p:cNvSpPr/>
          <p:nvPr/>
        </p:nvSpPr>
        <p:spPr>
          <a:xfrm>
            <a:off x="4026814" y="2739837"/>
            <a:ext cx="419035" cy="367115"/>
          </a:xfrm>
          <a:prstGeom prst="rightArrow">
            <a:avLst>
              <a:gd name="adj1" fmla="val 50000"/>
              <a:gd name="adj2" fmla="val 70099"/>
            </a:avLst>
          </a:prstGeom>
          <a:gradFill>
            <a:gsLst>
              <a:gs pos="0">
                <a:srgbClr val="E53B21">
                  <a:lumMod val="95000"/>
                  <a:lumOff val="5000"/>
                  <a:alpha val="0"/>
                </a:srgbClr>
              </a:gs>
              <a:gs pos="88000">
                <a:srgbClr val="E53B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文本框 133">
            <a:extLst>
              <a:ext uri="{FF2B5EF4-FFF2-40B4-BE49-F238E27FC236}">
                <a16:creationId xmlns:a16="http://schemas.microsoft.com/office/drawing/2014/main" id="{C16CE637-C76F-4B1C-91A6-97A7718E1799}"/>
              </a:ext>
            </a:extLst>
          </p:cNvPr>
          <p:cNvSpPr txBox="1"/>
          <p:nvPr/>
        </p:nvSpPr>
        <p:spPr>
          <a:xfrm>
            <a:off x="2597117" y="2800284"/>
            <a:ext cx="823127" cy="246221"/>
          </a:xfrm>
          <a:prstGeom prst="rect">
            <a:avLst/>
          </a:prstGeom>
          <a:noFill/>
        </p:spPr>
        <p:txBody>
          <a:bodyPr wrap="square" rtlCol="0">
            <a:spAutoFit/>
          </a:bodyPr>
          <a:lstStyle/>
          <a:p>
            <a:pPr algn="ct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教育平台</a:t>
            </a:r>
          </a:p>
        </p:txBody>
      </p:sp>
      <p:sp>
        <p:nvSpPr>
          <p:cNvPr id="135" name="文本框 134">
            <a:extLst>
              <a:ext uri="{FF2B5EF4-FFF2-40B4-BE49-F238E27FC236}">
                <a16:creationId xmlns:a16="http://schemas.microsoft.com/office/drawing/2014/main" id="{3F1F8F6F-C004-46D1-A9E3-B07E98B81111}"/>
              </a:ext>
            </a:extLst>
          </p:cNvPr>
          <p:cNvSpPr txBox="1"/>
          <p:nvPr/>
        </p:nvSpPr>
        <p:spPr>
          <a:xfrm>
            <a:off x="2597117" y="3777601"/>
            <a:ext cx="823127" cy="246221"/>
          </a:xfrm>
          <a:prstGeom prst="rect">
            <a:avLst/>
          </a:prstGeom>
          <a:noFill/>
        </p:spPr>
        <p:txBody>
          <a:bodyPr wrap="square" rtlCol="0">
            <a:spAutoFit/>
          </a:bodyPr>
          <a:lstStyle/>
          <a:p>
            <a:pPr algn="ct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教育平台</a:t>
            </a:r>
          </a:p>
        </p:txBody>
      </p:sp>
      <p:sp>
        <p:nvSpPr>
          <p:cNvPr id="136" name="文本框 135">
            <a:extLst>
              <a:ext uri="{FF2B5EF4-FFF2-40B4-BE49-F238E27FC236}">
                <a16:creationId xmlns:a16="http://schemas.microsoft.com/office/drawing/2014/main" id="{DDF75E22-6F4A-4AFE-BA0D-E890BB5F4015}"/>
              </a:ext>
            </a:extLst>
          </p:cNvPr>
          <p:cNvSpPr txBox="1"/>
          <p:nvPr/>
        </p:nvSpPr>
        <p:spPr>
          <a:xfrm>
            <a:off x="2597117" y="4751646"/>
            <a:ext cx="823127" cy="246221"/>
          </a:xfrm>
          <a:prstGeom prst="rect">
            <a:avLst/>
          </a:prstGeom>
          <a:noFill/>
        </p:spPr>
        <p:txBody>
          <a:bodyPr wrap="square" rtlCol="0">
            <a:spAutoFit/>
          </a:bodyPr>
          <a:lstStyle/>
          <a:p>
            <a:pPr algn="ct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教育平台</a:t>
            </a:r>
          </a:p>
        </p:txBody>
      </p:sp>
      <p:sp>
        <p:nvSpPr>
          <p:cNvPr id="137" name="文本框 136">
            <a:extLst>
              <a:ext uri="{FF2B5EF4-FFF2-40B4-BE49-F238E27FC236}">
                <a16:creationId xmlns:a16="http://schemas.microsoft.com/office/drawing/2014/main" id="{CB451D25-E1CF-4510-850F-DE0600063DE4}"/>
              </a:ext>
            </a:extLst>
          </p:cNvPr>
          <p:cNvSpPr txBox="1"/>
          <p:nvPr/>
        </p:nvSpPr>
        <p:spPr>
          <a:xfrm>
            <a:off x="3880110" y="2815672"/>
            <a:ext cx="458575" cy="215444"/>
          </a:xfrm>
          <a:prstGeom prst="rect">
            <a:avLst/>
          </a:prstGeom>
          <a:noFill/>
        </p:spPr>
        <p:txBody>
          <a:bodyPr wrap="square" rtlCol="0">
            <a:spAutoFit/>
          </a:bodyPr>
          <a:lstStyle/>
          <a:p>
            <a:pPr algn="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输出</a:t>
            </a:r>
          </a:p>
        </p:txBody>
      </p:sp>
      <p:sp>
        <p:nvSpPr>
          <p:cNvPr id="138" name="箭头: 右 137">
            <a:extLst>
              <a:ext uri="{FF2B5EF4-FFF2-40B4-BE49-F238E27FC236}">
                <a16:creationId xmlns:a16="http://schemas.microsoft.com/office/drawing/2014/main" id="{D292A134-A6FF-4777-94B9-DB788CE12F92}"/>
              </a:ext>
            </a:extLst>
          </p:cNvPr>
          <p:cNvSpPr/>
          <p:nvPr/>
        </p:nvSpPr>
        <p:spPr>
          <a:xfrm>
            <a:off x="4026814" y="3701766"/>
            <a:ext cx="419035" cy="367115"/>
          </a:xfrm>
          <a:prstGeom prst="rightArrow">
            <a:avLst>
              <a:gd name="adj1" fmla="val 50000"/>
              <a:gd name="adj2" fmla="val 70099"/>
            </a:avLst>
          </a:prstGeom>
          <a:gradFill>
            <a:gsLst>
              <a:gs pos="0">
                <a:srgbClr val="E53B21">
                  <a:lumMod val="95000"/>
                  <a:lumOff val="5000"/>
                  <a:alpha val="0"/>
                </a:srgbClr>
              </a:gs>
              <a:gs pos="88000">
                <a:srgbClr val="E53B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文本框 138">
            <a:extLst>
              <a:ext uri="{FF2B5EF4-FFF2-40B4-BE49-F238E27FC236}">
                <a16:creationId xmlns:a16="http://schemas.microsoft.com/office/drawing/2014/main" id="{A590708B-7C12-4874-80F8-D759E9B076E9}"/>
              </a:ext>
            </a:extLst>
          </p:cNvPr>
          <p:cNvSpPr txBox="1"/>
          <p:nvPr/>
        </p:nvSpPr>
        <p:spPr>
          <a:xfrm>
            <a:off x="3880110" y="3777601"/>
            <a:ext cx="458575" cy="215444"/>
          </a:xfrm>
          <a:prstGeom prst="rect">
            <a:avLst/>
          </a:prstGeom>
          <a:noFill/>
        </p:spPr>
        <p:txBody>
          <a:bodyPr wrap="square" rtlCol="0">
            <a:spAutoFit/>
          </a:bodyPr>
          <a:lstStyle/>
          <a:p>
            <a:pPr algn="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输出</a:t>
            </a:r>
          </a:p>
        </p:txBody>
      </p:sp>
      <p:sp>
        <p:nvSpPr>
          <p:cNvPr id="140" name="箭头: 右 139">
            <a:extLst>
              <a:ext uri="{FF2B5EF4-FFF2-40B4-BE49-F238E27FC236}">
                <a16:creationId xmlns:a16="http://schemas.microsoft.com/office/drawing/2014/main" id="{B70C96B3-33F5-4658-91EF-B82865C43DFC}"/>
              </a:ext>
            </a:extLst>
          </p:cNvPr>
          <p:cNvSpPr/>
          <p:nvPr/>
        </p:nvSpPr>
        <p:spPr>
          <a:xfrm>
            <a:off x="4026814" y="4683946"/>
            <a:ext cx="419035" cy="367115"/>
          </a:xfrm>
          <a:prstGeom prst="rightArrow">
            <a:avLst>
              <a:gd name="adj1" fmla="val 50000"/>
              <a:gd name="adj2" fmla="val 70099"/>
            </a:avLst>
          </a:prstGeom>
          <a:gradFill>
            <a:gsLst>
              <a:gs pos="0">
                <a:srgbClr val="E53B21">
                  <a:lumMod val="95000"/>
                  <a:lumOff val="5000"/>
                  <a:alpha val="0"/>
                </a:srgbClr>
              </a:gs>
              <a:gs pos="88000">
                <a:srgbClr val="E53B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文本框 140">
            <a:extLst>
              <a:ext uri="{FF2B5EF4-FFF2-40B4-BE49-F238E27FC236}">
                <a16:creationId xmlns:a16="http://schemas.microsoft.com/office/drawing/2014/main" id="{B194A566-F91A-412D-84F3-D33FB2CF2E78}"/>
              </a:ext>
            </a:extLst>
          </p:cNvPr>
          <p:cNvSpPr txBox="1"/>
          <p:nvPr/>
        </p:nvSpPr>
        <p:spPr>
          <a:xfrm>
            <a:off x="3880110" y="4759781"/>
            <a:ext cx="458575" cy="215444"/>
          </a:xfrm>
          <a:prstGeom prst="rect">
            <a:avLst/>
          </a:prstGeom>
          <a:noFill/>
        </p:spPr>
        <p:txBody>
          <a:bodyPr wrap="square" rtlCol="0">
            <a:spAutoFit/>
          </a:bodyPr>
          <a:lstStyle/>
          <a:p>
            <a:pPr algn="r"/>
            <a:r>
              <a:rPr lang="zh-CN" altLang="en-US" sz="8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输出</a:t>
            </a:r>
          </a:p>
        </p:txBody>
      </p:sp>
      <p:cxnSp>
        <p:nvCxnSpPr>
          <p:cNvPr id="142" name="直接箭头连接符 141">
            <a:extLst>
              <a:ext uri="{FF2B5EF4-FFF2-40B4-BE49-F238E27FC236}">
                <a16:creationId xmlns:a16="http://schemas.microsoft.com/office/drawing/2014/main" id="{1F5876BD-3C47-4521-8940-21E04E5B261F}"/>
              </a:ext>
            </a:extLst>
          </p:cNvPr>
          <p:cNvCxnSpPr>
            <a:cxnSpLocks/>
          </p:cNvCxnSpPr>
          <p:nvPr/>
        </p:nvCxnSpPr>
        <p:spPr>
          <a:xfrm flipV="1">
            <a:off x="2911525" y="3274677"/>
            <a:ext cx="0" cy="317362"/>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ABDDD88B-1E31-4CDF-8854-5E64A7FA50AB}"/>
              </a:ext>
            </a:extLst>
          </p:cNvPr>
          <p:cNvCxnSpPr>
            <a:cxnSpLocks/>
          </p:cNvCxnSpPr>
          <p:nvPr/>
        </p:nvCxnSpPr>
        <p:spPr>
          <a:xfrm>
            <a:off x="3105835" y="3274677"/>
            <a:ext cx="0" cy="317362"/>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C564792A-47E4-4F6C-9450-0F40305940D1}"/>
              </a:ext>
            </a:extLst>
          </p:cNvPr>
          <p:cNvSpPr txBox="1"/>
          <p:nvPr/>
        </p:nvSpPr>
        <p:spPr>
          <a:xfrm>
            <a:off x="2405586" y="3294859"/>
            <a:ext cx="505939" cy="276999"/>
          </a:xfrm>
          <a:prstGeom prst="rect">
            <a:avLst/>
          </a:prstGeom>
          <a:noFill/>
        </p:spPr>
        <p:txBody>
          <a:bodyPr wrap="square" rtlCol="0">
            <a:spAutoFit/>
          </a:bodyPr>
          <a:lstStyle/>
          <a:p>
            <a:pPr algn="r"/>
            <a:r>
              <a:rPr lang="zh-CN" altLang="en-US" sz="12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成果</a:t>
            </a:r>
          </a:p>
        </p:txBody>
      </p:sp>
      <p:sp>
        <p:nvSpPr>
          <p:cNvPr id="146" name="文本框 145">
            <a:extLst>
              <a:ext uri="{FF2B5EF4-FFF2-40B4-BE49-F238E27FC236}">
                <a16:creationId xmlns:a16="http://schemas.microsoft.com/office/drawing/2014/main" id="{3204FAA3-BD96-4793-BCBB-6AF015132EFF}"/>
              </a:ext>
            </a:extLst>
          </p:cNvPr>
          <p:cNvSpPr txBox="1"/>
          <p:nvPr/>
        </p:nvSpPr>
        <p:spPr>
          <a:xfrm>
            <a:off x="3134292" y="3294859"/>
            <a:ext cx="505939" cy="276999"/>
          </a:xfrm>
          <a:prstGeom prst="rect">
            <a:avLst/>
          </a:prstGeom>
          <a:noFill/>
        </p:spPr>
        <p:txBody>
          <a:bodyPr wrap="square" rtlCol="0">
            <a:spAutoFit/>
          </a:bodyPr>
          <a:lstStyle/>
          <a:p>
            <a:r>
              <a:rPr lang="zh-CN" altLang="en-US" sz="12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需求</a:t>
            </a:r>
          </a:p>
        </p:txBody>
      </p:sp>
      <p:cxnSp>
        <p:nvCxnSpPr>
          <p:cNvPr id="147" name="直接箭头连接符 146">
            <a:extLst>
              <a:ext uri="{FF2B5EF4-FFF2-40B4-BE49-F238E27FC236}">
                <a16:creationId xmlns:a16="http://schemas.microsoft.com/office/drawing/2014/main" id="{FFB47470-F921-4A87-B41F-A2E19FDCA9D5}"/>
              </a:ext>
            </a:extLst>
          </p:cNvPr>
          <p:cNvCxnSpPr>
            <a:cxnSpLocks/>
          </p:cNvCxnSpPr>
          <p:nvPr/>
        </p:nvCxnSpPr>
        <p:spPr>
          <a:xfrm flipV="1">
            <a:off x="2911525" y="4204513"/>
            <a:ext cx="0" cy="317362"/>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E948142B-EF13-4F15-8926-31708B2061B7}"/>
              </a:ext>
            </a:extLst>
          </p:cNvPr>
          <p:cNvCxnSpPr>
            <a:cxnSpLocks/>
          </p:cNvCxnSpPr>
          <p:nvPr/>
        </p:nvCxnSpPr>
        <p:spPr>
          <a:xfrm>
            <a:off x="3105835" y="4204513"/>
            <a:ext cx="0" cy="317362"/>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C0A3F424-D2C5-4628-8B00-EE7962FA5B81}"/>
              </a:ext>
            </a:extLst>
          </p:cNvPr>
          <p:cNvSpPr txBox="1"/>
          <p:nvPr/>
        </p:nvSpPr>
        <p:spPr>
          <a:xfrm>
            <a:off x="2405586" y="4224695"/>
            <a:ext cx="505939" cy="276999"/>
          </a:xfrm>
          <a:prstGeom prst="rect">
            <a:avLst/>
          </a:prstGeom>
          <a:noFill/>
        </p:spPr>
        <p:txBody>
          <a:bodyPr wrap="square" rtlCol="0">
            <a:spAutoFit/>
          </a:bodyPr>
          <a:lstStyle/>
          <a:p>
            <a:pPr algn="r"/>
            <a:r>
              <a:rPr lang="zh-CN" altLang="en-US" sz="12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成果</a:t>
            </a:r>
          </a:p>
        </p:txBody>
      </p:sp>
      <p:sp>
        <p:nvSpPr>
          <p:cNvPr id="150" name="文本框 149">
            <a:extLst>
              <a:ext uri="{FF2B5EF4-FFF2-40B4-BE49-F238E27FC236}">
                <a16:creationId xmlns:a16="http://schemas.microsoft.com/office/drawing/2014/main" id="{B9137CF1-BCAC-4F55-9259-59A4306A1113}"/>
              </a:ext>
            </a:extLst>
          </p:cNvPr>
          <p:cNvSpPr txBox="1"/>
          <p:nvPr/>
        </p:nvSpPr>
        <p:spPr>
          <a:xfrm>
            <a:off x="3134292" y="4224695"/>
            <a:ext cx="505939" cy="276999"/>
          </a:xfrm>
          <a:prstGeom prst="rect">
            <a:avLst/>
          </a:prstGeom>
          <a:noFill/>
        </p:spPr>
        <p:txBody>
          <a:bodyPr wrap="square" rtlCol="0">
            <a:spAutoFit/>
          </a:bodyPr>
          <a:lstStyle/>
          <a:p>
            <a:r>
              <a:rPr lang="zh-CN" altLang="en-US" sz="12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需求</a:t>
            </a:r>
          </a:p>
        </p:txBody>
      </p:sp>
      <p:sp>
        <p:nvSpPr>
          <p:cNvPr id="151" name="文本框 150">
            <a:extLst>
              <a:ext uri="{FF2B5EF4-FFF2-40B4-BE49-F238E27FC236}">
                <a16:creationId xmlns:a16="http://schemas.microsoft.com/office/drawing/2014/main" id="{39E5209E-773D-42DC-85EA-741A23491D6C}"/>
              </a:ext>
            </a:extLst>
          </p:cNvPr>
          <p:cNvSpPr txBox="1"/>
          <p:nvPr/>
        </p:nvSpPr>
        <p:spPr>
          <a:xfrm>
            <a:off x="5313963" y="3533208"/>
            <a:ext cx="1877437" cy="1189621"/>
          </a:xfrm>
          <a:prstGeom prst="rect">
            <a:avLst/>
          </a:prstGeom>
          <a:noFill/>
        </p:spPr>
        <p:txBody>
          <a:bodyPr vert="horz" wrap="none" rtlCol="0">
            <a:spAutoFit/>
          </a:bodyPr>
          <a:lstStyle/>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检验检测认证标准</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合格评定手段</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模拟交易机制</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数字检验检测工具与方法</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a:t>
            </a:r>
            <a:endParaRPr 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152" name="直接箭头连接符 151">
            <a:extLst>
              <a:ext uri="{FF2B5EF4-FFF2-40B4-BE49-F238E27FC236}">
                <a16:creationId xmlns:a16="http://schemas.microsoft.com/office/drawing/2014/main" id="{5C650064-CB54-4FB4-9BE5-9BFEE866AB06}"/>
              </a:ext>
            </a:extLst>
          </p:cNvPr>
          <p:cNvCxnSpPr>
            <a:cxnSpLocks/>
          </p:cNvCxnSpPr>
          <p:nvPr/>
        </p:nvCxnSpPr>
        <p:spPr>
          <a:xfrm flipV="1">
            <a:off x="6190478" y="3142741"/>
            <a:ext cx="0" cy="220203"/>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3" name="文本框 152">
            <a:extLst>
              <a:ext uri="{FF2B5EF4-FFF2-40B4-BE49-F238E27FC236}">
                <a16:creationId xmlns:a16="http://schemas.microsoft.com/office/drawing/2014/main" id="{03983021-F480-4F23-8F56-807D6693A97C}"/>
              </a:ext>
            </a:extLst>
          </p:cNvPr>
          <p:cNvSpPr txBox="1"/>
          <p:nvPr/>
        </p:nvSpPr>
        <p:spPr>
          <a:xfrm>
            <a:off x="6243973" y="3106952"/>
            <a:ext cx="862549" cy="261610"/>
          </a:xfrm>
          <a:prstGeom prst="rect">
            <a:avLst/>
          </a:prstGeom>
          <a:noFill/>
        </p:spPr>
        <p:txBody>
          <a:bodyPr wrap="square" rtlCol="0">
            <a:spAutoFit/>
          </a:bodyPr>
          <a:lstStyle/>
          <a:p>
            <a:r>
              <a:rPr lang="zh-CN" altLang="en-US" sz="105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成果支撑</a:t>
            </a:r>
          </a:p>
        </p:txBody>
      </p:sp>
      <p:sp>
        <p:nvSpPr>
          <p:cNvPr id="155" name="文本框 154">
            <a:extLst>
              <a:ext uri="{FF2B5EF4-FFF2-40B4-BE49-F238E27FC236}">
                <a16:creationId xmlns:a16="http://schemas.microsoft.com/office/drawing/2014/main" id="{9B92E5EE-4550-4F54-8D7A-54A42DBF1D2D}"/>
              </a:ext>
            </a:extLst>
          </p:cNvPr>
          <p:cNvSpPr txBox="1"/>
          <p:nvPr/>
        </p:nvSpPr>
        <p:spPr>
          <a:xfrm>
            <a:off x="5192136" y="5323903"/>
            <a:ext cx="2121093" cy="524824"/>
          </a:xfrm>
          <a:prstGeom prst="rect">
            <a:avLst/>
          </a:prstGeom>
          <a:noFill/>
        </p:spPr>
        <p:txBody>
          <a:bodyPr vert="horz" wrap="none" rtlCol="0">
            <a:spAutoFit/>
          </a:bodyPr>
          <a:lstStyle/>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创新人才培养  联合实践培养</a:t>
            </a:r>
            <a:endParaRPr lang="en-US" altLang="zh-CN"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培训咨询服务  交流互助平台</a:t>
            </a:r>
            <a:endParaRPr lang="en-US" sz="12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156" name="直接箭头连接符 155">
            <a:extLst>
              <a:ext uri="{FF2B5EF4-FFF2-40B4-BE49-F238E27FC236}">
                <a16:creationId xmlns:a16="http://schemas.microsoft.com/office/drawing/2014/main" id="{5321D33F-5040-45DB-8B8B-25EA30E91BE8}"/>
              </a:ext>
            </a:extLst>
          </p:cNvPr>
          <p:cNvCxnSpPr>
            <a:cxnSpLocks/>
          </p:cNvCxnSpPr>
          <p:nvPr/>
        </p:nvCxnSpPr>
        <p:spPr>
          <a:xfrm>
            <a:off x="5256768" y="4927766"/>
            <a:ext cx="0" cy="220203"/>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1D6A37E2-E246-4CF3-91F3-1FC996B0E620}"/>
              </a:ext>
            </a:extLst>
          </p:cNvPr>
          <p:cNvSpPr txBox="1"/>
          <p:nvPr/>
        </p:nvSpPr>
        <p:spPr>
          <a:xfrm>
            <a:off x="5250814" y="4908518"/>
            <a:ext cx="862549" cy="246221"/>
          </a:xfrm>
          <a:prstGeom prst="rect">
            <a:avLst/>
          </a:prstGeom>
          <a:noFill/>
        </p:spPr>
        <p:txBody>
          <a:bodyPr wrap="square" rtlCol="0">
            <a:spAutoFit/>
          </a:bodyPr>
          <a:lstStyle/>
          <a:p>
            <a:r>
              <a:rPr lang="zh-CN" altLang="en-US" sz="10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方法工具</a:t>
            </a:r>
          </a:p>
        </p:txBody>
      </p:sp>
      <p:cxnSp>
        <p:nvCxnSpPr>
          <p:cNvPr id="158" name="直接箭头连接符 157">
            <a:extLst>
              <a:ext uri="{FF2B5EF4-FFF2-40B4-BE49-F238E27FC236}">
                <a16:creationId xmlns:a16="http://schemas.microsoft.com/office/drawing/2014/main" id="{BF1D25CF-9E13-4C65-A48C-46CA0C7888B7}"/>
              </a:ext>
            </a:extLst>
          </p:cNvPr>
          <p:cNvCxnSpPr>
            <a:cxnSpLocks/>
          </p:cNvCxnSpPr>
          <p:nvPr/>
        </p:nvCxnSpPr>
        <p:spPr>
          <a:xfrm>
            <a:off x="6033616" y="4927766"/>
            <a:ext cx="0" cy="220203"/>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5F993F0E-C542-46B8-86BA-AA0CFE29C21C}"/>
              </a:ext>
            </a:extLst>
          </p:cNvPr>
          <p:cNvSpPr txBox="1"/>
          <p:nvPr/>
        </p:nvSpPr>
        <p:spPr>
          <a:xfrm>
            <a:off x="6027662" y="4908518"/>
            <a:ext cx="862549" cy="246221"/>
          </a:xfrm>
          <a:prstGeom prst="rect">
            <a:avLst/>
          </a:prstGeom>
          <a:noFill/>
        </p:spPr>
        <p:txBody>
          <a:bodyPr wrap="square" rtlCol="0">
            <a:spAutoFit/>
          </a:bodyPr>
          <a:lstStyle/>
          <a:p>
            <a:r>
              <a:rPr lang="zh-CN" altLang="en-US" sz="10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方法工具</a:t>
            </a:r>
          </a:p>
        </p:txBody>
      </p:sp>
      <p:cxnSp>
        <p:nvCxnSpPr>
          <p:cNvPr id="163" name="直接箭头连接符 162">
            <a:extLst>
              <a:ext uri="{FF2B5EF4-FFF2-40B4-BE49-F238E27FC236}">
                <a16:creationId xmlns:a16="http://schemas.microsoft.com/office/drawing/2014/main" id="{C555F849-70D0-4176-A189-94B619931DBE}"/>
              </a:ext>
            </a:extLst>
          </p:cNvPr>
          <p:cNvCxnSpPr>
            <a:cxnSpLocks/>
          </p:cNvCxnSpPr>
          <p:nvPr/>
        </p:nvCxnSpPr>
        <p:spPr>
          <a:xfrm>
            <a:off x="6743562" y="4927766"/>
            <a:ext cx="0" cy="220203"/>
          </a:xfrm>
          <a:prstGeom prst="straightConnector1">
            <a:avLst/>
          </a:prstGeom>
          <a:ln>
            <a:solidFill>
              <a:srgbClr val="88564A"/>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4" name="文本框 163">
            <a:extLst>
              <a:ext uri="{FF2B5EF4-FFF2-40B4-BE49-F238E27FC236}">
                <a16:creationId xmlns:a16="http://schemas.microsoft.com/office/drawing/2014/main" id="{CC157F18-FAA6-4523-BCD3-907CCCD8A58B}"/>
              </a:ext>
            </a:extLst>
          </p:cNvPr>
          <p:cNvSpPr txBox="1"/>
          <p:nvPr/>
        </p:nvSpPr>
        <p:spPr>
          <a:xfrm>
            <a:off x="6737608" y="4908518"/>
            <a:ext cx="742691" cy="246221"/>
          </a:xfrm>
          <a:prstGeom prst="rect">
            <a:avLst/>
          </a:prstGeom>
          <a:noFill/>
        </p:spPr>
        <p:txBody>
          <a:bodyPr wrap="square" rtlCol="0">
            <a:spAutoFit/>
          </a:bodyPr>
          <a:lstStyle/>
          <a:p>
            <a:r>
              <a:rPr lang="zh-CN" altLang="en-US" sz="1000" dirty="0">
                <a:solidFill>
                  <a:srgbClr val="88564A">
                    <a:alpha val="70000"/>
                  </a:srgbClr>
                </a:solidFill>
                <a:latin typeface="OPPOSans M" panose="00020600040101010101" pitchFamily="18" charset="-122"/>
                <a:ea typeface="OPPOSans M" panose="00020600040101010101" pitchFamily="18" charset="-122"/>
                <a:cs typeface="OPPOSans M" panose="00020600040101010101" pitchFamily="18" charset="-122"/>
              </a:rPr>
              <a:t>方法工具</a:t>
            </a:r>
          </a:p>
        </p:txBody>
      </p:sp>
      <p:sp>
        <p:nvSpPr>
          <p:cNvPr id="165" name="文本框 164">
            <a:extLst>
              <a:ext uri="{FF2B5EF4-FFF2-40B4-BE49-F238E27FC236}">
                <a16:creationId xmlns:a16="http://schemas.microsoft.com/office/drawing/2014/main" id="{2DE931F1-41C6-41A5-BB48-21F2E1B214C2}"/>
              </a:ext>
            </a:extLst>
          </p:cNvPr>
          <p:cNvSpPr txBox="1"/>
          <p:nvPr/>
        </p:nvSpPr>
        <p:spPr>
          <a:xfrm>
            <a:off x="8174504" y="2275437"/>
            <a:ext cx="1370888" cy="276999"/>
          </a:xfrm>
          <a:prstGeom prst="rect">
            <a:avLst/>
          </a:prstGeom>
          <a:noFill/>
        </p:spPr>
        <p:txBody>
          <a:bodyPr vert="horz" wrap="none" rtlCol="0">
            <a:spAutoFit/>
          </a:bodyPr>
          <a:lstStyle/>
          <a:p>
            <a:pPr algn="ctr"/>
            <a:r>
              <a:rPr lang="zh-CN" alt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近期目标</a:t>
            </a:r>
            <a:r>
              <a:rPr lang="en-US" altLang="zh-CN"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2022</a:t>
            </a:r>
            <a:r>
              <a:rPr lang="zh-CN" alt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年</a:t>
            </a:r>
            <a:endParaRPr 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66" name="文本框 165">
            <a:extLst>
              <a:ext uri="{FF2B5EF4-FFF2-40B4-BE49-F238E27FC236}">
                <a16:creationId xmlns:a16="http://schemas.microsoft.com/office/drawing/2014/main" id="{C80BC889-5A40-479E-844C-A28C73F6BCEF}"/>
              </a:ext>
            </a:extLst>
          </p:cNvPr>
          <p:cNvSpPr txBox="1"/>
          <p:nvPr/>
        </p:nvSpPr>
        <p:spPr>
          <a:xfrm>
            <a:off x="10187542" y="2275437"/>
            <a:ext cx="1370888" cy="276999"/>
          </a:xfrm>
          <a:prstGeom prst="rect">
            <a:avLst/>
          </a:prstGeom>
          <a:noFill/>
        </p:spPr>
        <p:txBody>
          <a:bodyPr vert="horz" wrap="none" rtlCol="0">
            <a:spAutoFit/>
          </a:bodyPr>
          <a:lstStyle/>
          <a:p>
            <a:pPr algn="ctr"/>
            <a:r>
              <a:rPr lang="zh-CN" alt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近期目标</a:t>
            </a:r>
            <a:r>
              <a:rPr lang="en-US" altLang="zh-CN"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2022</a:t>
            </a:r>
            <a:r>
              <a:rPr lang="zh-CN" alt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rPr>
              <a:t>年</a:t>
            </a:r>
            <a:endParaRPr lang="en-US" sz="1200" dirty="0">
              <a:solidFill>
                <a:srgbClr val="88564A">
                  <a:alpha val="70000"/>
                </a:srgb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67" name="文本框 166">
            <a:extLst>
              <a:ext uri="{FF2B5EF4-FFF2-40B4-BE49-F238E27FC236}">
                <a16:creationId xmlns:a16="http://schemas.microsoft.com/office/drawing/2014/main" id="{7EB4BCC4-6609-444A-92F4-1EEB7D064B05}"/>
              </a:ext>
            </a:extLst>
          </p:cNvPr>
          <p:cNvSpPr txBox="1"/>
          <p:nvPr/>
        </p:nvSpPr>
        <p:spPr>
          <a:xfrm>
            <a:off x="8313959" y="3006505"/>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sp>
        <p:nvSpPr>
          <p:cNvPr id="168" name="文本框 167">
            <a:extLst>
              <a:ext uri="{FF2B5EF4-FFF2-40B4-BE49-F238E27FC236}">
                <a16:creationId xmlns:a16="http://schemas.microsoft.com/office/drawing/2014/main" id="{F96D00FC-9154-4B55-8A04-CAA1D7902681}"/>
              </a:ext>
            </a:extLst>
          </p:cNvPr>
          <p:cNvSpPr txBox="1"/>
          <p:nvPr/>
        </p:nvSpPr>
        <p:spPr>
          <a:xfrm>
            <a:off x="8313959" y="4167715"/>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sp>
        <p:nvSpPr>
          <p:cNvPr id="169" name="文本框 168">
            <a:extLst>
              <a:ext uri="{FF2B5EF4-FFF2-40B4-BE49-F238E27FC236}">
                <a16:creationId xmlns:a16="http://schemas.microsoft.com/office/drawing/2014/main" id="{678121F5-FEE7-452A-A1E6-752ED8F92AA8}"/>
              </a:ext>
            </a:extLst>
          </p:cNvPr>
          <p:cNvSpPr txBox="1"/>
          <p:nvPr/>
        </p:nvSpPr>
        <p:spPr>
          <a:xfrm>
            <a:off x="8313959" y="5328926"/>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sp>
        <p:nvSpPr>
          <p:cNvPr id="170" name="文本框 169">
            <a:extLst>
              <a:ext uri="{FF2B5EF4-FFF2-40B4-BE49-F238E27FC236}">
                <a16:creationId xmlns:a16="http://schemas.microsoft.com/office/drawing/2014/main" id="{9BCFCF44-8CE2-423F-B203-D3532B840A72}"/>
              </a:ext>
            </a:extLst>
          </p:cNvPr>
          <p:cNvSpPr txBox="1"/>
          <p:nvPr/>
        </p:nvSpPr>
        <p:spPr>
          <a:xfrm>
            <a:off x="10322970" y="5328926"/>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sp>
        <p:nvSpPr>
          <p:cNvPr id="171" name="文本框 170">
            <a:extLst>
              <a:ext uri="{FF2B5EF4-FFF2-40B4-BE49-F238E27FC236}">
                <a16:creationId xmlns:a16="http://schemas.microsoft.com/office/drawing/2014/main" id="{5E873935-1F45-433E-9494-9359CB30CF28}"/>
              </a:ext>
            </a:extLst>
          </p:cNvPr>
          <p:cNvSpPr txBox="1"/>
          <p:nvPr/>
        </p:nvSpPr>
        <p:spPr>
          <a:xfrm>
            <a:off x="10322970" y="4167715"/>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sp>
        <p:nvSpPr>
          <p:cNvPr id="172" name="文本框 171">
            <a:extLst>
              <a:ext uri="{FF2B5EF4-FFF2-40B4-BE49-F238E27FC236}">
                <a16:creationId xmlns:a16="http://schemas.microsoft.com/office/drawing/2014/main" id="{8F7CD27A-F05C-465A-897A-F53FC9BB09C3}"/>
              </a:ext>
            </a:extLst>
          </p:cNvPr>
          <p:cNvSpPr txBox="1"/>
          <p:nvPr/>
        </p:nvSpPr>
        <p:spPr>
          <a:xfrm>
            <a:off x="10322970" y="3011821"/>
            <a:ext cx="1100032" cy="452688"/>
          </a:xfrm>
          <a:prstGeom prst="rect">
            <a:avLst/>
          </a:prstGeom>
          <a:noFill/>
        </p:spPr>
        <p:txBody>
          <a:bodyPr wrap="square" rtlCol="0">
            <a:spAutoFit/>
          </a:bodyPr>
          <a:lstStyle/>
          <a:p>
            <a:pPr algn="ctr">
              <a:lnSpc>
                <a:spcPct val="120000"/>
              </a:lnSpc>
            </a:pP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2</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个高水平团队</a:t>
            </a:r>
            <a:r>
              <a:rPr lang="en-US" altLang="zh-CN"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10+</a:t>
            </a:r>
            <a:r>
              <a:rPr lang="zh-CN" altLang="en-US" sz="1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就业岗位</a:t>
            </a:r>
          </a:p>
        </p:txBody>
      </p:sp>
      <p:cxnSp>
        <p:nvCxnSpPr>
          <p:cNvPr id="174" name="直接箭头连接符 173">
            <a:extLst>
              <a:ext uri="{FF2B5EF4-FFF2-40B4-BE49-F238E27FC236}">
                <a16:creationId xmlns:a16="http://schemas.microsoft.com/office/drawing/2014/main" id="{3D9FB55B-1311-4091-AEB9-5ED3C8068C14}"/>
              </a:ext>
            </a:extLst>
          </p:cNvPr>
          <p:cNvCxnSpPr/>
          <p:nvPr/>
        </p:nvCxnSpPr>
        <p:spPr>
          <a:xfrm>
            <a:off x="7678057" y="3252842"/>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F454578-B38F-4FF6-BEF1-8E6CA1B5A58C}"/>
              </a:ext>
            </a:extLst>
          </p:cNvPr>
          <p:cNvCxnSpPr/>
          <p:nvPr/>
        </p:nvCxnSpPr>
        <p:spPr>
          <a:xfrm>
            <a:off x="7678057" y="4393725"/>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DA0FE2D7-463E-482C-B44A-FF32A3F0E94D}"/>
              </a:ext>
            </a:extLst>
          </p:cNvPr>
          <p:cNvCxnSpPr/>
          <p:nvPr/>
        </p:nvCxnSpPr>
        <p:spPr>
          <a:xfrm>
            <a:off x="7678057" y="5569405"/>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BF57B79C-046A-4FC5-942C-4659E33DBE49}"/>
              </a:ext>
            </a:extLst>
          </p:cNvPr>
          <p:cNvCxnSpPr/>
          <p:nvPr/>
        </p:nvCxnSpPr>
        <p:spPr>
          <a:xfrm>
            <a:off x="9689737" y="3252842"/>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2A7B0FC3-72FA-4D39-B2E5-8618D94D74DC}"/>
              </a:ext>
            </a:extLst>
          </p:cNvPr>
          <p:cNvCxnSpPr/>
          <p:nvPr/>
        </p:nvCxnSpPr>
        <p:spPr>
          <a:xfrm>
            <a:off x="9689737" y="4393725"/>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7A3ED016-15D4-478C-BC7D-F60C95A20451}"/>
              </a:ext>
            </a:extLst>
          </p:cNvPr>
          <p:cNvCxnSpPr/>
          <p:nvPr/>
        </p:nvCxnSpPr>
        <p:spPr>
          <a:xfrm>
            <a:off x="9689737" y="5569405"/>
            <a:ext cx="399143" cy="0"/>
          </a:xfrm>
          <a:prstGeom prst="straightConnector1">
            <a:avLst/>
          </a:prstGeom>
          <a:ln w="12700">
            <a:solidFill>
              <a:srgbClr val="E53B2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530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CC1594D-F0F4-39D5-200B-48C1227E7F58}"/>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162639DE-3F23-44A5-F663-B1798E0EE5F2}"/>
              </a:ext>
            </a:extLst>
          </p:cNvPr>
          <p:cNvSpPr txBox="1"/>
          <p:nvPr/>
        </p:nvSpPr>
        <p:spPr>
          <a:xfrm>
            <a:off x="718457" y="566161"/>
            <a:ext cx="2428870"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用户激励与转化</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9CE26F95-F090-3233-C6BB-B39D213FB220}"/>
              </a:ext>
            </a:extLst>
          </p:cNvPr>
          <p:cNvSpPr txBox="1"/>
          <p:nvPr/>
        </p:nvSpPr>
        <p:spPr>
          <a:xfrm>
            <a:off x="3075829"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sp>
        <p:nvSpPr>
          <p:cNvPr id="7" name="文本框 6">
            <a:extLst>
              <a:ext uri="{FF2B5EF4-FFF2-40B4-BE49-F238E27FC236}">
                <a16:creationId xmlns:a16="http://schemas.microsoft.com/office/drawing/2014/main" id="{F648102C-84F7-5847-642C-4FBBEB77F2B6}"/>
              </a:ext>
            </a:extLst>
          </p:cNvPr>
          <p:cNvSpPr txBox="1"/>
          <p:nvPr/>
        </p:nvSpPr>
        <p:spPr>
          <a:xfrm>
            <a:off x="605957" y="1753007"/>
            <a:ext cx="1210588" cy="400110"/>
          </a:xfrm>
          <a:prstGeom prst="rect">
            <a:avLst/>
          </a:prstGeom>
          <a:noFill/>
        </p:spPr>
        <p:txBody>
          <a:bodyPr vert="horz" wrap="none" rtlCol="0">
            <a:spAutoFit/>
          </a:bodyPr>
          <a:lstStyle/>
          <a:p>
            <a:r>
              <a:rPr lang="zh-CN" altLang="en-US" sz="2000" dirty="0">
                <a:latin typeface="+mj-ea"/>
                <a:ea typeface="+mj-ea"/>
                <a:cs typeface="OPPOSans B" panose="00020600040101010101" pitchFamily="18" charset="-122"/>
              </a:rPr>
              <a:t>感知阶段</a:t>
            </a:r>
            <a:endParaRPr lang="en-US" sz="2000" dirty="0">
              <a:latin typeface="+mj-ea"/>
              <a:ea typeface="+mj-ea"/>
              <a:cs typeface="OPPOSans B" panose="00020600040101010101" pitchFamily="18" charset="-122"/>
            </a:endParaRPr>
          </a:p>
        </p:txBody>
      </p:sp>
      <p:sp>
        <p:nvSpPr>
          <p:cNvPr id="8" name="文本框 7">
            <a:extLst>
              <a:ext uri="{FF2B5EF4-FFF2-40B4-BE49-F238E27FC236}">
                <a16:creationId xmlns:a16="http://schemas.microsoft.com/office/drawing/2014/main" id="{1F3E6E8C-7DA9-FC81-836C-15EB5E94D71A}"/>
              </a:ext>
            </a:extLst>
          </p:cNvPr>
          <p:cNvSpPr txBox="1"/>
          <p:nvPr/>
        </p:nvSpPr>
        <p:spPr>
          <a:xfrm>
            <a:off x="605957" y="2153117"/>
            <a:ext cx="806631" cy="276999"/>
          </a:xfrm>
          <a:prstGeom prst="rect">
            <a:avLst/>
          </a:prstGeom>
          <a:noFill/>
        </p:spPr>
        <p:txBody>
          <a:bodyPr wrap="none" rtlCol="0">
            <a:spAutoFit/>
          </a:bodyPr>
          <a:lstStyle/>
          <a:p>
            <a:r>
              <a:rPr lang="en-US" altLang="zh-CN" sz="1200" dirty="0">
                <a:latin typeface="+mn-ea"/>
                <a:cs typeface="OPPOSans B" panose="00020600040101010101" pitchFamily="18" charset="-122"/>
              </a:rPr>
              <a:t>Perceive</a:t>
            </a:r>
            <a:endParaRPr lang="en-US" sz="1200" dirty="0">
              <a:latin typeface="+mn-ea"/>
              <a:cs typeface="OPPOSans B" panose="00020600040101010101" pitchFamily="18" charset="-122"/>
            </a:endParaRPr>
          </a:p>
        </p:txBody>
      </p:sp>
      <p:sp>
        <p:nvSpPr>
          <p:cNvPr id="9" name="文本框 8">
            <a:extLst>
              <a:ext uri="{FF2B5EF4-FFF2-40B4-BE49-F238E27FC236}">
                <a16:creationId xmlns:a16="http://schemas.microsoft.com/office/drawing/2014/main" id="{1AD3796E-D07D-4CEB-C3BC-40E541056978}"/>
              </a:ext>
            </a:extLst>
          </p:cNvPr>
          <p:cNvSpPr txBox="1"/>
          <p:nvPr/>
        </p:nvSpPr>
        <p:spPr>
          <a:xfrm>
            <a:off x="3387257" y="1753007"/>
            <a:ext cx="1210588" cy="400110"/>
          </a:xfrm>
          <a:prstGeom prst="rect">
            <a:avLst/>
          </a:prstGeom>
          <a:noFill/>
        </p:spPr>
        <p:txBody>
          <a:bodyPr vert="horz" wrap="none" rtlCol="0">
            <a:spAutoFit/>
          </a:bodyPr>
          <a:lstStyle/>
          <a:p>
            <a:r>
              <a:rPr lang="zh-CN" altLang="en-US" sz="2000" dirty="0">
                <a:latin typeface="+mj-ea"/>
                <a:ea typeface="+mj-ea"/>
                <a:cs typeface="OPPOSans B" panose="00020600040101010101" pitchFamily="18" charset="-122"/>
              </a:rPr>
              <a:t>决策阶段</a:t>
            </a:r>
            <a:endParaRPr lang="en-US" sz="2000" dirty="0">
              <a:latin typeface="+mj-ea"/>
              <a:ea typeface="+mj-ea"/>
              <a:cs typeface="OPPOSans B" panose="00020600040101010101" pitchFamily="18" charset="-122"/>
            </a:endParaRPr>
          </a:p>
        </p:txBody>
      </p:sp>
      <p:sp>
        <p:nvSpPr>
          <p:cNvPr id="10" name="文本框 9">
            <a:extLst>
              <a:ext uri="{FF2B5EF4-FFF2-40B4-BE49-F238E27FC236}">
                <a16:creationId xmlns:a16="http://schemas.microsoft.com/office/drawing/2014/main" id="{DF7D5B32-7CAF-8258-ECA7-1705981115A6}"/>
              </a:ext>
            </a:extLst>
          </p:cNvPr>
          <p:cNvSpPr txBox="1"/>
          <p:nvPr/>
        </p:nvSpPr>
        <p:spPr>
          <a:xfrm>
            <a:off x="3387257" y="2153117"/>
            <a:ext cx="946093" cy="276999"/>
          </a:xfrm>
          <a:prstGeom prst="rect">
            <a:avLst/>
          </a:prstGeom>
          <a:noFill/>
        </p:spPr>
        <p:txBody>
          <a:bodyPr wrap="none" rtlCol="0">
            <a:spAutoFit/>
          </a:bodyPr>
          <a:lstStyle/>
          <a:p>
            <a:r>
              <a:rPr lang="en-US" altLang="zh-CN" sz="1200" dirty="0">
                <a:latin typeface="+mn-ea"/>
                <a:cs typeface="OPPOSans B" panose="00020600040101010101" pitchFamily="18" charset="-122"/>
              </a:rPr>
              <a:t>Transform</a:t>
            </a:r>
            <a:endParaRPr lang="en-US" sz="1200" dirty="0">
              <a:latin typeface="+mn-ea"/>
              <a:cs typeface="OPPOSans B" panose="00020600040101010101" pitchFamily="18" charset="-122"/>
            </a:endParaRPr>
          </a:p>
        </p:txBody>
      </p:sp>
      <p:sp>
        <p:nvSpPr>
          <p:cNvPr id="11" name="文本框 10">
            <a:extLst>
              <a:ext uri="{FF2B5EF4-FFF2-40B4-BE49-F238E27FC236}">
                <a16:creationId xmlns:a16="http://schemas.microsoft.com/office/drawing/2014/main" id="{ED769971-0BCF-3909-0826-FE83DA0CEBA2}"/>
              </a:ext>
            </a:extLst>
          </p:cNvPr>
          <p:cNvSpPr txBox="1"/>
          <p:nvPr/>
        </p:nvSpPr>
        <p:spPr>
          <a:xfrm>
            <a:off x="6168557" y="1753007"/>
            <a:ext cx="1210588" cy="400110"/>
          </a:xfrm>
          <a:prstGeom prst="rect">
            <a:avLst/>
          </a:prstGeom>
          <a:noFill/>
        </p:spPr>
        <p:txBody>
          <a:bodyPr vert="horz" wrap="none" rtlCol="0">
            <a:spAutoFit/>
          </a:bodyPr>
          <a:lstStyle/>
          <a:p>
            <a:r>
              <a:rPr lang="zh-CN" altLang="en-US" sz="2000" dirty="0">
                <a:latin typeface="+mj-ea"/>
                <a:ea typeface="+mj-ea"/>
                <a:cs typeface="OPPOSans B" panose="00020600040101010101" pitchFamily="18" charset="-122"/>
              </a:rPr>
              <a:t>行动阶段</a:t>
            </a:r>
            <a:endParaRPr lang="en-US" sz="2000" dirty="0">
              <a:latin typeface="+mj-ea"/>
              <a:ea typeface="+mj-ea"/>
              <a:cs typeface="OPPOSans B" panose="00020600040101010101" pitchFamily="18" charset="-122"/>
            </a:endParaRPr>
          </a:p>
        </p:txBody>
      </p:sp>
      <p:sp>
        <p:nvSpPr>
          <p:cNvPr id="12" name="文本框 11">
            <a:extLst>
              <a:ext uri="{FF2B5EF4-FFF2-40B4-BE49-F238E27FC236}">
                <a16:creationId xmlns:a16="http://schemas.microsoft.com/office/drawing/2014/main" id="{1374321D-94C3-A2B5-16D8-3834FA9885BD}"/>
              </a:ext>
            </a:extLst>
          </p:cNvPr>
          <p:cNvSpPr txBox="1"/>
          <p:nvPr/>
        </p:nvSpPr>
        <p:spPr>
          <a:xfrm>
            <a:off x="6168557" y="2153117"/>
            <a:ext cx="651140" cy="276999"/>
          </a:xfrm>
          <a:prstGeom prst="rect">
            <a:avLst/>
          </a:prstGeom>
          <a:noFill/>
        </p:spPr>
        <p:txBody>
          <a:bodyPr wrap="none" rtlCol="0">
            <a:spAutoFit/>
          </a:bodyPr>
          <a:lstStyle/>
          <a:p>
            <a:r>
              <a:rPr lang="en-US" altLang="zh-CN" sz="1200" dirty="0">
                <a:latin typeface="+mn-ea"/>
                <a:cs typeface="OPPOSans B" panose="00020600040101010101" pitchFamily="18" charset="-122"/>
              </a:rPr>
              <a:t>Action</a:t>
            </a:r>
            <a:endParaRPr lang="en-US" sz="1200" dirty="0">
              <a:latin typeface="+mn-ea"/>
              <a:cs typeface="OPPOSans B" panose="00020600040101010101" pitchFamily="18" charset="-122"/>
            </a:endParaRPr>
          </a:p>
        </p:txBody>
      </p:sp>
      <p:sp>
        <p:nvSpPr>
          <p:cNvPr id="13" name="文本框 12">
            <a:extLst>
              <a:ext uri="{FF2B5EF4-FFF2-40B4-BE49-F238E27FC236}">
                <a16:creationId xmlns:a16="http://schemas.microsoft.com/office/drawing/2014/main" id="{77B983F0-BD00-8C26-3FC7-453964790F4E}"/>
              </a:ext>
            </a:extLst>
          </p:cNvPr>
          <p:cNvSpPr txBox="1"/>
          <p:nvPr/>
        </p:nvSpPr>
        <p:spPr>
          <a:xfrm>
            <a:off x="8949857" y="1753007"/>
            <a:ext cx="1210588" cy="400110"/>
          </a:xfrm>
          <a:prstGeom prst="rect">
            <a:avLst/>
          </a:prstGeom>
          <a:noFill/>
        </p:spPr>
        <p:txBody>
          <a:bodyPr vert="horz" wrap="none" rtlCol="0">
            <a:spAutoFit/>
          </a:bodyPr>
          <a:lstStyle/>
          <a:p>
            <a:r>
              <a:rPr lang="zh-CN" altLang="en-US" sz="2000" dirty="0">
                <a:latin typeface="+mj-ea"/>
                <a:ea typeface="+mj-ea"/>
                <a:cs typeface="OPPOSans B" panose="00020600040101010101" pitchFamily="18" charset="-122"/>
              </a:rPr>
              <a:t>留存阶段</a:t>
            </a:r>
            <a:endParaRPr lang="en-US" sz="2000" dirty="0">
              <a:latin typeface="+mj-ea"/>
              <a:ea typeface="+mj-ea"/>
              <a:cs typeface="OPPOSans B" panose="00020600040101010101" pitchFamily="18" charset="-122"/>
            </a:endParaRPr>
          </a:p>
        </p:txBody>
      </p:sp>
      <p:sp>
        <p:nvSpPr>
          <p:cNvPr id="14" name="文本框 13">
            <a:extLst>
              <a:ext uri="{FF2B5EF4-FFF2-40B4-BE49-F238E27FC236}">
                <a16:creationId xmlns:a16="http://schemas.microsoft.com/office/drawing/2014/main" id="{0F8415F2-C839-7315-67F1-A5652ABC28D8}"/>
              </a:ext>
            </a:extLst>
          </p:cNvPr>
          <p:cNvSpPr txBox="1"/>
          <p:nvPr/>
        </p:nvSpPr>
        <p:spPr>
          <a:xfrm>
            <a:off x="8949857" y="2153117"/>
            <a:ext cx="894797" cy="276999"/>
          </a:xfrm>
          <a:prstGeom prst="rect">
            <a:avLst/>
          </a:prstGeom>
          <a:noFill/>
        </p:spPr>
        <p:txBody>
          <a:bodyPr wrap="none" rtlCol="0">
            <a:spAutoFit/>
          </a:bodyPr>
          <a:lstStyle/>
          <a:p>
            <a:r>
              <a:rPr lang="en-US" altLang="zh-CN" sz="1200">
                <a:latin typeface="+mn-ea"/>
                <a:cs typeface="OPPOSans B" panose="00020600040101010101" pitchFamily="18" charset="-122"/>
              </a:rPr>
              <a:t>Retention</a:t>
            </a:r>
            <a:endParaRPr lang="en-US" sz="1200" dirty="0">
              <a:latin typeface="+mn-ea"/>
              <a:cs typeface="OPPOSans B" panose="00020600040101010101" pitchFamily="18" charset="-122"/>
            </a:endParaRPr>
          </a:p>
        </p:txBody>
      </p:sp>
      <p:grpSp>
        <p:nvGrpSpPr>
          <p:cNvPr id="16" name="组合 15">
            <a:extLst>
              <a:ext uri="{FF2B5EF4-FFF2-40B4-BE49-F238E27FC236}">
                <a16:creationId xmlns:a16="http://schemas.microsoft.com/office/drawing/2014/main" id="{95913CCE-2CA3-FDAE-15D3-C75C59B6A674}"/>
              </a:ext>
            </a:extLst>
          </p:cNvPr>
          <p:cNvGrpSpPr/>
          <p:nvPr/>
        </p:nvGrpSpPr>
        <p:grpSpPr>
          <a:xfrm>
            <a:off x="689428" y="2807520"/>
            <a:ext cx="291954" cy="291954"/>
            <a:chOff x="3967163" y="4654550"/>
            <a:chExt cx="176212" cy="176212"/>
          </a:xfrm>
        </p:grpSpPr>
        <p:sp>
          <p:nvSpPr>
            <p:cNvPr id="18" name="椭圆 17">
              <a:extLst>
                <a:ext uri="{FF2B5EF4-FFF2-40B4-BE49-F238E27FC236}">
                  <a16:creationId xmlns:a16="http://schemas.microsoft.com/office/drawing/2014/main" id="{5CEF44C2-2282-B70B-36C2-303C4F32310E}"/>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F948B237-9438-EF75-B154-4CB89848E2BA}"/>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直接连接符 20">
            <a:extLst>
              <a:ext uri="{FF2B5EF4-FFF2-40B4-BE49-F238E27FC236}">
                <a16:creationId xmlns:a16="http://schemas.microsoft.com/office/drawing/2014/main" id="{C906A342-1214-F7B3-9865-EA78CBA9A544}"/>
              </a:ext>
            </a:extLst>
          </p:cNvPr>
          <p:cNvCxnSpPr>
            <a:cxnSpLocks/>
          </p:cNvCxnSpPr>
          <p:nvPr/>
        </p:nvCxnSpPr>
        <p:spPr>
          <a:xfrm>
            <a:off x="831850" y="2708387"/>
            <a:ext cx="0" cy="490220"/>
          </a:xfrm>
          <a:prstGeom prst="line">
            <a:avLst/>
          </a:prstGeom>
          <a:ln w="12700">
            <a:solidFill>
              <a:srgbClr val="E5362E"/>
            </a:solidFill>
            <a:prstDash val="dash"/>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E80C4EA2-831B-DDA2-F66A-183AACB5C350}"/>
              </a:ext>
            </a:extLst>
          </p:cNvPr>
          <p:cNvSpPr/>
          <p:nvPr/>
        </p:nvSpPr>
        <p:spPr>
          <a:xfrm rot="5400000" flipH="1">
            <a:off x="1969152" y="1735996"/>
            <a:ext cx="160400" cy="2435002"/>
          </a:xfrm>
          <a:custGeom>
            <a:avLst/>
            <a:gdLst>
              <a:gd name="connsiteX0" fmla="*/ 160400 w 160400"/>
              <a:gd name="connsiteY0" fmla="*/ 206947 h 2435002"/>
              <a:gd name="connsiteX1" fmla="*/ 80200 w 160400"/>
              <a:gd name="connsiteY1" fmla="*/ 0 h 2435002"/>
              <a:gd name="connsiteX2" fmla="*/ 0 w 160400"/>
              <a:gd name="connsiteY2" fmla="*/ 206947 h 2435002"/>
              <a:gd name="connsiteX3" fmla="*/ 38926 w 160400"/>
              <a:gd name="connsiteY3" fmla="*/ 206947 h 2435002"/>
              <a:gd name="connsiteX4" fmla="*/ 38926 w 160400"/>
              <a:gd name="connsiteY4" fmla="*/ 2435002 h 2435002"/>
              <a:gd name="connsiteX5" fmla="*/ 121476 w 160400"/>
              <a:gd name="connsiteY5" fmla="*/ 2435002 h 2435002"/>
              <a:gd name="connsiteX6" fmla="*/ 121476 w 160400"/>
              <a:gd name="connsiteY6" fmla="*/ 206947 h 243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00" h="2435002">
                <a:moveTo>
                  <a:pt x="160400" y="206947"/>
                </a:moveTo>
                <a:lnTo>
                  <a:pt x="80200" y="0"/>
                </a:lnTo>
                <a:lnTo>
                  <a:pt x="0" y="206947"/>
                </a:lnTo>
                <a:lnTo>
                  <a:pt x="38926" y="206947"/>
                </a:lnTo>
                <a:lnTo>
                  <a:pt x="38926" y="2435002"/>
                </a:lnTo>
                <a:lnTo>
                  <a:pt x="121476" y="2435002"/>
                </a:lnTo>
                <a:lnTo>
                  <a:pt x="121476" y="206947"/>
                </a:lnTo>
                <a:close/>
              </a:path>
            </a:pathLst>
          </a:custGeom>
          <a:gradFill>
            <a:gsLst>
              <a:gs pos="0">
                <a:srgbClr val="FF451F"/>
              </a:gs>
              <a:gs pos="100000">
                <a:srgbClr val="E5362E">
                  <a:alpha val="0"/>
                </a:srgbClr>
              </a:gs>
            </a:gsLst>
            <a:lin ang="5400000" scaled="1"/>
          </a:gradFill>
          <a:ln w="6350">
            <a:gradFill>
              <a:gsLst>
                <a:gs pos="0">
                  <a:srgbClr val="FF451F"/>
                </a:gs>
                <a:gs pos="100000">
                  <a:srgbClr val="FF451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组合 27">
            <a:extLst>
              <a:ext uri="{FF2B5EF4-FFF2-40B4-BE49-F238E27FC236}">
                <a16:creationId xmlns:a16="http://schemas.microsoft.com/office/drawing/2014/main" id="{BAEB3051-5257-7CBF-B6A4-163CFC5EB031}"/>
              </a:ext>
            </a:extLst>
          </p:cNvPr>
          <p:cNvGrpSpPr/>
          <p:nvPr/>
        </p:nvGrpSpPr>
        <p:grpSpPr>
          <a:xfrm>
            <a:off x="3447142" y="2807520"/>
            <a:ext cx="291954" cy="291954"/>
            <a:chOff x="3967163" y="4654550"/>
            <a:chExt cx="176212" cy="176212"/>
          </a:xfrm>
        </p:grpSpPr>
        <p:sp>
          <p:nvSpPr>
            <p:cNvPr id="29" name="椭圆 28">
              <a:extLst>
                <a:ext uri="{FF2B5EF4-FFF2-40B4-BE49-F238E27FC236}">
                  <a16:creationId xmlns:a16="http://schemas.microsoft.com/office/drawing/2014/main" id="{B4FC388E-4A48-43C4-3CAC-D78EA5F6EC4E}"/>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CAE4E1B3-2F02-8E30-4FEC-136E2256A779}"/>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直接连接符 30">
            <a:extLst>
              <a:ext uri="{FF2B5EF4-FFF2-40B4-BE49-F238E27FC236}">
                <a16:creationId xmlns:a16="http://schemas.microsoft.com/office/drawing/2014/main" id="{99701FFC-855D-1EEC-476C-E1900FD4C461}"/>
              </a:ext>
            </a:extLst>
          </p:cNvPr>
          <p:cNvCxnSpPr>
            <a:cxnSpLocks/>
          </p:cNvCxnSpPr>
          <p:nvPr/>
        </p:nvCxnSpPr>
        <p:spPr>
          <a:xfrm>
            <a:off x="3589564" y="2708387"/>
            <a:ext cx="0" cy="490220"/>
          </a:xfrm>
          <a:prstGeom prst="line">
            <a:avLst/>
          </a:prstGeom>
          <a:ln w="12700">
            <a:solidFill>
              <a:srgbClr val="E5362E"/>
            </a:solidFill>
            <a:prstDash val="dash"/>
          </a:ln>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6B3771E9-41CE-BDDC-3060-D187F2A13194}"/>
              </a:ext>
            </a:extLst>
          </p:cNvPr>
          <p:cNvSpPr/>
          <p:nvPr/>
        </p:nvSpPr>
        <p:spPr>
          <a:xfrm rot="5400000" flipH="1">
            <a:off x="4726866" y="1735996"/>
            <a:ext cx="160400" cy="2435002"/>
          </a:xfrm>
          <a:custGeom>
            <a:avLst/>
            <a:gdLst>
              <a:gd name="connsiteX0" fmla="*/ 160400 w 160400"/>
              <a:gd name="connsiteY0" fmla="*/ 206947 h 2435002"/>
              <a:gd name="connsiteX1" fmla="*/ 80200 w 160400"/>
              <a:gd name="connsiteY1" fmla="*/ 0 h 2435002"/>
              <a:gd name="connsiteX2" fmla="*/ 0 w 160400"/>
              <a:gd name="connsiteY2" fmla="*/ 206947 h 2435002"/>
              <a:gd name="connsiteX3" fmla="*/ 38926 w 160400"/>
              <a:gd name="connsiteY3" fmla="*/ 206947 h 2435002"/>
              <a:gd name="connsiteX4" fmla="*/ 38926 w 160400"/>
              <a:gd name="connsiteY4" fmla="*/ 2435002 h 2435002"/>
              <a:gd name="connsiteX5" fmla="*/ 121476 w 160400"/>
              <a:gd name="connsiteY5" fmla="*/ 2435002 h 2435002"/>
              <a:gd name="connsiteX6" fmla="*/ 121476 w 160400"/>
              <a:gd name="connsiteY6" fmla="*/ 206947 h 243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00" h="2435002">
                <a:moveTo>
                  <a:pt x="160400" y="206947"/>
                </a:moveTo>
                <a:lnTo>
                  <a:pt x="80200" y="0"/>
                </a:lnTo>
                <a:lnTo>
                  <a:pt x="0" y="206947"/>
                </a:lnTo>
                <a:lnTo>
                  <a:pt x="38926" y="206947"/>
                </a:lnTo>
                <a:lnTo>
                  <a:pt x="38926" y="2435002"/>
                </a:lnTo>
                <a:lnTo>
                  <a:pt x="121476" y="2435002"/>
                </a:lnTo>
                <a:lnTo>
                  <a:pt x="121476" y="206947"/>
                </a:lnTo>
                <a:close/>
              </a:path>
            </a:pathLst>
          </a:custGeom>
          <a:gradFill>
            <a:gsLst>
              <a:gs pos="0">
                <a:srgbClr val="FF451F"/>
              </a:gs>
              <a:gs pos="100000">
                <a:srgbClr val="E5362E">
                  <a:alpha val="0"/>
                </a:srgbClr>
              </a:gs>
            </a:gsLst>
            <a:lin ang="5400000" scaled="1"/>
          </a:gradFill>
          <a:ln w="6350">
            <a:gradFill>
              <a:gsLst>
                <a:gs pos="0">
                  <a:srgbClr val="FF451F"/>
                </a:gs>
                <a:gs pos="100000">
                  <a:srgbClr val="FF451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组合 32">
            <a:extLst>
              <a:ext uri="{FF2B5EF4-FFF2-40B4-BE49-F238E27FC236}">
                <a16:creationId xmlns:a16="http://schemas.microsoft.com/office/drawing/2014/main" id="{D276E9D4-743A-000A-BC12-D4DEBC35F27F}"/>
              </a:ext>
            </a:extLst>
          </p:cNvPr>
          <p:cNvGrpSpPr/>
          <p:nvPr/>
        </p:nvGrpSpPr>
        <p:grpSpPr>
          <a:xfrm>
            <a:off x="6209540" y="2807520"/>
            <a:ext cx="291954" cy="291954"/>
            <a:chOff x="3967163" y="4654550"/>
            <a:chExt cx="176212" cy="176212"/>
          </a:xfrm>
        </p:grpSpPr>
        <p:sp>
          <p:nvSpPr>
            <p:cNvPr id="34" name="椭圆 33">
              <a:extLst>
                <a:ext uri="{FF2B5EF4-FFF2-40B4-BE49-F238E27FC236}">
                  <a16:creationId xmlns:a16="http://schemas.microsoft.com/office/drawing/2014/main" id="{E7DC605F-9EA0-F578-17BB-1229461450D0}"/>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A8335E22-D059-D9B1-DE99-1441ECFB8568}"/>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直接连接符 35">
            <a:extLst>
              <a:ext uri="{FF2B5EF4-FFF2-40B4-BE49-F238E27FC236}">
                <a16:creationId xmlns:a16="http://schemas.microsoft.com/office/drawing/2014/main" id="{B17EEDDE-FD87-3CB8-2DB9-C9EC52798EF9}"/>
              </a:ext>
            </a:extLst>
          </p:cNvPr>
          <p:cNvCxnSpPr>
            <a:cxnSpLocks/>
          </p:cNvCxnSpPr>
          <p:nvPr/>
        </p:nvCxnSpPr>
        <p:spPr>
          <a:xfrm>
            <a:off x="6351962" y="2708387"/>
            <a:ext cx="0" cy="490220"/>
          </a:xfrm>
          <a:prstGeom prst="line">
            <a:avLst/>
          </a:prstGeom>
          <a:ln w="12700">
            <a:solidFill>
              <a:srgbClr val="E5362E"/>
            </a:solidFill>
            <a:prstDash val="dash"/>
          </a:ln>
        </p:spPr>
        <p:style>
          <a:lnRef idx="1">
            <a:schemeClr val="accent1"/>
          </a:lnRef>
          <a:fillRef idx="0">
            <a:schemeClr val="accent1"/>
          </a:fillRef>
          <a:effectRef idx="0">
            <a:schemeClr val="accent1"/>
          </a:effectRef>
          <a:fontRef idx="minor">
            <a:schemeClr val="tx1"/>
          </a:fontRef>
        </p:style>
      </p:cxnSp>
      <p:sp>
        <p:nvSpPr>
          <p:cNvPr id="37" name="任意多边形: 形状 36">
            <a:extLst>
              <a:ext uri="{FF2B5EF4-FFF2-40B4-BE49-F238E27FC236}">
                <a16:creationId xmlns:a16="http://schemas.microsoft.com/office/drawing/2014/main" id="{C9A95A53-5482-F3DA-3279-DA640BAD80D2}"/>
              </a:ext>
            </a:extLst>
          </p:cNvPr>
          <p:cNvSpPr/>
          <p:nvPr/>
        </p:nvSpPr>
        <p:spPr>
          <a:xfrm rot="5400000" flipH="1">
            <a:off x="7489264" y="1735996"/>
            <a:ext cx="160400" cy="2435002"/>
          </a:xfrm>
          <a:custGeom>
            <a:avLst/>
            <a:gdLst>
              <a:gd name="connsiteX0" fmla="*/ 160400 w 160400"/>
              <a:gd name="connsiteY0" fmla="*/ 206947 h 2435002"/>
              <a:gd name="connsiteX1" fmla="*/ 80200 w 160400"/>
              <a:gd name="connsiteY1" fmla="*/ 0 h 2435002"/>
              <a:gd name="connsiteX2" fmla="*/ 0 w 160400"/>
              <a:gd name="connsiteY2" fmla="*/ 206947 h 2435002"/>
              <a:gd name="connsiteX3" fmla="*/ 38926 w 160400"/>
              <a:gd name="connsiteY3" fmla="*/ 206947 h 2435002"/>
              <a:gd name="connsiteX4" fmla="*/ 38926 w 160400"/>
              <a:gd name="connsiteY4" fmla="*/ 2435002 h 2435002"/>
              <a:gd name="connsiteX5" fmla="*/ 121476 w 160400"/>
              <a:gd name="connsiteY5" fmla="*/ 2435002 h 2435002"/>
              <a:gd name="connsiteX6" fmla="*/ 121476 w 160400"/>
              <a:gd name="connsiteY6" fmla="*/ 206947 h 243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00" h="2435002">
                <a:moveTo>
                  <a:pt x="160400" y="206947"/>
                </a:moveTo>
                <a:lnTo>
                  <a:pt x="80200" y="0"/>
                </a:lnTo>
                <a:lnTo>
                  <a:pt x="0" y="206947"/>
                </a:lnTo>
                <a:lnTo>
                  <a:pt x="38926" y="206947"/>
                </a:lnTo>
                <a:lnTo>
                  <a:pt x="38926" y="2435002"/>
                </a:lnTo>
                <a:lnTo>
                  <a:pt x="121476" y="2435002"/>
                </a:lnTo>
                <a:lnTo>
                  <a:pt x="121476" y="206947"/>
                </a:lnTo>
                <a:close/>
              </a:path>
            </a:pathLst>
          </a:custGeom>
          <a:gradFill>
            <a:gsLst>
              <a:gs pos="0">
                <a:srgbClr val="FF451F"/>
              </a:gs>
              <a:gs pos="100000">
                <a:srgbClr val="E5362E">
                  <a:alpha val="0"/>
                </a:srgbClr>
              </a:gs>
            </a:gsLst>
            <a:lin ang="5400000" scaled="1"/>
          </a:gradFill>
          <a:ln w="6350">
            <a:gradFill>
              <a:gsLst>
                <a:gs pos="0">
                  <a:srgbClr val="FF451F"/>
                </a:gs>
                <a:gs pos="100000">
                  <a:srgbClr val="FF451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组合 37">
            <a:extLst>
              <a:ext uri="{FF2B5EF4-FFF2-40B4-BE49-F238E27FC236}">
                <a16:creationId xmlns:a16="http://schemas.microsoft.com/office/drawing/2014/main" id="{76F5A216-80D7-795D-DDBC-60AAF893CE1C}"/>
              </a:ext>
            </a:extLst>
          </p:cNvPr>
          <p:cNvGrpSpPr/>
          <p:nvPr/>
        </p:nvGrpSpPr>
        <p:grpSpPr>
          <a:xfrm>
            <a:off x="8969364" y="2807520"/>
            <a:ext cx="291954" cy="291954"/>
            <a:chOff x="3967163" y="4654550"/>
            <a:chExt cx="176212" cy="176212"/>
          </a:xfrm>
        </p:grpSpPr>
        <p:sp>
          <p:nvSpPr>
            <p:cNvPr id="39" name="椭圆 38">
              <a:extLst>
                <a:ext uri="{FF2B5EF4-FFF2-40B4-BE49-F238E27FC236}">
                  <a16:creationId xmlns:a16="http://schemas.microsoft.com/office/drawing/2014/main" id="{1543968D-FD49-D16E-E1E8-18622DD5FA3C}"/>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D76C8670-064E-20A9-E5D1-561D0D4526E7}"/>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直接连接符 40">
            <a:extLst>
              <a:ext uri="{FF2B5EF4-FFF2-40B4-BE49-F238E27FC236}">
                <a16:creationId xmlns:a16="http://schemas.microsoft.com/office/drawing/2014/main" id="{46E2859D-D71C-2F2A-60B0-7B9B331447B7}"/>
              </a:ext>
            </a:extLst>
          </p:cNvPr>
          <p:cNvCxnSpPr>
            <a:cxnSpLocks/>
          </p:cNvCxnSpPr>
          <p:nvPr/>
        </p:nvCxnSpPr>
        <p:spPr>
          <a:xfrm>
            <a:off x="9111786" y="2708387"/>
            <a:ext cx="0" cy="490220"/>
          </a:xfrm>
          <a:prstGeom prst="line">
            <a:avLst/>
          </a:prstGeom>
          <a:ln w="12700">
            <a:solidFill>
              <a:srgbClr val="E5362E"/>
            </a:solidFill>
            <a:prstDash val="dash"/>
          </a:ln>
        </p:spPr>
        <p:style>
          <a:lnRef idx="1">
            <a:schemeClr val="accent1"/>
          </a:lnRef>
          <a:fillRef idx="0">
            <a:schemeClr val="accent1"/>
          </a:fillRef>
          <a:effectRef idx="0">
            <a:schemeClr val="accent1"/>
          </a:effectRef>
          <a:fontRef idx="minor">
            <a:schemeClr val="tx1"/>
          </a:fontRef>
        </p:style>
      </p:cxnSp>
      <p:sp>
        <p:nvSpPr>
          <p:cNvPr id="42" name="任意多边形: 形状 41">
            <a:extLst>
              <a:ext uri="{FF2B5EF4-FFF2-40B4-BE49-F238E27FC236}">
                <a16:creationId xmlns:a16="http://schemas.microsoft.com/office/drawing/2014/main" id="{1D717BDA-2EBF-2F4E-1767-0D43CE9D5F33}"/>
              </a:ext>
            </a:extLst>
          </p:cNvPr>
          <p:cNvSpPr/>
          <p:nvPr/>
        </p:nvSpPr>
        <p:spPr>
          <a:xfrm rot="5400000" flipH="1">
            <a:off x="10249088" y="1735996"/>
            <a:ext cx="160400" cy="2435002"/>
          </a:xfrm>
          <a:custGeom>
            <a:avLst/>
            <a:gdLst>
              <a:gd name="connsiteX0" fmla="*/ 160400 w 160400"/>
              <a:gd name="connsiteY0" fmla="*/ 206947 h 2435002"/>
              <a:gd name="connsiteX1" fmla="*/ 80200 w 160400"/>
              <a:gd name="connsiteY1" fmla="*/ 0 h 2435002"/>
              <a:gd name="connsiteX2" fmla="*/ 0 w 160400"/>
              <a:gd name="connsiteY2" fmla="*/ 206947 h 2435002"/>
              <a:gd name="connsiteX3" fmla="*/ 38926 w 160400"/>
              <a:gd name="connsiteY3" fmla="*/ 206947 h 2435002"/>
              <a:gd name="connsiteX4" fmla="*/ 38926 w 160400"/>
              <a:gd name="connsiteY4" fmla="*/ 2435002 h 2435002"/>
              <a:gd name="connsiteX5" fmla="*/ 121476 w 160400"/>
              <a:gd name="connsiteY5" fmla="*/ 2435002 h 2435002"/>
              <a:gd name="connsiteX6" fmla="*/ 121476 w 160400"/>
              <a:gd name="connsiteY6" fmla="*/ 206947 h 243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400" h="2435002">
                <a:moveTo>
                  <a:pt x="160400" y="206947"/>
                </a:moveTo>
                <a:lnTo>
                  <a:pt x="80200" y="0"/>
                </a:lnTo>
                <a:lnTo>
                  <a:pt x="0" y="206947"/>
                </a:lnTo>
                <a:lnTo>
                  <a:pt x="38926" y="206947"/>
                </a:lnTo>
                <a:lnTo>
                  <a:pt x="38926" y="2435002"/>
                </a:lnTo>
                <a:lnTo>
                  <a:pt x="121476" y="2435002"/>
                </a:lnTo>
                <a:lnTo>
                  <a:pt x="121476" y="206947"/>
                </a:lnTo>
                <a:close/>
              </a:path>
            </a:pathLst>
          </a:custGeom>
          <a:gradFill>
            <a:gsLst>
              <a:gs pos="0">
                <a:srgbClr val="FF451F"/>
              </a:gs>
              <a:gs pos="100000">
                <a:srgbClr val="E5362E">
                  <a:alpha val="0"/>
                </a:srgbClr>
              </a:gs>
            </a:gsLst>
            <a:lin ang="5400000" scaled="1"/>
          </a:gradFill>
          <a:ln w="6350">
            <a:gradFill>
              <a:gsLst>
                <a:gs pos="0">
                  <a:srgbClr val="FF451F"/>
                </a:gs>
                <a:gs pos="100000">
                  <a:srgbClr val="FF451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文本框 42">
            <a:extLst>
              <a:ext uri="{FF2B5EF4-FFF2-40B4-BE49-F238E27FC236}">
                <a16:creationId xmlns:a16="http://schemas.microsoft.com/office/drawing/2014/main" id="{D0279272-108A-4C4C-E8BF-580787CE1B67}"/>
              </a:ext>
            </a:extLst>
          </p:cNvPr>
          <p:cNvSpPr txBox="1"/>
          <p:nvPr/>
        </p:nvSpPr>
        <p:spPr>
          <a:xfrm>
            <a:off x="633580" y="3437511"/>
            <a:ext cx="1210588" cy="338554"/>
          </a:xfrm>
          <a:prstGeom prst="rect">
            <a:avLst/>
          </a:prstGeom>
          <a:noFill/>
        </p:spPr>
        <p:txBody>
          <a:bodyPr wrap="none" rtlCol="0">
            <a:spAutoFit/>
          </a:bodyPr>
          <a:lstStyle/>
          <a:p>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多场景曝光</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EEDB0DD2-3CF9-8BF0-07D3-91DE49B4482B}"/>
              </a:ext>
            </a:extLst>
          </p:cNvPr>
          <p:cNvSpPr txBox="1"/>
          <p:nvPr/>
        </p:nvSpPr>
        <p:spPr>
          <a:xfrm>
            <a:off x="633580" y="3801581"/>
            <a:ext cx="1877437"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为价值高效触达提供空间</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D46E3D4E-B2D5-4E9C-EDE9-30A27AC4625F}"/>
              </a:ext>
            </a:extLst>
          </p:cNvPr>
          <p:cNvSpPr txBox="1"/>
          <p:nvPr/>
        </p:nvSpPr>
        <p:spPr>
          <a:xfrm>
            <a:off x="3447142" y="3437511"/>
            <a:ext cx="1415772" cy="338554"/>
          </a:xfrm>
          <a:prstGeom prst="rect">
            <a:avLst/>
          </a:prstGeom>
          <a:noFill/>
        </p:spPr>
        <p:txBody>
          <a:bodyPr wrap="none" rtlCol="0">
            <a:spAutoFit/>
          </a:bodyPr>
          <a:lstStyle/>
          <a:p>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增强产品价值</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DEEF7861-0229-35F7-BDA7-C60F245E4081}"/>
              </a:ext>
            </a:extLst>
          </p:cNvPr>
          <p:cNvSpPr txBox="1"/>
          <p:nvPr/>
        </p:nvSpPr>
        <p:spPr>
          <a:xfrm>
            <a:off x="3447142" y="3801581"/>
            <a:ext cx="1723549"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直接影响购买转化效果</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FB0A3388-1D06-FBEC-7DFE-D9C4D0031ACA}"/>
              </a:ext>
            </a:extLst>
          </p:cNvPr>
          <p:cNvSpPr txBox="1"/>
          <p:nvPr/>
        </p:nvSpPr>
        <p:spPr>
          <a:xfrm>
            <a:off x="6168557" y="3437511"/>
            <a:ext cx="1415772" cy="338554"/>
          </a:xfrm>
          <a:prstGeom prst="rect">
            <a:avLst/>
          </a:prstGeom>
          <a:noFill/>
        </p:spPr>
        <p:txBody>
          <a:bodyPr wrap="none" rtlCol="0">
            <a:spAutoFit/>
          </a:bodyPr>
          <a:lstStyle/>
          <a:p>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提升用户价值</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4BD9158C-EF48-9D76-5900-1000D2AED6A5}"/>
              </a:ext>
            </a:extLst>
          </p:cNvPr>
          <p:cNvSpPr txBox="1"/>
          <p:nvPr/>
        </p:nvSpPr>
        <p:spPr>
          <a:xfrm>
            <a:off x="6168557" y="3801581"/>
            <a:ext cx="1877437"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减少用户达成目标的阻碍</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685049FD-B12C-4F06-C5F6-CED8B1EFADA3}"/>
              </a:ext>
            </a:extLst>
          </p:cNvPr>
          <p:cNvSpPr txBox="1"/>
          <p:nvPr/>
        </p:nvSpPr>
        <p:spPr>
          <a:xfrm>
            <a:off x="8969364" y="3437511"/>
            <a:ext cx="1415772" cy="338554"/>
          </a:xfrm>
          <a:prstGeom prst="rect">
            <a:avLst/>
          </a:prstGeom>
          <a:noFill/>
        </p:spPr>
        <p:txBody>
          <a:bodyPr wrap="none" rtlCol="0">
            <a:spAutoFit/>
          </a:bodyPr>
          <a:lstStyle/>
          <a:p>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形成品牌价值</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6EA42D65-B957-CAF7-26D6-11600384EAE7}"/>
              </a:ext>
            </a:extLst>
          </p:cNvPr>
          <p:cNvSpPr txBox="1"/>
          <p:nvPr/>
        </p:nvSpPr>
        <p:spPr>
          <a:xfrm>
            <a:off x="8969364" y="3801581"/>
            <a:ext cx="1582484" cy="276999"/>
          </a:xfrm>
          <a:prstGeom prst="rect">
            <a:avLst/>
          </a:prstGeom>
          <a:noFill/>
        </p:spPr>
        <p:txBody>
          <a:bodyPr wrap="non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做好复购</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&amp;</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分享传播 </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47FC7DE1-23F0-47D8-1AE6-8AEC71D39C50}"/>
              </a:ext>
            </a:extLst>
          </p:cNvPr>
          <p:cNvSpPr txBox="1"/>
          <p:nvPr/>
        </p:nvSpPr>
        <p:spPr>
          <a:xfrm>
            <a:off x="633580" y="4739767"/>
            <a:ext cx="1005403" cy="338554"/>
          </a:xfrm>
          <a:prstGeom prst="rect">
            <a:avLst/>
          </a:prstGeom>
          <a:noFill/>
        </p:spPr>
        <p:txBody>
          <a:bodyPr wrap="none" rtlCol="0">
            <a:spAutoFit/>
          </a:bodyPr>
          <a:lstStyle/>
          <a:p>
            <a:r>
              <a:rPr lang="zh-CN" alt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核心策略</a:t>
            </a:r>
            <a:endParaRPr 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F2DFDFDE-D971-9C84-A60E-348E0C6B6379}"/>
              </a:ext>
            </a:extLst>
          </p:cNvPr>
          <p:cNvSpPr txBox="1"/>
          <p:nvPr/>
        </p:nvSpPr>
        <p:spPr>
          <a:xfrm>
            <a:off x="633580" y="5256239"/>
            <a:ext cx="1082348"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精细化沟通</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文本框 52">
            <a:extLst>
              <a:ext uri="{FF2B5EF4-FFF2-40B4-BE49-F238E27FC236}">
                <a16:creationId xmlns:a16="http://schemas.microsoft.com/office/drawing/2014/main" id="{0E067387-0661-9655-6EBC-47982F5C6BF7}"/>
              </a:ext>
            </a:extLst>
          </p:cNvPr>
          <p:cNvSpPr txBox="1"/>
          <p:nvPr/>
        </p:nvSpPr>
        <p:spPr>
          <a:xfrm>
            <a:off x="633580" y="5607574"/>
            <a:ext cx="902811"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高效触达</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文本框 53">
            <a:extLst>
              <a:ext uri="{FF2B5EF4-FFF2-40B4-BE49-F238E27FC236}">
                <a16:creationId xmlns:a16="http://schemas.microsoft.com/office/drawing/2014/main" id="{7FB03DF0-A801-F241-618C-337E753C7B35}"/>
              </a:ext>
            </a:extLst>
          </p:cNvPr>
          <p:cNvSpPr txBox="1"/>
          <p:nvPr/>
        </p:nvSpPr>
        <p:spPr>
          <a:xfrm>
            <a:off x="3447142" y="4739767"/>
            <a:ext cx="1005403" cy="338554"/>
          </a:xfrm>
          <a:prstGeom prst="rect">
            <a:avLst/>
          </a:prstGeom>
          <a:noFill/>
        </p:spPr>
        <p:txBody>
          <a:bodyPr wrap="none" rtlCol="0">
            <a:spAutoFit/>
          </a:bodyPr>
          <a:lstStyle/>
          <a:p>
            <a:r>
              <a:rPr lang="zh-CN" alt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核心策略</a:t>
            </a:r>
          </a:p>
        </p:txBody>
      </p:sp>
      <p:sp>
        <p:nvSpPr>
          <p:cNvPr id="55" name="文本框 54">
            <a:extLst>
              <a:ext uri="{FF2B5EF4-FFF2-40B4-BE49-F238E27FC236}">
                <a16:creationId xmlns:a16="http://schemas.microsoft.com/office/drawing/2014/main" id="{642D1D64-D518-65F5-B4AC-867E0D53A7BD}"/>
              </a:ext>
            </a:extLst>
          </p:cNvPr>
          <p:cNvSpPr txBox="1"/>
          <p:nvPr/>
        </p:nvSpPr>
        <p:spPr>
          <a:xfrm>
            <a:off x="3447142" y="5256239"/>
            <a:ext cx="902811"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强化动机</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098B7D12-FEDE-58AA-7836-3A73AFE23213}"/>
              </a:ext>
            </a:extLst>
          </p:cNvPr>
          <p:cNvSpPr txBox="1"/>
          <p:nvPr/>
        </p:nvSpPr>
        <p:spPr>
          <a:xfrm>
            <a:off x="3447142" y="5607574"/>
            <a:ext cx="902811"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促进行动</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C4493C33-32CA-A558-401E-B0D0E54EDA0C}"/>
              </a:ext>
            </a:extLst>
          </p:cNvPr>
          <p:cNvSpPr txBox="1"/>
          <p:nvPr/>
        </p:nvSpPr>
        <p:spPr>
          <a:xfrm>
            <a:off x="6167211" y="4739767"/>
            <a:ext cx="1005403" cy="338554"/>
          </a:xfrm>
          <a:prstGeom prst="rect">
            <a:avLst/>
          </a:prstGeom>
          <a:noFill/>
        </p:spPr>
        <p:txBody>
          <a:bodyPr wrap="none" rtlCol="0">
            <a:spAutoFit/>
          </a:bodyPr>
          <a:lstStyle/>
          <a:p>
            <a:r>
              <a:rPr lang="zh-CN" alt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核心策略</a:t>
            </a:r>
            <a:endParaRPr 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16DBA6CA-A5D3-4838-85F3-6DB01FE48425}"/>
              </a:ext>
            </a:extLst>
          </p:cNvPr>
          <p:cNvSpPr txBox="1"/>
          <p:nvPr/>
        </p:nvSpPr>
        <p:spPr>
          <a:xfrm>
            <a:off x="6167211" y="5256239"/>
            <a:ext cx="902811"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减少阻碍</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9E9A0B59-2D2D-7E58-ACBF-0C6CD5569CB5}"/>
              </a:ext>
            </a:extLst>
          </p:cNvPr>
          <p:cNvSpPr txBox="1"/>
          <p:nvPr/>
        </p:nvSpPr>
        <p:spPr>
          <a:xfrm>
            <a:off x="6167211" y="5607574"/>
            <a:ext cx="902811"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提升转化</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98DC12BA-4F07-CD86-1DA4-31817AEC8E6B}"/>
              </a:ext>
            </a:extLst>
          </p:cNvPr>
          <p:cNvSpPr txBox="1"/>
          <p:nvPr/>
        </p:nvSpPr>
        <p:spPr>
          <a:xfrm>
            <a:off x="8969364" y="4739767"/>
            <a:ext cx="1005403" cy="338554"/>
          </a:xfrm>
          <a:prstGeom prst="rect">
            <a:avLst/>
          </a:prstGeom>
          <a:noFill/>
        </p:spPr>
        <p:txBody>
          <a:bodyPr wrap="none" rtlCol="0">
            <a:spAutoFit/>
          </a:bodyPr>
          <a:lstStyle/>
          <a:p>
            <a:r>
              <a:rPr lang="zh-CN" alt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核心策略</a:t>
            </a:r>
            <a:endParaRPr lang="en-US" sz="16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DF2695A2-7FB2-B427-33A3-EDF71F0BFD05}"/>
              </a:ext>
            </a:extLst>
          </p:cNvPr>
          <p:cNvSpPr txBox="1"/>
          <p:nvPr/>
        </p:nvSpPr>
        <p:spPr>
          <a:xfrm>
            <a:off x="8969364" y="5256239"/>
            <a:ext cx="1261884"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持续正向反馈</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02170D63-FF40-DCEC-A405-EC30B3679AC8}"/>
              </a:ext>
            </a:extLst>
          </p:cNvPr>
          <p:cNvSpPr txBox="1"/>
          <p:nvPr/>
        </p:nvSpPr>
        <p:spPr>
          <a:xfrm>
            <a:off x="8969364" y="5607574"/>
            <a:ext cx="1261884" cy="307777"/>
          </a:xfrm>
          <a:prstGeom prst="rect">
            <a:avLst/>
          </a:prstGeom>
          <a:noFill/>
        </p:spPr>
        <p:txBody>
          <a:bodyPr wrap="non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积累尊享感知</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58745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818E434-F706-740B-3889-8C805D809352}"/>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23198BAD-851E-B175-41F6-476D0875EA8B}"/>
              </a:ext>
            </a:extLst>
          </p:cNvPr>
          <p:cNvSpPr txBox="1"/>
          <p:nvPr/>
        </p:nvSpPr>
        <p:spPr>
          <a:xfrm>
            <a:off x="718457" y="566161"/>
            <a:ext cx="2428870"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用户激励与转化</a:t>
            </a:r>
            <a:endParaRPr lang="en-US" sz="2500" dirty="0">
              <a:effectLst>
                <a:outerShdw blurRad="254000" sx="102000" sy="102000" algn="ctr" rotWithShape="0">
                  <a:prstClr val="black">
                    <a:alpha val="20000"/>
                  </a:prstClr>
                </a:outerShdw>
              </a:effectLst>
              <a:latin typeface="+mj-ea"/>
              <a:ea typeface="+mj-ea"/>
            </a:endParaRPr>
          </a:p>
        </p:txBody>
      </p:sp>
      <p:sp>
        <p:nvSpPr>
          <p:cNvPr id="4" name="文本框 3">
            <a:extLst>
              <a:ext uri="{FF2B5EF4-FFF2-40B4-BE49-F238E27FC236}">
                <a16:creationId xmlns:a16="http://schemas.microsoft.com/office/drawing/2014/main" id="{E60C1D9D-3F04-214A-E754-CAADAF875A06}"/>
              </a:ext>
            </a:extLst>
          </p:cNvPr>
          <p:cNvSpPr txBox="1"/>
          <p:nvPr/>
        </p:nvSpPr>
        <p:spPr>
          <a:xfrm>
            <a:off x="3075829"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grpSp>
        <p:nvGrpSpPr>
          <p:cNvPr id="641" name="组合 640">
            <a:extLst>
              <a:ext uri="{FF2B5EF4-FFF2-40B4-BE49-F238E27FC236}">
                <a16:creationId xmlns:a16="http://schemas.microsoft.com/office/drawing/2014/main" id="{1C6FAD6A-E609-870E-A4F3-DFDEF4AACD59}"/>
              </a:ext>
            </a:extLst>
          </p:cNvPr>
          <p:cNvGrpSpPr/>
          <p:nvPr/>
        </p:nvGrpSpPr>
        <p:grpSpPr>
          <a:xfrm>
            <a:off x="3929611" y="1701989"/>
            <a:ext cx="4273053" cy="4273053"/>
            <a:chOff x="3773732" y="1730419"/>
            <a:chExt cx="4273053" cy="4273053"/>
          </a:xfrm>
        </p:grpSpPr>
        <p:grpSp>
          <p:nvGrpSpPr>
            <p:cNvPr id="639" name="组合 638">
              <a:extLst>
                <a:ext uri="{FF2B5EF4-FFF2-40B4-BE49-F238E27FC236}">
                  <a16:creationId xmlns:a16="http://schemas.microsoft.com/office/drawing/2014/main" id="{A2731F44-0065-6B5D-70A5-F09269958610}"/>
                </a:ext>
              </a:extLst>
            </p:cNvPr>
            <p:cNvGrpSpPr/>
            <p:nvPr/>
          </p:nvGrpSpPr>
          <p:grpSpPr>
            <a:xfrm>
              <a:off x="3773732" y="1730419"/>
              <a:ext cx="4273053" cy="4273053"/>
              <a:chOff x="14266804" y="1638301"/>
              <a:chExt cx="4273053" cy="4273053"/>
            </a:xfrm>
          </p:grpSpPr>
          <p:grpSp>
            <p:nvGrpSpPr>
              <p:cNvPr id="30" name="组合 29">
                <a:extLst>
                  <a:ext uri="{FF2B5EF4-FFF2-40B4-BE49-F238E27FC236}">
                    <a16:creationId xmlns:a16="http://schemas.microsoft.com/office/drawing/2014/main" id="{EBE9A488-AF8B-3708-799B-4115B907BEA8}"/>
                  </a:ext>
                </a:extLst>
              </p:cNvPr>
              <p:cNvGrpSpPr/>
              <p:nvPr/>
            </p:nvGrpSpPr>
            <p:grpSpPr>
              <a:xfrm>
                <a:off x="16344900" y="1638301"/>
                <a:ext cx="116859" cy="1359818"/>
                <a:chOff x="6667500" y="-628650"/>
                <a:chExt cx="155074" cy="1804507"/>
              </a:xfrm>
            </p:grpSpPr>
            <p:sp>
              <p:nvSpPr>
                <p:cNvPr id="7" name="椭圆 6">
                  <a:extLst>
                    <a:ext uri="{FF2B5EF4-FFF2-40B4-BE49-F238E27FC236}">
                      <a16:creationId xmlns:a16="http://schemas.microsoft.com/office/drawing/2014/main" id="{E4A1E6BC-3054-3E03-2814-5C4A009B3F26}"/>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07D611E7-156E-768C-0E4D-28230041D771}"/>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 name="椭圆 20">
                  <a:extLst>
                    <a:ext uri="{FF2B5EF4-FFF2-40B4-BE49-F238E27FC236}">
                      <a16:creationId xmlns:a16="http://schemas.microsoft.com/office/drawing/2014/main" id="{C7CBBE2B-62B8-D279-FFF1-707CE8FDD13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 name="椭圆 21">
                  <a:extLst>
                    <a:ext uri="{FF2B5EF4-FFF2-40B4-BE49-F238E27FC236}">
                      <a16:creationId xmlns:a16="http://schemas.microsoft.com/office/drawing/2014/main" id="{AFF9F664-E708-6C5E-DBD5-43DE50AFC62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 name="椭圆 22">
                  <a:extLst>
                    <a:ext uri="{FF2B5EF4-FFF2-40B4-BE49-F238E27FC236}">
                      <a16:creationId xmlns:a16="http://schemas.microsoft.com/office/drawing/2014/main" id="{551D004C-2873-F543-B301-D274AA5EB7D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 name="椭圆 23">
                  <a:extLst>
                    <a:ext uri="{FF2B5EF4-FFF2-40B4-BE49-F238E27FC236}">
                      <a16:creationId xmlns:a16="http://schemas.microsoft.com/office/drawing/2014/main" id="{2F53E2A8-A0FC-AABA-64FD-1B434F2FC91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 name="椭圆 24">
                  <a:extLst>
                    <a:ext uri="{FF2B5EF4-FFF2-40B4-BE49-F238E27FC236}">
                      <a16:creationId xmlns:a16="http://schemas.microsoft.com/office/drawing/2014/main" id="{748CD900-EB85-3AD1-0B54-ACFA27A8004D}"/>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 name="椭圆 25">
                  <a:extLst>
                    <a:ext uri="{FF2B5EF4-FFF2-40B4-BE49-F238E27FC236}">
                      <a16:creationId xmlns:a16="http://schemas.microsoft.com/office/drawing/2014/main" id="{40E73CD2-F943-9D8C-1036-DE7B9A10A01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 name="椭圆 26">
                  <a:extLst>
                    <a:ext uri="{FF2B5EF4-FFF2-40B4-BE49-F238E27FC236}">
                      <a16:creationId xmlns:a16="http://schemas.microsoft.com/office/drawing/2014/main" id="{422046AD-4D5F-9C81-8BD5-6B3BAF7B1F75}"/>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 name="椭圆 27">
                  <a:extLst>
                    <a:ext uri="{FF2B5EF4-FFF2-40B4-BE49-F238E27FC236}">
                      <a16:creationId xmlns:a16="http://schemas.microsoft.com/office/drawing/2014/main" id="{D303AFE3-1C0E-725E-CD78-B70FE282BF9D}"/>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 name="椭圆 28">
                  <a:extLst>
                    <a:ext uri="{FF2B5EF4-FFF2-40B4-BE49-F238E27FC236}">
                      <a16:creationId xmlns:a16="http://schemas.microsoft.com/office/drawing/2014/main" id="{57CD0677-90D3-6D86-D826-C01230441E2F}"/>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 name="椭圆 7">
                  <a:extLst>
                    <a:ext uri="{FF2B5EF4-FFF2-40B4-BE49-F238E27FC236}">
                      <a16:creationId xmlns:a16="http://schemas.microsoft.com/office/drawing/2014/main" id="{4F172357-1151-4AD1-A3D5-68E408F5CAE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组合 30">
                <a:extLst>
                  <a:ext uri="{FF2B5EF4-FFF2-40B4-BE49-F238E27FC236}">
                    <a16:creationId xmlns:a16="http://schemas.microsoft.com/office/drawing/2014/main" id="{3E5A14B2-8568-49C1-5AD7-62210EF7CB41}"/>
                  </a:ext>
                </a:extLst>
              </p:cNvPr>
              <p:cNvGrpSpPr/>
              <p:nvPr/>
            </p:nvGrpSpPr>
            <p:grpSpPr>
              <a:xfrm flipV="1">
                <a:off x="16344900" y="4551536"/>
                <a:ext cx="116859" cy="1359818"/>
                <a:chOff x="6667500" y="-628650"/>
                <a:chExt cx="155074" cy="1804507"/>
              </a:xfrm>
            </p:grpSpPr>
            <p:sp>
              <p:nvSpPr>
                <p:cNvPr id="32" name="椭圆 31">
                  <a:extLst>
                    <a:ext uri="{FF2B5EF4-FFF2-40B4-BE49-F238E27FC236}">
                      <a16:creationId xmlns:a16="http://schemas.microsoft.com/office/drawing/2014/main" id="{7B93CA63-171B-6E12-21B3-577A98C0884C}"/>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328FF246-74D2-6B5F-33D2-D988BBD55D7D}"/>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 name="椭圆 33">
                  <a:extLst>
                    <a:ext uri="{FF2B5EF4-FFF2-40B4-BE49-F238E27FC236}">
                      <a16:creationId xmlns:a16="http://schemas.microsoft.com/office/drawing/2014/main" id="{FA274DEB-B586-74C6-3B2F-02E52F9D206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 name="椭圆 34">
                  <a:extLst>
                    <a:ext uri="{FF2B5EF4-FFF2-40B4-BE49-F238E27FC236}">
                      <a16:creationId xmlns:a16="http://schemas.microsoft.com/office/drawing/2014/main" id="{02D4C7A2-8716-E8AB-B5E3-F73288F223D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 name="椭圆 35">
                  <a:extLst>
                    <a:ext uri="{FF2B5EF4-FFF2-40B4-BE49-F238E27FC236}">
                      <a16:creationId xmlns:a16="http://schemas.microsoft.com/office/drawing/2014/main" id="{2AF6E071-7B21-CF08-BDD7-FCEA1BBAA31A}"/>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 name="椭圆 36">
                  <a:extLst>
                    <a:ext uri="{FF2B5EF4-FFF2-40B4-BE49-F238E27FC236}">
                      <a16:creationId xmlns:a16="http://schemas.microsoft.com/office/drawing/2014/main" id="{CCC97FA6-411B-FA45-E8FA-F7FE2FD32D95}"/>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 name="椭圆 37">
                  <a:extLst>
                    <a:ext uri="{FF2B5EF4-FFF2-40B4-BE49-F238E27FC236}">
                      <a16:creationId xmlns:a16="http://schemas.microsoft.com/office/drawing/2014/main" id="{5A863C89-CE89-F88B-03CA-538C03C0444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 name="椭圆 38">
                  <a:extLst>
                    <a:ext uri="{FF2B5EF4-FFF2-40B4-BE49-F238E27FC236}">
                      <a16:creationId xmlns:a16="http://schemas.microsoft.com/office/drawing/2014/main" id="{A281BFD4-81EE-5824-039A-138441E2C5EC}"/>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 name="椭圆 39">
                  <a:extLst>
                    <a:ext uri="{FF2B5EF4-FFF2-40B4-BE49-F238E27FC236}">
                      <a16:creationId xmlns:a16="http://schemas.microsoft.com/office/drawing/2014/main" id="{3665AC78-4970-47B4-3C41-362977B3FF42}"/>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 name="椭圆 40">
                  <a:extLst>
                    <a:ext uri="{FF2B5EF4-FFF2-40B4-BE49-F238E27FC236}">
                      <a16:creationId xmlns:a16="http://schemas.microsoft.com/office/drawing/2014/main" id="{9567DC6E-9479-D752-9F44-CAB25DB520E2}"/>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 name="椭圆 41">
                  <a:extLst>
                    <a:ext uri="{FF2B5EF4-FFF2-40B4-BE49-F238E27FC236}">
                      <a16:creationId xmlns:a16="http://schemas.microsoft.com/office/drawing/2014/main" id="{E2FCCCCD-84F2-9213-E231-2476AA5255E9}"/>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 name="椭圆 42">
                  <a:extLst>
                    <a:ext uri="{FF2B5EF4-FFF2-40B4-BE49-F238E27FC236}">
                      <a16:creationId xmlns:a16="http://schemas.microsoft.com/office/drawing/2014/main" id="{310E0364-CF6A-EABA-102C-6CE23180930A}"/>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组合 180">
                <a:extLst>
                  <a:ext uri="{FF2B5EF4-FFF2-40B4-BE49-F238E27FC236}">
                    <a16:creationId xmlns:a16="http://schemas.microsoft.com/office/drawing/2014/main" id="{850D5EFA-6C22-13A3-D2C8-5AFD29505F40}"/>
                  </a:ext>
                </a:extLst>
              </p:cNvPr>
              <p:cNvGrpSpPr/>
              <p:nvPr/>
            </p:nvGrpSpPr>
            <p:grpSpPr>
              <a:xfrm rot="10200000">
                <a:off x="16597839" y="4529407"/>
                <a:ext cx="116859" cy="1359818"/>
                <a:chOff x="6667500" y="-628650"/>
                <a:chExt cx="155074" cy="1804507"/>
              </a:xfrm>
            </p:grpSpPr>
            <p:sp>
              <p:nvSpPr>
                <p:cNvPr id="195" name="椭圆 194">
                  <a:extLst>
                    <a:ext uri="{FF2B5EF4-FFF2-40B4-BE49-F238E27FC236}">
                      <a16:creationId xmlns:a16="http://schemas.microsoft.com/office/drawing/2014/main" id="{E3CA3D31-DD08-DB87-5846-960C41964D55}"/>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椭圆 195">
                  <a:extLst>
                    <a:ext uri="{FF2B5EF4-FFF2-40B4-BE49-F238E27FC236}">
                      <a16:creationId xmlns:a16="http://schemas.microsoft.com/office/drawing/2014/main" id="{8C72AEAA-66D1-72B6-E6C4-31DE3E83A659}"/>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7" name="椭圆 196">
                  <a:extLst>
                    <a:ext uri="{FF2B5EF4-FFF2-40B4-BE49-F238E27FC236}">
                      <a16:creationId xmlns:a16="http://schemas.microsoft.com/office/drawing/2014/main" id="{13F74452-AFD4-3FFE-81DC-7E465D3D321E}"/>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8" name="椭圆 197">
                  <a:extLst>
                    <a:ext uri="{FF2B5EF4-FFF2-40B4-BE49-F238E27FC236}">
                      <a16:creationId xmlns:a16="http://schemas.microsoft.com/office/drawing/2014/main" id="{8D5FF36C-5932-1D7F-3F21-289B6F6E8ED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9" name="椭圆 198">
                  <a:extLst>
                    <a:ext uri="{FF2B5EF4-FFF2-40B4-BE49-F238E27FC236}">
                      <a16:creationId xmlns:a16="http://schemas.microsoft.com/office/drawing/2014/main" id="{2F04E2D8-BBEB-9C55-D0B6-0F0B7D3F963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0" name="椭圆 199">
                  <a:extLst>
                    <a:ext uri="{FF2B5EF4-FFF2-40B4-BE49-F238E27FC236}">
                      <a16:creationId xmlns:a16="http://schemas.microsoft.com/office/drawing/2014/main" id="{3D49122D-7F43-2006-DC49-43E5FB1CC3E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1" name="椭圆 200">
                  <a:extLst>
                    <a:ext uri="{FF2B5EF4-FFF2-40B4-BE49-F238E27FC236}">
                      <a16:creationId xmlns:a16="http://schemas.microsoft.com/office/drawing/2014/main" id="{B865FB39-9135-98FD-61EF-EC9183E9CE0A}"/>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2" name="椭圆 201">
                  <a:extLst>
                    <a:ext uri="{FF2B5EF4-FFF2-40B4-BE49-F238E27FC236}">
                      <a16:creationId xmlns:a16="http://schemas.microsoft.com/office/drawing/2014/main" id="{BC6A1B0E-1385-09BD-F9F9-C0DD2D465A0F}"/>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3" name="椭圆 202">
                  <a:extLst>
                    <a:ext uri="{FF2B5EF4-FFF2-40B4-BE49-F238E27FC236}">
                      <a16:creationId xmlns:a16="http://schemas.microsoft.com/office/drawing/2014/main" id="{A15AFD8C-7A0D-BAA0-95A4-E2967DF8F375}"/>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4" name="椭圆 203">
                  <a:extLst>
                    <a:ext uri="{FF2B5EF4-FFF2-40B4-BE49-F238E27FC236}">
                      <a16:creationId xmlns:a16="http://schemas.microsoft.com/office/drawing/2014/main" id="{6F77D1EC-0FFD-8803-A656-BD5D4D161919}"/>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5" name="椭圆 204">
                  <a:extLst>
                    <a:ext uri="{FF2B5EF4-FFF2-40B4-BE49-F238E27FC236}">
                      <a16:creationId xmlns:a16="http://schemas.microsoft.com/office/drawing/2014/main" id="{178F2A08-C9E7-FD58-BC1A-80236101A6C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6" name="椭圆 205">
                  <a:extLst>
                    <a:ext uri="{FF2B5EF4-FFF2-40B4-BE49-F238E27FC236}">
                      <a16:creationId xmlns:a16="http://schemas.microsoft.com/office/drawing/2014/main" id="{10CB76C7-6685-C39D-9F66-6C044DD35E77}"/>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组合 181">
                <a:extLst>
                  <a:ext uri="{FF2B5EF4-FFF2-40B4-BE49-F238E27FC236}">
                    <a16:creationId xmlns:a16="http://schemas.microsoft.com/office/drawing/2014/main" id="{BC7A9D8A-4E42-227E-932C-B89A50BED14C}"/>
                  </a:ext>
                </a:extLst>
              </p:cNvPr>
              <p:cNvGrpSpPr/>
              <p:nvPr/>
            </p:nvGrpSpPr>
            <p:grpSpPr>
              <a:xfrm rot="10200000" flipV="1">
                <a:off x="16091961" y="1660430"/>
                <a:ext cx="116859" cy="1359818"/>
                <a:chOff x="6667500" y="-628650"/>
                <a:chExt cx="155074" cy="1804507"/>
              </a:xfrm>
            </p:grpSpPr>
            <p:sp>
              <p:nvSpPr>
                <p:cNvPr id="183" name="椭圆 182">
                  <a:extLst>
                    <a:ext uri="{FF2B5EF4-FFF2-40B4-BE49-F238E27FC236}">
                      <a16:creationId xmlns:a16="http://schemas.microsoft.com/office/drawing/2014/main" id="{F0CAD0A0-E396-9EA6-5A50-E2CE2A878F7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椭圆 183">
                  <a:extLst>
                    <a:ext uri="{FF2B5EF4-FFF2-40B4-BE49-F238E27FC236}">
                      <a16:creationId xmlns:a16="http://schemas.microsoft.com/office/drawing/2014/main" id="{90243172-9142-DD5E-F9DF-1B0A1DE7C2C1}"/>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5" name="椭圆 184">
                  <a:extLst>
                    <a:ext uri="{FF2B5EF4-FFF2-40B4-BE49-F238E27FC236}">
                      <a16:creationId xmlns:a16="http://schemas.microsoft.com/office/drawing/2014/main" id="{C2172B30-13E2-759A-596D-3B09A3E1EB49}"/>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6" name="椭圆 185">
                  <a:extLst>
                    <a:ext uri="{FF2B5EF4-FFF2-40B4-BE49-F238E27FC236}">
                      <a16:creationId xmlns:a16="http://schemas.microsoft.com/office/drawing/2014/main" id="{1964DEF0-17E5-28A1-A86C-B1C362548AB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7" name="椭圆 186">
                  <a:extLst>
                    <a:ext uri="{FF2B5EF4-FFF2-40B4-BE49-F238E27FC236}">
                      <a16:creationId xmlns:a16="http://schemas.microsoft.com/office/drawing/2014/main" id="{CBBFBEB8-A420-60E5-F976-734A2107934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8" name="椭圆 187">
                  <a:extLst>
                    <a:ext uri="{FF2B5EF4-FFF2-40B4-BE49-F238E27FC236}">
                      <a16:creationId xmlns:a16="http://schemas.microsoft.com/office/drawing/2014/main" id="{3A484669-76D3-7ACE-7127-A9734965597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9" name="椭圆 188">
                  <a:extLst>
                    <a:ext uri="{FF2B5EF4-FFF2-40B4-BE49-F238E27FC236}">
                      <a16:creationId xmlns:a16="http://schemas.microsoft.com/office/drawing/2014/main" id="{50DE0346-F70E-B73D-77EE-7389F3D41BA8}"/>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0" name="椭圆 189">
                  <a:extLst>
                    <a:ext uri="{FF2B5EF4-FFF2-40B4-BE49-F238E27FC236}">
                      <a16:creationId xmlns:a16="http://schemas.microsoft.com/office/drawing/2014/main" id="{40186238-3353-9DA9-45A4-1AEE0410DE9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1" name="椭圆 190">
                  <a:extLst>
                    <a:ext uri="{FF2B5EF4-FFF2-40B4-BE49-F238E27FC236}">
                      <a16:creationId xmlns:a16="http://schemas.microsoft.com/office/drawing/2014/main" id="{DA195B4F-3D9A-7B67-0B32-FE69E07F7630}"/>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2" name="椭圆 191">
                  <a:extLst>
                    <a:ext uri="{FF2B5EF4-FFF2-40B4-BE49-F238E27FC236}">
                      <a16:creationId xmlns:a16="http://schemas.microsoft.com/office/drawing/2014/main" id="{5FE2152D-A95B-E159-D106-A0DA7744916C}"/>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3" name="椭圆 192">
                  <a:extLst>
                    <a:ext uri="{FF2B5EF4-FFF2-40B4-BE49-F238E27FC236}">
                      <a16:creationId xmlns:a16="http://schemas.microsoft.com/office/drawing/2014/main" id="{E0883D01-8E89-9938-C6BA-4AEC5341028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4" name="椭圆 193">
                  <a:extLst>
                    <a:ext uri="{FF2B5EF4-FFF2-40B4-BE49-F238E27FC236}">
                      <a16:creationId xmlns:a16="http://schemas.microsoft.com/office/drawing/2014/main" id="{6814F157-CAE0-5F33-F3A4-E435CFA2B10A}"/>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组合 207">
                <a:extLst>
                  <a:ext uri="{FF2B5EF4-FFF2-40B4-BE49-F238E27FC236}">
                    <a16:creationId xmlns:a16="http://schemas.microsoft.com/office/drawing/2014/main" id="{A4CAE05E-3004-258E-B613-CCC725CC09BD}"/>
                  </a:ext>
                </a:extLst>
              </p:cNvPr>
              <p:cNvGrpSpPr/>
              <p:nvPr/>
            </p:nvGrpSpPr>
            <p:grpSpPr>
              <a:xfrm rot="9600000">
                <a:off x="16843093" y="4463691"/>
                <a:ext cx="116859" cy="1359818"/>
                <a:chOff x="6667500" y="-628650"/>
                <a:chExt cx="155074" cy="1804507"/>
              </a:xfrm>
            </p:grpSpPr>
            <p:sp>
              <p:nvSpPr>
                <p:cNvPr id="222" name="椭圆 221">
                  <a:extLst>
                    <a:ext uri="{FF2B5EF4-FFF2-40B4-BE49-F238E27FC236}">
                      <a16:creationId xmlns:a16="http://schemas.microsoft.com/office/drawing/2014/main" id="{297FB911-C188-4B36-335F-858EB7502146}"/>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椭圆 222">
                  <a:extLst>
                    <a:ext uri="{FF2B5EF4-FFF2-40B4-BE49-F238E27FC236}">
                      <a16:creationId xmlns:a16="http://schemas.microsoft.com/office/drawing/2014/main" id="{135AB052-1184-3D6D-D946-A387B0FAEAD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4" name="椭圆 223">
                  <a:extLst>
                    <a:ext uri="{FF2B5EF4-FFF2-40B4-BE49-F238E27FC236}">
                      <a16:creationId xmlns:a16="http://schemas.microsoft.com/office/drawing/2014/main" id="{71DFF634-C1FD-FE9F-B35C-5BAB4CFD3BB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5" name="椭圆 224">
                  <a:extLst>
                    <a:ext uri="{FF2B5EF4-FFF2-40B4-BE49-F238E27FC236}">
                      <a16:creationId xmlns:a16="http://schemas.microsoft.com/office/drawing/2014/main" id="{FB57CED5-81F9-2C89-D198-B07025F5220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6" name="椭圆 225">
                  <a:extLst>
                    <a:ext uri="{FF2B5EF4-FFF2-40B4-BE49-F238E27FC236}">
                      <a16:creationId xmlns:a16="http://schemas.microsoft.com/office/drawing/2014/main" id="{F9E29A3E-923B-1542-3A18-5CED9D3F8D2E}"/>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7" name="椭圆 226">
                  <a:extLst>
                    <a:ext uri="{FF2B5EF4-FFF2-40B4-BE49-F238E27FC236}">
                      <a16:creationId xmlns:a16="http://schemas.microsoft.com/office/drawing/2014/main" id="{86ECDC4E-A7A9-1895-1D46-D43DAE7DA15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8" name="椭圆 227">
                  <a:extLst>
                    <a:ext uri="{FF2B5EF4-FFF2-40B4-BE49-F238E27FC236}">
                      <a16:creationId xmlns:a16="http://schemas.microsoft.com/office/drawing/2014/main" id="{26CA4C18-07F7-333F-A7C1-17B27C24FED5}"/>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9" name="椭圆 228">
                  <a:extLst>
                    <a:ext uri="{FF2B5EF4-FFF2-40B4-BE49-F238E27FC236}">
                      <a16:creationId xmlns:a16="http://schemas.microsoft.com/office/drawing/2014/main" id="{38C45AA2-7244-BE37-9DE5-413D0600483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0" name="椭圆 229">
                  <a:extLst>
                    <a:ext uri="{FF2B5EF4-FFF2-40B4-BE49-F238E27FC236}">
                      <a16:creationId xmlns:a16="http://schemas.microsoft.com/office/drawing/2014/main" id="{D84D7084-3965-ACBA-160D-41541F53BAD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1" name="椭圆 230">
                  <a:extLst>
                    <a:ext uri="{FF2B5EF4-FFF2-40B4-BE49-F238E27FC236}">
                      <a16:creationId xmlns:a16="http://schemas.microsoft.com/office/drawing/2014/main" id="{108B3B91-07D3-0A4E-B211-F4A8CDE2B06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2" name="椭圆 231">
                  <a:extLst>
                    <a:ext uri="{FF2B5EF4-FFF2-40B4-BE49-F238E27FC236}">
                      <a16:creationId xmlns:a16="http://schemas.microsoft.com/office/drawing/2014/main" id="{0649BCF9-993F-DFAE-301A-F8D880FB2654}"/>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3" name="椭圆 232">
                  <a:extLst>
                    <a:ext uri="{FF2B5EF4-FFF2-40B4-BE49-F238E27FC236}">
                      <a16:creationId xmlns:a16="http://schemas.microsoft.com/office/drawing/2014/main" id="{E9921E21-696F-6104-03FA-AE8902A843E4}"/>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组合 208">
                <a:extLst>
                  <a:ext uri="{FF2B5EF4-FFF2-40B4-BE49-F238E27FC236}">
                    <a16:creationId xmlns:a16="http://schemas.microsoft.com/office/drawing/2014/main" id="{B06BF8B2-4FE9-2533-F251-12FD88FC80CC}"/>
                  </a:ext>
                </a:extLst>
              </p:cNvPr>
              <p:cNvGrpSpPr/>
              <p:nvPr/>
            </p:nvGrpSpPr>
            <p:grpSpPr>
              <a:xfrm rot="9600000" flipV="1">
                <a:off x="15846707" y="1726146"/>
                <a:ext cx="116859" cy="1359818"/>
                <a:chOff x="6667500" y="-628650"/>
                <a:chExt cx="155074" cy="1804507"/>
              </a:xfrm>
            </p:grpSpPr>
            <p:sp>
              <p:nvSpPr>
                <p:cNvPr id="210" name="椭圆 209">
                  <a:extLst>
                    <a:ext uri="{FF2B5EF4-FFF2-40B4-BE49-F238E27FC236}">
                      <a16:creationId xmlns:a16="http://schemas.microsoft.com/office/drawing/2014/main" id="{7A975E13-1BE1-90F2-F417-FE1FEF4B848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椭圆 210">
                  <a:extLst>
                    <a:ext uri="{FF2B5EF4-FFF2-40B4-BE49-F238E27FC236}">
                      <a16:creationId xmlns:a16="http://schemas.microsoft.com/office/drawing/2014/main" id="{4FCA4E38-DFB5-B089-4506-116938A19AA3}"/>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2" name="椭圆 211">
                  <a:extLst>
                    <a:ext uri="{FF2B5EF4-FFF2-40B4-BE49-F238E27FC236}">
                      <a16:creationId xmlns:a16="http://schemas.microsoft.com/office/drawing/2014/main" id="{D40F3459-19D2-52BA-5951-D4D68178E837}"/>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3" name="椭圆 212">
                  <a:extLst>
                    <a:ext uri="{FF2B5EF4-FFF2-40B4-BE49-F238E27FC236}">
                      <a16:creationId xmlns:a16="http://schemas.microsoft.com/office/drawing/2014/main" id="{85667C85-BD99-1258-D4E7-E3D01F05EBF0}"/>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4" name="椭圆 213">
                  <a:extLst>
                    <a:ext uri="{FF2B5EF4-FFF2-40B4-BE49-F238E27FC236}">
                      <a16:creationId xmlns:a16="http://schemas.microsoft.com/office/drawing/2014/main" id="{A93A4A2E-CFBA-B0DD-7732-EAB23FCC9FF2}"/>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5" name="椭圆 214">
                  <a:extLst>
                    <a:ext uri="{FF2B5EF4-FFF2-40B4-BE49-F238E27FC236}">
                      <a16:creationId xmlns:a16="http://schemas.microsoft.com/office/drawing/2014/main" id="{DB7BFBA7-8869-B178-6C50-08F310E59C5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6" name="椭圆 215">
                  <a:extLst>
                    <a:ext uri="{FF2B5EF4-FFF2-40B4-BE49-F238E27FC236}">
                      <a16:creationId xmlns:a16="http://schemas.microsoft.com/office/drawing/2014/main" id="{A20EB432-CFB1-C254-EB7B-D84FEFB05D6C}"/>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7" name="椭圆 216">
                  <a:extLst>
                    <a:ext uri="{FF2B5EF4-FFF2-40B4-BE49-F238E27FC236}">
                      <a16:creationId xmlns:a16="http://schemas.microsoft.com/office/drawing/2014/main" id="{87942171-DAAF-DAAF-89E5-D4CA14E5F3CF}"/>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8" name="椭圆 217">
                  <a:extLst>
                    <a:ext uri="{FF2B5EF4-FFF2-40B4-BE49-F238E27FC236}">
                      <a16:creationId xmlns:a16="http://schemas.microsoft.com/office/drawing/2014/main" id="{BED2C104-7925-91B6-B819-6A24D765C40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9" name="椭圆 218">
                  <a:extLst>
                    <a:ext uri="{FF2B5EF4-FFF2-40B4-BE49-F238E27FC236}">
                      <a16:creationId xmlns:a16="http://schemas.microsoft.com/office/drawing/2014/main" id="{E4D75663-1D41-B4F8-DD80-841C0DCE14FF}"/>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0" name="椭圆 219">
                  <a:extLst>
                    <a:ext uri="{FF2B5EF4-FFF2-40B4-BE49-F238E27FC236}">
                      <a16:creationId xmlns:a16="http://schemas.microsoft.com/office/drawing/2014/main" id="{20155622-79FF-EA9C-F495-AD729D34120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1" name="椭圆 220">
                  <a:extLst>
                    <a:ext uri="{FF2B5EF4-FFF2-40B4-BE49-F238E27FC236}">
                      <a16:creationId xmlns:a16="http://schemas.microsoft.com/office/drawing/2014/main" id="{14734981-C356-B8D2-3B7E-A1AD2939EF9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组合 234">
                <a:extLst>
                  <a:ext uri="{FF2B5EF4-FFF2-40B4-BE49-F238E27FC236}">
                    <a16:creationId xmlns:a16="http://schemas.microsoft.com/office/drawing/2014/main" id="{1D2C3032-3480-CFD8-D429-E7CF6E6006EE}"/>
                  </a:ext>
                </a:extLst>
              </p:cNvPr>
              <p:cNvGrpSpPr/>
              <p:nvPr/>
            </p:nvGrpSpPr>
            <p:grpSpPr>
              <a:xfrm rot="9000000">
                <a:off x="17073209" y="4356386"/>
                <a:ext cx="116859" cy="1359818"/>
                <a:chOff x="6667500" y="-628650"/>
                <a:chExt cx="155074" cy="1804507"/>
              </a:xfrm>
            </p:grpSpPr>
            <p:sp>
              <p:nvSpPr>
                <p:cNvPr id="249" name="椭圆 248">
                  <a:extLst>
                    <a:ext uri="{FF2B5EF4-FFF2-40B4-BE49-F238E27FC236}">
                      <a16:creationId xmlns:a16="http://schemas.microsoft.com/office/drawing/2014/main" id="{84DB5AD8-5711-6679-9AD1-0BFD4D7CA2FE}"/>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椭圆 249">
                  <a:extLst>
                    <a:ext uri="{FF2B5EF4-FFF2-40B4-BE49-F238E27FC236}">
                      <a16:creationId xmlns:a16="http://schemas.microsoft.com/office/drawing/2014/main" id="{C9CC9B86-B644-621E-7534-8A37AA8FE14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1" name="椭圆 250">
                  <a:extLst>
                    <a:ext uri="{FF2B5EF4-FFF2-40B4-BE49-F238E27FC236}">
                      <a16:creationId xmlns:a16="http://schemas.microsoft.com/office/drawing/2014/main" id="{FE34B794-6C54-6529-4539-F91297C9C00C}"/>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2" name="椭圆 251">
                  <a:extLst>
                    <a:ext uri="{FF2B5EF4-FFF2-40B4-BE49-F238E27FC236}">
                      <a16:creationId xmlns:a16="http://schemas.microsoft.com/office/drawing/2014/main" id="{17A7ECC7-D0B3-1E6C-1D84-E7D7DEE14AFC}"/>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3" name="椭圆 252">
                  <a:extLst>
                    <a:ext uri="{FF2B5EF4-FFF2-40B4-BE49-F238E27FC236}">
                      <a16:creationId xmlns:a16="http://schemas.microsoft.com/office/drawing/2014/main" id="{8929BFB5-FD7A-E77A-F6E7-670FB27EC973}"/>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4" name="椭圆 253">
                  <a:extLst>
                    <a:ext uri="{FF2B5EF4-FFF2-40B4-BE49-F238E27FC236}">
                      <a16:creationId xmlns:a16="http://schemas.microsoft.com/office/drawing/2014/main" id="{4B0B5027-1E15-78D9-E5FD-4FC5FDE7B049}"/>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5" name="椭圆 254">
                  <a:extLst>
                    <a:ext uri="{FF2B5EF4-FFF2-40B4-BE49-F238E27FC236}">
                      <a16:creationId xmlns:a16="http://schemas.microsoft.com/office/drawing/2014/main" id="{32AE06C7-8686-210A-51B3-D7B9829E0648}"/>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6" name="椭圆 255">
                  <a:extLst>
                    <a:ext uri="{FF2B5EF4-FFF2-40B4-BE49-F238E27FC236}">
                      <a16:creationId xmlns:a16="http://schemas.microsoft.com/office/drawing/2014/main" id="{0DB9744C-A671-E3CC-8A30-77E39D4C71FE}"/>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7" name="椭圆 256">
                  <a:extLst>
                    <a:ext uri="{FF2B5EF4-FFF2-40B4-BE49-F238E27FC236}">
                      <a16:creationId xmlns:a16="http://schemas.microsoft.com/office/drawing/2014/main" id="{D51B8F1D-F855-EB7A-E230-A062F365FB78}"/>
                    </a:ext>
                  </a:extLst>
                </p:cNvPr>
                <p:cNvSpPr/>
                <p:nvPr/>
              </p:nvSpPr>
              <p:spPr>
                <a:xfrm>
                  <a:off x="6679836" y="472252"/>
                  <a:ext cx="130403" cy="130402"/>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8" name="椭圆 257">
                  <a:extLst>
                    <a:ext uri="{FF2B5EF4-FFF2-40B4-BE49-F238E27FC236}">
                      <a16:creationId xmlns:a16="http://schemas.microsoft.com/office/drawing/2014/main" id="{761060CD-63B2-12E0-3952-CB2A98E7371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59" name="椭圆 258">
                  <a:extLst>
                    <a:ext uri="{FF2B5EF4-FFF2-40B4-BE49-F238E27FC236}">
                      <a16:creationId xmlns:a16="http://schemas.microsoft.com/office/drawing/2014/main" id="{321BC62E-2076-F671-4BE4-A8DA9C3932E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0" name="椭圆 259">
                  <a:extLst>
                    <a:ext uri="{FF2B5EF4-FFF2-40B4-BE49-F238E27FC236}">
                      <a16:creationId xmlns:a16="http://schemas.microsoft.com/office/drawing/2014/main" id="{33746F9C-D38C-F659-B86F-51D753F74377}"/>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组合 235">
                <a:extLst>
                  <a:ext uri="{FF2B5EF4-FFF2-40B4-BE49-F238E27FC236}">
                    <a16:creationId xmlns:a16="http://schemas.microsoft.com/office/drawing/2014/main" id="{23436F4A-2A0A-4667-51CC-3616C81BF3E1}"/>
                  </a:ext>
                </a:extLst>
              </p:cNvPr>
              <p:cNvGrpSpPr/>
              <p:nvPr/>
            </p:nvGrpSpPr>
            <p:grpSpPr>
              <a:xfrm rot="9000000" flipV="1">
                <a:off x="15616591" y="1833451"/>
                <a:ext cx="116859" cy="1359818"/>
                <a:chOff x="6667500" y="-628650"/>
                <a:chExt cx="155074" cy="1804507"/>
              </a:xfrm>
            </p:grpSpPr>
            <p:sp>
              <p:nvSpPr>
                <p:cNvPr id="237" name="椭圆 236">
                  <a:extLst>
                    <a:ext uri="{FF2B5EF4-FFF2-40B4-BE49-F238E27FC236}">
                      <a16:creationId xmlns:a16="http://schemas.microsoft.com/office/drawing/2014/main" id="{134248FA-ECE5-D90D-DEDF-D769763BC82C}"/>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椭圆 237">
                  <a:extLst>
                    <a:ext uri="{FF2B5EF4-FFF2-40B4-BE49-F238E27FC236}">
                      <a16:creationId xmlns:a16="http://schemas.microsoft.com/office/drawing/2014/main" id="{019B3602-E2FA-5099-5422-7F6197D94B8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39" name="椭圆 238">
                  <a:extLst>
                    <a:ext uri="{FF2B5EF4-FFF2-40B4-BE49-F238E27FC236}">
                      <a16:creationId xmlns:a16="http://schemas.microsoft.com/office/drawing/2014/main" id="{15D19124-855F-55BC-529C-AE925CA7EDC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0" name="椭圆 239">
                  <a:extLst>
                    <a:ext uri="{FF2B5EF4-FFF2-40B4-BE49-F238E27FC236}">
                      <a16:creationId xmlns:a16="http://schemas.microsoft.com/office/drawing/2014/main" id="{5E226BBB-0094-993A-1B03-C1A73C874230}"/>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1" name="椭圆 240">
                  <a:extLst>
                    <a:ext uri="{FF2B5EF4-FFF2-40B4-BE49-F238E27FC236}">
                      <a16:creationId xmlns:a16="http://schemas.microsoft.com/office/drawing/2014/main" id="{76281679-92C5-9608-6903-672E67BB313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2" name="椭圆 241">
                  <a:extLst>
                    <a:ext uri="{FF2B5EF4-FFF2-40B4-BE49-F238E27FC236}">
                      <a16:creationId xmlns:a16="http://schemas.microsoft.com/office/drawing/2014/main" id="{E26C0B3A-4E31-9DBE-38D5-D2BF1CC83B69}"/>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3" name="椭圆 242">
                  <a:extLst>
                    <a:ext uri="{FF2B5EF4-FFF2-40B4-BE49-F238E27FC236}">
                      <a16:creationId xmlns:a16="http://schemas.microsoft.com/office/drawing/2014/main" id="{2556FB2D-0FB4-8B78-8DEC-C0D529FFD20C}"/>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4" name="椭圆 243">
                  <a:extLst>
                    <a:ext uri="{FF2B5EF4-FFF2-40B4-BE49-F238E27FC236}">
                      <a16:creationId xmlns:a16="http://schemas.microsoft.com/office/drawing/2014/main" id="{21C684BB-BE49-241C-6D82-D781B740F062}"/>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5" name="椭圆 244">
                  <a:extLst>
                    <a:ext uri="{FF2B5EF4-FFF2-40B4-BE49-F238E27FC236}">
                      <a16:creationId xmlns:a16="http://schemas.microsoft.com/office/drawing/2014/main" id="{F1AA4BA4-1F21-4452-B980-9568C3C7D9A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6" name="椭圆 245">
                  <a:extLst>
                    <a:ext uri="{FF2B5EF4-FFF2-40B4-BE49-F238E27FC236}">
                      <a16:creationId xmlns:a16="http://schemas.microsoft.com/office/drawing/2014/main" id="{95F739DD-4949-6383-C21E-4D201FDADAFE}"/>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7" name="椭圆 246">
                  <a:extLst>
                    <a:ext uri="{FF2B5EF4-FFF2-40B4-BE49-F238E27FC236}">
                      <a16:creationId xmlns:a16="http://schemas.microsoft.com/office/drawing/2014/main" id="{60930247-8F5C-C091-9429-E1FD720F5517}"/>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8" name="椭圆 247">
                  <a:extLst>
                    <a:ext uri="{FF2B5EF4-FFF2-40B4-BE49-F238E27FC236}">
                      <a16:creationId xmlns:a16="http://schemas.microsoft.com/office/drawing/2014/main" id="{CBEEFB59-BFBA-4306-333F-F5D885E8EA1C}"/>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组合 261">
                <a:extLst>
                  <a:ext uri="{FF2B5EF4-FFF2-40B4-BE49-F238E27FC236}">
                    <a16:creationId xmlns:a16="http://schemas.microsoft.com/office/drawing/2014/main" id="{90A729B5-5412-4466-344F-0B6C2320AB5D}"/>
                  </a:ext>
                </a:extLst>
              </p:cNvPr>
              <p:cNvGrpSpPr/>
              <p:nvPr/>
            </p:nvGrpSpPr>
            <p:grpSpPr>
              <a:xfrm rot="8400000">
                <a:off x="17281196" y="4210752"/>
                <a:ext cx="116859" cy="1359818"/>
                <a:chOff x="6667500" y="-628650"/>
                <a:chExt cx="155074" cy="1804507"/>
              </a:xfrm>
            </p:grpSpPr>
            <p:sp>
              <p:nvSpPr>
                <p:cNvPr id="276" name="椭圆 275">
                  <a:extLst>
                    <a:ext uri="{FF2B5EF4-FFF2-40B4-BE49-F238E27FC236}">
                      <a16:creationId xmlns:a16="http://schemas.microsoft.com/office/drawing/2014/main" id="{50A5A126-C418-0850-1DF5-8EB75F19C9BE}"/>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椭圆 276">
                  <a:extLst>
                    <a:ext uri="{FF2B5EF4-FFF2-40B4-BE49-F238E27FC236}">
                      <a16:creationId xmlns:a16="http://schemas.microsoft.com/office/drawing/2014/main" id="{05E615F9-6318-70DD-A36E-64CE1D0BE903}"/>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8" name="椭圆 277">
                  <a:extLst>
                    <a:ext uri="{FF2B5EF4-FFF2-40B4-BE49-F238E27FC236}">
                      <a16:creationId xmlns:a16="http://schemas.microsoft.com/office/drawing/2014/main" id="{50D4F094-5839-E688-9970-ABABC2A5FC3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9" name="椭圆 278">
                  <a:extLst>
                    <a:ext uri="{FF2B5EF4-FFF2-40B4-BE49-F238E27FC236}">
                      <a16:creationId xmlns:a16="http://schemas.microsoft.com/office/drawing/2014/main" id="{BA487859-3A60-163A-8817-4FC367B544FA}"/>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0" name="椭圆 279">
                  <a:extLst>
                    <a:ext uri="{FF2B5EF4-FFF2-40B4-BE49-F238E27FC236}">
                      <a16:creationId xmlns:a16="http://schemas.microsoft.com/office/drawing/2014/main" id="{6D9B6136-9D81-85B6-5BBA-7DC86121164C}"/>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1" name="椭圆 280">
                  <a:extLst>
                    <a:ext uri="{FF2B5EF4-FFF2-40B4-BE49-F238E27FC236}">
                      <a16:creationId xmlns:a16="http://schemas.microsoft.com/office/drawing/2014/main" id="{4E023F31-49B8-E0A3-AD1B-2092290B0A9A}"/>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2" name="椭圆 281">
                  <a:extLst>
                    <a:ext uri="{FF2B5EF4-FFF2-40B4-BE49-F238E27FC236}">
                      <a16:creationId xmlns:a16="http://schemas.microsoft.com/office/drawing/2014/main" id="{C66215DC-AEE8-E661-0470-326E07A77DEE}"/>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3" name="椭圆 282">
                  <a:extLst>
                    <a:ext uri="{FF2B5EF4-FFF2-40B4-BE49-F238E27FC236}">
                      <a16:creationId xmlns:a16="http://schemas.microsoft.com/office/drawing/2014/main" id="{49DF3D0F-6948-3CC1-01BD-7E40B400373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4" name="椭圆 283">
                  <a:extLst>
                    <a:ext uri="{FF2B5EF4-FFF2-40B4-BE49-F238E27FC236}">
                      <a16:creationId xmlns:a16="http://schemas.microsoft.com/office/drawing/2014/main" id="{F7FBD7FB-209F-44A6-6700-7D707A505A42}"/>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5" name="椭圆 284">
                  <a:extLst>
                    <a:ext uri="{FF2B5EF4-FFF2-40B4-BE49-F238E27FC236}">
                      <a16:creationId xmlns:a16="http://schemas.microsoft.com/office/drawing/2014/main" id="{A693A8EE-137A-DD6E-BA2D-778175A4CD9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6" name="椭圆 285">
                  <a:extLst>
                    <a:ext uri="{FF2B5EF4-FFF2-40B4-BE49-F238E27FC236}">
                      <a16:creationId xmlns:a16="http://schemas.microsoft.com/office/drawing/2014/main" id="{8B47F79C-B972-29BD-863D-E0CFB02E113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87" name="椭圆 286">
                  <a:extLst>
                    <a:ext uri="{FF2B5EF4-FFF2-40B4-BE49-F238E27FC236}">
                      <a16:creationId xmlns:a16="http://schemas.microsoft.com/office/drawing/2014/main" id="{BDA323CA-C10E-D85F-ECD1-34B1FE488DAA}"/>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组合 262">
                <a:extLst>
                  <a:ext uri="{FF2B5EF4-FFF2-40B4-BE49-F238E27FC236}">
                    <a16:creationId xmlns:a16="http://schemas.microsoft.com/office/drawing/2014/main" id="{742A0C0E-2B69-C2F2-CD54-CAC383EC8165}"/>
                  </a:ext>
                </a:extLst>
              </p:cNvPr>
              <p:cNvGrpSpPr/>
              <p:nvPr/>
            </p:nvGrpSpPr>
            <p:grpSpPr>
              <a:xfrm rot="8400000" flipV="1">
                <a:off x="15408604" y="1979085"/>
                <a:ext cx="116859" cy="1359818"/>
                <a:chOff x="6667500" y="-628650"/>
                <a:chExt cx="155074" cy="1804507"/>
              </a:xfrm>
            </p:grpSpPr>
            <p:sp>
              <p:nvSpPr>
                <p:cNvPr id="264" name="椭圆 263">
                  <a:extLst>
                    <a:ext uri="{FF2B5EF4-FFF2-40B4-BE49-F238E27FC236}">
                      <a16:creationId xmlns:a16="http://schemas.microsoft.com/office/drawing/2014/main" id="{BCB8DF8B-523B-1411-75FF-C3D710C85FB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椭圆 264">
                  <a:extLst>
                    <a:ext uri="{FF2B5EF4-FFF2-40B4-BE49-F238E27FC236}">
                      <a16:creationId xmlns:a16="http://schemas.microsoft.com/office/drawing/2014/main" id="{15E875EE-E144-9029-3BB9-71F21C90D57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6" name="椭圆 265">
                  <a:extLst>
                    <a:ext uri="{FF2B5EF4-FFF2-40B4-BE49-F238E27FC236}">
                      <a16:creationId xmlns:a16="http://schemas.microsoft.com/office/drawing/2014/main" id="{158B34DA-C9A5-FF43-010E-E8F97960684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7" name="椭圆 266">
                  <a:extLst>
                    <a:ext uri="{FF2B5EF4-FFF2-40B4-BE49-F238E27FC236}">
                      <a16:creationId xmlns:a16="http://schemas.microsoft.com/office/drawing/2014/main" id="{05AD5DCB-AFD0-A2C7-12C3-2EFC68BBBA5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8" name="椭圆 267">
                  <a:extLst>
                    <a:ext uri="{FF2B5EF4-FFF2-40B4-BE49-F238E27FC236}">
                      <a16:creationId xmlns:a16="http://schemas.microsoft.com/office/drawing/2014/main" id="{2B798FC5-3456-AF5D-1B74-97B2560AEB2E}"/>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9" name="椭圆 268">
                  <a:extLst>
                    <a:ext uri="{FF2B5EF4-FFF2-40B4-BE49-F238E27FC236}">
                      <a16:creationId xmlns:a16="http://schemas.microsoft.com/office/drawing/2014/main" id="{23D3A5B2-54C0-514B-5BEC-2475D1EACAD0}"/>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0" name="椭圆 269">
                  <a:extLst>
                    <a:ext uri="{FF2B5EF4-FFF2-40B4-BE49-F238E27FC236}">
                      <a16:creationId xmlns:a16="http://schemas.microsoft.com/office/drawing/2014/main" id="{E0E0B0AE-56C9-93F9-6330-7AE6A612E1B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1" name="椭圆 270">
                  <a:extLst>
                    <a:ext uri="{FF2B5EF4-FFF2-40B4-BE49-F238E27FC236}">
                      <a16:creationId xmlns:a16="http://schemas.microsoft.com/office/drawing/2014/main" id="{4FE2903D-90B0-746E-9005-E346C80A4CF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2" name="椭圆 271">
                  <a:extLst>
                    <a:ext uri="{FF2B5EF4-FFF2-40B4-BE49-F238E27FC236}">
                      <a16:creationId xmlns:a16="http://schemas.microsoft.com/office/drawing/2014/main" id="{FB5DB0E4-AE1D-7867-A2EA-A7C54D926434}"/>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3" name="椭圆 272">
                  <a:extLst>
                    <a:ext uri="{FF2B5EF4-FFF2-40B4-BE49-F238E27FC236}">
                      <a16:creationId xmlns:a16="http://schemas.microsoft.com/office/drawing/2014/main" id="{DC870CD7-D3C6-0A66-B76D-0226A8D33ACC}"/>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4" name="椭圆 273">
                  <a:extLst>
                    <a:ext uri="{FF2B5EF4-FFF2-40B4-BE49-F238E27FC236}">
                      <a16:creationId xmlns:a16="http://schemas.microsoft.com/office/drawing/2014/main" id="{6BFE0BE5-EC59-2F6D-536A-AD53066541A1}"/>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5" name="椭圆 274">
                  <a:extLst>
                    <a:ext uri="{FF2B5EF4-FFF2-40B4-BE49-F238E27FC236}">
                      <a16:creationId xmlns:a16="http://schemas.microsoft.com/office/drawing/2014/main" id="{2ED4515B-6937-5A23-D6EF-12ADD9CE3B24}"/>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9" name="组合 288">
                <a:extLst>
                  <a:ext uri="{FF2B5EF4-FFF2-40B4-BE49-F238E27FC236}">
                    <a16:creationId xmlns:a16="http://schemas.microsoft.com/office/drawing/2014/main" id="{AC18C77F-61CB-E2BB-B71F-E4F7BA15A0D5}"/>
                  </a:ext>
                </a:extLst>
              </p:cNvPr>
              <p:cNvGrpSpPr/>
              <p:nvPr/>
            </p:nvGrpSpPr>
            <p:grpSpPr>
              <a:xfrm rot="7800000">
                <a:off x="17460734" y="4031214"/>
                <a:ext cx="116859" cy="1359818"/>
                <a:chOff x="6667500" y="-628650"/>
                <a:chExt cx="155074" cy="1804507"/>
              </a:xfrm>
            </p:grpSpPr>
            <p:sp>
              <p:nvSpPr>
                <p:cNvPr id="303" name="椭圆 302">
                  <a:extLst>
                    <a:ext uri="{FF2B5EF4-FFF2-40B4-BE49-F238E27FC236}">
                      <a16:creationId xmlns:a16="http://schemas.microsoft.com/office/drawing/2014/main" id="{B388EF37-CFD3-7DC7-C866-351368212A53}"/>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椭圆 303">
                  <a:extLst>
                    <a:ext uri="{FF2B5EF4-FFF2-40B4-BE49-F238E27FC236}">
                      <a16:creationId xmlns:a16="http://schemas.microsoft.com/office/drawing/2014/main" id="{098735E8-7205-CD35-1E55-1455AD797F68}"/>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5" name="椭圆 304">
                  <a:extLst>
                    <a:ext uri="{FF2B5EF4-FFF2-40B4-BE49-F238E27FC236}">
                      <a16:creationId xmlns:a16="http://schemas.microsoft.com/office/drawing/2014/main" id="{D18A5594-02BB-8A18-55B0-010ED6E81235}"/>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6" name="椭圆 305">
                  <a:extLst>
                    <a:ext uri="{FF2B5EF4-FFF2-40B4-BE49-F238E27FC236}">
                      <a16:creationId xmlns:a16="http://schemas.microsoft.com/office/drawing/2014/main" id="{E6D6B037-DF56-37CF-14BA-389A5EEE6DD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7" name="椭圆 306">
                  <a:extLst>
                    <a:ext uri="{FF2B5EF4-FFF2-40B4-BE49-F238E27FC236}">
                      <a16:creationId xmlns:a16="http://schemas.microsoft.com/office/drawing/2014/main" id="{6B31E900-3DF4-8BFF-741B-2D1F8B83F6F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8" name="椭圆 307">
                  <a:extLst>
                    <a:ext uri="{FF2B5EF4-FFF2-40B4-BE49-F238E27FC236}">
                      <a16:creationId xmlns:a16="http://schemas.microsoft.com/office/drawing/2014/main" id="{DF6A7E90-0676-C528-D210-438E708A48CA}"/>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9" name="椭圆 308">
                  <a:extLst>
                    <a:ext uri="{FF2B5EF4-FFF2-40B4-BE49-F238E27FC236}">
                      <a16:creationId xmlns:a16="http://schemas.microsoft.com/office/drawing/2014/main" id="{F89CD9B4-0ABD-E9F6-9F3E-6EEE33B8938E}"/>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10" name="椭圆 309">
                  <a:extLst>
                    <a:ext uri="{FF2B5EF4-FFF2-40B4-BE49-F238E27FC236}">
                      <a16:creationId xmlns:a16="http://schemas.microsoft.com/office/drawing/2014/main" id="{89A4BC77-54E4-7B9D-4E8A-6715B80B1E4F}"/>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11" name="椭圆 310">
                  <a:extLst>
                    <a:ext uri="{FF2B5EF4-FFF2-40B4-BE49-F238E27FC236}">
                      <a16:creationId xmlns:a16="http://schemas.microsoft.com/office/drawing/2014/main" id="{19F87872-5072-88B7-9B95-B692DC776248}"/>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12" name="椭圆 311">
                  <a:extLst>
                    <a:ext uri="{FF2B5EF4-FFF2-40B4-BE49-F238E27FC236}">
                      <a16:creationId xmlns:a16="http://schemas.microsoft.com/office/drawing/2014/main" id="{D6280175-1C3F-7C06-F348-AAE3CB97BFE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13" name="椭圆 312">
                  <a:extLst>
                    <a:ext uri="{FF2B5EF4-FFF2-40B4-BE49-F238E27FC236}">
                      <a16:creationId xmlns:a16="http://schemas.microsoft.com/office/drawing/2014/main" id="{6DE87E3D-F44C-FDDE-DFDA-A91BB50C04B0}"/>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14" name="椭圆 313">
                  <a:extLst>
                    <a:ext uri="{FF2B5EF4-FFF2-40B4-BE49-F238E27FC236}">
                      <a16:creationId xmlns:a16="http://schemas.microsoft.com/office/drawing/2014/main" id="{26E860BB-738B-53DF-B4A1-08BA855680F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组合 289">
                <a:extLst>
                  <a:ext uri="{FF2B5EF4-FFF2-40B4-BE49-F238E27FC236}">
                    <a16:creationId xmlns:a16="http://schemas.microsoft.com/office/drawing/2014/main" id="{6F60A906-6C08-7ABD-CC08-B84042F4608E}"/>
                  </a:ext>
                </a:extLst>
              </p:cNvPr>
              <p:cNvGrpSpPr/>
              <p:nvPr/>
            </p:nvGrpSpPr>
            <p:grpSpPr>
              <a:xfrm rot="7800000" flipV="1">
                <a:off x="15229066" y="2158623"/>
                <a:ext cx="116859" cy="1359818"/>
                <a:chOff x="6667500" y="-628650"/>
                <a:chExt cx="155074" cy="1804507"/>
              </a:xfrm>
            </p:grpSpPr>
            <p:sp>
              <p:nvSpPr>
                <p:cNvPr id="291" name="椭圆 290">
                  <a:extLst>
                    <a:ext uri="{FF2B5EF4-FFF2-40B4-BE49-F238E27FC236}">
                      <a16:creationId xmlns:a16="http://schemas.microsoft.com/office/drawing/2014/main" id="{62AD0E11-6322-275E-AF82-0B84B27DFA42}"/>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椭圆 291">
                  <a:extLst>
                    <a:ext uri="{FF2B5EF4-FFF2-40B4-BE49-F238E27FC236}">
                      <a16:creationId xmlns:a16="http://schemas.microsoft.com/office/drawing/2014/main" id="{96D3B44A-858A-B5D6-E43A-59AB62A784A1}"/>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3" name="椭圆 292">
                  <a:extLst>
                    <a:ext uri="{FF2B5EF4-FFF2-40B4-BE49-F238E27FC236}">
                      <a16:creationId xmlns:a16="http://schemas.microsoft.com/office/drawing/2014/main" id="{59AF6A9B-6021-15CC-A7D5-E6FEA0E0943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4" name="椭圆 293">
                  <a:extLst>
                    <a:ext uri="{FF2B5EF4-FFF2-40B4-BE49-F238E27FC236}">
                      <a16:creationId xmlns:a16="http://schemas.microsoft.com/office/drawing/2014/main" id="{7CDA55C8-6A5A-D6CC-D772-9CEB4DD7F65C}"/>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5" name="椭圆 294">
                  <a:extLst>
                    <a:ext uri="{FF2B5EF4-FFF2-40B4-BE49-F238E27FC236}">
                      <a16:creationId xmlns:a16="http://schemas.microsoft.com/office/drawing/2014/main" id="{01F1AF0E-FFA8-3FF4-8C0A-517069C2458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6" name="椭圆 295">
                  <a:extLst>
                    <a:ext uri="{FF2B5EF4-FFF2-40B4-BE49-F238E27FC236}">
                      <a16:creationId xmlns:a16="http://schemas.microsoft.com/office/drawing/2014/main" id="{5C168E6A-6718-0E39-9BBD-0DF9017FA659}"/>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7" name="椭圆 296">
                  <a:extLst>
                    <a:ext uri="{FF2B5EF4-FFF2-40B4-BE49-F238E27FC236}">
                      <a16:creationId xmlns:a16="http://schemas.microsoft.com/office/drawing/2014/main" id="{4571A7BA-9AB0-93C1-FF70-607FB313F3B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8" name="椭圆 297">
                  <a:extLst>
                    <a:ext uri="{FF2B5EF4-FFF2-40B4-BE49-F238E27FC236}">
                      <a16:creationId xmlns:a16="http://schemas.microsoft.com/office/drawing/2014/main" id="{0A7077A3-D05C-5153-7F38-EEE4445217E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99" name="椭圆 298">
                  <a:extLst>
                    <a:ext uri="{FF2B5EF4-FFF2-40B4-BE49-F238E27FC236}">
                      <a16:creationId xmlns:a16="http://schemas.microsoft.com/office/drawing/2014/main" id="{1C621933-27C8-7AAC-8980-4B227596CC62}"/>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0" name="椭圆 299">
                  <a:extLst>
                    <a:ext uri="{FF2B5EF4-FFF2-40B4-BE49-F238E27FC236}">
                      <a16:creationId xmlns:a16="http://schemas.microsoft.com/office/drawing/2014/main" id="{09D3F006-D636-0F0C-BA64-B2C6DF6B136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1" name="椭圆 300">
                  <a:extLst>
                    <a:ext uri="{FF2B5EF4-FFF2-40B4-BE49-F238E27FC236}">
                      <a16:creationId xmlns:a16="http://schemas.microsoft.com/office/drawing/2014/main" id="{109483B3-CE9E-B53F-703F-A72E2E643903}"/>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02" name="椭圆 301">
                  <a:extLst>
                    <a:ext uri="{FF2B5EF4-FFF2-40B4-BE49-F238E27FC236}">
                      <a16:creationId xmlns:a16="http://schemas.microsoft.com/office/drawing/2014/main" id="{7C57D585-6088-10D8-C54F-A92E35FF5A6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 name="组合 315">
                <a:extLst>
                  <a:ext uri="{FF2B5EF4-FFF2-40B4-BE49-F238E27FC236}">
                    <a16:creationId xmlns:a16="http://schemas.microsoft.com/office/drawing/2014/main" id="{EE97244A-E09D-2DC7-82F5-1C7542DBE2CA}"/>
                  </a:ext>
                </a:extLst>
              </p:cNvPr>
              <p:cNvGrpSpPr/>
              <p:nvPr/>
            </p:nvGrpSpPr>
            <p:grpSpPr>
              <a:xfrm rot="7200000">
                <a:off x="17606368" y="3823227"/>
                <a:ext cx="116859" cy="1359818"/>
                <a:chOff x="6667500" y="-628650"/>
                <a:chExt cx="155074" cy="1804507"/>
              </a:xfrm>
            </p:grpSpPr>
            <p:sp>
              <p:nvSpPr>
                <p:cNvPr id="330" name="椭圆 329">
                  <a:extLst>
                    <a:ext uri="{FF2B5EF4-FFF2-40B4-BE49-F238E27FC236}">
                      <a16:creationId xmlns:a16="http://schemas.microsoft.com/office/drawing/2014/main" id="{5FDE56CF-0A91-F754-F2C9-23BA05B2340F}"/>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椭圆 330">
                  <a:extLst>
                    <a:ext uri="{FF2B5EF4-FFF2-40B4-BE49-F238E27FC236}">
                      <a16:creationId xmlns:a16="http://schemas.microsoft.com/office/drawing/2014/main" id="{B5AB803B-D345-62E8-F1B1-AA29C2DE3E8A}"/>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2" name="椭圆 331">
                  <a:extLst>
                    <a:ext uri="{FF2B5EF4-FFF2-40B4-BE49-F238E27FC236}">
                      <a16:creationId xmlns:a16="http://schemas.microsoft.com/office/drawing/2014/main" id="{A8367CE9-061C-D816-CF01-17B3ED141CA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3" name="椭圆 332">
                  <a:extLst>
                    <a:ext uri="{FF2B5EF4-FFF2-40B4-BE49-F238E27FC236}">
                      <a16:creationId xmlns:a16="http://schemas.microsoft.com/office/drawing/2014/main" id="{602F7D06-C49D-A5E4-639D-C5F3B6502F1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4" name="椭圆 333">
                  <a:extLst>
                    <a:ext uri="{FF2B5EF4-FFF2-40B4-BE49-F238E27FC236}">
                      <a16:creationId xmlns:a16="http://schemas.microsoft.com/office/drawing/2014/main" id="{AAE49268-3262-0472-05F1-7EBDEF948C7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5" name="椭圆 334">
                  <a:extLst>
                    <a:ext uri="{FF2B5EF4-FFF2-40B4-BE49-F238E27FC236}">
                      <a16:creationId xmlns:a16="http://schemas.microsoft.com/office/drawing/2014/main" id="{655BEF46-8B5A-7B7A-CCC4-1E1F4344AAFC}"/>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6" name="椭圆 335">
                  <a:extLst>
                    <a:ext uri="{FF2B5EF4-FFF2-40B4-BE49-F238E27FC236}">
                      <a16:creationId xmlns:a16="http://schemas.microsoft.com/office/drawing/2014/main" id="{D6BABF9E-424E-7AFB-6EA8-312B2D19DEA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7" name="椭圆 336">
                  <a:extLst>
                    <a:ext uri="{FF2B5EF4-FFF2-40B4-BE49-F238E27FC236}">
                      <a16:creationId xmlns:a16="http://schemas.microsoft.com/office/drawing/2014/main" id="{21E51448-84D6-E6BC-AD0E-1C1BCB8C78EA}"/>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8" name="椭圆 337">
                  <a:extLst>
                    <a:ext uri="{FF2B5EF4-FFF2-40B4-BE49-F238E27FC236}">
                      <a16:creationId xmlns:a16="http://schemas.microsoft.com/office/drawing/2014/main" id="{B864EBD8-0124-6AC4-E6E1-881FA1549CB3}"/>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39" name="椭圆 338">
                  <a:extLst>
                    <a:ext uri="{FF2B5EF4-FFF2-40B4-BE49-F238E27FC236}">
                      <a16:creationId xmlns:a16="http://schemas.microsoft.com/office/drawing/2014/main" id="{7DBDC8B2-E273-7E3E-0009-3AEE2244945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0" name="椭圆 339">
                  <a:extLst>
                    <a:ext uri="{FF2B5EF4-FFF2-40B4-BE49-F238E27FC236}">
                      <a16:creationId xmlns:a16="http://schemas.microsoft.com/office/drawing/2014/main" id="{66C608D8-0E21-4248-5E4C-69C563C6301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1" name="椭圆 340">
                  <a:extLst>
                    <a:ext uri="{FF2B5EF4-FFF2-40B4-BE49-F238E27FC236}">
                      <a16:creationId xmlns:a16="http://schemas.microsoft.com/office/drawing/2014/main" id="{636F165C-642B-A9C6-04AA-0F6B880EECD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组合 316">
                <a:extLst>
                  <a:ext uri="{FF2B5EF4-FFF2-40B4-BE49-F238E27FC236}">
                    <a16:creationId xmlns:a16="http://schemas.microsoft.com/office/drawing/2014/main" id="{1DB09436-0BA2-F681-E84F-43E86358173A}"/>
                  </a:ext>
                </a:extLst>
              </p:cNvPr>
              <p:cNvGrpSpPr/>
              <p:nvPr/>
            </p:nvGrpSpPr>
            <p:grpSpPr>
              <a:xfrm rot="7200000" flipV="1">
                <a:off x="15083432" y="2366610"/>
                <a:ext cx="116859" cy="1359818"/>
                <a:chOff x="6667500" y="-628650"/>
                <a:chExt cx="155074" cy="1804507"/>
              </a:xfrm>
            </p:grpSpPr>
            <p:sp>
              <p:nvSpPr>
                <p:cNvPr id="318" name="椭圆 317">
                  <a:extLst>
                    <a:ext uri="{FF2B5EF4-FFF2-40B4-BE49-F238E27FC236}">
                      <a16:creationId xmlns:a16="http://schemas.microsoft.com/office/drawing/2014/main" id="{326880D0-1D4A-4B74-7939-8FBF0B1F6179}"/>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椭圆 318">
                  <a:extLst>
                    <a:ext uri="{FF2B5EF4-FFF2-40B4-BE49-F238E27FC236}">
                      <a16:creationId xmlns:a16="http://schemas.microsoft.com/office/drawing/2014/main" id="{F129F163-C3C4-422B-B34C-A940EFEBD28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0" name="椭圆 319">
                  <a:extLst>
                    <a:ext uri="{FF2B5EF4-FFF2-40B4-BE49-F238E27FC236}">
                      <a16:creationId xmlns:a16="http://schemas.microsoft.com/office/drawing/2014/main" id="{740E2AAB-5E5C-8A33-1C42-CC02B50EE11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1" name="椭圆 320">
                  <a:extLst>
                    <a:ext uri="{FF2B5EF4-FFF2-40B4-BE49-F238E27FC236}">
                      <a16:creationId xmlns:a16="http://schemas.microsoft.com/office/drawing/2014/main" id="{631758C0-480B-4ABE-78DA-76525C94BD69}"/>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2" name="椭圆 321">
                  <a:extLst>
                    <a:ext uri="{FF2B5EF4-FFF2-40B4-BE49-F238E27FC236}">
                      <a16:creationId xmlns:a16="http://schemas.microsoft.com/office/drawing/2014/main" id="{C53C0E8A-9781-648D-BB90-B794138ADC63}"/>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3" name="椭圆 322">
                  <a:extLst>
                    <a:ext uri="{FF2B5EF4-FFF2-40B4-BE49-F238E27FC236}">
                      <a16:creationId xmlns:a16="http://schemas.microsoft.com/office/drawing/2014/main" id="{7B52AF9D-419C-B4C3-E7FE-4C34EDF1D31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4" name="椭圆 323">
                  <a:extLst>
                    <a:ext uri="{FF2B5EF4-FFF2-40B4-BE49-F238E27FC236}">
                      <a16:creationId xmlns:a16="http://schemas.microsoft.com/office/drawing/2014/main" id="{A6490564-E08B-AEFB-6E2B-2870CD92E350}"/>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5" name="椭圆 324">
                  <a:extLst>
                    <a:ext uri="{FF2B5EF4-FFF2-40B4-BE49-F238E27FC236}">
                      <a16:creationId xmlns:a16="http://schemas.microsoft.com/office/drawing/2014/main" id="{64459591-6FD7-F429-885D-A79BA462137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6" name="椭圆 325">
                  <a:extLst>
                    <a:ext uri="{FF2B5EF4-FFF2-40B4-BE49-F238E27FC236}">
                      <a16:creationId xmlns:a16="http://schemas.microsoft.com/office/drawing/2014/main" id="{B927E5AA-0BCC-A0AB-487F-F94D835FC77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7" name="椭圆 326">
                  <a:extLst>
                    <a:ext uri="{FF2B5EF4-FFF2-40B4-BE49-F238E27FC236}">
                      <a16:creationId xmlns:a16="http://schemas.microsoft.com/office/drawing/2014/main" id="{58812938-E174-87A4-3243-D8CB12392BE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8" name="椭圆 327">
                  <a:extLst>
                    <a:ext uri="{FF2B5EF4-FFF2-40B4-BE49-F238E27FC236}">
                      <a16:creationId xmlns:a16="http://schemas.microsoft.com/office/drawing/2014/main" id="{EA8D722B-8C9A-AA8A-BA8C-808DBEE35790}"/>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29" name="椭圆 328">
                  <a:extLst>
                    <a:ext uri="{FF2B5EF4-FFF2-40B4-BE49-F238E27FC236}">
                      <a16:creationId xmlns:a16="http://schemas.microsoft.com/office/drawing/2014/main" id="{1E80432D-D997-DEE9-CD7E-05E5CA753206}"/>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3" name="组合 342">
                <a:extLst>
                  <a:ext uri="{FF2B5EF4-FFF2-40B4-BE49-F238E27FC236}">
                    <a16:creationId xmlns:a16="http://schemas.microsoft.com/office/drawing/2014/main" id="{981B8BF8-BD56-0D7E-40E8-B680C1BE1F06}"/>
                  </a:ext>
                </a:extLst>
              </p:cNvPr>
              <p:cNvGrpSpPr/>
              <p:nvPr/>
            </p:nvGrpSpPr>
            <p:grpSpPr>
              <a:xfrm rot="6600000">
                <a:off x="17713673" y="3593111"/>
                <a:ext cx="116859" cy="1359818"/>
                <a:chOff x="6667500" y="-628650"/>
                <a:chExt cx="155074" cy="1804507"/>
              </a:xfrm>
            </p:grpSpPr>
            <p:sp>
              <p:nvSpPr>
                <p:cNvPr id="357" name="椭圆 356">
                  <a:extLst>
                    <a:ext uri="{FF2B5EF4-FFF2-40B4-BE49-F238E27FC236}">
                      <a16:creationId xmlns:a16="http://schemas.microsoft.com/office/drawing/2014/main" id="{2A17AB5F-5D82-FD96-76C5-7D719B8BCEA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椭圆 357">
                  <a:extLst>
                    <a:ext uri="{FF2B5EF4-FFF2-40B4-BE49-F238E27FC236}">
                      <a16:creationId xmlns:a16="http://schemas.microsoft.com/office/drawing/2014/main" id="{F0EC1996-CFB1-AA66-4AC8-E63BA4DBB0E2}"/>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9" name="椭圆 358">
                  <a:extLst>
                    <a:ext uri="{FF2B5EF4-FFF2-40B4-BE49-F238E27FC236}">
                      <a16:creationId xmlns:a16="http://schemas.microsoft.com/office/drawing/2014/main" id="{A5C3741F-CFBB-11E0-BB15-41FF841FA05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0" name="椭圆 359">
                  <a:extLst>
                    <a:ext uri="{FF2B5EF4-FFF2-40B4-BE49-F238E27FC236}">
                      <a16:creationId xmlns:a16="http://schemas.microsoft.com/office/drawing/2014/main" id="{10CC5C5B-15EE-26C3-BDB0-E4559B6AD60D}"/>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1" name="椭圆 360">
                  <a:extLst>
                    <a:ext uri="{FF2B5EF4-FFF2-40B4-BE49-F238E27FC236}">
                      <a16:creationId xmlns:a16="http://schemas.microsoft.com/office/drawing/2014/main" id="{135CD073-3362-696F-C8BD-7C9BA7B778CD}"/>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2" name="椭圆 361">
                  <a:extLst>
                    <a:ext uri="{FF2B5EF4-FFF2-40B4-BE49-F238E27FC236}">
                      <a16:creationId xmlns:a16="http://schemas.microsoft.com/office/drawing/2014/main" id="{7039C047-1FC3-6FB2-C69C-0D3D4D5F6E97}"/>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3" name="椭圆 362">
                  <a:extLst>
                    <a:ext uri="{FF2B5EF4-FFF2-40B4-BE49-F238E27FC236}">
                      <a16:creationId xmlns:a16="http://schemas.microsoft.com/office/drawing/2014/main" id="{2CCDFA20-E831-413D-5718-1DE2C13A7769}"/>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4" name="椭圆 363">
                  <a:extLst>
                    <a:ext uri="{FF2B5EF4-FFF2-40B4-BE49-F238E27FC236}">
                      <a16:creationId xmlns:a16="http://schemas.microsoft.com/office/drawing/2014/main" id="{6C1AE52A-94C2-AD42-09E3-BD4A69B95647}"/>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5" name="椭圆 364">
                  <a:extLst>
                    <a:ext uri="{FF2B5EF4-FFF2-40B4-BE49-F238E27FC236}">
                      <a16:creationId xmlns:a16="http://schemas.microsoft.com/office/drawing/2014/main" id="{172C1638-5681-B3E4-E061-08935BC377D7}"/>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6" name="椭圆 365">
                  <a:extLst>
                    <a:ext uri="{FF2B5EF4-FFF2-40B4-BE49-F238E27FC236}">
                      <a16:creationId xmlns:a16="http://schemas.microsoft.com/office/drawing/2014/main" id="{480D6380-9094-229B-C7E4-EA2369402E79}"/>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7" name="椭圆 366">
                  <a:extLst>
                    <a:ext uri="{FF2B5EF4-FFF2-40B4-BE49-F238E27FC236}">
                      <a16:creationId xmlns:a16="http://schemas.microsoft.com/office/drawing/2014/main" id="{206D540E-7A68-41F3-358E-BDCF4C924C48}"/>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68" name="椭圆 367">
                  <a:extLst>
                    <a:ext uri="{FF2B5EF4-FFF2-40B4-BE49-F238E27FC236}">
                      <a16:creationId xmlns:a16="http://schemas.microsoft.com/office/drawing/2014/main" id="{F2349B54-F9B1-B45F-AA50-9D62B410B5D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组合 343">
                <a:extLst>
                  <a:ext uri="{FF2B5EF4-FFF2-40B4-BE49-F238E27FC236}">
                    <a16:creationId xmlns:a16="http://schemas.microsoft.com/office/drawing/2014/main" id="{01AFC796-AC3C-F36A-AC64-23D6A18993D9}"/>
                  </a:ext>
                </a:extLst>
              </p:cNvPr>
              <p:cNvGrpSpPr/>
              <p:nvPr/>
            </p:nvGrpSpPr>
            <p:grpSpPr>
              <a:xfrm rot="6600000" flipV="1">
                <a:off x="14976127" y="2596726"/>
                <a:ext cx="116859" cy="1359818"/>
                <a:chOff x="6667500" y="-628650"/>
                <a:chExt cx="155074" cy="1804507"/>
              </a:xfrm>
            </p:grpSpPr>
            <p:sp>
              <p:nvSpPr>
                <p:cNvPr id="345" name="椭圆 344">
                  <a:extLst>
                    <a:ext uri="{FF2B5EF4-FFF2-40B4-BE49-F238E27FC236}">
                      <a16:creationId xmlns:a16="http://schemas.microsoft.com/office/drawing/2014/main" id="{2584C78D-4E18-54FE-EDA6-B98E473ED205}"/>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椭圆 345">
                  <a:extLst>
                    <a:ext uri="{FF2B5EF4-FFF2-40B4-BE49-F238E27FC236}">
                      <a16:creationId xmlns:a16="http://schemas.microsoft.com/office/drawing/2014/main" id="{0298F50A-4D1B-6810-5273-D7E0FAED0F37}"/>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7" name="椭圆 346">
                  <a:extLst>
                    <a:ext uri="{FF2B5EF4-FFF2-40B4-BE49-F238E27FC236}">
                      <a16:creationId xmlns:a16="http://schemas.microsoft.com/office/drawing/2014/main" id="{A8F00E8D-8F4B-00DD-9F88-32DA1E523327}"/>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8" name="椭圆 347">
                  <a:extLst>
                    <a:ext uri="{FF2B5EF4-FFF2-40B4-BE49-F238E27FC236}">
                      <a16:creationId xmlns:a16="http://schemas.microsoft.com/office/drawing/2014/main" id="{98C35A11-FD33-2136-5466-E99BE0E5B5D1}"/>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49" name="椭圆 348">
                  <a:extLst>
                    <a:ext uri="{FF2B5EF4-FFF2-40B4-BE49-F238E27FC236}">
                      <a16:creationId xmlns:a16="http://schemas.microsoft.com/office/drawing/2014/main" id="{F312392D-6898-3787-3D23-675470077BE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0" name="椭圆 349">
                  <a:extLst>
                    <a:ext uri="{FF2B5EF4-FFF2-40B4-BE49-F238E27FC236}">
                      <a16:creationId xmlns:a16="http://schemas.microsoft.com/office/drawing/2014/main" id="{472DDCA6-6A4C-ABB3-257B-6F1E992A9E4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1" name="椭圆 350">
                  <a:extLst>
                    <a:ext uri="{FF2B5EF4-FFF2-40B4-BE49-F238E27FC236}">
                      <a16:creationId xmlns:a16="http://schemas.microsoft.com/office/drawing/2014/main" id="{E4F09C54-D268-35D3-43A8-2102F48FAE3B}"/>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2" name="椭圆 351">
                  <a:extLst>
                    <a:ext uri="{FF2B5EF4-FFF2-40B4-BE49-F238E27FC236}">
                      <a16:creationId xmlns:a16="http://schemas.microsoft.com/office/drawing/2014/main" id="{B2002C0D-C3AC-175A-6537-F71F9BDD677A}"/>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3" name="椭圆 352">
                  <a:extLst>
                    <a:ext uri="{FF2B5EF4-FFF2-40B4-BE49-F238E27FC236}">
                      <a16:creationId xmlns:a16="http://schemas.microsoft.com/office/drawing/2014/main" id="{81F3534A-8EE8-16CC-B574-9E92B2F8744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4" name="椭圆 353">
                  <a:extLst>
                    <a:ext uri="{FF2B5EF4-FFF2-40B4-BE49-F238E27FC236}">
                      <a16:creationId xmlns:a16="http://schemas.microsoft.com/office/drawing/2014/main" id="{50E26DC9-1A2C-41EC-F3ED-E8E5A1CA9C20}"/>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5" name="椭圆 354">
                  <a:extLst>
                    <a:ext uri="{FF2B5EF4-FFF2-40B4-BE49-F238E27FC236}">
                      <a16:creationId xmlns:a16="http://schemas.microsoft.com/office/drawing/2014/main" id="{89E4E3FF-993A-D153-785A-95BA11F7A0EF}"/>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56" name="椭圆 355">
                  <a:extLst>
                    <a:ext uri="{FF2B5EF4-FFF2-40B4-BE49-F238E27FC236}">
                      <a16:creationId xmlns:a16="http://schemas.microsoft.com/office/drawing/2014/main" id="{96D886B6-6824-75A4-BE99-CE35E2421AE4}"/>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组合 369">
                <a:extLst>
                  <a:ext uri="{FF2B5EF4-FFF2-40B4-BE49-F238E27FC236}">
                    <a16:creationId xmlns:a16="http://schemas.microsoft.com/office/drawing/2014/main" id="{B03D17C8-2548-31BA-433E-DF56242E2DD5}"/>
                  </a:ext>
                </a:extLst>
              </p:cNvPr>
              <p:cNvGrpSpPr/>
              <p:nvPr/>
            </p:nvGrpSpPr>
            <p:grpSpPr>
              <a:xfrm rot="6000000">
                <a:off x="17779388" y="3347857"/>
                <a:ext cx="116859" cy="1359818"/>
                <a:chOff x="6667500" y="-628650"/>
                <a:chExt cx="155074" cy="1804507"/>
              </a:xfrm>
            </p:grpSpPr>
            <p:sp>
              <p:nvSpPr>
                <p:cNvPr id="384" name="椭圆 383">
                  <a:extLst>
                    <a:ext uri="{FF2B5EF4-FFF2-40B4-BE49-F238E27FC236}">
                      <a16:creationId xmlns:a16="http://schemas.microsoft.com/office/drawing/2014/main" id="{5EC2A27F-34C0-A2C6-42D8-0B93282493C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椭圆 384">
                  <a:extLst>
                    <a:ext uri="{FF2B5EF4-FFF2-40B4-BE49-F238E27FC236}">
                      <a16:creationId xmlns:a16="http://schemas.microsoft.com/office/drawing/2014/main" id="{3F7BF836-02FA-CD71-A9DB-0AD864BC9DAE}"/>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6" name="椭圆 385">
                  <a:extLst>
                    <a:ext uri="{FF2B5EF4-FFF2-40B4-BE49-F238E27FC236}">
                      <a16:creationId xmlns:a16="http://schemas.microsoft.com/office/drawing/2014/main" id="{34D1F511-F506-1D21-59EA-25E92A370CB0}"/>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7" name="椭圆 386">
                  <a:extLst>
                    <a:ext uri="{FF2B5EF4-FFF2-40B4-BE49-F238E27FC236}">
                      <a16:creationId xmlns:a16="http://schemas.microsoft.com/office/drawing/2014/main" id="{5CF837A4-F37A-AE18-2E26-DDC99C9C840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8" name="椭圆 387">
                  <a:extLst>
                    <a:ext uri="{FF2B5EF4-FFF2-40B4-BE49-F238E27FC236}">
                      <a16:creationId xmlns:a16="http://schemas.microsoft.com/office/drawing/2014/main" id="{6DB194B4-4E22-0692-59AC-9190235126F6}"/>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9" name="椭圆 388">
                  <a:extLst>
                    <a:ext uri="{FF2B5EF4-FFF2-40B4-BE49-F238E27FC236}">
                      <a16:creationId xmlns:a16="http://schemas.microsoft.com/office/drawing/2014/main" id="{FA31FB86-18ED-4641-0928-A6B5D7F8D833}"/>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0" name="椭圆 389">
                  <a:extLst>
                    <a:ext uri="{FF2B5EF4-FFF2-40B4-BE49-F238E27FC236}">
                      <a16:creationId xmlns:a16="http://schemas.microsoft.com/office/drawing/2014/main" id="{7807DF1A-F1F9-A396-2065-69DD63CFE8E9}"/>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1" name="椭圆 390">
                  <a:extLst>
                    <a:ext uri="{FF2B5EF4-FFF2-40B4-BE49-F238E27FC236}">
                      <a16:creationId xmlns:a16="http://schemas.microsoft.com/office/drawing/2014/main" id="{4D91FDB0-D432-1FFD-74DD-3C6DDA537C4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2" name="椭圆 391">
                  <a:extLst>
                    <a:ext uri="{FF2B5EF4-FFF2-40B4-BE49-F238E27FC236}">
                      <a16:creationId xmlns:a16="http://schemas.microsoft.com/office/drawing/2014/main" id="{6B26D462-35AC-032F-B559-6D4358BA4803}"/>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3" name="椭圆 392">
                  <a:extLst>
                    <a:ext uri="{FF2B5EF4-FFF2-40B4-BE49-F238E27FC236}">
                      <a16:creationId xmlns:a16="http://schemas.microsoft.com/office/drawing/2014/main" id="{E68CF2FA-FA21-96E3-AA2E-293A257B2EBC}"/>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4" name="椭圆 393">
                  <a:extLst>
                    <a:ext uri="{FF2B5EF4-FFF2-40B4-BE49-F238E27FC236}">
                      <a16:creationId xmlns:a16="http://schemas.microsoft.com/office/drawing/2014/main" id="{2CE71327-104F-1652-FF6D-76848A4A105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95" name="椭圆 394">
                  <a:extLst>
                    <a:ext uri="{FF2B5EF4-FFF2-40B4-BE49-F238E27FC236}">
                      <a16:creationId xmlns:a16="http://schemas.microsoft.com/office/drawing/2014/main" id="{A8BA2DDA-CC19-0234-84EE-3813208A0DC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1" name="组合 370">
                <a:extLst>
                  <a:ext uri="{FF2B5EF4-FFF2-40B4-BE49-F238E27FC236}">
                    <a16:creationId xmlns:a16="http://schemas.microsoft.com/office/drawing/2014/main" id="{0B47E75E-7B6D-B731-2EBD-BBD7B1FCCA50}"/>
                  </a:ext>
                </a:extLst>
              </p:cNvPr>
              <p:cNvGrpSpPr/>
              <p:nvPr/>
            </p:nvGrpSpPr>
            <p:grpSpPr>
              <a:xfrm rot="6000000" flipV="1">
                <a:off x="14910412" y="2841980"/>
                <a:ext cx="116859" cy="1359818"/>
                <a:chOff x="6667500" y="-628650"/>
                <a:chExt cx="155074" cy="1804507"/>
              </a:xfrm>
            </p:grpSpPr>
            <p:sp>
              <p:nvSpPr>
                <p:cNvPr id="372" name="椭圆 371">
                  <a:extLst>
                    <a:ext uri="{FF2B5EF4-FFF2-40B4-BE49-F238E27FC236}">
                      <a16:creationId xmlns:a16="http://schemas.microsoft.com/office/drawing/2014/main" id="{381DDAAB-36CC-80BB-41C9-9747325E1767}"/>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椭圆 372">
                  <a:extLst>
                    <a:ext uri="{FF2B5EF4-FFF2-40B4-BE49-F238E27FC236}">
                      <a16:creationId xmlns:a16="http://schemas.microsoft.com/office/drawing/2014/main" id="{9EA069AE-3268-383B-9369-893A861DCADC}"/>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4" name="椭圆 373">
                  <a:extLst>
                    <a:ext uri="{FF2B5EF4-FFF2-40B4-BE49-F238E27FC236}">
                      <a16:creationId xmlns:a16="http://schemas.microsoft.com/office/drawing/2014/main" id="{3225FC8B-F4E9-AA60-89BB-25453AEBF7F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5" name="椭圆 374">
                  <a:extLst>
                    <a:ext uri="{FF2B5EF4-FFF2-40B4-BE49-F238E27FC236}">
                      <a16:creationId xmlns:a16="http://schemas.microsoft.com/office/drawing/2014/main" id="{C2A6A0A0-8C5F-3E19-FDFB-3370679C8834}"/>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6" name="椭圆 375">
                  <a:extLst>
                    <a:ext uri="{FF2B5EF4-FFF2-40B4-BE49-F238E27FC236}">
                      <a16:creationId xmlns:a16="http://schemas.microsoft.com/office/drawing/2014/main" id="{1D069978-2C60-3D3A-C621-BC23B6C4D65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7" name="椭圆 376">
                  <a:extLst>
                    <a:ext uri="{FF2B5EF4-FFF2-40B4-BE49-F238E27FC236}">
                      <a16:creationId xmlns:a16="http://schemas.microsoft.com/office/drawing/2014/main" id="{46370E24-57B9-D6B5-5A34-E4BA7A43388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8" name="椭圆 377">
                  <a:extLst>
                    <a:ext uri="{FF2B5EF4-FFF2-40B4-BE49-F238E27FC236}">
                      <a16:creationId xmlns:a16="http://schemas.microsoft.com/office/drawing/2014/main" id="{9DC7F71B-09A8-951C-C4BB-4226F9131729}"/>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79" name="椭圆 378">
                  <a:extLst>
                    <a:ext uri="{FF2B5EF4-FFF2-40B4-BE49-F238E27FC236}">
                      <a16:creationId xmlns:a16="http://schemas.microsoft.com/office/drawing/2014/main" id="{6CCEC7A6-4C50-98AF-1B90-1F5D1146180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0" name="椭圆 379">
                  <a:extLst>
                    <a:ext uri="{FF2B5EF4-FFF2-40B4-BE49-F238E27FC236}">
                      <a16:creationId xmlns:a16="http://schemas.microsoft.com/office/drawing/2014/main" id="{CED4596C-FD57-13C5-153F-DB7D9B90A02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1" name="椭圆 380">
                  <a:extLst>
                    <a:ext uri="{FF2B5EF4-FFF2-40B4-BE49-F238E27FC236}">
                      <a16:creationId xmlns:a16="http://schemas.microsoft.com/office/drawing/2014/main" id="{143F85BF-3A18-1EE1-DEA5-FFA4A946FB8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2" name="椭圆 381">
                  <a:extLst>
                    <a:ext uri="{FF2B5EF4-FFF2-40B4-BE49-F238E27FC236}">
                      <a16:creationId xmlns:a16="http://schemas.microsoft.com/office/drawing/2014/main" id="{4911F7B1-A73C-B2F3-01E5-BBD8D473FBB6}"/>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383" name="椭圆 382">
                  <a:extLst>
                    <a:ext uri="{FF2B5EF4-FFF2-40B4-BE49-F238E27FC236}">
                      <a16:creationId xmlns:a16="http://schemas.microsoft.com/office/drawing/2014/main" id="{9FC4F211-22B8-5BEC-9DA9-701BBDA82BC5}"/>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 name="组合 396">
                <a:extLst>
                  <a:ext uri="{FF2B5EF4-FFF2-40B4-BE49-F238E27FC236}">
                    <a16:creationId xmlns:a16="http://schemas.microsoft.com/office/drawing/2014/main" id="{824B0BB8-902F-3D65-3657-B02D226C6DFA}"/>
                  </a:ext>
                </a:extLst>
              </p:cNvPr>
              <p:cNvGrpSpPr/>
              <p:nvPr/>
            </p:nvGrpSpPr>
            <p:grpSpPr>
              <a:xfrm rot="5400000">
                <a:off x="17801518" y="3094919"/>
                <a:ext cx="116859" cy="1359818"/>
                <a:chOff x="6667500" y="-628650"/>
                <a:chExt cx="155074" cy="1804507"/>
              </a:xfrm>
            </p:grpSpPr>
            <p:sp>
              <p:nvSpPr>
                <p:cNvPr id="411" name="椭圆 410">
                  <a:extLst>
                    <a:ext uri="{FF2B5EF4-FFF2-40B4-BE49-F238E27FC236}">
                      <a16:creationId xmlns:a16="http://schemas.microsoft.com/office/drawing/2014/main" id="{DA4F7208-207B-20E2-365F-5F911B8E9D82}"/>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椭圆 411">
                  <a:extLst>
                    <a:ext uri="{FF2B5EF4-FFF2-40B4-BE49-F238E27FC236}">
                      <a16:creationId xmlns:a16="http://schemas.microsoft.com/office/drawing/2014/main" id="{845C362D-4993-3CA2-DF6E-28EBF5507DFC}"/>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3" name="椭圆 412">
                  <a:extLst>
                    <a:ext uri="{FF2B5EF4-FFF2-40B4-BE49-F238E27FC236}">
                      <a16:creationId xmlns:a16="http://schemas.microsoft.com/office/drawing/2014/main" id="{10A2705C-3525-D390-AD00-A7527989682E}"/>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4" name="椭圆 413">
                  <a:extLst>
                    <a:ext uri="{FF2B5EF4-FFF2-40B4-BE49-F238E27FC236}">
                      <a16:creationId xmlns:a16="http://schemas.microsoft.com/office/drawing/2014/main" id="{52CDD040-41E0-9E21-E25B-A7CAEA6E7338}"/>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5" name="椭圆 414">
                  <a:extLst>
                    <a:ext uri="{FF2B5EF4-FFF2-40B4-BE49-F238E27FC236}">
                      <a16:creationId xmlns:a16="http://schemas.microsoft.com/office/drawing/2014/main" id="{D7D5F9E5-720B-D34E-BD2E-A64479237457}"/>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6" name="椭圆 415">
                  <a:extLst>
                    <a:ext uri="{FF2B5EF4-FFF2-40B4-BE49-F238E27FC236}">
                      <a16:creationId xmlns:a16="http://schemas.microsoft.com/office/drawing/2014/main" id="{9A10919D-4799-AAE1-458A-FE1F476FBBE0}"/>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7" name="椭圆 416">
                  <a:extLst>
                    <a:ext uri="{FF2B5EF4-FFF2-40B4-BE49-F238E27FC236}">
                      <a16:creationId xmlns:a16="http://schemas.microsoft.com/office/drawing/2014/main" id="{356B86D1-D793-9C84-7DBD-EE557C1F5BB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8" name="椭圆 417">
                  <a:extLst>
                    <a:ext uri="{FF2B5EF4-FFF2-40B4-BE49-F238E27FC236}">
                      <a16:creationId xmlns:a16="http://schemas.microsoft.com/office/drawing/2014/main" id="{8DEB6653-5941-7654-E74A-C347E4A7ED1C}"/>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9" name="椭圆 418">
                  <a:extLst>
                    <a:ext uri="{FF2B5EF4-FFF2-40B4-BE49-F238E27FC236}">
                      <a16:creationId xmlns:a16="http://schemas.microsoft.com/office/drawing/2014/main" id="{7D5A2E60-689C-0CBD-D87C-67424CAA381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0" name="椭圆 419">
                  <a:extLst>
                    <a:ext uri="{FF2B5EF4-FFF2-40B4-BE49-F238E27FC236}">
                      <a16:creationId xmlns:a16="http://schemas.microsoft.com/office/drawing/2014/main" id="{50A95B1D-9DA9-3643-2BC0-0361E556B74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1" name="椭圆 420">
                  <a:extLst>
                    <a:ext uri="{FF2B5EF4-FFF2-40B4-BE49-F238E27FC236}">
                      <a16:creationId xmlns:a16="http://schemas.microsoft.com/office/drawing/2014/main" id="{26802F30-8AC5-F8A2-3707-44B8897FDC38}"/>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2" name="椭圆 421">
                  <a:extLst>
                    <a:ext uri="{FF2B5EF4-FFF2-40B4-BE49-F238E27FC236}">
                      <a16:creationId xmlns:a16="http://schemas.microsoft.com/office/drawing/2014/main" id="{92D7475B-DF3D-AF82-784A-1A5598AD05A2}"/>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 name="组合 397">
                <a:extLst>
                  <a:ext uri="{FF2B5EF4-FFF2-40B4-BE49-F238E27FC236}">
                    <a16:creationId xmlns:a16="http://schemas.microsoft.com/office/drawing/2014/main" id="{0DB6CC34-F4EC-A06D-D85D-AFB2637EC62F}"/>
                  </a:ext>
                </a:extLst>
              </p:cNvPr>
              <p:cNvGrpSpPr/>
              <p:nvPr/>
            </p:nvGrpSpPr>
            <p:grpSpPr>
              <a:xfrm rot="5400000" flipV="1">
                <a:off x="14888283" y="3094919"/>
                <a:ext cx="116859" cy="1359818"/>
                <a:chOff x="6667500" y="-628650"/>
                <a:chExt cx="155074" cy="1804507"/>
              </a:xfrm>
            </p:grpSpPr>
            <p:sp>
              <p:nvSpPr>
                <p:cNvPr id="399" name="椭圆 398">
                  <a:extLst>
                    <a:ext uri="{FF2B5EF4-FFF2-40B4-BE49-F238E27FC236}">
                      <a16:creationId xmlns:a16="http://schemas.microsoft.com/office/drawing/2014/main" id="{25523475-0859-A6F2-B730-D75BCABC24EA}"/>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椭圆 399">
                  <a:extLst>
                    <a:ext uri="{FF2B5EF4-FFF2-40B4-BE49-F238E27FC236}">
                      <a16:creationId xmlns:a16="http://schemas.microsoft.com/office/drawing/2014/main" id="{95F41EEA-05FD-5B12-8849-904C8B70FAEF}"/>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1" name="椭圆 400">
                  <a:extLst>
                    <a:ext uri="{FF2B5EF4-FFF2-40B4-BE49-F238E27FC236}">
                      <a16:creationId xmlns:a16="http://schemas.microsoft.com/office/drawing/2014/main" id="{3839CC3F-1BE8-A251-9D5D-98F25A5F5104}"/>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2" name="椭圆 401">
                  <a:extLst>
                    <a:ext uri="{FF2B5EF4-FFF2-40B4-BE49-F238E27FC236}">
                      <a16:creationId xmlns:a16="http://schemas.microsoft.com/office/drawing/2014/main" id="{E83003B9-DFD9-F951-B470-214B7CFE5E6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3" name="椭圆 402">
                  <a:extLst>
                    <a:ext uri="{FF2B5EF4-FFF2-40B4-BE49-F238E27FC236}">
                      <a16:creationId xmlns:a16="http://schemas.microsoft.com/office/drawing/2014/main" id="{444F8D0A-9C41-C5E3-5C2B-D712D5649F5A}"/>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4" name="椭圆 403">
                  <a:extLst>
                    <a:ext uri="{FF2B5EF4-FFF2-40B4-BE49-F238E27FC236}">
                      <a16:creationId xmlns:a16="http://schemas.microsoft.com/office/drawing/2014/main" id="{3ECEBBFB-0D0E-DAE3-EA64-2BB5C9AF520A}"/>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5" name="椭圆 404">
                  <a:extLst>
                    <a:ext uri="{FF2B5EF4-FFF2-40B4-BE49-F238E27FC236}">
                      <a16:creationId xmlns:a16="http://schemas.microsoft.com/office/drawing/2014/main" id="{96FC7258-1FD8-5C54-C6F2-78AD40D1B7CC}"/>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6" name="椭圆 405">
                  <a:extLst>
                    <a:ext uri="{FF2B5EF4-FFF2-40B4-BE49-F238E27FC236}">
                      <a16:creationId xmlns:a16="http://schemas.microsoft.com/office/drawing/2014/main" id="{12D82C8E-53AF-6893-0645-0111A3AC6628}"/>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7" name="椭圆 406">
                  <a:extLst>
                    <a:ext uri="{FF2B5EF4-FFF2-40B4-BE49-F238E27FC236}">
                      <a16:creationId xmlns:a16="http://schemas.microsoft.com/office/drawing/2014/main" id="{EE749C4D-15AB-5F43-8734-B1668C7F03D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8" name="椭圆 407">
                  <a:extLst>
                    <a:ext uri="{FF2B5EF4-FFF2-40B4-BE49-F238E27FC236}">
                      <a16:creationId xmlns:a16="http://schemas.microsoft.com/office/drawing/2014/main" id="{6E9ED0EC-15E6-70F8-4711-6D44BEBBF64D}"/>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09" name="椭圆 408">
                  <a:extLst>
                    <a:ext uri="{FF2B5EF4-FFF2-40B4-BE49-F238E27FC236}">
                      <a16:creationId xmlns:a16="http://schemas.microsoft.com/office/drawing/2014/main" id="{128E25F0-70FA-9112-F135-040F6C37A7F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10" name="椭圆 409">
                  <a:extLst>
                    <a:ext uri="{FF2B5EF4-FFF2-40B4-BE49-F238E27FC236}">
                      <a16:creationId xmlns:a16="http://schemas.microsoft.com/office/drawing/2014/main" id="{22A8CD46-0B1E-757D-B85F-342D37FC7B1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4" name="组合 423">
                <a:extLst>
                  <a:ext uri="{FF2B5EF4-FFF2-40B4-BE49-F238E27FC236}">
                    <a16:creationId xmlns:a16="http://schemas.microsoft.com/office/drawing/2014/main" id="{E11B9457-04FA-75D2-8C78-9E7EEC74517B}"/>
                  </a:ext>
                </a:extLst>
              </p:cNvPr>
              <p:cNvGrpSpPr/>
              <p:nvPr/>
            </p:nvGrpSpPr>
            <p:grpSpPr>
              <a:xfrm rot="4800000">
                <a:off x="17779388" y="2841980"/>
                <a:ext cx="116859" cy="1359818"/>
                <a:chOff x="6667500" y="-628650"/>
                <a:chExt cx="155074" cy="1804507"/>
              </a:xfrm>
            </p:grpSpPr>
            <p:sp>
              <p:nvSpPr>
                <p:cNvPr id="438" name="椭圆 437">
                  <a:extLst>
                    <a:ext uri="{FF2B5EF4-FFF2-40B4-BE49-F238E27FC236}">
                      <a16:creationId xmlns:a16="http://schemas.microsoft.com/office/drawing/2014/main" id="{3D82211B-E73C-C647-9204-C1F00F1D90C4}"/>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椭圆 438">
                  <a:extLst>
                    <a:ext uri="{FF2B5EF4-FFF2-40B4-BE49-F238E27FC236}">
                      <a16:creationId xmlns:a16="http://schemas.microsoft.com/office/drawing/2014/main" id="{7F663FA5-3D9D-6CDF-86EE-EBAEFA729EC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0" name="椭圆 439">
                  <a:extLst>
                    <a:ext uri="{FF2B5EF4-FFF2-40B4-BE49-F238E27FC236}">
                      <a16:creationId xmlns:a16="http://schemas.microsoft.com/office/drawing/2014/main" id="{97CBCE13-397F-0D13-5621-C3D7609DF6B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1" name="椭圆 440">
                  <a:extLst>
                    <a:ext uri="{FF2B5EF4-FFF2-40B4-BE49-F238E27FC236}">
                      <a16:creationId xmlns:a16="http://schemas.microsoft.com/office/drawing/2014/main" id="{2CAAF991-DB6E-0EDF-2F0B-C7532468EE1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2" name="椭圆 441">
                  <a:extLst>
                    <a:ext uri="{FF2B5EF4-FFF2-40B4-BE49-F238E27FC236}">
                      <a16:creationId xmlns:a16="http://schemas.microsoft.com/office/drawing/2014/main" id="{E237F1A3-DDFC-B740-DD8C-5B9DA8F99B2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3" name="椭圆 442">
                  <a:extLst>
                    <a:ext uri="{FF2B5EF4-FFF2-40B4-BE49-F238E27FC236}">
                      <a16:creationId xmlns:a16="http://schemas.microsoft.com/office/drawing/2014/main" id="{0BE65D35-EA8C-750A-F82F-7DA8C07AFF2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4" name="椭圆 443">
                  <a:extLst>
                    <a:ext uri="{FF2B5EF4-FFF2-40B4-BE49-F238E27FC236}">
                      <a16:creationId xmlns:a16="http://schemas.microsoft.com/office/drawing/2014/main" id="{37E9BD6C-BFB1-9443-BAD4-3D37FD869AE0}"/>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5" name="椭圆 444">
                  <a:extLst>
                    <a:ext uri="{FF2B5EF4-FFF2-40B4-BE49-F238E27FC236}">
                      <a16:creationId xmlns:a16="http://schemas.microsoft.com/office/drawing/2014/main" id="{1D5E14A0-8D12-BFFB-0285-8026B2693B57}"/>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6" name="椭圆 445">
                  <a:extLst>
                    <a:ext uri="{FF2B5EF4-FFF2-40B4-BE49-F238E27FC236}">
                      <a16:creationId xmlns:a16="http://schemas.microsoft.com/office/drawing/2014/main" id="{EE10FE39-3654-BA4F-147C-989322CFB6B2}"/>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7" name="椭圆 446">
                  <a:extLst>
                    <a:ext uri="{FF2B5EF4-FFF2-40B4-BE49-F238E27FC236}">
                      <a16:creationId xmlns:a16="http://schemas.microsoft.com/office/drawing/2014/main" id="{C1CD5464-DB3D-271A-622C-10C24BC8249D}"/>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8" name="椭圆 447">
                  <a:extLst>
                    <a:ext uri="{FF2B5EF4-FFF2-40B4-BE49-F238E27FC236}">
                      <a16:creationId xmlns:a16="http://schemas.microsoft.com/office/drawing/2014/main" id="{DE3F3473-DCC6-A808-20AC-1DCCCE65987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49" name="椭圆 448">
                  <a:extLst>
                    <a:ext uri="{FF2B5EF4-FFF2-40B4-BE49-F238E27FC236}">
                      <a16:creationId xmlns:a16="http://schemas.microsoft.com/office/drawing/2014/main" id="{B77A61A9-963D-354C-1AC4-C7A3C663F79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5" name="组合 424">
                <a:extLst>
                  <a:ext uri="{FF2B5EF4-FFF2-40B4-BE49-F238E27FC236}">
                    <a16:creationId xmlns:a16="http://schemas.microsoft.com/office/drawing/2014/main" id="{678EF1D9-EA07-646F-6ABE-1686F5A5C096}"/>
                  </a:ext>
                </a:extLst>
              </p:cNvPr>
              <p:cNvGrpSpPr/>
              <p:nvPr/>
            </p:nvGrpSpPr>
            <p:grpSpPr>
              <a:xfrm rot="4800000" flipV="1">
                <a:off x="14910412" y="3347857"/>
                <a:ext cx="116859" cy="1359818"/>
                <a:chOff x="6667500" y="-628650"/>
                <a:chExt cx="155074" cy="1804507"/>
              </a:xfrm>
            </p:grpSpPr>
            <p:sp>
              <p:nvSpPr>
                <p:cNvPr id="426" name="椭圆 425">
                  <a:extLst>
                    <a:ext uri="{FF2B5EF4-FFF2-40B4-BE49-F238E27FC236}">
                      <a16:creationId xmlns:a16="http://schemas.microsoft.com/office/drawing/2014/main" id="{AD37D076-4C5D-4D41-A94E-BBE91DAC010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椭圆 426">
                  <a:extLst>
                    <a:ext uri="{FF2B5EF4-FFF2-40B4-BE49-F238E27FC236}">
                      <a16:creationId xmlns:a16="http://schemas.microsoft.com/office/drawing/2014/main" id="{47213101-485A-B0E1-AE3F-3488504460B7}"/>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8" name="椭圆 427">
                  <a:extLst>
                    <a:ext uri="{FF2B5EF4-FFF2-40B4-BE49-F238E27FC236}">
                      <a16:creationId xmlns:a16="http://schemas.microsoft.com/office/drawing/2014/main" id="{C183E2D7-B101-69EA-A12E-D04C82AFD91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29" name="椭圆 428">
                  <a:extLst>
                    <a:ext uri="{FF2B5EF4-FFF2-40B4-BE49-F238E27FC236}">
                      <a16:creationId xmlns:a16="http://schemas.microsoft.com/office/drawing/2014/main" id="{78251246-80A7-66A8-9165-77D56D5FBEC9}"/>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0" name="椭圆 429">
                  <a:extLst>
                    <a:ext uri="{FF2B5EF4-FFF2-40B4-BE49-F238E27FC236}">
                      <a16:creationId xmlns:a16="http://schemas.microsoft.com/office/drawing/2014/main" id="{DA7E6ED9-61AC-7006-316B-84BB38FE1C43}"/>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1" name="椭圆 430">
                  <a:extLst>
                    <a:ext uri="{FF2B5EF4-FFF2-40B4-BE49-F238E27FC236}">
                      <a16:creationId xmlns:a16="http://schemas.microsoft.com/office/drawing/2014/main" id="{BE308348-07DB-0C1A-0654-8923AD7711D9}"/>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2" name="椭圆 431">
                  <a:extLst>
                    <a:ext uri="{FF2B5EF4-FFF2-40B4-BE49-F238E27FC236}">
                      <a16:creationId xmlns:a16="http://schemas.microsoft.com/office/drawing/2014/main" id="{342BBF24-1094-DBB6-B32D-D62CE20ADBFA}"/>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3" name="椭圆 432">
                  <a:extLst>
                    <a:ext uri="{FF2B5EF4-FFF2-40B4-BE49-F238E27FC236}">
                      <a16:creationId xmlns:a16="http://schemas.microsoft.com/office/drawing/2014/main" id="{49275489-9BFD-A9AA-DAA6-087EA6315CD9}"/>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4" name="椭圆 433">
                  <a:extLst>
                    <a:ext uri="{FF2B5EF4-FFF2-40B4-BE49-F238E27FC236}">
                      <a16:creationId xmlns:a16="http://schemas.microsoft.com/office/drawing/2014/main" id="{DC8040F7-2BFE-8870-87AD-0F0A4EAA7FC6}"/>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5" name="椭圆 434">
                  <a:extLst>
                    <a:ext uri="{FF2B5EF4-FFF2-40B4-BE49-F238E27FC236}">
                      <a16:creationId xmlns:a16="http://schemas.microsoft.com/office/drawing/2014/main" id="{CCCD1E02-B5EF-6A00-7D78-1D46EFB0931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6" name="椭圆 435">
                  <a:extLst>
                    <a:ext uri="{FF2B5EF4-FFF2-40B4-BE49-F238E27FC236}">
                      <a16:creationId xmlns:a16="http://schemas.microsoft.com/office/drawing/2014/main" id="{507A6DE7-D78C-77FA-6B9A-9A731AA67E68}"/>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37" name="椭圆 436">
                  <a:extLst>
                    <a:ext uri="{FF2B5EF4-FFF2-40B4-BE49-F238E27FC236}">
                      <a16:creationId xmlns:a16="http://schemas.microsoft.com/office/drawing/2014/main" id="{DBA441F7-C70D-A848-1C5D-1278C4A6268B}"/>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1" name="组合 450">
                <a:extLst>
                  <a:ext uri="{FF2B5EF4-FFF2-40B4-BE49-F238E27FC236}">
                    <a16:creationId xmlns:a16="http://schemas.microsoft.com/office/drawing/2014/main" id="{0C033489-9E10-4AD8-4E14-8E4E7685315B}"/>
                  </a:ext>
                </a:extLst>
              </p:cNvPr>
              <p:cNvGrpSpPr/>
              <p:nvPr/>
            </p:nvGrpSpPr>
            <p:grpSpPr>
              <a:xfrm rot="4200000">
                <a:off x="17713673" y="2596726"/>
                <a:ext cx="116859" cy="1359818"/>
                <a:chOff x="6667500" y="-628650"/>
                <a:chExt cx="155074" cy="1804507"/>
              </a:xfrm>
            </p:grpSpPr>
            <p:sp>
              <p:nvSpPr>
                <p:cNvPr id="465" name="椭圆 464">
                  <a:extLst>
                    <a:ext uri="{FF2B5EF4-FFF2-40B4-BE49-F238E27FC236}">
                      <a16:creationId xmlns:a16="http://schemas.microsoft.com/office/drawing/2014/main" id="{E5AD6DB6-F70E-DFD4-86B7-1F746572ACEA}"/>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椭圆 465">
                  <a:extLst>
                    <a:ext uri="{FF2B5EF4-FFF2-40B4-BE49-F238E27FC236}">
                      <a16:creationId xmlns:a16="http://schemas.microsoft.com/office/drawing/2014/main" id="{D10E2670-15CA-CE01-56FB-737E5A59433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7" name="椭圆 466">
                  <a:extLst>
                    <a:ext uri="{FF2B5EF4-FFF2-40B4-BE49-F238E27FC236}">
                      <a16:creationId xmlns:a16="http://schemas.microsoft.com/office/drawing/2014/main" id="{A5913B28-0464-ED81-D3AF-AA73C9D55469}"/>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8" name="椭圆 467">
                  <a:extLst>
                    <a:ext uri="{FF2B5EF4-FFF2-40B4-BE49-F238E27FC236}">
                      <a16:creationId xmlns:a16="http://schemas.microsoft.com/office/drawing/2014/main" id="{E50F4265-E6C5-5E0F-C81C-57251850258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9" name="椭圆 468">
                  <a:extLst>
                    <a:ext uri="{FF2B5EF4-FFF2-40B4-BE49-F238E27FC236}">
                      <a16:creationId xmlns:a16="http://schemas.microsoft.com/office/drawing/2014/main" id="{C425CC67-A8FE-363F-AAAA-A10F610A2C7D}"/>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0" name="椭圆 469">
                  <a:extLst>
                    <a:ext uri="{FF2B5EF4-FFF2-40B4-BE49-F238E27FC236}">
                      <a16:creationId xmlns:a16="http://schemas.microsoft.com/office/drawing/2014/main" id="{E2B46D40-71DA-29E1-89EE-5A0EC519F60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1" name="椭圆 470">
                  <a:extLst>
                    <a:ext uri="{FF2B5EF4-FFF2-40B4-BE49-F238E27FC236}">
                      <a16:creationId xmlns:a16="http://schemas.microsoft.com/office/drawing/2014/main" id="{7DFAA25E-9835-3129-6E4E-FA8EE31370C6}"/>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2" name="椭圆 471">
                  <a:extLst>
                    <a:ext uri="{FF2B5EF4-FFF2-40B4-BE49-F238E27FC236}">
                      <a16:creationId xmlns:a16="http://schemas.microsoft.com/office/drawing/2014/main" id="{B1785F45-0D6A-1F2B-E865-66A97522BE43}"/>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3" name="椭圆 472">
                  <a:extLst>
                    <a:ext uri="{FF2B5EF4-FFF2-40B4-BE49-F238E27FC236}">
                      <a16:creationId xmlns:a16="http://schemas.microsoft.com/office/drawing/2014/main" id="{44D57C1D-2490-61C5-C96B-7DB30754DBC5}"/>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4" name="椭圆 473">
                  <a:extLst>
                    <a:ext uri="{FF2B5EF4-FFF2-40B4-BE49-F238E27FC236}">
                      <a16:creationId xmlns:a16="http://schemas.microsoft.com/office/drawing/2014/main" id="{7A276D89-B6B1-6571-18D9-6C8147F44281}"/>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5" name="椭圆 474">
                  <a:extLst>
                    <a:ext uri="{FF2B5EF4-FFF2-40B4-BE49-F238E27FC236}">
                      <a16:creationId xmlns:a16="http://schemas.microsoft.com/office/drawing/2014/main" id="{F8D0F493-F0EC-54FC-35FA-FDCBA517FA11}"/>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76" name="椭圆 475">
                  <a:extLst>
                    <a:ext uri="{FF2B5EF4-FFF2-40B4-BE49-F238E27FC236}">
                      <a16:creationId xmlns:a16="http://schemas.microsoft.com/office/drawing/2014/main" id="{965EBEC9-AB67-74A2-F37E-292DAF9CAAF8}"/>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2" name="组合 451">
                <a:extLst>
                  <a:ext uri="{FF2B5EF4-FFF2-40B4-BE49-F238E27FC236}">
                    <a16:creationId xmlns:a16="http://schemas.microsoft.com/office/drawing/2014/main" id="{A97AFB9D-DAE0-52AF-BD02-5A0CD290CCFC}"/>
                  </a:ext>
                </a:extLst>
              </p:cNvPr>
              <p:cNvGrpSpPr/>
              <p:nvPr/>
            </p:nvGrpSpPr>
            <p:grpSpPr>
              <a:xfrm rot="4200000" flipV="1">
                <a:off x="14976127" y="3593111"/>
                <a:ext cx="116859" cy="1359818"/>
                <a:chOff x="6667500" y="-628650"/>
                <a:chExt cx="155074" cy="1804507"/>
              </a:xfrm>
            </p:grpSpPr>
            <p:sp>
              <p:nvSpPr>
                <p:cNvPr id="453" name="椭圆 452">
                  <a:extLst>
                    <a:ext uri="{FF2B5EF4-FFF2-40B4-BE49-F238E27FC236}">
                      <a16:creationId xmlns:a16="http://schemas.microsoft.com/office/drawing/2014/main" id="{C479AD87-E521-9491-66A9-0B3ED4521E2F}"/>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椭圆 453">
                  <a:extLst>
                    <a:ext uri="{FF2B5EF4-FFF2-40B4-BE49-F238E27FC236}">
                      <a16:creationId xmlns:a16="http://schemas.microsoft.com/office/drawing/2014/main" id="{10DD6210-92C2-9FD1-988F-90F8CE2DAB6A}"/>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55" name="椭圆 454">
                  <a:extLst>
                    <a:ext uri="{FF2B5EF4-FFF2-40B4-BE49-F238E27FC236}">
                      <a16:creationId xmlns:a16="http://schemas.microsoft.com/office/drawing/2014/main" id="{D23B6EBD-9523-0547-F9A5-242823760630}"/>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56" name="椭圆 455">
                  <a:extLst>
                    <a:ext uri="{FF2B5EF4-FFF2-40B4-BE49-F238E27FC236}">
                      <a16:creationId xmlns:a16="http://schemas.microsoft.com/office/drawing/2014/main" id="{00BF7B62-023D-9767-561E-A4028685AC78}"/>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57" name="椭圆 456">
                  <a:extLst>
                    <a:ext uri="{FF2B5EF4-FFF2-40B4-BE49-F238E27FC236}">
                      <a16:creationId xmlns:a16="http://schemas.microsoft.com/office/drawing/2014/main" id="{E3D4A888-F999-C16D-1DC8-8D029CD6836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58" name="椭圆 457">
                  <a:extLst>
                    <a:ext uri="{FF2B5EF4-FFF2-40B4-BE49-F238E27FC236}">
                      <a16:creationId xmlns:a16="http://schemas.microsoft.com/office/drawing/2014/main" id="{76B3CA10-F43B-D880-1369-69AB34D217DE}"/>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59" name="椭圆 458">
                  <a:extLst>
                    <a:ext uri="{FF2B5EF4-FFF2-40B4-BE49-F238E27FC236}">
                      <a16:creationId xmlns:a16="http://schemas.microsoft.com/office/drawing/2014/main" id="{56493B92-4EB2-1E42-D32B-DC5AA6C4C30D}"/>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0" name="椭圆 459">
                  <a:extLst>
                    <a:ext uri="{FF2B5EF4-FFF2-40B4-BE49-F238E27FC236}">
                      <a16:creationId xmlns:a16="http://schemas.microsoft.com/office/drawing/2014/main" id="{4EA88798-CDB7-0E30-D0B9-5AB060EC6BC8}"/>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1" name="椭圆 460">
                  <a:extLst>
                    <a:ext uri="{FF2B5EF4-FFF2-40B4-BE49-F238E27FC236}">
                      <a16:creationId xmlns:a16="http://schemas.microsoft.com/office/drawing/2014/main" id="{498F639C-E2C9-BC6D-DEED-04C364D832A5}"/>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2" name="椭圆 461">
                  <a:extLst>
                    <a:ext uri="{FF2B5EF4-FFF2-40B4-BE49-F238E27FC236}">
                      <a16:creationId xmlns:a16="http://schemas.microsoft.com/office/drawing/2014/main" id="{B1F070D6-BC93-6254-8948-C22DE3D3B357}"/>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3" name="椭圆 462">
                  <a:extLst>
                    <a:ext uri="{FF2B5EF4-FFF2-40B4-BE49-F238E27FC236}">
                      <a16:creationId xmlns:a16="http://schemas.microsoft.com/office/drawing/2014/main" id="{0D0D0AD4-4E7B-A951-1A9F-82ECE599209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64" name="椭圆 463">
                  <a:extLst>
                    <a:ext uri="{FF2B5EF4-FFF2-40B4-BE49-F238E27FC236}">
                      <a16:creationId xmlns:a16="http://schemas.microsoft.com/office/drawing/2014/main" id="{D71EB2CB-81B4-734B-3C25-EBAB352BD6A5}"/>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8" name="组合 477">
                <a:extLst>
                  <a:ext uri="{FF2B5EF4-FFF2-40B4-BE49-F238E27FC236}">
                    <a16:creationId xmlns:a16="http://schemas.microsoft.com/office/drawing/2014/main" id="{AD209E2F-DCD8-8F6D-88FE-D5FB804D10F5}"/>
                  </a:ext>
                </a:extLst>
              </p:cNvPr>
              <p:cNvGrpSpPr/>
              <p:nvPr/>
            </p:nvGrpSpPr>
            <p:grpSpPr>
              <a:xfrm rot="3600000">
                <a:off x="17606368" y="2366610"/>
                <a:ext cx="116859" cy="1359818"/>
                <a:chOff x="6667500" y="-628650"/>
                <a:chExt cx="155074" cy="1804507"/>
              </a:xfrm>
            </p:grpSpPr>
            <p:sp>
              <p:nvSpPr>
                <p:cNvPr id="492" name="椭圆 491">
                  <a:extLst>
                    <a:ext uri="{FF2B5EF4-FFF2-40B4-BE49-F238E27FC236}">
                      <a16:creationId xmlns:a16="http://schemas.microsoft.com/office/drawing/2014/main" id="{2C88EFCF-D7AB-0159-6F5A-4BD225E12EC2}"/>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椭圆 492">
                  <a:extLst>
                    <a:ext uri="{FF2B5EF4-FFF2-40B4-BE49-F238E27FC236}">
                      <a16:creationId xmlns:a16="http://schemas.microsoft.com/office/drawing/2014/main" id="{C44C6A71-021B-7646-E46D-CEC8DCFDA63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4" name="椭圆 493">
                  <a:extLst>
                    <a:ext uri="{FF2B5EF4-FFF2-40B4-BE49-F238E27FC236}">
                      <a16:creationId xmlns:a16="http://schemas.microsoft.com/office/drawing/2014/main" id="{D8A70728-4ECB-2AD7-3183-5CBCC758C76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5" name="椭圆 494">
                  <a:extLst>
                    <a:ext uri="{FF2B5EF4-FFF2-40B4-BE49-F238E27FC236}">
                      <a16:creationId xmlns:a16="http://schemas.microsoft.com/office/drawing/2014/main" id="{A9B3B0D7-40C7-D843-44CF-6522BAAFADA1}"/>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6" name="椭圆 495">
                  <a:extLst>
                    <a:ext uri="{FF2B5EF4-FFF2-40B4-BE49-F238E27FC236}">
                      <a16:creationId xmlns:a16="http://schemas.microsoft.com/office/drawing/2014/main" id="{64BCF8BE-BD45-FDA0-0C03-09BAFA984A2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7" name="椭圆 496">
                  <a:extLst>
                    <a:ext uri="{FF2B5EF4-FFF2-40B4-BE49-F238E27FC236}">
                      <a16:creationId xmlns:a16="http://schemas.microsoft.com/office/drawing/2014/main" id="{8A4E76B1-D33C-B3D2-466E-8DB0357D37BD}"/>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8" name="椭圆 497">
                  <a:extLst>
                    <a:ext uri="{FF2B5EF4-FFF2-40B4-BE49-F238E27FC236}">
                      <a16:creationId xmlns:a16="http://schemas.microsoft.com/office/drawing/2014/main" id="{9E4D9F82-9F94-2B77-BE7A-3DE93363FE00}"/>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9" name="椭圆 498">
                  <a:extLst>
                    <a:ext uri="{FF2B5EF4-FFF2-40B4-BE49-F238E27FC236}">
                      <a16:creationId xmlns:a16="http://schemas.microsoft.com/office/drawing/2014/main" id="{E85925E9-23FF-D6B3-8E0B-F9937E5DC05A}"/>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00" name="椭圆 499">
                  <a:extLst>
                    <a:ext uri="{FF2B5EF4-FFF2-40B4-BE49-F238E27FC236}">
                      <a16:creationId xmlns:a16="http://schemas.microsoft.com/office/drawing/2014/main" id="{08BE534D-4DEE-CC53-AF22-75F523673ED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01" name="椭圆 500">
                  <a:extLst>
                    <a:ext uri="{FF2B5EF4-FFF2-40B4-BE49-F238E27FC236}">
                      <a16:creationId xmlns:a16="http://schemas.microsoft.com/office/drawing/2014/main" id="{E19D9945-75FD-B302-E75C-7E40D80810C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02" name="椭圆 501">
                  <a:extLst>
                    <a:ext uri="{FF2B5EF4-FFF2-40B4-BE49-F238E27FC236}">
                      <a16:creationId xmlns:a16="http://schemas.microsoft.com/office/drawing/2014/main" id="{50222F01-CF4A-2E58-2CBD-4496E82548A3}"/>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03" name="椭圆 502">
                  <a:extLst>
                    <a:ext uri="{FF2B5EF4-FFF2-40B4-BE49-F238E27FC236}">
                      <a16:creationId xmlns:a16="http://schemas.microsoft.com/office/drawing/2014/main" id="{4C06C8C6-65D7-8910-E1C6-28BD44A67CC7}"/>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9" name="组合 478">
                <a:extLst>
                  <a:ext uri="{FF2B5EF4-FFF2-40B4-BE49-F238E27FC236}">
                    <a16:creationId xmlns:a16="http://schemas.microsoft.com/office/drawing/2014/main" id="{4AFB7A47-B836-9D78-79FE-A892FF0EE52F}"/>
                  </a:ext>
                </a:extLst>
              </p:cNvPr>
              <p:cNvGrpSpPr/>
              <p:nvPr/>
            </p:nvGrpSpPr>
            <p:grpSpPr>
              <a:xfrm rot="3600000" flipV="1">
                <a:off x="15083432" y="3823227"/>
                <a:ext cx="116859" cy="1359818"/>
                <a:chOff x="6667500" y="-628650"/>
                <a:chExt cx="155074" cy="1804507"/>
              </a:xfrm>
            </p:grpSpPr>
            <p:sp>
              <p:nvSpPr>
                <p:cNvPr id="480" name="椭圆 479">
                  <a:extLst>
                    <a:ext uri="{FF2B5EF4-FFF2-40B4-BE49-F238E27FC236}">
                      <a16:creationId xmlns:a16="http://schemas.microsoft.com/office/drawing/2014/main" id="{8E2089D3-1A19-8BCE-B83E-65CEF6F06652}"/>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椭圆 480">
                  <a:extLst>
                    <a:ext uri="{FF2B5EF4-FFF2-40B4-BE49-F238E27FC236}">
                      <a16:creationId xmlns:a16="http://schemas.microsoft.com/office/drawing/2014/main" id="{B6EF70C0-CBB6-0B4B-C4AF-273F3394FD61}"/>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2" name="椭圆 481">
                  <a:extLst>
                    <a:ext uri="{FF2B5EF4-FFF2-40B4-BE49-F238E27FC236}">
                      <a16:creationId xmlns:a16="http://schemas.microsoft.com/office/drawing/2014/main" id="{770EC84A-D1E4-064F-1DDC-F8EF70A46B4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3" name="椭圆 482">
                  <a:extLst>
                    <a:ext uri="{FF2B5EF4-FFF2-40B4-BE49-F238E27FC236}">
                      <a16:creationId xmlns:a16="http://schemas.microsoft.com/office/drawing/2014/main" id="{EBDB1FF4-6186-CFE2-1008-3F93AD498DE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4" name="椭圆 483">
                  <a:extLst>
                    <a:ext uri="{FF2B5EF4-FFF2-40B4-BE49-F238E27FC236}">
                      <a16:creationId xmlns:a16="http://schemas.microsoft.com/office/drawing/2014/main" id="{999AA0AB-2D6F-25AF-44D9-56EA3477D58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5" name="椭圆 484">
                  <a:extLst>
                    <a:ext uri="{FF2B5EF4-FFF2-40B4-BE49-F238E27FC236}">
                      <a16:creationId xmlns:a16="http://schemas.microsoft.com/office/drawing/2014/main" id="{BF7050CD-00FC-9F20-D68A-C1E4171FF70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6" name="椭圆 485">
                  <a:extLst>
                    <a:ext uri="{FF2B5EF4-FFF2-40B4-BE49-F238E27FC236}">
                      <a16:creationId xmlns:a16="http://schemas.microsoft.com/office/drawing/2014/main" id="{F29982FC-A4C4-885B-AF2D-B7C60727F13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7" name="椭圆 486">
                  <a:extLst>
                    <a:ext uri="{FF2B5EF4-FFF2-40B4-BE49-F238E27FC236}">
                      <a16:creationId xmlns:a16="http://schemas.microsoft.com/office/drawing/2014/main" id="{9F0A2819-D32F-2400-3A69-1032087D8800}"/>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8" name="椭圆 487">
                  <a:extLst>
                    <a:ext uri="{FF2B5EF4-FFF2-40B4-BE49-F238E27FC236}">
                      <a16:creationId xmlns:a16="http://schemas.microsoft.com/office/drawing/2014/main" id="{77D5737F-29B2-AA3A-DB3D-D698096700B1}"/>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89" name="椭圆 488">
                  <a:extLst>
                    <a:ext uri="{FF2B5EF4-FFF2-40B4-BE49-F238E27FC236}">
                      <a16:creationId xmlns:a16="http://schemas.microsoft.com/office/drawing/2014/main" id="{E4446230-568E-1EB8-2B26-F6432334EDF7}"/>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0" name="椭圆 489">
                  <a:extLst>
                    <a:ext uri="{FF2B5EF4-FFF2-40B4-BE49-F238E27FC236}">
                      <a16:creationId xmlns:a16="http://schemas.microsoft.com/office/drawing/2014/main" id="{70DC9608-DACD-74A8-6596-58A374F8CD8F}"/>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491" name="椭圆 490">
                  <a:extLst>
                    <a:ext uri="{FF2B5EF4-FFF2-40B4-BE49-F238E27FC236}">
                      <a16:creationId xmlns:a16="http://schemas.microsoft.com/office/drawing/2014/main" id="{238B8BFC-281E-E944-E1CF-3E309D47297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组合 504">
                <a:extLst>
                  <a:ext uri="{FF2B5EF4-FFF2-40B4-BE49-F238E27FC236}">
                    <a16:creationId xmlns:a16="http://schemas.microsoft.com/office/drawing/2014/main" id="{B41A5836-8382-3424-0E33-FB847060DA29}"/>
                  </a:ext>
                </a:extLst>
              </p:cNvPr>
              <p:cNvGrpSpPr/>
              <p:nvPr/>
            </p:nvGrpSpPr>
            <p:grpSpPr>
              <a:xfrm rot="3000000">
                <a:off x="17460734" y="2158623"/>
                <a:ext cx="116859" cy="1359818"/>
                <a:chOff x="6667500" y="-628650"/>
                <a:chExt cx="155074" cy="1804507"/>
              </a:xfrm>
            </p:grpSpPr>
            <p:sp>
              <p:nvSpPr>
                <p:cNvPr id="519" name="椭圆 518">
                  <a:extLst>
                    <a:ext uri="{FF2B5EF4-FFF2-40B4-BE49-F238E27FC236}">
                      <a16:creationId xmlns:a16="http://schemas.microsoft.com/office/drawing/2014/main" id="{7A46D2E2-F614-E064-95E2-B1C8E313663E}"/>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椭圆 519">
                  <a:extLst>
                    <a:ext uri="{FF2B5EF4-FFF2-40B4-BE49-F238E27FC236}">
                      <a16:creationId xmlns:a16="http://schemas.microsoft.com/office/drawing/2014/main" id="{731E9AC4-491D-5756-7659-B7F037424A77}"/>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1" name="椭圆 520">
                  <a:extLst>
                    <a:ext uri="{FF2B5EF4-FFF2-40B4-BE49-F238E27FC236}">
                      <a16:creationId xmlns:a16="http://schemas.microsoft.com/office/drawing/2014/main" id="{9397F668-D606-4626-9874-A98ADAF587DF}"/>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2" name="椭圆 521">
                  <a:extLst>
                    <a:ext uri="{FF2B5EF4-FFF2-40B4-BE49-F238E27FC236}">
                      <a16:creationId xmlns:a16="http://schemas.microsoft.com/office/drawing/2014/main" id="{54FCB55B-2D7A-6C02-BAD2-88B016F4617D}"/>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3" name="椭圆 522">
                  <a:extLst>
                    <a:ext uri="{FF2B5EF4-FFF2-40B4-BE49-F238E27FC236}">
                      <a16:creationId xmlns:a16="http://schemas.microsoft.com/office/drawing/2014/main" id="{19E0DF70-760E-C5F8-2EFA-19DF5BCBF716}"/>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4" name="椭圆 523">
                  <a:extLst>
                    <a:ext uri="{FF2B5EF4-FFF2-40B4-BE49-F238E27FC236}">
                      <a16:creationId xmlns:a16="http://schemas.microsoft.com/office/drawing/2014/main" id="{5745FCD2-90B8-60B6-9A7C-1A6616264675}"/>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5" name="椭圆 524">
                  <a:extLst>
                    <a:ext uri="{FF2B5EF4-FFF2-40B4-BE49-F238E27FC236}">
                      <a16:creationId xmlns:a16="http://schemas.microsoft.com/office/drawing/2014/main" id="{807710C0-920F-45F2-6648-61718F8E1C7D}"/>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6" name="椭圆 525">
                  <a:extLst>
                    <a:ext uri="{FF2B5EF4-FFF2-40B4-BE49-F238E27FC236}">
                      <a16:creationId xmlns:a16="http://schemas.microsoft.com/office/drawing/2014/main" id="{FFF05078-6C80-A088-3CDC-BEEF1A2D481F}"/>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7" name="椭圆 526">
                  <a:extLst>
                    <a:ext uri="{FF2B5EF4-FFF2-40B4-BE49-F238E27FC236}">
                      <a16:creationId xmlns:a16="http://schemas.microsoft.com/office/drawing/2014/main" id="{D6CF2844-1A55-36C5-6A2A-1E981040E67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8" name="椭圆 527">
                  <a:extLst>
                    <a:ext uri="{FF2B5EF4-FFF2-40B4-BE49-F238E27FC236}">
                      <a16:creationId xmlns:a16="http://schemas.microsoft.com/office/drawing/2014/main" id="{532C923B-E693-AE30-199B-2E4BB676DEA1}"/>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29" name="椭圆 528">
                  <a:extLst>
                    <a:ext uri="{FF2B5EF4-FFF2-40B4-BE49-F238E27FC236}">
                      <a16:creationId xmlns:a16="http://schemas.microsoft.com/office/drawing/2014/main" id="{0C4C1253-8345-944A-DC00-9DBDE9E2E5A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30" name="椭圆 529">
                  <a:extLst>
                    <a:ext uri="{FF2B5EF4-FFF2-40B4-BE49-F238E27FC236}">
                      <a16:creationId xmlns:a16="http://schemas.microsoft.com/office/drawing/2014/main" id="{7CBAA54A-E7A8-61DA-A4EB-9EF6D9D5C462}"/>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6" name="组合 505">
                <a:extLst>
                  <a:ext uri="{FF2B5EF4-FFF2-40B4-BE49-F238E27FC236}">
                    <a16:creationId xmlns:a16="http://schemas.microsoft.com/office/drawing/2014/main" id="{3D8FA4F8-8221-DE01-54AB-FFE57FFE460E}"/>
                  </a:ext>
                </a:extLst>
              </p:cNvPr>
              <p:cNvGrpSpPr/>
              <p:nvPr/>
            </p:nvGrpSpPr>
            <p:grpSpPr>
              <a:xfrm rot="3000000" flipV="1">
                <a:off x="15229066" y="4031214"/>
                <a:ext cx="116859" cy="1359818"/>
                <a:chOff x="6667500" y="-628650"/>
                <a:chExt cx="155074" cy="1804507"/>
              </a:xfrm>
            </p:grpSpPr>
            <p:sp>
              <p:nvSpPr>
                <p:cNvPr id="507" name="椭圆 506">
                  <a:extLst>
                    <a:ext uri="{FF2B5EF4-FFF2-40B4-BE49-F238E27FC236}">
                      <a16:creationId xmlns:a16="http://schemas.microsoft.com/office/drawing/2014/main" id="{77425172-E44F-7D5E-7502-F370CC7C528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椭圆 507">
                  <a:extLst>
                    <a:ext uri="{FF2B5EF4-FFF2-40B4-BE49-F238E27FC236}">
                      <a16:creationId xmlns:a16="http://schemas.microsoft.com/office/drawing/2014/main" id="{910496BE-E2F8-348F-3999-604CCE50DDD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09" name="椭圆 508">
                  <a:extLst>
                    <a:ext uri="{FF2B5EF4-FFF2-40B4-BE49-F238E27FC236}">
                      <a16:creationId xmlns:a16="http://schemas.microsoft.com/office/drawing/2014/main" id="{1334E909-343B-A8A6-F3FC-FD93393B0DD0}"/>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0" name="椭圆 509">
                  <a:extLst>
                    <a:ext uri="{FF2B5EF4-FFF2-40B4-BE49-F238E27FC236}">
                      <a16:creationId xmlns:a16="http://schemas.microsoft.com/office/drawing/2014/main" id="{DAD10363-EE54-5844-CA8D-CD6D38E22ED7}"/>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1" name="椭圆 510">
                  <a:extLst>
                    <a:ext uri="{FF2B5EF4-FFF2-40B4-BE49-F238E27FC236}">
                      <a16:creationId xmlns:a16="http://schemas.microsoft.com/office/drawing/2014/main" id="{FBDF8E8D-3A0B-05E3-5FA2-4977B0F27C4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2" name="椭圆 511">
                  <a:extLst>
                    <a:ext uri="{FF2B5EF4-FFF2-40B4-BE49-F238E27FC236}">
                      <a16:creationId xmlns:a16="http://schemas.microsoft.com/office/drawing/2014/main" id="{9CF78C59-450A-9D9E-BE59-37701CF9F022}"/>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3" name="椭圆 512">
                  <a:extLst>
                    <a:ext uri="{FF2B5EF4-FFF2-40B4-BE49-F238E27FC236}">
                      <a16:creationId xmlns:a16="http://schemas.microsoft.com/office/drawing/2014/main" id="{0ECB2013-4642-CA91-8DE1-F596F5BB940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4" name="椭圆 513">
                  <a:extLst>
                    <a:ext uri="{FF2B5EF4-FFF2-40B4-BE49-F238E27FC236}">
                      <a16:creationId xmlns:a16="http://schemas.microsoft.com/office/drawing/2014/main" id="{19E99AB3-A033-1613-4509-CFC79CA3C34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5" name="椭圆 514">
                  <a:extLst>
                    <a:ext uri="{FF2B5EF4-FFF2-40B4-BE49-F238E27FC236}">
                      <a16:creationId xmlns:a16="http://schemas.microsoft.com/office/drawing/2014/main" id="{798E75DE-8CD4-E4BE-5C03-F1BD906214CE}"/>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6" name="椭圆 515">
                  <a:extLst>
                    <a:ext uri="{FF2B5EF4-FFF2-40B4-BE49-F238E27FC236}">
                      <a16:creationId xmlns:a16="http://schemas.microsoft.com/office/drawing/2014/main" id="{F17FADFF-8707-17D5-B0B7-EC1F7AC08F1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7" name="椭圆 516">
                  <a:extLst>
                    <a:ext uri="{FF2B5EF4-FFF2-40B4-BE49-F238E27FC236}">
                      <a16:creationId xmlns:a16="http://schemas.microsoft.com/office/drawing/2014/main" id="{6DC49E3B-A24C-4D65-0808-C26848FDBAEE}"/>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18" name="椭圆 517">
                  <a:extLst>
                    <a:ext uri="{FF2B5EF4-FFF2-40B4-BE49-F238E27FC236}">
                      <a16:creationId xmlns:a16="http://schemas.microsoft.com/office/drawing/2014/main" id="{010D3ED8-0597-C3EC-9CDE-ADA2EF7D5758}"/>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2" name="组合 531">
                <a:extLst>
                  <a:ext uri="{FF2B5EF4-FFF2-40B4-BE49-F238E27FC236}">
                    <a16:creationId xmlns:a16="http://schemas.microsoft.com/office/drawing/2014/main" id="{F34A6FE2-07B5-5071-C9D3-1EF201427A8B}"/>
                  </a:ext>
                </a:extLst>
              </p:cNvPr>
              <p:cNvGrpSpPr/>
              <p:nvPr/>
            </p:nvGrpSpPr>
            <p:grpSpPr>
              <a:xfrm rot="2400000">
                <a:off x="17281196" y="1979085"/>
                <a:ext cx="116859" cy="1359818"/>
                <a:chOff x="6667500" y="-628650"/>
                <a:chExt cx="155074" cy="1804507"/>
              </a:xfrm>
            </p:grpSpPr>
            <p:sp>
              <p:nvSpPr>
                <p:cNvPr id="546" name="椭圆 545">
                  <a:extLst>
                    <a:ext uri="{FF2B5EF4-FFF2-40B4-BE49-F238E27FC236}">
                      <a16:creationId xmlns:a16="http://schemas.microsoft.com/office/drawing/2014/main" id="{EADC306A-0C32-9B06-2401-C0C2C4231399}"/>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椭圆 546">
                  <a:extLst>
                    <a:ext uri="{FF2B5EF4-FFF2-40B4-BE49-F238E27FC236}">
                      <a16:creationId xmlns:a16="http://schemas.microsoft.com/office/drawing/2014/main" id="{1E34A70B-A3CE-8B1B-C1A0-01385EE3141F}"/>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8" name="椭圆 547">
                  <a:extLst>
                    <a:ext uri="{FF2B5EF4-FFF2-40B4-BE49-F238E27FC236}">
                      <a16:creationId xmlns:a16="http://schemas.microsoft.com/office/drawing/2014/main" id="{8A53C32D-120A-F8CF-4C1D-49EA2079B32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9" name="椭圆 548">
                  <a:extLst>
                    <a:ext uri="{FF2B5EF4-FFF2-40B4-BE49-F238E27FC236}">
                      <a16:creationId xmlns:a16="http://schemas.microsoft.com/office/drawing/2014/main" id="{303E5706-647F-7F4B-6F3B-197E3C4905E6}"/>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0" name="椭圆 549">
                  <a:extLst>
                    <a:ext uri="{FF2B5EF4-FFF2-40B4-BE49-F238E27FC236}">
                      <a16:creationId xmlns:a16="http://schemas.microsoft.com/office/drawing/2014/main" id="{553BF89B-94ED-6A33-9C01-05461384B027}"/>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1" name="椭圆 550">
                  <a:extLst>
                    <a:ext uri="{FF2B5EF4-FFF2-40B4-BE49-F238E27FC236}">
                      <a16:creationId xmlns:a16="http://schemas.microsoft.com/office/drawing/2014/main" id="{9D05E14C-92AE-547D-1687-6608B7B771D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2" name="椭圆 551">
                  <a:extLst>
                    <a:ext uri="{FF2B5EF4-FFF2-40B4-BE49-F238E27FC236}">
                      <a16:creationId xmlns:a16="http://schemas.microsoft.com/office/drawing/2014/main" id="{E5CC260B-B4A8-1D4B-B2A2-985CFA89B93B}"/>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3" name="椭圆 552">
                  <a:extLst>
                    <a:ext uri="{FF2B5EF4-FFF2-40B4-BE49-F238E27FC236}">
                      <a16:creationId xmlns:a16="http://schemas.microsoft.com/office/drawing/2014/main" id="{C735020A-FF7C-F31A-48E4-AEABAEEE5A08}"/>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4" name="椭圆 553">
                  <a:extLst>
                    <a:ext uri="{FF2B5EF4-FFF2-40B4-BE49-F238E27FC236}">
                      <a16:creationId xmlns:a16="http://schemas.microsoft.com/office/drawing/2014/main" id="{7D4FDB2B-4F22-E43F-69F8-4CE036DB0AC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5" name="椭圆 554">
                  <a:extLst>
                    <a:ext uri="{FF2B5EF4-FFF2-40B4-BE49-F238E27FC236}">
                      <a16:creationId xmlns:a16="http://schemas.microsoft.com/office/drawing/2014/main" id="{9A33E03C-AE09-F52E-C6EB-D2CEDFD47E8E}"/>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6" name="椭圆 555">
                  <a:extLst>
                    <a:ext uri="{FF2B5EF4-FFF2-40B4-BE49-F238E27FC236}">
                      <a16:creationId xmlns:a16="http://schemas.microsoft.com/office/drawing/2014/main" id="{1105083A-3370-9CE6-A4C7-F7FC08775E70}"/>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57" name="椭圆 556">
                  <a:extLst>
                    <a:ext uri="{FF2B5EF4-FFF2-40B4-BE49-F238E27FC236}">
                      <a16:creationId xmlns:a16="http://schemas.microsoft.com/office/drawing/2014/main" id="{7D3C58D4-73AC-00B8-534B-382ABC6D0B15}"/>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3" name="组合 532">
                <a:extLst>
                  <a:ext uri="{FF2B5EF4-FFF2-40B4-BE49-F238E27FC236}">
                    <a16:creationId xmlns:a16="http://schemas.microsoft.com/office/drawing/2014/main" id="{00C548E7-3908-E396-257B-97FC84BCA544}"/>
                  </a:ext>
                </a:extLst>
              </p:cNvPr>
              <p:cNvGrpSpPr/>
              <p:nvPr/>
            </p:nvGrpSpPr>
            <p:grpSpPr>
              <a:xfrm rot="2400000" flipV="1">
                <a:off x="15408604" y="4210752"/>
                <a:ext cx="116859" cy="1359818"/>
                <a:chOff x="6667500" y="-628650"/>
                <a:chExt cx="155074" cy="1804507"/>
              </a:xfrm>
            </p:grpSpPr>
            <p:sp>
              <p:nvSpPr>
                <p:cNvPr id="534" name="椭圆 533">
                  <a:extLst>
                    <a:ext uri="{FF2B5EF4-FFF2-40B4-BE49-F238E27FC236}">
                      <a16:creationId xmlns:a16="http://schemas.microsoft.com/office/drawing/2014/main" id="{A8881F40-628B-8DDB-1481-0DF61BD789E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椭圆 534">
                  <a:extLst>
                    <a:ext uri="{FF2B5EF4-FFF2-40B4-BE49-F238E27FC236}">
                      <a16:creationId xmlns:a16="http://schemas.microsoft.com/office/drawing/2014/main" id="{A46CBCBF-258A-BB04-EDEF-220A5911E9C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36" name="椭圆 535">
                  <a:extLst>
                    <a:ext uri="{FF2B5EF4-FFF2-40B4-BE49-F238E27FC236}">
                      <a16:creationId xmlns:a16="http://schemas.microsoft.com/office/drawing/2014/main" id="{58598E9F-28A8-7DEB-560C-1753079256D6}"/>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37" name="椭圆 536">
                  <a:extLst>
                    <a:ext uri="{FF2B5EF4-FFF2-40B4-BE49-F238E27FC236}">
                      <a16:creationId xmlns:a16="http://schemas.microsoft.com/office/drawing/2014/main" id="{5ABD1921-D345-6D66-891C-25891F4FE6D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38" name="椭圆 537">
                  <a:extLst>
                    <a:ext uri="{FF2B5EF4-FFF2-40B4-BE49-F238E27FC236}">
                      <a16:creationId xmlns:a16="http://schemas.microsoft.com/office/drawing/2014/main" id="{35719CDF-C884-020E-1AAD-16A582592CE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39" name="椭圆 538">
                  <a:extLst>
                    <a:ext uri="{FF2B5EF4-FFF2-40B4-BE49-F238E27FC236}">
                      <a16:creationId xmlns:a16="http://schemas.microsoft.com/office/drawing/2014/main" id="{DBECF068-CF1A-3D67-B4CD-7341AB65A6E5}"/>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0" name="椭圆 539">
                  <a:extLst>
                    <a:ext uri="{FF2B5EF4-FFF2-40B4-BE49-F238E27FC236}">
                      <a16:creationId xmlns:a16="http://schemas.microsoft.com/office/drawing/2014/main" id="{D15006CB-80F5-A1E9-CA5D-C49012043B23}"/>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1" name="椭圆 540">
                  <a:extLst>
                    <a:ext uri="{FF2B5EF4-FFF2-40B4-BE49-F238E27FC236}">
                      <a16:creationId xmlns:a16="http://schemas.microsoft.com/office/drawing/2014/main" id="{1969EF4F-9EB1-4D8B-1204-9910C208879C}"/>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2" name="椭圆 541">
                  <a:extLst>
                    <a:ext uri="{FF2B5EF4-FFF2-40B4-BE49-F238E27FC236}">
                      <a16:creationId xmlns:a16="http://schemas.microsoft.com/office/drawing/2014/main" id="{19A45E94-A5F5-C77D-6158-0345D37A534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3" name="椭圆 542">
                  <a:extLst>
                    <a:ext uri="{FF2B5EF4-FFF2-40B4-BE49-F238E27FC236}">
                      <a16:creationId xmlns:a16="http://schemas.microsoft.com/office/drawing/2014/main" id="{1ADAEB0C-03FF-775A-9C20-5041B576F25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4" name="椭圆 543">
                  <a:extLst>
                    <a:ext uri="{FF2B5EF4-FFF2-40B4-BE49-F238E27FC236}">
                      <a16:creationId xmlns:a16="http://schemas.microsoft.com/office/drawing/2014/main" id="{109C1910-ED70-1EE4-49E3-689E253E5C6C}"/>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45" name="椭圆 544">
                  <a:extLst>
                    <a:ext uri="{FF2B5EF4-FFF2-40B4-BE49-F238E27FC236}">
                      <a16:creationId xmlns:a16="http://schemas.microsoft.com/office/drawing/2014/main" id="{00B440D7-3B5A-1E88-B49D-AB33067FDD08}"/>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9" name="组合 558">
                <a:extLst>
                  <a:ext uri="{FF2B5EF4-FFF2-40B4-BE49-F238E27FC236}">
                    <a16:creationId xmlns:a16="http://schemas.microsoft.com/office/drawing/2014/main" id="{185484CE-DE70-F7A5-1665-7B31A4819ACC}"/>
                  </a:ext>
                </a:extLst>
              </p:cNvPr>
              <p:cNvGrpSpPr/>
              <p:nvPr/>
            </p:nvGrpSpPr>
            <p:grpSpPr>
              <a:xfrm rot="1800000">
                <a:off x="17073209" y="1833451"/>
                <a:ext cx="116859" cy="1359818"/>
                <a:chOff x="6667500" y="-628650"/>
                <a:chExt cx="155074" cy="1804507"/>
              </a:xfrm>
            </p:grpSpPr>
            <p:sp>
              <p:nvSpPr>
                <p:cNvPr id="573" name="椭圆 572">
                  <a:extLst>
                    <a:ext uri="{FF2B5EF4-FFF2-40B4-BE49-F238E27FC236}">
                      <a16:creationId xmlns:a16="http://schemas.microsoft.com/office/drawing/2014/main" id="{40A77FC7-4AA4-5F3F-18C4-A62A5B0FCD8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椭圆 573">
                  <a:extLst>
                    <a:ext uri="{FF2B5EF4-FFF2-40B4-BE49-F238E27FC236}">
                      <a16:creationId xmlns:a16="http://schemas.microsoft.com/office/drawing/2014/main" id="{6110DE8B-D6A3-D51B-DE73-F3F509CA8C6A}"/>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5" name="椭圆 574">
                  <a:extLst>
                    <a:ext uri="{FF2B5EF4-FFF2-40B4-BE49-F238E27FC236}">
                      <a16:creationId xmlns:a16="http://schemas.microsoft.com/office/drawing/2014/main" id="{BDF459D0-67D5-720A-7814-473537D7154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6" name="椭圆 575">
                  <a:extLst>
                    <a:ext uri="{FF2B5EF4-FFF2-40B4-BE49-F238E27FC236}">
                      <a16:creationId xmlns:a16="http://schemas.microsoft.com/office/drawing/2014/main" id="{796E0164-CD3B-10A0-7C79-663FEB565710}"/>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7" name="椭圆 576">
                  <a:extLst>
                    <a:ext uri="{FF2B5EF4-FFF2-40B4-BE49-F238E27FC236}">
                      <a16:creationId xmlns:a16="http://schemas.microsoft.com/office/drawing/2014/main" id="{A51F686E-4766-E01A-E775-D80E129DA5C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8" name="椭圆 577">
                  <a:extLst>
                    <a:ext uri="{FF2B5EF4-FFF2-40B4-BE49-F238E27FC236}">
                      <a16:creationId xmlns:a16="http://schemas.microsoft.com/office/drawing/2014/main" id="{2B37C8C4-4CE5-029E-3BEB-997FCD8BCDC8}"/>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9" name="椭圆 578">
                  <a:extLst>
                    <a:ext uri="{FF2B5EF4-FFF2-40B4-BE49-F238E27FC236}">
                      <a16:creationId xmlns:a16="http://schemas.microsoft.com/office/drawing/2014/main" id="{2620A60B-CB6C-3240-D7B5-1DDCF6DDB5AC}"/>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80" name="椭圆 579">
                  <a:extLst>
                    <a:ext uri="{FF2B5EF4-FFF2-40B4-BE49-F238E27FC236}">
                      <a16:creationId xmlns:a16="http://schemas.microsoft.com/office/drawing/2014/main" id="{D81D3E32-13C2-EF14-CE6E-7C51E1DFC63E}"/>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81" name="椭圆 580">
                  <a:extLst>
                    <a:ext uri="{FF2B5EF4-FFF2-40B4-BE49-F238E27FC236}">
                      <a16:creationId xmlns:a16="http://schemas.microsoft.com/office/drawing/2014/main" id="{0ACF2821-C684-F70D-4B5B-D7ADCA5A7A2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82" name="椭圆 581">
                  <a:extLst>
                    <a:ext uri="{FF2B5EF4-FFF2-40B4-BE49-F238E27FC236}">
                      <a16:creationId xmlns:a16="http://schemas.microsoft.com/office/drawing/2014/main" id="{80780253-A4D3-B410-039D-2CCE045C9165}"/>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83" name="椭圆 582">
                  <a:extLst>
                    <a:ext uri="{FF2B5EF4-FFF2-40B4-BE49-F238E27FC236}">
                      <a16:creationId xmlns:a16="http://schemas.microsoft.com/office/drawing/2014/main" id="{DD15CC07-6492-6E03-B1E6-2C5566DCF569}"/>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84" name="椭圆 583">
                  <a:extLst>
                    <a:ext uri="{FF2B5EF4-FFF2-40B4-BE49-F238E27FC236}">
                      <a16:creationId xmlns:a16="http://schemas.microsoft.com/office/drawing/2014/main" id="{28D4ACA3-B965-E8FE-53E9-218A07E1399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0" name="组合 559">
                <a:extLst>
                  <a:ext uri="{FF2B5EF4-FFF2-40B4-BE49-F238E27FC236}">
                    <a16:creationId xmlns:a16="http://schemas.microsoft.com/office/drawing/2014/main" id="{0FE6CC35-F271-1B74-AA1E-2503EAB1CE21}"/>
                  </a:ext>
                </a:extLst>
              </p:cNvPr>
              <p:cNvGrpSpPr/>
              <p:nvPr/>
            </p:nvGrpSpPr>
            <p:grpSpPr>
              <a:xfrm rot="1800000" flipV="1">
                <a:off x="15616591" y="4356386"/>
                <a:ext cx="116859" cy="1359818"/>
                <a:chOff x="6667500" y="-628650"/>
                <a:chExt cx="155074" cy="1804507"/>
              </a:xfrm>
            </p:grpSpPr>
            <p:sp>
              <p:nvSpPr>
                <p:cNvPr id="561" name="椭圆 560">
                  <a:extLst>
                    <a:ext uri="{FF2B5EF4-FFF2-40B4-BE49-F238E27FC236}">
                      <a16:creationId xmlns:a16="http://schemas.microsoft.com/office/drawing/2014/main" id="{A2C5444F-987A-18AA-1DA3-35357F18ED9E}"/>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椭圆 561">
                  <a:extLst>
                    <a:ext uri="{FF2B5EF4-FFF2-40B4-BE49-F238E27FC236}">
                      <a16:creationId xmlns:a16="http://schemas.microsoft.com/office/drawing/2014/main" id="{F1802B68-CFE9-8B95-60A7-4410F1EED06D}"/>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3" name="椭圆 562">
                  <a:extLst>
                    <a:ext uri="{FF2B5EF4-FFF2-40B4-BE49-F238E27FC236}">
                      <a16:creationId xmlns:a16="http://schemas.microsoft.com/office/drawing/2014/main" id="{0985E6BF-F906-1B90-7F74-9C90A3EC75C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4" name="椭圆 563">
                  <a:extLst>
                    <a:ext uri="{FF2B5EF4-FFF2-40B4-BE49-F238E27FC236}">
                      <a16:creationId xmlns:a16="http://schemas.microsoft.com/office/drawing/2014/main" id="{F3E4E961-C050-E497-1405-98970CB30AB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5" name="椭圆 564">
                  <a:extLst>
                    <a:ext uri="{FF2B5EF4-FFF2-40B4-BE49-F238E27FC236}">
                      <a16:creationId xmlns:a16="http://schemas.microsoft.com/office/drawing/2014/main" id="{2A7F9B6C-2150-D73D-60DD-E7B86770C57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6" name="椭圆 565">
                  <a:extLst>
                    <a:ext uri="{FF2B5EF4-FFF2-40B4-BE49-F238E27FC236}">
                      <a16:creationId xmlns:a16="http://schemas.microsoft.com/office/drawing/2014/main" id="{D2253714-409A-777E-4C34-15E2901E2EC4}"/>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7" name="椭圆 566">
                  <a:extLst>
                    <a:ext uri="{FF2B5EF4-FFF2-40B4-BE49-F238E27FC236}">
                      <a16:creationId xmlns:a16="http://schemas.microsoft.com/office/drawing/2014/main" id="{E533F115-F92F-654B-800B-25A80E1AE615}"/>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8" name="椭圆 567">
                  <a:extLst>
                    <a:ext uri="{FF2B5EF4-FFF2-40B4-BE49-F238E27FC236}">
                      <a16:creationId xmlns:a16="http://schemas.microsoft.com/office/drawing/2014/main" id="{E8009D36-C787-E2C5-EDFD-49F9625163A8}"/>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69" name="椭圆 568">
                  <a:extLst>
                    <a:ext uri="{FF2B5EF4-FFF2-40B4-BE49-F238E27FC236}">
                      <a16:creationId xmlns:a16="http://schemas.microsoft.com/office/drawing/2014/main" id="{7187F4A6-E1EE-B156-D27A-0FBADD04C4A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0" name="椭圆 569">
                  <a:extLst>
                    <a:ext uri="{FF2B5EF4-FFF2-40B4-BE49-F238E27FC236}">
                      <a16:creationId xmlns:a16="http://schemas.microsoft.com/office/drawing/2014/main" id="{EBF16CC9-4A8F-5A5D-B4E6-10CDD70F9713}"/>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1" name="椭圆 570">
                  <a:extLst>
                    <a:ext uri="{FF2B5EF4-FFF2-40B4-BE49-F238E27FC236}">
                      <a16:creationId xmlns:a16="http://schemas.microsoft.com/office/drawing/2014/main" id="{4B8711C2-1AB5-56F1-8B22-80D66649316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72" name="椭圆 571">
                  <a:extLst>
                    <a:ext uri="{FF2B5EF4-FFF2-40B4-BE49-F238E27FC236}">
                      <a16:creationId xmlns:a16="http://schemas.microsoft.com/office/drawing/2014/main" id="{F35ACC98-DA59-ACF6-4C0C-7F20218BF2D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6" name="组合 585">
                <a:extLst>
                  <a:ext uri="{FF2B5EF4-FFF2-40B4-BE49-F238E27FC236}">
                    <a16:creationId xmlns:a16="http://schemas.microsoft.com/office/drawing/2014/main" id="{D5BA7C9A-8584-C10E-1F11-DF074796C3EA}"/>
                  </a:ext>
                </a:extLst>
              </p:cNvPr>
              <p:cNvGrpSpPr/>
              <p:nvPr/>
            </p:nvGrpSpPr>
            <p:grpSpPr>
              <a:xfrm rot="1200000">
                <a:off x="16843093" y="1726146"/>
                <a:ext cx="116859" cy="1359818"/>
                <a:chOff x="6667500" y="-628650"/>
                <a:chExt cx="155074" cy="1804507"/>
              </a:xfrm>
            </p:grpSpPr>
            <p:sp>
              <p:nvSpPr>
                <p:cNvPr id="600" name="椭圆 599">
                  <a:extLst>
                    <a:ext uri="{FF2B5EF4-FFF2-40B4-BE49-F238E27FC236}">
                      <a16:creationId xmlns:a16="http://schemas.microsoft.com/office/drawing/2014/main" id="{47CD3690-45F2-A42D-54AA-EEDC65ACA2F5}"/>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椭圆 600">
                  <a:extLst>
                    <a:ext uri="{FF2B5EF4-FFF2-40B4-BE49-F238E27FC236}">
                      <a16:creationId xmlns:a16="http://schemas.microsoft.com/office/drawing/2014/main" id="{B6038ACD-6123-876B-6647-35BD7AE4446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2" name="椭圆 601">
                  <a:extLst>
                    <a:ext uri="{FF2B5EF4-FFF2-40B4-BE49-F238E27FC236}">
                      <a16:creationId xmlns:a16="http://schemas.microsoft.com/office/drawing/2014/main" id="{323DC857-60ED-DC26-A9B8-5CA6909E45D6}"/>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3" name="椭圆 602">
                  <a:extLst>
                    <a:ext uri="{FF2B5EF4-FFF2-40B4-BE49-F238E27FC236}">
                      <a16:creationId xmlns:a16="http://schemas.microsoft.com/office/drawing/2014/main" id="{78F356F5-5A6C-7D6B-3D70-EC9D9CB3B08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4" name="椭圆 603">
                  <a:extLst>
                    <a:ext uri="{FF2B5EF4-FFF2-40B4-BE49-F238E27FC236}">
                      <a16:creationId xmlns:a16="http://schemas.microsoft.com/office/drawing/2014/main" id="{30952E72-3C2A-9CD0-B0C4-9A5659CA3D6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5" name="椭圆 604">
                  <a:extLst>
                    <a:ext uri="{FF2B5EF4-FFF2-40B4-BE49-F238E27FC236}">
                      <a16:creationId xmlns:a16="http://schemas.microsoft.com/office/drawing/2014/main" id="{FB03D74A-170F-A134-38E1-AEB6519914D6}"/>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6" name="椭圆 605">
                  <a:extLst>
                    <a:ext uri="{FF2B5EF4-FFF2-40B4-BE49-F238E27FC236}">
                      <a16:creationId xmlns:a16="http://schemas.microsoft.com/office/drawing/2014/main" id="{C41CCA40-6598-5AAF-6D2F-483473FAAF0F}"/>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7" name="椭圆 606">
                  <a:extLst>
                    <a:ext uri="{FF2B5EF4-FFF2-40B4-BE49-F238E27FC236}">
                      <a16:creationId xmlns:a16="http://schemas.microsoft.com/office/drawing/2014/main" id="{5D14DEB5-B86C-8CF5-7BEA-9D50E3D7A259}"/>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8" name="椭圆 607">
                  <a:extLst>
                    <a:ext uri="{FF2B5EF4-FFF2-40B4-BE49-F238E27FC236}">
                      <a16:creationId xmlns:a16="http://schemas.microsoft.com/office/drawing/2014/main" id="{468F5DFB-7294-959C-1BC6-5D208747FD71}"/>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09" name="椭圆 608">
                  <a:extLst>
                    <a:ext uri="{FF2B5EF4-FFF2-40B4-BE49-F238E27FC236}">
                      <a16:creationId xmlns:a16="http://schemas.microsoft.com/office/drawing/2014/main" id="{3FB42ABB-4107-83F2-FF75-8A1B37308A2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10" name="椭圆 609">
                  <a:extLst>
                    <a:ext uri="{FF2B5EF4-FFF2-40B4-BE49-F238E27FC236}">
                      <a16:creationId xmlns:a16="http://schemas.microsoft.com/office/drawing/2014/main" id="{C91D637B-C2D6-1DD2-3AA1-CEEFFD32842C}"/>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11" name="椭圆 610">
                  <a:extLst>
                    <a:ext uri="{FF2B5EF4-FFF2-40B4-BE49-F238E27FC236}">
                      <a16:creationId xmlns:a16="http://schemas.microsoft.com/office/drawing/2014/main" id="{24839336-1D62-9842-BE6A-D55FBFEA8AF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7" name="组合 586">
                <a:extLst>
                  <a:ext uri="{FF2B5EF4-FFF2-40B4-BE49-F238E27FC236}">
                    <a16:creationId xmlns:a16="http://schemas.microsoft.com/office/drawing/2014/main" id="{F64A8FBA-2814-AC3C-91A8-DBDC8992CC8B}"/>
                  </a:ext>
                </a:extLst>
              </p:cNvPr>
              <p:cNvGrpSpPr/>
              <p:nvPr/>
            </p:nvGrpSpPr>
            <p:grpSpPr>
              <a:xfrm rot="1200000" flipV="1">
                <a:off x="15846707" y="4463691"/>
                <a:ext cx="116859" cy="1359818"/>
                <a:chOff x="6667500" y="-628650"/>
                <a:chExt cx="155074" cy="1804507"/>
              </a:xfrm>
            </p:grpSpPr>
            <p:sp>
              <p:nvSpPr>
                <p:cNvPr id="588" name="椭圆 587">
                  <a:extLst>
                    <a:ext uri="{FF2B5EF4-FFF2-40B4-BE49-F238E27FC236}">
                      <a16:creationId xmlns:a16="http://schemas.microsoft.com/office/drawing/2014/main" id="{A451ACDF-F19A-7FFB-3264-A522BD13C2F3}"/>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椭圆 588">
                  <a:extLst>
                    <a:ext uri="{FF2B5EF4-FFF2-40B4-BE49-F238E27FC236}">
                      <a16:creationId xmlns:a16="http://schemas.microsoft.com/office/drawing/2014/main" id="{DE221DDC-5F58-B3D9-8E08-10B495B921BF}"/>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0" name="椭圆 589">
                  <a:extLst>
                    <a:ext uri="{FF2B5EF4-FFF2-40B4-BE49-F238E27FC236}">
                      <a16:creationId xmlns:a16="http://schemas.microsoft.com/office/drawing/2014/main" id="{93CBA30C-8BEA-D3F7-CCF3-069A2B179F2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1" name="椭圆 590">
                  <a:extLst>
                    <a:ext uri="{FF2B5EF4-FFF2-40B4-BE49-F238E27FC236}">
                      <a16:creationId xmlns:a16="http://schemas.microsoft.com/office/drawing/2014/main" id="{C2D7ABF4-F96C-9D24-0D85-382A898C368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2" name="椭圆 591">
                  <a:extLst>
                    <a:ext uri="{FF2B5EF4-FFF2-40B4-BE49-F238E27FC236}">
                      <a16:creationId xmlns:a16="http://schemas.microsoft.com/office/drawing/2014/main" id="{498C8DE6-179E-DF6A-D627-24A0580CF57C}"/>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3" name="椭圆 592">
                  <a:extLst>
                    <a:ext uri="{FF2B5EF4-FFF2-40B4-BE49-F238E27FC236}">
                      <a16:creationId xmlns:a16="http://schemas.microsoft.com/office/drawing/2014/main" id="{15D3D159-DB5E-EE6A-4BDA-9B922943BDA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4" name="椭圆 593">
                  <a:extLst>
                    <a:ext uri="{FF2B5EF4-FFF2-40B4-BE49-F238E27FC236}">
                      <a16:creationId xmlns:a16="http://schemas.microsoft.com/office/drawing/2014/main" id="{FB8A53BB-8033-7B01-25DC-E44A9A29DE5A}"/>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5" name="椭圆 594">
                  <a:extLst>
                    <a:ext uri="{FF2B5EF4-FFF2-40B4-BE49-F238E27FC236}">
                      <a16:creationId xmlns:a16="http://schemas.microsoft.com/office/drawing/2014/main" id="{A5D6A806-23AD-CC8F-FA6A-57B430010739}"/>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6" name="椭圆 595">
                  <a:extLst>
                    <a:ext uri="{FF2B5EF4-FFF2-40B4-BE49-F238E27FC236}">
                      <a16:creationId xmlns:a16="http://schemas.microsoft.com/office/drawing/2014/main" id="{6BA100C8-F2A6-36BD-E596-A39A630917B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7" name="椭圆 596">
                  <a:extLst>
                    <a:ext uri="{FF2B5EF4-FFF2-40B4-BE49-F238E27FC236}">
                      <a16:creationId xmlns:a16="http://schemas.microsoft.com/office/drawing/2014/main" id="{BACE8F41-CDB1-AED7-4279-52E9B5F26E1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8" name="椭圆 597">
                  <a:extLst>
                    <a:ext uri="{FF2B5EF4-FFF2-40B4-BE49-F238E27FC236}">
                      <a16:creationId xmlns:a16="http://schemas.microsoft.com/office/drawing/2014/main" id="{E949B94C-D521-7748-1A17-E8A23E7B749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599" name="椭圆 598">
                  <a:extLst>
                    <a:ext uri="{FF2B5EF4-FFF2-40B4-BE49-F238E27FC236}">
                      <a16:creationId xmlns:a16="http://schemas.microsoft.com/office/drawing/2014/main" id="{97C93AC9-40F8-6EF4-710B-910ABA448C3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3" name="组合 612">
                <a:extLst>
                  <a:ext uri="{FF2B5EF4-FFF2-40B4-BE49-F238E27FC236}">
                    <a16:creationId xmlns:a16="http://schemas.microsoft.com/office/drawing/2014/main" id="{4434152B-0576-99E0-F4BB-2361B17A9563}"/>
                  </a:ext>
                </a:extLst>
              </p:cNvPr>
              <p:cNvGrpSpPr/>
              <p:nvPr/>
            </p:nvGrpSpPr>
            <p:grpSpPr>
              <a:xfrm rot="600000">
                <a:off x="16597839" y="1660430"/>
                <a:ext cx="116859" cy="1359818"/>
                <a:chOff x="6667500" y="-628650"/>
                <a:chExt cx="155074" cy="1804507"/>
              </a:xfrm>
            </p:grpSpPr>
            <p:sp>
              <p:nvSpPr>
                <p:cNvPr id="627" name="椭圆 626">
                  <a:extLst>
                    <a:ext uri="{FF2B5EF4-FFF2-40B4-BE49-F238E27FC236}">
                      <a16:creationId xmlns:a16="http://schemas.microsoft.com/office/drawing/2014/main" id="{4B9339E3-7F10-B0E1-BDAC-A0CB5BCF0437}"/>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椭圆 627">
                  <a:extLst>
                    <a:ext uri="{FF2B5EF4-FFF2-40B4-BE49-F238E27FC236}">
                      <a16:creationId xmlns:a16="http://schemas.microsoft.com/office/drawing/2014/main" id="{DAAE01B1-C015-E918-3C10-98650947B81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9" name="椭圆 628">
                  <a:extLst>
                    <a:ext uri="{FF2B5EF4-FFF2-40B4-BE49-F238E27FC236}">
                      <a16:creationId xmlns:a16="http://schemas.microsoft.com/office/drawing/2014/main" id="{F11E0FB3-F6C3-FB1D-826C-76F90A2C46D3}"/>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0" name="椭圆 629">
                  <a:extLst>
                    <a:ext uri="{FF2B5EF4-FFF2-40B4-BE49-F238E27FC236}">
                      <a16:creationId xmlns:a16="http://schemas.microsoft.com/office/drawing/2014/main" id="{10D74DB8-C3C7-5E20-6EB0-26681B96D4D7}"/>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1" name="椭圆 630">
                  <a:extLst>
                    <a:ext uri="{FF2B5EF4-FFF2-40B4-BE49-F238E27FC236}">
                      <a16:creationId xmlns:a16="http://schemas.microsoft.com/office/drawing/2014/main" id="{49CF2DA9-5FBD-9F30-F511-F6044B86FB2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2" name="椭圆 631">
                  <a:extLst>
                    <a:ext uri="{FF2B5EF4-FFF2-40B4-BE49-F238E27FC236}">
                      <a16:creationId xmlns:a16="http://schemas.microsoft.com/office/drawing/2014/main" id="{A79F6E68-BF22-D1B4-EA18-D7C170524013}"/>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3" name="椭圆 632">
                  <a:extLst>
                    <a:ext uri="{FF2B5EF4-FFF2-40B4-BE49-F238E27FC236}">
                      <a16:creationId xmlns:a16="http://schemas.microsoft.com/office/drawing/2014/main" id="{684AD9F3-0E4F-0B63-E832-E4EA4D51812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4" name="椭圆 633">
                  <a:extLst>
                    <a:ext uri="{FF2B5EF4-FFF2-40B4-BE49-F238E27FC236}">
                      <a16:creationId xmlns:a16="http://schemas.microsoft.com/office/drawing/2014/main" id="{E2E0D765-4189-79F0-099C-3271C4C15D0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5" name="椭圆 634">
                  <a:extLst>
                    <a:ext uri="{FF2B5EF4-FFF2-40B4-BE49-F238E27FC236}">
                      <a16:creationId xmlns:a16="http://schemas.microsoft.com/office/drawing/2014/main" id="{B1BDE32F-4125-CF2C-842F-F0AE35B86F2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6" name="椭圆 635">
                  <a:extLst>
                    <a:ext uri="{FF2B5EF4-FFF2-40B4-BE49-F238E27FC236}">
                      <a16:creationId xmlns:a16="http://schemas.microsoft.com/office/drawing/2014/main" id="{2766AD9E-F0CE-B9DC-F762-05F8BB89D4D2}"/>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7" name="椭圆 636">
                  <a:extLst>
                    <a:ext uri="{FF2B5EF4-FFF2-40B4-BE49-F238E27FC236}">
                      <a16:creationId xmlns:a16="http://schemas.microsoft.com/office/drawing/2014/main" id="{3A342518-E438-65DB-860D-F4D96B52758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38" name="椭圆 637">
                  <a:extLst>
                    <a:ext uri="{FF2B5EF4-FFF2-40B4-BE49-F238E27FC236}">
                      <a16:creationId xmlns:a16="http://schemas.microsoft.com/office/drawing/2014/main" id="{771DCBF1-0E15-BB74-112C-25B8130698C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4" name="组合 613">
                <a:extLst>
                  <a:ext uri="{FF2B5EF4-FFF2-40B4-BE49-F238E27FC236}">
                    <a16:creationId xmlns:a16="http://schemas.microsoft.com/office/drawing/2014/main" id="{91718C7D-0096-95ED-D449-8BD1F14C0F6A}"/>
                  </a:ext>
                </a:extLst>
              </p:cNvPr>
              <p:cNvGrpSpPr/>
              <p:nvPr/>
            </p:nvGrpSpPr>
            <p:grpSpPr>
              <a:xfrm rot="600000" flipV="1">
                <a:off x="16091961" y="4529407"/>
                <a:ext cx="116859" cy="1359818"/>
                <a:chOff x="6667500" y="-628650"/>
                <a:chExt cx="155074" cy="1804507"/>
              </a:xfrm>
            </p:grpSpPr>
            <p:sp>
              <p:nvSpPr>
                <p:cNvPr id="615" name="椭圆 614">
                  <a:extLst>
                    <a:ext uri="{FF2B5EF4-FFF2-40B4-BE49-F238E27FC236}">
                      <a16:creationId xmlns:a16="http://schemas.microsoft.com/office/drawing/2014/main" id="{250872D0-557D-C036-B0A8-ACD963F6F897}"/>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椭圆 615">
                  <a:extLst>
                    <a:ext uri="{FF2B5EF4-FFF2-40B4-BE49-F238E27FC236}">
                      <a16:creationId xmlns:a16="http://schemas.microsoft.com/office/drawing/2014/main" id="{B5BCB6C2-2E00-BCBB-AB38-9011FAC5003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17" name="椭圆 616">
                  <a:extLst>
                    <a:ext uri="{FF2B5EF4-FFF2-40B4-BE49-F238E27FC236}">
                      <a16:creationId xmlns:a16="http://schemas.microsoft.com/office/drawing/2014/main" id="{CA4DBEF7-E206-34FF-2C1E-F3053173AC73}"/>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18" name="椭圆 617">
                  <a:extLst>
                    <a:ext uri="{FF2B5EF4-FFF2-40B4-BE49-F238E27FC236}">
                      <a16:creationId xmlns:a16="http://schemas.microsoft.com/office/drawing/2014/main" id="{51727977-74C1-F0B2-94D5-632BB147EF20}"/>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19" name="椭圆 618">
                  <a:extLst>
                    <a:ext uri="{FF2B5EF4-FFF2-40B4-BE49-F238E27FC236}">
                      <a16:creationId xmlns:a16="http://schemas.microsoft.com/office/drawing/2014/main" id="{9B848630-D72B-7612-CC07-69F54529684E}"/>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0" name="椭圆 619">
                  <a:extLst>
                    <a:ext uri="{FF2B5EF4-FFF2-40B4-BE49-F238E27FC236}">
                      <a16:creationId xmlns:a16="http://schemas.microsoft.com/office/drawing/2014/main" id="{60124765-7D2E-C282-6C48-AE19E4879BA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1" name="椭圆 620">
                  <a:extLst>
                    <a:ext uri="{FF2B5EF4-FFF2-40B4-BE49-F238E27FC236}">
                      <a16:creationId xmlns:a16="http://schemas.microsoft.com/office/drawing/2014/main" id="{F7FFDFA7-6E43-8CE2-0921-3F595F142296}"/>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2" name="椭圆 621">
                  <a:extLst>
                    <a:ext uri="{FF2B5EF4-FFF2-40B4-BE49-F238E27FC236}">
                      <a16:creationId xmlns:a16="http://schemas.microsoft.com/office/drawing/2014/main" id="{EC63747D-BF60-339D-52E2-81B49B2AEDDE}"/>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3" name="椭圆 622">
                  <a:extLst>
                    <a:ext uri="{FF2B5EF4-FFF2-40B4-BE49-F238E27FC236}">
                      <a16:creationId xmlns:a16="http://schemas.microsoft.com/office/drawing/2014/main" id="{A6103CD6-9142-60AD-6247-2738C25F2290}"/>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4" name="椭圆 623">
                  <a:extLst>
                    <a:ext uri="{FF2B5EF4-FFF2-40B4-BE49-F238E27FC236}">
                      <a16:creationId xmlns:a16="http://schemas.microsoft.com/office/drawing/2014/main" id="{19D1862F-45FE-7E5D-0341-D66091B685C5}"/>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5" name="椭圆 624">
                  <a:extLst>
                    <a:ext uri="{FF2B5EF4-FFF2-40B4-BE49-F238E27FC236}">
                      <a16:creationId xmlns:a16="http://schemas.microsoft.com/office/drawing/2014/main" id="{CCBAD047-4A65-20D4-E4B5-DB7DC416459C}"/>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26" name="椭圆 625">
                  <a:extLst>
                    <a:ext uri="{FF2B5EF4-FFF2-40B4-BE49-F238E27FC236}">
                      <a16:creationId xmlns:a16="http://schemas.microsoft.com/office/drawing/2014/main" id="{C92CCF64-24EE-080F-C48D-B6A7DEA3794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40" name="椭圆 639">
              <a:extLst>
                <a:ext uri="{FF2B5EF4-FFF2-40B4-BE49-F238E27FC236}">
                  <a16:creationId xmlns:a16="http://schemas.microsoft.com/office/drawing/2014/main" id="{EBF41839-EDB4-65F1-21F7-E62CF837AE4F}"/>
                </a:ext>
              </a:extLst>
            </p:cNvPr>
            <p:cNvSpPr/>
            <p:nvPr/>
          </p:nvSpPr>
          <p:spPr>
            <a:xfrm>
              <a:off x="4847919" y="2804606"/>
              <a:ext cx="2124680" cy="2124680"/>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3" name="组合 642">
            <a:extLst>
              <a:ext uri="{FF2B5EF4-FFF2-40B4-BE49-F238E27FC236}">
                <a16:creationId xmlns:a16="http://schemas.microsoft.com/office/drawing/2014/main" id="{F8629C55-B047-C07C-9B1B-C9E4B59CCE75}"/>
              </a:ext>
            </a:extLst>
          </p:cNvPr>
          <p:cNvGrpSpPr/>
          <p:nvPr/>
        </p:nvGrpSpPr>
        <p:grpSpPr>
          <a:xfrm rot="300000">
            <a:off x="3929611" y="1701989"/>
            <a:ext cx="4273053" cy="4273053"/>
            <a:chOff x="14266804" y="1638301"/>
            <a:chExt cx="4273053" cy="4273053"/>
          </a:xfrm>
        </p:grpSpPr>
        <p:grpSp>
          <p:nvGrpSpPr>
            <p:cNvPr id="645" name="组合 644">
              <a:extLst>
                <a:ext uri="{FF2B5EF4-FFF2-40B4-BE49-F238E27FC236}">
                  <a16:creationId xmlns:a16="http://schemas.microsoft.com/office/drawing/2014/main" id="{E4627DE9-EDE5-26E8-10B2-0478A227FF4A}"/>
                </a:ext>
              </a:extLst>
            </p:cNvPr>
            <p:cNvGrpSpPr/>
            <p:nvPr/>
          </p:nvGrpSpPr>
          <p:grpSpPr>
            <a:xfrm>
              <a:off x="16344900" y="1638301"/>
              <a:ext cx="116859" cy="1359818"/>
              <a:chOff x="6667500" y="-628650"/>
              <a:chExt cx="155074" cy="1804507"/>
            </a:xfrm>
          </p:grpSpPr>
          <p:sp>
            <p:nvSpPr>
              <p:cNvPr id="1101" name="椭圆 1100">
                <a:extLst>
                  <a:ext uri="{FF2B5EF4-FFF2-40B4-BE49-F238E27FC236}">
                    <a16:creationId xmlns:a16="http://schemas.microsoft.com/office/drawing/2014/main" id="{25765646-6446-1711-3245-2E547A3D8B49}"/>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椭圆 1101">
                <a:extLst>
                  <a:ext uri="{FF2B5EF4-FFF2-40B4-BE49-F238E27FC236}">
                    <a16:creationId xmlns:a16="http://schemas.microsoft.com/office/drawing/2014/main" id="{3E26765E-EAB2-3241-5DAE-75DE32EE8AB2}"/>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3" name="椭圆 1102">
                <a:extLst>
                  <a:ext uri="{FF2B5EF4-FFF2-40B4-BE49-F238E27FC236}">
                    <a16:creationId xmlns:a16="http://schemas.microsoft.com/office/drawing/2014/main" id="{B0ED6998-2AF7-F57C-1F17-5063FCF2329F}"/>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4" name="椭圆 1103">
                <a:extLst>
                  <a:ext uri="{FF2B5EF4-FFF2-40B4-BE49-F238E27FC236}">
                    <a16:creationId xmlns:a16="http://schemas.microsoft.com/office/drawing/2014/main" id="{7D169678-96B8-A66E-FB0B-B4CA9FCF72D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5" name="椭圆 1104">
                <a:extLst>
                  <a:ext uri="{FF2B5EF4-FFF2-40B4-BE49-F238E27FC236}">
                    <a16:creationId xmlns:a16="http://schemas.microsoft.com/office/drawing/2014/main" id="{9CF4FCEB-5836-FE6E-5BCC-7F25E837BC1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6" name="椭圆 1105">
                <a:extLst>
                  <a:ext uri="{FF2B5EF4-FFF2-40B4-BE49-F238E27FC236}">
                    <a16:creationId xmlns:a16="http://schemas.microsoft.com/office/drawing/2014/main" id="{EFED1F86-F23B-12BC-5E8D-0927E2D83A3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7" name="椭圆 1106">
                <a:extLst>
                  <a:ext uri="{FF2B5EF4-FFF2-40B4-BE49-F238E27FC236}">
                    <a16:creationId xmlns:a16="http://schemas.microsoft.com/office/drawing/2014/main" id="{C774F3A6-CEF1-770E-4690-BF8C72CD2D89}"/>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8" name="椭圆 1107">
                <a:extLst>
                  <a:ext uri="{FF2B5EF4-FFF2-40B4-BE49-F238E27FC236}">
                    <a16:creationId xmlns:a16="http://schemas.microsoft.com/office/drawing/2014/main" id="{F10CDFC9-F5B5-48F8-8ADF-C524B0C6D290}"/>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9" name="椭圆 1108">
                <a:extLst>
                  <a:ext uri="{FF2B5EF4-FFF2-40B4-BE49-F238E27FC236}">
                    <a16:creationId xmlns:a16="http://schemas.microsoft.com/office/drawing/2014/main" id="{A2A5154B-1C0D-924B-4C58-FEC57E113DC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10" name="椭圆 1109">
                <a:extLst>
                  <a:ext uri="{FF2B5EF4-FFF2-40B4-BE49-F238E27FC236}">
                    <a16:creationId xmlns:a16="http://schemas.microsoft.com/office/drawing/2014/main" id="{017EBA47-AC6A-CFF9-50CF-3A34099FD81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11" name="椭圆 1110">
                <a:extLst>
                  <a:ext uri="{FF2B5EF4-FFF2-40B4-BE49-F238E27FC236}">
                    <a16:creationId xmlns:a16="http://schemas.microsoft.com/office/drawing/2014/main" id="{F369A381-C3F6-C9AF-166F-23FBDC087599}"/>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12" name="椭圆 1111">
                <a:extLst>
                  <a:ext uri="{FF2B5EF4-FFF2-40B4-BE49-F238E27FC236}">
                    <a16:creationId xmlns:a16="http://schemas.microsoft.com/office/drawing/2014/main" id="{ED1AD05F-EF50-0936-8C63-152ADA4CFFE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6" name="组合 645">
              <a:extLst>
                <a:ext uri="{FF2B5EF4-FFF2-40B4-BE49-F238E27FC236}">
                  <a16:creationId xmlns:a16="http://schemas.microsoft.com/office/drawing/2014/main" id="{508EB232-2CF0-1E02-F8A4-0B1149EEFA16}"/>
                </a:ext>
              </a:extLst>
            </p:cNvPr>
            <p:cNvGrpSpPr/>
            <p:nvPr/>
          </p:nvGrpSpPr>
          <p:grpSpPr>
            <a:xfrm flipV="1">
              <a:off x="16344900" y="4551536"/>
              <a:ext cx="116859" cy="1359818"/>
              <a:chOff x="6667500" y="-628650"/>
              <a:chExt cx="155074" cy="1804507"/>
            </a:xfrm>
          </p:grpSpPr>
          <p:sp>
            <p:nvSpPr>
              <p:cNvPr id="1089" name="椭圆 1088">
                <a:extLst>
                  <a:ext uri="{FF2B5EF4-FFF2-40B4-BE49-F238E27FC236}">
                    <a16:creationId xmlns:a16="http://schemas.microsoft.com/office/drawing/2014/main" id="{67686CCF-D6F2-982A-8E69-53D4E1A60D3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椭圆 1089">
                <a:extLst>
                  <a:ext uri="{FF2B5EF4-FFF2-40B4-BE49-F238E27FC236}">
                    <a16:creationId xmlns:a16="http://schemas.microsoft.com/office/drawing/2014/main" id="{BC86E2B6-EFFE-9580-9594-DB6F1F9F999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1" name="椭圆 1090">
                <a:extLst>
                  <a:ext uri="{FF2B5EF4-FFF2-40B4-BE49-F238E27FC236}">
                    <a16:creationId xmlns:a16="http://schemas.microsoft.com/office/drawing/2014/main" id="{DB2B854F-8A04-43F7-C752-E10CF685C1F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2" name="椭圆 1091">
                <a:extLst>
                  <a:ext uri="{FF2B5EF4-FFF2-40B4-BE49-F238E27FC236}">
                    <a16:creationId xmlns:a16="http://schemas.microsoft.com/office/drawing/2014/main" id="{A624ECCF-0EFF-7E3B-BF38-5B24B8EA6336}"/>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3" name="椭圆 1092">
                <a:extLst>
                  <a:ext uri="{FF2B5EF4-FFF2-40B4-BE49-F238E27FC236}">
                    <a16:creationId xmlns:a16="http://schemas.microsoft.com/office/drawing/2014/main" id="{63FE6589-6CDF-528A-CAEF-00CE512753B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4" name="椭圆 1093">
                <a:extLst>
                  <a:ext uri="{FF2B5EF4-FFF2-40B4-BE49-F238E27FC236}">
                    <a16:creationId xmlns:a16="http://schemas.microsoft.com/office/drawing/2014/main" id="{56648FBA-4292-7FBD-1F90-C56CE7B9700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5" name="椭圆 1094">
                <a:extLst>
                  <a:ext uri="{FF2B5EF4-FFF2-40B4-BE49-F238E27FC236}">
                    <a16:creationId xmlns:a16="http://schemas.microsoft.com/office/drawing/2014/main" id="{6A6BD7DA-7148-1DFE-705E-516472FEEDF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6" name="椭圆 1095">
                <a:extLst>
                  <a:ext uri="{FF2B5EF4-FFF2-40B4-BE49-F238E27FC236}">
                    <a16:creationId xmlns:a16="http://schemas.microsoft.com/office/drawing/2014/main" id="{8A1AED6F-EC4A-1C6A-64FE-D475852ADF1D}"/>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7" name="椭圆 1096">
                <a:extLst>
                  <a:ext uri="{FF2B5EF4-FFF2-40B4-BE49-F238E27FC236}">
                    <a16:creationId xmlns:a16="http://schemas.microsoft.com/office/drawing/2014/main" id="{1D1BACFB-BC46-9270-F932-795A045E0CF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8" name="椭圆 1097">
                <a:extLst>
                  <a:ext uri="{FF2B5EF4-FFF2-40B4-BE49-F238E27FC236}">
                    <a16:creationId xmlns:a16="http://schemas.microsoft.com/office/drawing/2014/main" id="{99671AE3-95CB-3D1B-A02A-847F7C16468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99" name="椭圆 1098">
                <a:extLst>
                  <a:ext uri="{FF2B5EF4-FFF2-40B4-BE49-F238E27FC236}">
                    <a16:creationId xmlns:a16="http://schemas.microsoft.com/office/drawing/2014/main" id="{D0495A6D-C4D7-C5C0-77DB-7D0919E8883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100" name="椭圆 1099">
                <a:extLst>
                  <a:ext uri="{FF2B5EF4-FFF2-40B4-BE49-F238E27FC236}">
                    <a16:creationId xmlns:a16="http://schemas.microsoft.com/office/drawing/2014/main" id="{7177529E-EF4B-A7F6-1F1A-2504212541F5}"/>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组合 646">
              <a:extLst>
                <a:ext uri="{FF2B5EF4-FFF2-40B4-BE49-F238E27FC236}">
                  <a16:creationId xmlns:a16="http://schemas.microsoft.com/office/drawing/2014/main" id="{145146B0-535F-D5A1-6F79-7331B6E63CA5}"/>
                </a:ext>
              </a:extLst>
            </p:cNvPr>
            <p:cNvGrpSpPr/>
            <p:nvPr/>
          </p:nvGrpSpPr>
          <p:grpSpPr>
            <a:xfrm rot="10200000">
              <a:off x="16597839" y="4529407"/>
              <a:ext cx="116859" cy="1359818"/>
              <a:chOff x="6667500" y="-628650"/>
              <a:chExt cx="155074" cy="1804507"/>
            </a:xfrm>
          </p:grpSpPr>
          <p:sp>
            <p:nvSpPr>
              <p:cNvPr id="1077" name="椭圆 1076">
                <a:extLst>
                  <a:ext uri="{FF2B5EF4-FFF2-40B4-BE49-F238E27FC236}">
                    <a16:creationId xmlns:a16="http://schemas.microsoft.com/office/drawing/2014/main" id="{482A4438-7752-4809-C1ED-1F0AF63FECC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椭圆 1077">
                <a:extLst>
                  <a:ext uri="{FF2B5EF4-FFF2-40B4-BE49-F238E27FC236}">
                    <a16:creationId xmlns:a16="http://schemas.microsoft.com/office/drawing/2014/main" id="{15408A86-FAB9-9800-B4D1-A29E807030E3}"/>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9" name="椭圆 1078">
                <a:extLst>
                  <a:ext uri="{FF2B5EF4-FFF2-40B4-BE49-F238E27FC236}">
                    <a16:creationId xmlns:a16="http://schemas.microsoft.com/office/drawing/2014/main" id="{602D2F67-6B13-38B3-F2AF-5197A6FED17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0" name="椭圆 1079">
                <a:extLst>
                  <a:ext uri="{FF2B5EF4-FFF2-40B4-BE49-F238E27FC236}">
                    <a16:creationId xmlns:a16="http://schemas.microsoft.com/office/drawing/2014/main" id="{D8449E3F-33D9-E214-C9BF-A9C5B909473A}"/>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1" name="椭圆 1080">
                <a:extLst>
                  <a:ext uri="{FF2B5EF4-FFF2-40B4-BE49-F238E27FC236}">
                    <a16:creationId xmlns:a16="http://schemas.microsoft.com/office/drawing/2014/main" id="{99457B59-BC6A-DD2C-A079-4F5F9CBA6FF1}"/>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2" name="椭圆 1081">
                <a:extLst>
                  <a:ext uri="{FF2B5EF4-FFF2-40B4-BE49-F238E27FC236}">
                    <a16:creationId xmlns:a16="http://schemas.microsoft.com/office/drawing/2014/main" id="{12A026A0-64AF-3B32-433B-14FB047D5EC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3" name="椭圆 1082">
                <a:extLst>
                  <a:ext uri="{FF2B5EF4-FFF2-40B4-BE49-F238E27FC236}">
                    <a16:creationId xmlns:a16="http://schemas.microsoft.com/office/drawing/2014/main" id="{85CCBB81-7786-2F40-B003-67C084810AEE}"/>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4" name="椭圆 1083">
                <a:extLst>
                  <a:ext uri="{FF2B5EF4-FFF2-40B4-BE49-F238E27FC236}">
                    <a16:creationId xmlns:a16="http://schemas.microsoft.com/office/drawing/2014/main" id="{34027E07-1D05-51F9-A6F3-DE84F8082B7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5" name="椭圆 1084">
                <a:extLst>
                  <a:ext uri="{FF2B5EF4-FFF2-40B4-BE49-F238E27FC236}">
                    <a16:creationId xmlns:a16="http://schemas.microsoft.com/office/drawing/2014/main" id="{52F8156E-47F4-0903-DC6E-E49B2F5EA9F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6" name="椭圆 1085">
                <a:extLst>
                  <a:ext uri="{FF2B5EF4-FFF2-40B4-BE49-F238E27FC236}">
                    <a16:creationId xmlns:a16="http://schemas.microsoft.com/office/drawing/2014/main" id="{082A0219-30CD-651C-20FB-A5507F81701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7" name="椭圆 1086">
                <a:extLst>
                  <a:ext uri="{FF2B5EF4-FFF2-40B4-BE49-F238E27FC236}">
                    <a16:creationId xmlns:a16="http://schemas.microsoft.com/office/drawing/2014/main" id="{7B3D10D5-E763-9913-C9DE-F26767803FAD}"/>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88" name="椭圆 1087">
                <a:extLst>
                  <a:ext uri="{FF2B5EF4-FFF2-40B4-BE49-F238E27FC236}">
                    <a16:creationId xmlns:a16="http://schemas.microsoft.com/office/drawing/2014/main" id="{595DBDC9-DF52-CCD6-7D2C-DFE5488757E4}"/>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组合 647">
              <a:extLst>
                <a:ext uri="{FF2B5EF4-FFF2-40B4-BE49-F238E27FC236}">
                  <a16:creationId xmlns:a16="http://schemas.microsoft.com/office/drawing/2014/main" id="{F8EEB520-7C15-7CBD-70BD-734487B1BD5D}"/>
                </a:ext>
              </a:extLst>
            </p:cNvPr>
            <p:cNvGrpSpPr/>
            <p:nvPr/>
          </p:nvGrpSpPr>
          <p:grpSpPr>
            <a:xfrm rot="10200000" flipV="1">
              <a:off x="16091961" y="1660430"/>
              <a:ext cx="116859" cy="1359818"/>
              <a:chOff x="6667500" y="-628650"/>
              <a:chExt cx="155074" cy="1804507"/>
            </a:xfrm>
          </p:grpSpPr>
          <p:sp>
            <p:nvSpPr>
              <p:cNvPr id="1065" name="椭圆 1064">
                <a:extLst>
                  <a:ext uri="{FF2B5EF4-FFF2-40B4-BE49-F238E27FC236}">
                    <a16:creationId xmlns:a16="http://schemas.microsoft.com/office/drawing/2014/main" id="{EA4377F6-B13A-5D14-839E-5519BF8F2D5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椭圆 1065">
                <a:extLst>
                  <a:ext uri="{FF2B5EF4-FFF2-40B4-BE49-F238E27FC236}">
                    <a16:creationId xmlns:a16="http://schemas.microsoft.com/office/drawing/2014/main" id="{CDEA12EC-8FF1-5D17-DF95-DD6BE0E56389}"/>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7" name="椭圆 1066">
                <a:extLst>
                  <a:ext uri="{FF2B5EF4-FFF2-40B4-BE49-F238E27FC236}">
                    <a16:creationId xmlns:a16="http://schemas.microsoft.com/office/drawing/2014/main" id="{BDF1D7D7-F034-668E-8883-18F8897DF397}"/>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8" name="椭圆 1067">
                <a:extLst>
                  <a:ext uri="{FF2B5EF4-FFF2-40B4-BE49-F238E27FC236}">
                    <a16:creationId xmlns:a16="http://schemas.microsoft.com/office/drawing/2014/main" id="{322F4855-0D10-6003-1C17-D2A88E1DD26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9" name="椭圆 1068">
                <a:extLst>
                  <a:ext uri="{FF2B5EF4-FFF2-40B4-BE49-F238E27FC236}">
                    <a16:creationId xmlns:a16="http://schemas.microsoft.com/office/drawing/2014/main" id="{7ABA9919-3371-DD6A-6D19-D235084011B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0" name="椭圆 1069">
                <a:extLst>
                  <a:ext uri="{FF2B5EF4-FFF2-40B4-BE49-F238E27FC236}">
                    <a16:creationId xmlns:a16="http://schemas.microsoft.com/office/drawing/2014/main" id="{F75F1D04-6EB3-22E9-1F5A-DD62AE8706FC}"/>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1" name="椭圆 1070">
                <a:extLst>
                  <a:ext uri="{FF2B5EF4-FFF2-40B4-BE49-F238E27FC236}">
                    <a16:creationId xmlns:a16="http://schemas.microsoft.com/office/drawing/2014/main" id="{BC5EC7FC-094F-AD20-AC5C-D60FDE958EEA}"/>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2" name="椭圆 1071">
                <a:extLst>
                  <a:ext uri="{FF2B5EF4-FFF2-40B4-BE49-F238E27FC236}">
                    <a16:creationId xmlns:a16="http://schemas.microsoft.com/office/drawing/2014/main" id="{8C419516-EC18-7CA1-CCCC-A8F1B7FD52BA}"/>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3" name="椭圆 1072">
                <a:extLst>
                  <a:ext uri="{FF2B5EF4-FFF2-40B4-BE49-F238E27FC236}">
                    <a16:creationId xmlns:a16="http://schemas.microsoft.com/office/drawing/2014/main" id="{1DEB45A2-44FF-2F60-8B74-36687E8BAF3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4" name="椭圆 1073">
                <a:extLst>
                  <a:ext uri="{FF2B5EF4-FFF2-40B4-BE49-F238E27FC236}">
                    <a16:creationId xmlns:a16="http://schemas.microsoft.com/office/drawing/2014/main" id="{EC432A5D-2F89-49FA-4F2E-3144219E773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5" name="椭圆 1074">
                <a:extLst>
                  <a:ext uri="{FF2B5EF4-FFF2-40B4-BE49-F238E27FC236}">
                    <a16:creationId xmlns:a16="http://schemas.microsoft.com/office/drawing/2014/main" id="{8DCDBE68-6DC1-4F8C-35D5-0ECB8E173DA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76" name="椭圆 1075">
                <a:extLst>
                  <a:ext uri="{FF2B5EF4-FFF2-40B4-BE49-F238E27FC236}">
                    <a16:creationId xmlns:a16="http://schemas.microsoft.com/office/drawing/2014/main" id="{09741E9B-D938-8C78-991D-E8DD99D83D47}"/>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9" name="组合 648">
              <a:extLst>
                <a:ext uri="{FF2B5EF4-FFF2-40B4-BE49-F238E27FC236}">
                  <a16:creationId xmlns:a16="http://schemas.microsoft.com/office/drawing/2014/main" id="{017CDA77-1028-6D1B-7C45-2842A4C60DF1}"/>
                </a:ext>
              </a:extLst>
            </p:cNvPr>
            <p:cNvGrpSpPr/>
            <p:nvPr/>
          </p:nvGrpSpPr>
          <p:grpSpPr>
            <a:xfrm rot="9600000">
              <a:off x="16843093" y="4463691"/>
              <a:ext cx="116859" cy="1359818"/>
              <a:chOff x="6667500" y="-628650"/>
              <a:chExt cx="155074" cy="1804507"/>
            </a:xfrm>
          </p:grpSpPr>
          <p:sp>
            <p:nvSpPr>
              <p:cNvPr id="1053" name="椭圆 1052">
                <a:extLst>
                  <a:ext uri="{FF2B5EF4-FFF2-40B4-BE49-F238E27FC236}">
                    <a16:creationId xmlns:a16="http://schemas.microsoft.com/office/drawing/2014/main" id="{3CBFEFA9-B574-99B8-B834-61D67565FAC1}"/>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椭圆 1053">
                <a:extLst>
                  <a:ext uri="{FF2B5EF4-FFF2-40B4-BE49-F238E27FC236}">
                    <a16:creationId xmlns:a16="http://schemas.microsoft.com/office/drawing/2014/main" id="{F89C9FBA-AD68-0FEE-3EE6-D059903EB8ED}"/>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5" name="椭圆 1054">
                <a:extLst>
                  <a:ext uri="{FF2B5EF4-FFF2-40B4-BE49-F238E27FC236}">
                    <a16:creationId xmlns:a16="http://schemas.microsoft.com/office/drawing/2014/main" id="{7018690D-4DF1-F002-B125-DDA898FDC2B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6" name="椭圆 1055">
                <a:extLst>
                  <a:ext uri="{FF2B5EF4-FFF2-40B4-BE49-F238E27FC236}">
                    <a16:creationId xmlns:a16="http://schemas.microsoft.com/office/drawing/2014/main" id="{852DAD88-427D-DE00-17AE-578675124BC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7" name="椭圆 1056">
                <a:extLst>
                  <a:ext uri="{FF2B5EF4-FFF2-40B4-BE49-F238E27FC236}">
                    <a16:creationId xmlns:a16="http://schemas.microsoft.com/office/drawing/2014/main" id="{61C0E30D-9F0F-7AF6-FFE3-ECBC357EC6E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8" name="椭圆 1057">
                <a:extLst>
                  <a:ext uri="{FF2B5EF4-FFF2-40B4-BE49-F238E27FC236}">
                    <a16:creationId xmlns:a16="http://schemas.microsoft.com/office/drawing/2014/main" id="{1340F3FE-030B-F009-5F37-F50211B25C46}"/>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9" name="椭圆 1058">
                <a:extLst>
                  <a:ext uri="{FF2B5EF4-FFF2-40B4-BE49-F238E27FC236}">
                    <a16:creationId xmlns:a16="http://schemas.microsoft.com/office/drawing/2014/main" id="{F38E61EA-4AFF-00F7-DDC9-0E9302E3BEF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0" name="椭圆 1059">
                <a:extLst>
                  <a:ext uri="{FF2B5EF4-FFF2-40B4-BE49-F238E27FC236}">
                    <a16:creationId xmlns:a16="http://schemas.microsoft.com/office/drawing/2014/main" id="{40D5CB54-C053-66D7-E102-CEEBC4452832}"/>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1" name="椭圆 1060">
                <a:extLst>
                  <a:ext uri="{FF2B5EF4-FFF2-40B4-BE49-F238E27FC236}">
                    <a16:creationId xmlns:a16="http://schemas.microsoft.com/office/drawing/2014/main" id="{32892845-96C9-D39A-007D-AFA9351E28E3}"/>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2" name="椭圆 1061">
                <a:extLst>
                  <a:ext uri="{FF2B5EF4-FFF2-40B4-BE49-F238E27FC236}">
                    <a16:creationId xmlns:a16="http://schemas.microsoft.com/office/drawing/2014/main" id="{64DAE21D-F841-CDD1-8E62-47206E722F0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3" name="椭圆 1062">
                <a:extLst>
                  <a:ext uri="{FF2B5EF4-FFF2-40B4-BE49-F238E27FC236}">
                    <a16:creationId xmlns:a16="http://schemas.microsoft.com/office/drawing/2014/main" id="{2D3235F4-C8AB-4918-8288-15280C67A4D6}"/>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64" name="椭圆 1063">
                <a:extLst>
                  <a:ext uri="{FF2B5EF4-FFF2-40B4-BE49-F238E27FC236}">
                    <a16:creationId xmlns:a16="http://schemas.microsoft.com/office/drawing/2014/main" id="{C8CFA930-9560-0448-7EDC-280CF07A6D5C}"/>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0" name="组合 649">
              <a:extLst>
                <a:ext uri="{FF2B5EF4-FFF2-40B4-BE49-F238E27FC236}">
                  <a16:creationId xmlns:a16="http://schemas.microsoft.com/office/drawing/2014/main" id="{D7B5E9DD-A86A-8E4D-EE07-C2CF8B654E8B}"/>
                </a:ext>
              </a:extLst>
            </p:cNvPr>
            <p:cNvGrpSpPr/>
            <p:nvPr/>
          </p:nvGrpSpPr>
          <p:grpSpPr>
            <a:xfrm rot="9600000" flipV="1">
              <a:off x="15846707" y="1726146"/>
              <a:ext cx="116859" cy="1359818"/>
              <a:chOff x="6667500" y="-628650"/>
              <a:chExt cx="155074" cy="1804507"/>
            </a:xfrm>
          </p:grpSpPr>
          <p:sp>
            <p:nvSpPr>
              <p:cNvPr id="1041" name="椭圆 1040">
                <a:extLst>
                  <a:ext uri="{FF2B5EF4-FFF2-40B4-BE49-F238E27FC236}">
                    <a16:creationId xmlns:a16="http://schemas.microsoft.com/office/drawing/2014/main" id="{81D70416-DACE-4F52-BDA0-6B7C5C663FF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椭圆 1041">
                <a:extLst>
                  <a:ext uri="{FF2B5EF4-FFF2-40B4-BE49-F238E27FC236}">
                    <a16:creationId xmlns:a16="http://schemas.microsoft.com/office/drawing/2014/main" id="{EDD87292-7A4F-1E90-B02E-22E1810D0F9A}"/>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3" name="椭圆 1042">
                <a:extLst>
                  <a:ext uri="{FF2B5EF4-FFF2-40B4-BE49-F238E27FC236}">
                    <a16:creationId xmlns:a16="http://schemas.microsoft.com/office/drawing/2014/main" id="{481BC49D-4363-58F2-93F5-D461AB25B6E3}"/>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4" name="椭圆 1043">
                <a:extLst>
                  <a:ext uri="{FF2B5EF4-FFF2-40B4-BE49-F238E27FC236}">
                    <a16:creationId xmlns:a16="http://schemas.microsoft.com/office/drawing/2014/main" id="{4F9CD087-F47F-F8D7-2329-02B18E0BF3D5}"/>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5" name="椭圆 1044">
                <a:extLst>
                  <a:ext uri="{FF2B5EF4-FFF2-40B4-BE49-F238E27FC236}">
                    <a16:creationId xmlns:a16="http://schemas.microsoft.com/office/drawing/2014/main" id="{8AF9D84B-925C-C01A-9571-F4FFA6058D37}"/>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6" name="椭圆 1045">
                <a:extLst>
                  <a:ext uri="{FF2B5EF4-FFF2-40B4-BE49-F238E27FC236}">
                    <a16:creationId xmlns:a16="http://schemas.microsoft.com/office/drawing/2014/main" id="{16EA5C18-3A56-ECBC-BE33-8410E542558A}"/>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7" name="椭圆 1046">
                <a:extLst>
                  <a:ext uri="{FF2B5EF4-FFF2-40B4-BE49-F238E27FC236}">
                    <a16:creationId xmlns:a16="http://schemas.microsoft.com/office/drawing/2014/main" id="{D9F6A3C4-4871-8A84-8856-F7CC71151ADC}"/>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8" name="椭圆 1047">
                <a:extLst>
                  <a:ext uri="{FF2B5EF4-FFF2-40B4-BE49-F238E27FC236}">
                    <a16:creationId xmlns:a16="http://schemas.microsoft.com/office/drawing/2014/main" id="{38F7153C-E001-60D2-B2E0-7A6A663952A7}"/>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9" name="椭圆 1048">
                <a:extLst>
                  <a:ext uri="{FF2B5EF4-FFF2-40B4-BE49-F238E27FC236}">
                    <a16:creationId xmlns:a16="http://schemas.microsoft.com/office/drawing/2014/main" id="{BEC901F2-FBDD-1343-FACF-77807B5ED9B5}"/>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0" name="椭圆 1049">
                <a:extLst>
                  <a:ext uri="{FF2B5EF4-FFF2-40B4-BE49-F238E27FC236}">
                    <a16:creationId xmlns:a16="http://schemas.microsoft.com/office/drawing/2014/main" id="{7BFFBF2B-D70F-C73C-9E4F-67DF573E7DE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1" name="椭圆 1050">
                <a:extLst>
                  <a:ext uri="{FF2B5EF4-FFF2-40B4-BE49-F238E27FC236}">
                    <a16:creationId xmlns:a16="http://schemas.microsoft.com/office/drawing/2014/main" id="{2A615C1C-40E4-203F-5B9B-612C2271A13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52" name="椭圆 1051">
                <a:extLst>
                  <a:ext uri="{FF2B5EF4-FFF2-40B4-BE49-F238E27FC236}">
                    <a16:creationId xmlns:a16="http://schemas.microsoft.com/office/drawing/2014/main" id="{0526CEF7-7EAC-B0EA-52F0-98661FF35AFD}"/>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组合 650">
              <a:extLst>
                <a:ext uri="{FF2B5EF4-FFF2-40B4-BE49-F238E27FC236}">
                  <a16:creationId xmlns:a16="http://schemas.microsoft.com/office/drawing/2014/main" id="{A0575186-21A2-2130-A83D-17D30701F71F}"/>
                </a:ext>
              </a:extLst>
            </p:cNvPr>
            <p:cNvGrpSpPr/>
            <p:nvPr/>
          </p:nvGrpSpPr>
          <p:grpSpPr>
            <a:xfrm rot="9000000">
              <a:off x="17073209" y="4356386"/>
              <a:ext cx="116859" cy="1359818"/>
              <a:chOff x="6667500" y="-628650"/>
              <a:chExt cx="155074" cy="1804507"/>
            </a:xfrm>
          </p:grpSpPr>
          <p:sp>
            <p:nvSpPr>
              <p:cNvPr id="1029" name="椭圆 1028">
                <a:extLst>
                  <a:ext uri="{FF2B5EF4-FFF2-40B4-BE49-F238E27FC236}">
                    <a16:creationId xmlns:a16="http://schemas.microsoft.com/office/drawing/2014/main" id="{BCD4A6A8-1154-4EAB-5901-9531E8CE27E7}"/>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椭圆 1029">
                <a:extLst>
                  <a:ext uri="{FF2B5EF4-FFF2-40B4-BE49-F238E27FC236}">
                    <a16:creationId xmlns:a16="http://schemas.microsoft.com/office/drawing/2014/main" id="{5042A57B-CA9B-6FD9-A952-C5529088FAE7}"/>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1" name="椭圆 1030">
                <a:extLst>
                  <a:ext uri="{FF2B5EF4-FFF2-40B4-BE49-F238E27FC236}">
                    <a16:creationId xmlns:a16="http://schemas.microsoft.com/office/drawing/2014/main" id="{5CBC400C-BE9F-1252-AB7D-0F0DF6D2A21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2" name="椭圆 1031">
                <a:extLst>
                  <a:ext uri="{FF2B5EF4-FFF2-40B4-BE49-F238E27FC236}">
                    <a16:creationId xmlns:a16="http://schemas.microsoft.com/office/drawing/2014/main" id="{462C5A90-2AE5-D2B8-10CC-EBE915AE93D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3" name="椭圆 1032">
                <a:extLst>
                  <a:ext uri="{FF2B5EF4-FFF2-40B4-BE49-F238E27FC236}">
                    <a16:creationId xmlns:a16="http://schemas.microsoft.com/office/drawing/2014/main" id="{3F315F9A-FB11-337F-DFC7-B330DE2BAE32}"/>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4" name="椭圆 1033">
                <a:extLst>
                  <a:ext uri="{FF2B5EF4-FFF2-40B4-BE49-F238E27FC236}">
                    <a16:creationId xmlns:a16="http://schemas.microsoft.com/office/drawing/2014/main" id="{53D797AC-7663-8475-3183-5E96FCD5BBB7}"/>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5" name="椭圆 1034">
                <a:extLst>
                  <a:ext uri="{FF2B5EF4-FFF2-40B4-BE49-F238E27FC236}">
                    <a16:creationId xmlns:a16="http://schemas.microsoft.com/office/drawing/2014/main" id="{46D28A36-605A-5833-6595-BB5C0D0D64BD}"/>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6" name="椭圆 1035">
                <a:extLst>
                  <a:ext uri="{FF2B5EF4-FFF2-40B4-BE49-F238E27FC236}">
                    <a16:creationId xmlns:a16="http://schemas.microsoft.com/office/drawing/2014/main" id="{E49F1288-17E3-0892-A0A0-2FA236A77719}"/>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7" name="椭圆 1036">
                <a:extLst>
                  <a:ext uri="{FF2B5EF4-FFF2-40B4-BE49-F238E27FC236}">
                    <a16:creationId xmlns:a16="http://schemas.microsoft.com/office/drawing/2014/main" id="{5363A6D9-D5D0-F378-A785-2DCE5DADF5F3}"/>
                  </a:ext>
                </a:extLst>
              </p:cNvPr>
              <p:cNvSpPr/>
              <p:nvPr/>
            </p:nvSpPr>
            <p:spPr>
              <a:xfrm>
                <a:off x="6679836" y="472252"/>
                <a:ext cx="130403" cy="130402"/>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8" name="椭圆 1037">
                <a:extLst>
                  <a:ext uri="{FF2B5EF4-FFF2-40B4-BE49-F238E27FC236}">
                    <a16:creationId xmlns:a16="http://schemas.microsoft.com/office/drawing/2014/main" id="{B66F49B7-F3B9-B028-A908-DB9F4642A24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39" name="椭圆 1038">
                <a:extLst>
                  <a:ext uri="{FF2B5EF4-FFF2-40B4-BE49-F238E27FC236}">
                    <a16:creationId xmlns:a16="http://schemas.microsoft.com/office/drawing/2014/main" id="{5C756D9F-D405-5AE2-185B-7CD1D3C78F6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40" name="椭圆 1039">
                <a:extLst>
                  <a:ext uri="{FF2B5EF4-FFF2-40B4-BE49-F238E27FC236}">
                    <a16:creationId xmlns:a16="http://schemas.microsoft.com/office/drawing/2014/main" id="{3A1E95C3-D06B-66AE-9181-E653444EF0D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组合 651">
              <a:extLst>
                <a:ext uri="{FF2B5EF4-FFF2-40B4-BE49-F238E27FC236}">
                  <a16:creationId xmlns:a16="http://schemas.microsoft.com/office/drawing/2014/main" id="{F6C2860E-6D07-573F-D993-82E0008AC371}"/>
                </a:ext>
              </a:extLst>
            </p:cNvPr>
            <p:cNvGrpSpPr/>
            <p:nvPr/>
          </p:nvGrpSpPr>
          <p:grpSpPr>
            <a:xfrm rot="9000000" flipV="1">
              <a:off x="15616591" y="1833451"/>
              <a:ext cx="116859" cy="1359818"/>
              <a:chOff x="6667500" y="-628650"/>
              <a:chExt cx="155074" cy="1804507"/>
            </a:xfrm>
          </p:grpSpPr>
          <p:sp>
            <p:nvSpPr>
              <p:cNvPr id="1017" name="椭圆 1016">
                <a:extLst>
                  <a:ext uri="{FF2B5EF4-FFF2-40B4-BE49-F238E27FC236}">
                    <a16:creationId xmlns:a16="http://schemas.microsoft.com/office/drawing/2014/main" id="{CB69381D-6A95-FC6B-6B60-19AF1986E097}"/>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椭圆 1017">
                <a:extLst>
                  <a:ext uri="{FF2B5EF4-FFF2-40B4-BE49-F238E27FC236}">
                    <a16:creationId xmlns:a16="http://schemas.microsoft.com/office/drawing/2014/main" id="{6606A366-8A4E-B00A-E45F-7F961024B008}"/>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9" name="椭圆 1018">
                <a:extLst>
                  <a:ext uri="{FF2B5EF4-FFF2-40B4-BE49-F238E27FC236}">
                    <a16:creationId xmlns:a16="http://schemas.microsoft.com/office/drawing/2014/main" id="{D95823C6-117A-D032-948E-0E5B10774DD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0" name="椭圆 1019">
                <a:extLst>
                  <a:ext uri="{FF2B5EF4-FFF2-40B4-BE49-F238E27FC236}">
                    <a16:creationId xmlns:a16="http://schemas.microsoft.com/office/drawing/2014/main" id="{C983F8F4-AA81-B702-5A9A-53493ECBAD5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1" name="椭圆 1020">
                <a:extLst>
                  <a:ext uri="{FF2B5EF4-FFF2-40B4-BE49-F238E27FC236}">
                    <a16:creationId xmlns:a16="http://schemas.microsoft.com/office/drawing/2014/main" id="{DFFB0361-B2C9-5713-5F6F-3313AF382776}"/>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2" name="椭圆 1021">
                <a:extLst>
                  <a:ext uri="{FF2B5EF4-FFF2-40B4-BE49-F238E27FC236}">
                    <a16:creationId xmlns:a16="http://schemas.microsoft.com/office/drawing/2014/main" id="{A0C28EEB-4572-C3FF-17E9-327A1AAE6573}"/>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3" name="椭圆 1022">
                <a:extLst>
                  <a:ext uri="{FF2B5EF4-FFF2-40B4-BE49-F238E27FC236}">
                    <a16:creationId xmlns:a16="http://schemas.microsoft.com/office/drawing/2014/main" id="{FF02EB31-92D2-1150-C67B-26A754C1F543}"/>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4" name="椭圆 1023">
                <a:extLst>
                  <a:ext uri="{FF2B5EF4-FFF2-40B4-BE49-F238E27FC236}">
                    <a16:creationId xmlns:a16="http://schemas.microsoft.com/office/drawing/2014/main" id="{A9FFFDE4-019B-C093-FF70-96E52D6A6D60}"/>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5" name="椭圆 1024">
                <a:extLst>
                  <a:ext uri="{FF2B5EF4-FFF2-40B4-BE49-F238E27FC236}">
                    <a16:creationId xmlns:a16="http://schemas.microsoft.com/office/drawing/2014/main" id="{FB31A4BB-CB9C-E41A-2D64-C05596ED7D3C}"/>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6" name="椭圆 1025">
                <a:extLst>
                  <a:ext uri="{FF2B5EF4-FFF2-40B4-BE49-F238E27FC236}">
                    <a16:creationId xmlns:a16="http://schemas.microsoft.com/office/drawing/2014/main" id="{1D5A7B31-1387-86F9-14CE-132442FBB00D}"/>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7" name="椭圆 1026">
                <a:extLst>
                  <a:ext uri="{FF2B5EF4-FFF2-40B4-BE49-F238E27FC236}">
                    <a16:creationId xmlns:a16="http://schemas.microsoft.com/office/drawing/2014/main" id="{93B73339-274F-17C8-65E5-616C286E26C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28" name="椭圆 1027">
                <a:extLst>
                  <a:ext uri="{FF2B5EF4-FFF2-40B4-BE49-F238E27FC236}">
                    <a16:creationId xmlns:a16="http://schemas.microsoft.com/office/drawing/2014/main" id="{9FC5DFEA-C7A8-5840-29BB-95F0C851CE1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组合 652">
              <a:extLst>
                <a:ext uri="{FF2B5EF4-FFF2-40B4-BE49-F238E27FC236}">
                  <a16:creationId xmlns:a16="http://schemas.microsoft.com/office/drawing/2014/main" id="{6A09A0E5-37E2-E60E-2C09-EE6AC7D5992D}"/>
                </a:ext>
              </a:extLst>
            </p:cNvPr>
            <p:cNvGrpSpPr/>
            <p:nvPr/>
          </p:nvGrpSpPr>
          <p:grpSpPr>
            <a:xfrm rot="8400000">
              <a:off x="17281196" y="4210752"/>
              <a:ext cx="116859" cy="1359818"/>
              <a:chOff x="6667500" y="-628650"/>
              <a:chExt cx="155074" cy="1804507"/>
            </a:xfrm>
          </p:grpSpPr>
          <p:sp>
            <p:nvSpPr>
              <p:cNvPr id="1005" name="椭圆 1004">
                <a:extLst>
                  <a:ext uri="{FF2B5EF4-FFF2-40B4-BE49-F238E27FC236}">
                    <a16:creationId xmlns:a16="http://schemas.microsoft.com/office/drawing/2014/main" id="{0FEE912B-3697-5005-4D08-B98EADBD9C95}"/>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椭圆 1005">
                <a:extLst>
                  <a:ext uri="{FF2B5EF4-FFF2-40B4-BE49-F238E27FC236}">
                    <a16:creationId xmlns:a16="http://schemas.microsoft.com/office/drawing/2014/main" id="{3B15F86C-7BA3-F0AF-8754-0BCEB0B22B02}"/>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7" name="椭圆 1006">
                <a:extLst>
                  <a:ext uri="{FF2B5EF4-FFF2-40B4-BE49-F238E27FC236}">
                    <a16:creationId xmlns:a16="http://schemas.microsoft.com/office/drawing/2014/main" id="{330C03BA-0DCB-F290-C68F-88B54FFD418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8" name="椭圆 1007">
                <a:extLst>
                  <a:ext uri="{FF2B5EF4-FFF2-40B4-BE49-F238E27FC236}">
                    <a16:creationId xmlns:a16="http://schemas.microsoft.com/office/drawing/2014/main" id="{3B3F1794-1405-8035-8D4F-E16B002F2A9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9" name="椭圆 1008">
                <a:extLst>
                  <a:ext uri="{FF2B5EF4-FFF2-40B4-BE49-F238E27FC236}">
                    <a16:creationId xmlns:a16="http://schemas.microsoft.com/office/drawing/2014/main" id="{B3D9B437-F9B2-35D4-D28F-86FBFC4A518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0" name="椭圆 1009">
                <a:extLst>
                  <a:ext uri="{FF2B5EF4-FFF2-40B4-BE49-F238E27FC236}">
                    <a16:creationId xmlns:a16="http://schemas.microsoft.com/office/drawing/2014/main" id="{011EF5A0-6C3D-2629-7E06-06698D8B3E77}"/>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1" name="椭圆 1010">
                <a:extLst>
                  <a:ext uri="{FF2B5EF4-FFF2-40B4-BE49-F238E27FC236}">
                    <a16:creationId xmlns:a16="http://schemas.microsoft.com/office/drawing/2014/main" id="{467B8E5F-ED05-6C40-2056-8CA88560074B}"/>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2" name="椭圆 1011">
                <a:extLst>
                  <a:ext uri="{FF2B5EF4-FFF2-40B4-BE49-F238E27FC236}">
                    <a16:creationId xmlns:a16="http://schemas.microsoft.com/office/drawing/2014/main" id="{18632443-2E8D-0476-F726-50684232E1B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3" name="椭圆 1012">
                <a:extLst>
                  <a:ext uri="{FF2B5EF4-FFF2-40B4-BE49-F238E27FC236}">
                    <a16:creationId xmlns:a16="http://schemas.microsoft.com/office/drawing/2014/main" id="{E947DFA7-B917-2CCF-686D-C40A383EF02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4" name="椭圆 1013">
                <a:extLst>
                  <a:ext uri="{FF2B5EF4-FFF2-40B4-BE49-F238E27FC236}">
                    <a16:creationId xmlns:a16="http://schemas.microsoft.com/office/drawing/2014/main" id="{59B77360-7969-3091-660C-40B7B0305C73}"/>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5" name="椭圆 1014">
                <a:extLst>
                  <a:ext uri="{FF2B5EF4-FFF2-40B4-BE49-F238E27FC236}">
                    <a16:creationId xmlns:a16="http://schemas.microsoft.com/office/drawing/2014/main" id="{08E24975-981A-E2EF-F04C-4E6BE23C4EB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16" name="椭圆 1015">
                <a:extLst>
                  <a:ext uri="{FF2B5EF4-FFF2-40B4-BE49-F238E27FC236}">
                    <a16:creationId xmlns:a16="http://schemas.microsoft.com/office/drawing/2014/main" id="{AB53CB08-1CDC-FA53-DF9C-852A2FAA148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4" name="组合 653">
              <a:extLst>
                <a:ext uri="{FF2B5EF4-FFF2-40B4-BE49-F238E27FC236}">
                  <a16:creationId xmlns:a16="http://schemas.microsoft.com/office/drawing/2014/main" id="{B115C994-1421-A5C3-5A44-612089F93281}"/>
                </a:ext>
              </a:extLst>
            </p:cNvPr>
            <p:cNvGrpSpPr/>
            <p:nvPr/>
          </p:nvGrpSpPr>
          <p:grpSpPr>
            <a:xfrm rot="8400000" flipV="1">
              <a:off x="15408604" y="1979085"/>
              <a:ext cx="116859" cy="1359818"/>
              <a:chOff x="6667500" y="-628650"/>
              <a:chExt cx="155074" cy="1804507"/>
            </a:xfrm>
          </p:grpSpPr>
          <p:sp>
            <p:nvSpPr>
              <p:cNvPr id="993" name="椭圆 992">
                <a:extLst>
                  <a:ext uri="{FF2B5EF4-FFF2-40B4-BE49-F238E27FC236}">
                    <a16:creationId xmlns:a16="http://schemas.microsoft.com/office/drawing/2014/main" id="{2199A0E9-FCCE-1A5D-737C-8B6FD2172211}"/>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椭圆 993">
                <a:extLst>
                  <a:ext uri="{FF2B5EF4-FFF2-40B4-BE49-F238E27FC236}">
                    <a16:creationId xmlns:a16="http://schemas.microsoft.com/office/drawing/2014/main" id="{414CCF76-FDF9-7254-7D05-5C163E245A5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5" name="椭圆 994">
                <a:extLst>
                  <a:ext uri="{FF2B5EF4-FFF2-40B4-BE49-F238E27FC236}">
                    <a16:creationId xmlns:a16="http://schemas.microsoft.com/office/drawing/2014/main" id="{3003F413-37ED-DE78-91E2-ECE893121DA0}"/>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6" name="椭圆 995">
                <a:extLst>
                  <a:ext uri="{FF2B5EF4-FFF2-40B4-BE49-F238E27FC236}">
                    <a16:creationId xmlns:a16="http://schemas.microsoft.com/office/drawing/2014/main" id="{A00FA9C5-5489-2C6F-7348-993C00423FA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7" name="椭圆 996">
                <a:extLst>
                  <a:ext uri="{FF2B5EF4-FFF2-40B4-BE49-F238E27FC236}">
                    <a16:creationId xmlns:a16="http://schemas.microsoft.com/office/drawing/2014/main" id="{038521A6-5B6B-534F-9719-C1AAEBD6A10D}"/>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8" name="椭圆 997">
                <a:extLst>
                  <a:ext uri="{FF2B5EF4-FFF2-40B4-BE49-F238E27FC236}">
                    <a16:creationId xmlns:a16="http://schemas.microsoft.com/office/drawing/2014/main" id="{1A339981-7214-0ADC-D108-B0A87D2BEB7C}"/>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9" name="椭圆 998">
                <a:extLst>
                  <a:ext uri="{FF2B5EF4-FFF2-40B4-BE49-F238E27FC236}">
                    <a16:creationId xmlns:a16="http://schemas.microsoft.com/office/drawing/2014/main" id="{D6D17854-BDE7-1A1B-3F71-AFFFB5D2DA7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0" name="椭圆 999">
                <a:extLst>
                  <a:ext uri="{FF2B5EF4-FFF2-40B4-BE49-F238E27FC236}">
                    <a16:creationId xmlns:a16="http://schemas.microsoft.com/office/drawing/2014/main" id="{734BB0E9-8A9E-AE3A-6D1B-8CC4F823EC0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1" name="椭圆 1000">
                <a:extLst>
                  <a:ext uri="{FF2B5EF4-FFF2-40B4-BE49-F238E27FC236}">
                    <a16:creationId xmlns:a16="http://schemas.microsoft.com/office/drawing/2014/main" id="{65DB94F4-C5B8-FC09-1904-369D7FDD4D7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2" name="椭圆 1001">
                <a:extLst>
                  <a:ext uri="{FF2B5EF4-FFF2-40B4-BE49-F238E27FC236}">
                    <a16:creationId xmlns:a16="http://schemas.microsoft.com/office/drawing/2014/main" id="{07CEF516-5CCC-8CE7-AD75-B3EB31206AD1}"/>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3" name="椭圆 1002">
                <a:extLst>
                  <a:ext uri="{FF2B5EF4-FFF2-40B4-BE49-F238E27FC236}">
                    <a16:creationId xmlns:a16="http://schemas.microsoft.com/office/drawing/2014/main" id="{F382821C-6A72-8163-6856-E9D65424919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004" name="椭圆 1003">
                <a:extLst>
                  <a:ext uri="{FF2B5EF4-FFF2-40B4-BE49-F238E27FC236}">
                    <a16:creationId xmlns:a16="http://schemas.microsoft.com/office/drawing/2014/main" id="{0414FC06-98E3-C60E-5EBD-8820965221F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5" name="组合 654">
              <a:extLst>
                <a:ext uri="{FF2B5EF4-FFF2-40B4-BE49-F238E27FC236}">
                  <a16:creationId xmlns:a16="http://schemas.microsoft.com/office/drawing/2014/main" id="{7F86A35F-770F-4ED4-D6B7-322B4BD71314}"/>
                </a:ext>
              </a:extLst>
            </p:cNvPr>
            <p:cNvGrpSpPr/>
            <p:nvPr/>
          </p:nvGrpSpPr>
          <p:grpSpPr>
            <a:xfrm rot="7800000">
              <a:off x="17460734" y="4031214"/>
              <a:ext cx="116859" cy="1359818"/>
              <a:chOff x="6667500" y="-628650"/>
              <a:chExt cx="155074" cy="1804507"/>
            </a:xfrm>
          </p:grpSpPr>
          <p:sp>
            <p:nvSpPr>
              <p:cNvPr id="981" name="椭圆 980">
                <a:extLst>
                  <a:ext uri="{FF2B5EF4-FFF2-40B4-BE49-F238E27FC236}">
                    <a16:creationId xmlns:a16="http://schemas.microsoft.com/office/drawing/2014/main" id="{5D7D6659-BB02-CF3A-93AE-135390A7EA8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椭圆 981">
                <a:extLst>
                  <a:ext uri="{FF2B5EF4-FFF2-40B4-BE49-F238E27FC236}">
                    <a16:creationId xmlns:a16="http://schemas.microsoft.com/office/drawing/2014/main" id="{B34A5905-8B08-25BD-A892-9C130341C5D9}"/>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3" name="椭圆 982">
                <a:extLst>
                  <a:ext uri="{FF2B5EF4-FFF2-40B4-BE49-F238E27FC236}">
                    <a16:creationId xmlns:a16="http://schemas.microsoft.com/office/drawing/2014/main" id="{A3BCDD2B-1AC7-B17F-AD9F-0B5B25614D3B}"/>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4" name="椭圆 983">
                <a:extLst>
                  <a:ext uri="{FF2B5EF4-FFF2-40B4-BE49-F238E27FC236}">
                    <a16:creationId xmlns:a16="http://schemas.microsoft.com/office/drawing/2014/main" id="{344FC79E-C33E-65E7-8FDD-57D18A310A28}"/>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5" name="椭圆 984">
                <a:extLst>
                  <a:ext uri="{FF2B5EF4-FFF2-40B4-BE49-F238E27FC236}">
                    <a16:creationId xmlns:a16="http://schemas.microsoft.com/office/drawing/2014/main" id="{265BD19B-784A-D02C-FA37-BF79082171D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6" name="椭圆 985">
                <a:extLst>
                  <a:ext uri="{FF2B5EF4-FFF2-40B4-BE49-F238E27FC236}">
                    <a16:creationId xmlns:a16="http://schemas.microsoft.com/office/drawing/2014/main" id="{28FB7C79-29FF-210D-AE3A-42CAC2D7B9F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7" name="椭圆 986">
                <a:extLst>
                  <a:ext uri="{FF2B5EF4-FFF2-40B4-BE49-F238E27FC236}">
                    <a16:creationId xmlns:a16="http://schemas.microsoft.com/office/drawing/2014/main" id="{7FE3C04B-BDB8-65E5-ADD4-689A2DFBDE30}"/>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8" name="椭圆 987">
                <a:extLst>
                  <a:ext uri="{FF2B5EF4-FFF2-40B4-BE49-F238E27FC236}">
                    <a16:creationId xmlns:a16="http://schemas.microsoft.com/office/drawing/2014/main" id="{02FD45BC-D9F3-7C8D-C047-CD1A5D18C72D}"/>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9" name="椭圆 988">
                <a:extLst>
                  <a:ext uri="{FF2B5EF4-FFF2-40B4-BE49-F238E27FC236}">
                    <a16:creationId xmlns:a16="http://schemas.microsoft.com/office/drawing/2014/main" id="{47751D58-B23F-5DBB-B2A9-E0E542C2F2F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0" name="椭圆 989">
                <a:extLst>
                  <a:ext uri="{FF2B5EF4-FFF2-40B4-BE49-F238E27FC236}">
                    <a16:creationId xmlns:a16="http://schemas.microsoft.com/office/drawing/2014/main" id="{0FAA622A-2BA4-6034-4116-498A3EE7230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1" name="椭圆 990">
                <a:extLst>
                  <a:ext uri="{FF2B5EF4-FFF2-40B4-BE49-F238E27FC236}">
                    <a16:creationId xmlns:a16="http://schemas.microsoft.com/office/drawing/2014/main" id="{6919AB74-94CD-BD93-052E-01B9A4E69274}"/>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92" name="椭圆 991">
                <a:extLst>
                  <a:ext uri="{FF2B5EF4-FFF2-40B4-BE49-F238E27FC236}">
                    <a16:creationId xmlns:a16="http://schemas.microsoft.com/office/drawing/2014/main" id="{738C5AFA-3EA2-13AC-34CB-9E70482586F6}"/>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组合 655">
              <a:extLst>
                <a:ext uri="{FF2B5EF4-FFF2-40B4-BE49-F238E27FC236}">
                  <a16:creationId xmlns:a16="http://schemas.microsoft.com/office/drawing/2014/main" id="{3BBFE2A1-4DC3-4456-EC76-718356D25B79}"/>
                </a:ext>
              </a:extLst>
            </p:cNvPr>
            <p:cNvGrpSpPr/>
            <p:nvPr/>
          </p:nvGrpSpPr>
          <p:grpSpPr>
            <a:xfrm rot="7800000" flipV="1">
              <a:off x="15229066" y="2158623"/>
              <a:ext cx="116859" cy="1359818"/>
              <a:chOff x="6667500" y="-628650"/>
              <a:chExt cx="155074" cy="1804507"/>
            </a:xfrm>
          </p:grpSpPr>
          <p:sp>
            <p:nvSpPr>
              <p:cNvPr id="969" name="椭圆 968">
                <a:extLst>
                  <a:ext uri="{FF2B5EF4-FFF2-40B4-BE49-F238E27FC236}">
                    <a16:creationId xmlns:a16="http://schemas.microsoft.com/office/drawing/2014/main" id="{8CAE94A0-393B-B43A-402D-D10904D618F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椭圆 969">
                <a:extLst>
                  <a:ext uri="{FF2B5EF4-FFF2-40B4-BE49-F238E27FC236}">
                    <a16:creationId xmlns:a16="http://schemas.microsoft.com/office/drawing/2014/main" id="{A0DEF538-3F61-E009-D299-4733D4CC2D7E}"/>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1" name="椭圆 970">
                <a:extLst>
                  <a:ext uri="{FF2B5EF4-FFF2-40B4-BE49-F238E27FC236}">
                    <a16:creationId xmlns:a16="http://schemas.microsoft.com/office/drawing/2014/main" id="{ED1F87A7-F87B-CC11-0543-FC1E3EF483B5}"/>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2" name="椭圆 971">
                <a:extLst>
                  <a:ext uri="{FF2B5EF4-FFF2-40B4-BE49-F238E27FC236}">
                    <a16:creationId xmlns:a16="http://schemas.microsoft.com/office/drawing/2014/main" id="{E00B7879-8649-898A-AA83-22E93F6902B1}"/>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3" name="椭圆 972">
                <a:extLst>
                  <a:ext uri="{FF2B5EF4-FFF2-40B4-BE49-F238E27FC236}">
                    <a16:creationId xmlns:a16="http://schemas.microsoft.com/office/drawing/2014/main" id="{53EC3A10-FEBF-2FD3-DB71-5723748C912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4" name="椭圆 973">
                <a:extLst>
                  <a:ext uri="{FF2B5EF4-FFF2-40B4-BE49-F238E27FC236}">
                    <a16:creationId xmlns:a16="http://schemas.microsoft.com/office/drawing/2014/main" id="{C8DE936E-BD2B-0424-FF7B-AC0629AE52C2}"/>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5" name="椭圆 974">
                <a:extLst>
                  <a:ext uri="{FF2B5EF4-FFF2-40B4-BE49-F238E27FC236}">
                    <a16:creationId xmlns:a16="http://schemas.microsoft.com/office/drawing/2014/main" id="{0145B910-10BE-3278-5C37-944246BF53E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6" name="椭圆 975">
                <a:extLst>
                  <a:ext uri="{FF2B5EF4-FFF2-40B4-BE49-F238E27FC236}">
                    <a16:creationId xmlns:a16="http://schemas.microsoft.com/office/drawing/2014/main" id="{F1B2B418-CA9B-9EAD-6E09-6918A6E52D60}"/>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7" name="椭圆 976">
                <a:extLst>
                  <a:ext uri="{FF2B5EF4-FFF2-40B4-BE49-F238E27FC236}">
                    <a16:creationId xmlns:a16="http://schemas.microsoft.com/office/drawing/2014/main" id="{FCA5DC9F-9F1D-C62D-71AE-F85D14BBAF71}"/>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8" name="椭圆 977">
                <a:extLst>
                  <a:ext uri="{FF2B5EF4-FFF2-40B4-BE49-F238E27FC236}">
                    <a16:creationId xmlns:a16="http://schemas.microsoft.com/office/drawing/2014/main" id="{204B890B-BAE9-0BB3-2F01-1F143CB5C3A9}"/>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79" name="椭圆 978">
                <a:extLst>
                  <a:ext uri="{FF2B5EF4-FFF2-40B4-BE49-F238E27FC236}">
                    <a16:creationId xmlns:a16="http://schemas.microsoft.com/office/drawing/2014/main" id="{2FF6287A-267F-B2F3-A6A3-F49396AED2F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80" name="椭圆 979">
                <a:extLst>
                  <a:ext uri="{FF2B5EF4-FFF2-40B4-BE49-F238E27FC236}">
                    <a16:creationId xmlns:a16="http://schemas.microsoft.com/office/drawing/2014/main" id="{FA5ADF2B-7FAC-5050-A535-8C162DF4A56A}"/>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7" name="组合 656">
              <a:extLst>
                <a:ext uri="{FF2B5EF4-FFF2-40B4-BE49-F238E27FC236}">
                  <a16:creationId xmlns:a16="http://schemas.microsoft.com/office/drawing/2014/main" id="{3EB9DAED-54A1-10F5-ABED-2E6728942154}"/>
                </a:ext>
              </a:extLst>
            </p:cNvPr>
            <p:cNvGrpSpPr/>
            <p:nvPr/>
          </p:nvGrpSpPr>
          <p:grpSpPr>
            <a:xfrm rot="7200000">
              <a:off x="17606368" y="3823227"/>
              <a:ext cx="116859" cy="1359818"/>
              <a:chOff x="6667500" y="-628650"/>
              <a:chExt cx="155074" cy="1804507"/>
            </a:xfrm>
          </p:grpSpPr>
          <p:sp>
            <p:nvSpPr>
              <p:cNvPr id="957" name="椭圆 956">
                <a:extLst>
                  <a:ext uri="{FF2B5EF4-FFF2-40B4-BE49-F238E27FC236}">
                    <a16:creationId xmlns:a16="http://schemas.microsoft.com/office/drawing/2014/main" id="{89051645-086E-07A7-838E-46FBA7356A8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椭圆 957">
                <a:extLst>
                  <a:ext uri="{FF2B5EF4-FFF2-40B4-BE49-F238E27FC236}">
                    <a16:creationId xmlns:a16="http://schemas.microsoft.com/office/drawing/2014/main" id="{B43C9FA0-D272-E708-6E74-C1D1CA53E4A9}"/>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9" name="椭圆 958">
                <a:extLst>
                  <a:ext uri="{FF2B5EF4-FFF2-40B4-BE49-F238E27FC236}">
                    <a16:creationId xmlns:a16="http://schemas.microsoft.com/office/drawing/2014/main" id="{63A2CFF6-69AA-3F95-E7CA-3F00AF1C3DD4}"/>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0" name="椭圆 959">
                <a:extLst>
                  <a:ext uri="{FF2B5EF4-FFF2-40B4-BE49-F238E27FC236}">
                    <a16:creationId xmlns:a16="http://schemas.microsoft.com/office/drawing/2014/main" id="{41AE8119-D1A1-0A81-0AB3-64FAEBB13F6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1" name="椭圆 960">
                <a:extLst>
                  <a:ext uri="{FF2B5EF4-FFF2-40B4-BE49-F238E27FC236}">
                    <a16:creationId xmlns:a16="http://schemas.microsoft.com/office/drawing/2014/main" id="{15FB0F1F-A3D4-A884-13D2-BC82BEE04E0C}"/>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2" name="椭圆 961">
                <a:extLst>
                  <a:ext uri="{FF2B5EF4-FFF2-40B4-BE49-F238E27FC236}">
                    <a16:creationId xmlns:a16="http://schemas.microsoft.com/office/drawing/2014/main" id="{FAC0A14E-0861-21B8-18EE-8DE5029111B6}"/>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3" name="椭圆 962">
                <a:extLst>
                  <a:ext uri="{FF2B5EF4-FFF2-40B4-BE49-F238E27FC236}">
                    <a16:creationId xmlns:a16="http://schemas.microsoft.com/office/drawing/2014/main" id="{3312020F-7C28-FDBB-84CB-058F70D7F55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4" name="椭圆 963">
                <a:extLst>
                  <a:ext uri="{FF2B5EF4-FFF2-40B4-BE49-F238E27FC236}">
                    <a16:creationId xmlns:a16="http://schemas.microsoft.com/office/drawing/2014/main" id="{AB601DA1-6274-D9F4-6E7F-82C2347683C3}"/>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5" name="椭圆 964">
                <a:extLst>
                  <a:ext uri="{FF2B5EF4-FFF2-40B4-BE49-F238E27FC236}">
                    <a16:creationId xmlns:a16="http://schemas.microsoft.com/office/drawing/2014/main" id="{44E50F02-2AED-6BF4-8F4B-B578B83FBB86}"/>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6" name="椭圆 965">
                <a:extLst>
                  <a:ext uri="{FF2B5EF4-FFF2-40B4-BE49-F238E27FC236}">
                    <a16:creationId xmlns:a16="http://schemas.microsoft.com/office/drawing/2014/main" id="{4E2A57AE-20C4-2C03-1168-76397AA82C2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7" name="椭圆 966">
                <a:extLst>
                  <a:ext uri="{FF2B5EF4-FFF2-40B4-BE49-F238E27FC236}">
                    <a16:creationId xmlns:a16="http://schemas.microsoft.com/office/drawing/2014/main" id="{D12EE8A9-8B1E-B558-2094-E71F0ACDBD3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68" name="椭圆 967">
                <a:extLst>
                  <a:ext uri="{FF2B5EF4-FFF2-40B4-BE49-F238E27FC236}">
                    <a16:creationId xmlns:a16="http://schemas.microsoft.com/office/drawing/2014/main" id="{82121648-ACDF-54C4-170C-AAC449FC3AAD}"/>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8" name="组合 657">
              <a:extLst>
                <a:ext uri="{FF2B5EF4-FFF2-40B4-BE49-F238E27FC236}">
                  <a16:creationId xmlns:a16="http://schemas.microsoft.com/office/drawing/2014/main" id="{2CBCFA1A-FD2A-39CD-DE10-D74A563AED85}"/>
                </a:ext>
              </a:extLst>
            </p:cNvPr>
            <p:cNvGrpSpPr/>
            <p:nvPr/>
          </p:nvGrpSpPr>
          <p:grpSpPr>
            <a:xfrm rot="7200000" flipV="1">
              <a:off x="15083432" y="2366610"/>
              <a:ext cx="116859" cy="1359818"/>
              <a:chOff x="6667500" y="-628650"/>
              <a:chExt cx="155074" cy="1804507"/>
            </a:xfrm>
          </p:grpSpPr>
          <p:sp>
            <p:nvSpPr>
              <p:cNvPr id="945" name="椭圆 944">
                <a:extLst>
                  <a:ext uri="{FF2B5EF4-FFF2-40B4-BE49-F238E27FC236}">
                    <a16:creationId xmlns:a16="http://schemas.microsoft.com/office/drawing/2014/main" id="{AC5AF5AF-DE8F-E209-42BD-5BBF80F25CC1}"/>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椭圆 945">
                <a:extLst>
                  <a:ext uri="{FF2B5EF4-FFF2-40B4-BE49-F238E27FC236}">
                    <a16:creationId xmlns:a16="http://schemas.microsoft.com/office/drawing/2014/main" id="{270AFE87-34C6-569D-A1DA-38AC93C34C9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7" name="椭圆 946">
                <a:extLst>
                  <a:ext uri="{FF2B5EF4-FFF2-40B4-BE49-F238E27FC236}">
                    <a16:creationId xmlns:a16="http://schemas.microsoft.com/office/drawing/2014/main" id="{CDE918D1-0EB6-ED2C-F468-85E1D993A296}"/>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8" name="椭圆 947">
                <a:extLst>
                  <a:ext uri="{FF2B5EF4-FFF2-40B4-BE49-F238E27FC236}">
                    <a16:creationId xmlns:a16="http://schemas.microsoft.com/office/drawing/2014/main" id="{DC876C33-8E56-B7A9-AF04-34555090283C}"/>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9" name="椭圆 948">
                <a:extLst>
                  <a:ext uri="{FF2B5EF4-FFF2-40B4-BE49-F238E27FC236}">
                    <a16:creationId xmlns:a16="http://schemas.microsoft.com/office/drawing/2014/main" id="{83C2FD08-1D8A-186C-0179-876608C6EC42}"/>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0" name="椭圆 949">
                <a:extLst>
                  <a:ext uri="{FF2B5EF4-FFF2-40B4-BE49-F238E27FC236}">
                    <a16:creationId xmlns:a16="http://schemas.microsoft.com/office/drawing/2014/main" id="{F543E2A4-1E72-D389-9E72-A0C63F252766}"/>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1" name="椭圆 950">
                <a:extLst>
                  <a:ext uri="{FF2B5EF4-FFF2-40B4-BE49-F238E27FC236}">
                    <a16:creationId xmlns:a16="http://schemas.microsoft.com/office/drawing/2014/main" id="{ADEA8228-34D3-7BE6-20AE-A7653BAEE88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2" name="椭圆 951">
                <a:extLst>
                  <a:ext uri="{FF2B5EF4-FFF2-40B4-BE49-F238E27FC236}">
                    <a16:creationId xmlns:a16="http://schemas.microsoft.com/office/drawing/2014/main" id="{BD5B379F-711E-D00E-C125-6C9872E9540D}"/>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3" name="椭圆 952">
                <a:extLst>
                  <a:ext uri="{FF2B5EF4-FFF2-40B4-BE49-F238E27FC236}">
                    <a16:creationId xmlns:a16="http://schemas.microsoft.com/office/drawing/2014/main" id="{11AE7EA5-E56E-3A43-DD7A-B0B5EF8BC9F0}"/>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4" name="椭圆 953">
                <a:extLst>
                  <a:ext uri="{FF2B5EF4-FFF2-40B4-BE49-F238E27FC236}">
                    <a16:creationId xmlns:a16="http://schemas.microsoft.com/office/drawing/2014/main" id="{EE33E1E7-DC37-D059-C934-5548C5CB71FF}"/>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5" name="椭圆 954">
                <a:extLst>
                  <a:ext uri="{FF2B5EF4-FFF2-40B4-BE49-F238E27FC236}">
                    <a16:creationId xmlns:a16="http://schemas.microsoft.com/office/drawing/2014/main" id="{C2BFF602-92F1-5ED6-472E-726CE0C907D5}"/>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56" name="椭圆 955">
                <a:extLst>
                  <a:ext uri="{FF2B5EF4-FFF2-40B4-BE49-F238E27FC236}">
                    <a16:creationId xmlns:a16="http://schemas.microsoft.com/office/drawing/2014/main" id="{3A400022-5A43-0F66-DDEC-14D2DD24DA8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9" name="组合 658">
              <a:extLst>
                <a:ext uri="{FF2B5EF4-FFF2-40B4-BE49-F238E27FC236}">
                  <a16:creationId xmlns:a16="http://schemas.microsoft.com/office/drawing/2014/main" id="{206F9710-B20B-04B3-E777-417700EB8AC2}"/>
                </a:ext>
              </a:extLst>
            </p:cNvPr>
            <p:cNvGrpSpPr/>
            <p:nvPr/>
          </p:nvGrpSpPr>
          <p:grpSpPr>
            <a:xfrm rot="6600000">
              <a:off x="17713673" y="3593111"/>
              <a:ext cx="116859" cy="1359818"/>
              <a:chOff x="6667500" y="-628650"/>
              <a:chExt cx="155074" cy="1804507"/>
            </a:xfrm>
          </p:grpSpPr>
          <p:sp>
            <p:nvSpPr>
              <p:cNvPr id="933" name="椭圆 932">
                <a:extLst>
                  <a:ext uri="{FF2B5EF4-FFF2-40B4-BE49-F238E27FC236}">
                    <a16:creationId xmlns:a16="http://schemas.microsoft.com/office/drawing/2014/main" id="{BA92D03E-AC1C-72C9-E17C-57FA75CB35EE}"/>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椭圆 933">
                <a:extLst>
                  <a:ext uri="{FF2B5EF4-FFF2-40B4-BE49-F238E27FC236}">
                    <a16:creationId xmlns:a16="http://schemas.microsoft.com/office/drawing/2014/main" id="{EC25CECF-8ED6-EA25-1E56-6EC14633FCAC}"/>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5" name="椭圆 934">
                <a:extLst>
                  <a:ext uri="{FF2B5EF4-FFF2-40B4-BE49-F238E27FC236}">
                    <a16:creationId xmlns:a16="http://schemas.microsoft.com/office/drawing/2014/main" id="{59032CF9-533F-A7F0-7B61-291C78E39309}"/>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6" name="椭圆 935">
                <a:extLst>
                  <a:ext uri="{FF2B5EF4-FFF2-40B4-BE49-F238E27FC236}">
                    <a16:creationId xmlns:a16="http://schemas.microsoft.com/office/drawing/2014/main" id="{A57714B2-05F5-4079-113F-6899BE40379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7" name="椭圆 936">
                <a:extLst>
                  <a:ext uri="{FF2B5EF4-FFF2-40B4-BE49-F238E27FC236}">
                    <a16:creationId xmlns:a16="http://schemas.microsoft.com/office/drawing/2014/main" id="{7D72651D-4D51-449B-B174-D7620B3864F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8" name="椭圆 937">
                <a:extLst>
                  <a:ext uri="{FF2B5EF4-FFF2-40B4-BE49-F238E27FC236}">
                    <a16:creationId xmlns:a16="http://schemas.microsoft.com/office/drawing/2014/main" id="{E71DC117-5E92-F74E-307D-F9C43221BDAD}"/>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9" name="椭圆 938">
                <a:extLst>
                  <a:ext uri="{FF2B5EF4-FFF2-40B4-BE49-F238E27FC236}">
                    <a16:creationId xmlns:a16="http://schemas.microsoft.com/office/drawing/2014/main" id="{BE4741DD-A066-CF6E-7CA2-1BECA519656D}"/>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0" name="椭圆 939">
                <a:extLst>
                  <a:ext uri="{FF2B5EF4-FFF2-40B4-BE49-F238E27FC236}">
                    <a16:creationId xmlns:a16="http://schemas.microsoft.com/office/drawing/2014/main" id="{2FB54934-7B2E-D70C-3246-957E4FB4465E}"/>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1" name="椭圆 940">
                <a:extLst>
                  <a:ext uri="{FF2B5EF4-FFF2-40B4-BE49-F238E27FC236}">
                    <a16:creationId xmlns:a16="http://schemas.microsoft.com/office/drawing/2014/main" id="{DDB78B32-45E3-C1A8-96F5-B2BAFF4AFD4C}"/>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2" name="椭圆 941">
                <a:extLst>
                  <a:ext uri="{FF2B5EF4-FFF2-40B4-BE49-F238E27FC236}">
                    <a16:creationId xmlns:a16="http://schemas.microsoft.com/office/drawing/2014/main" id="{326E2CFD-F0CE-0E72-2BC2-1A9076146A6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3" name="椭圆 942">
                <a:extLst>
                  <a:ext uri="{FF2B5EF4-FFF2-40B4-BE49-F238E27FC236}">
                    <a16:creationId xmlns:a16="http://schemas.microsoft.com/office/drawing/2014/main" id="{239CCDAC-C5AC-EB3D-B668-BB865E8032DC}"/>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44" name="椭圆 943">
                <a:extLst>
                  <a:ext uri="{FF2B5EF4-FFF2-40B4-BE49-F238E27FC236}">
                    <a16:creationId xmlns:a16="http://schemas.microsoft.com/office/drawing/2014/main" id="{CAE8E559-311C-3646-D73C-B20F3E31275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0" name="组合 659">
              <a:extLst>
                <a:ext uri="{FF2B5EF4-FFF2-40B4-BE49-F238E27FC236}">
                  <a16:creationId xmlns:a16="http://schemas.microsoft.com/office/drawing/2014/main" id="{91F7D7A6-3313-DC32-6FF2-764A6992C7CA}"/>
                </a:ext>
              </a:extLst>
            </p:cNvPr>
            <p:cNvGrpSpPr/>
            <p:nvPr/>
          </p:nvGrpSpPr>
          <p:grpSpPr>
            <a:xfrm rot="6600000" flipV="1">
              <a:off x="14976127" y="2596726"/>
              <a:ext cx="116859" cy="1359818"/>
              <a:chOff x="6667500" y="-628650"/>
              <a:chExt cx="155074" cy="1804507"/>
            </a:xfrm>
          </p:grpSpPr>
          <p:sp>
            <p:nvSpPr>
              <p:cNvPr id="921" name="椭圆 920">
                <a:extLst>
                  <a:ext uri="{FF2B5EF4-FFF2-40B4-BE49-F238E27FC236}">
                    <a16:creationId xmlns:a16="http://schemas.microsoft.com/office/drawing/2014/main" id="{43355FF6-253A-7790-41D4-210720BCE9BF}"/>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椭圆 921">
                <a:extLst>
                  <a:ext uri="{FF2B5EF4-FFF2-40B4-BE49-F238E27FC236}">
                    <a16:creationId xmlns:a16="http://schemas.microsoft.com/office/drawing/2014/main" id="{EEB2377C-D2BF-FE67-FB25-1CE5CC85B8BD}"/>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3" name="椭圆 922">
                <a:extLst>
                  <a:ext uri="{FF2B5EF4-FFF2-40B4-BE49-F238E27FC236}">
                    <a16:creationId xmlns:a16="http://schemas.microsoft.com/office/drawing/2014/main" id="{53D3308E-2398-5E6D-D8C4-C620361A04E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4" name="椭圆 923">
                <a:extLst>
                  <a:ext uri="{FF2B5EF4-FFF2-40B4-BE49-F238E27FC236}">
                    <a16:creationId xmlns:a16="http://schemas.microsoft.com/office/drawing/2014/main" id="{5ECD77D2-FD0B-2FDE-559C-299CE2D709D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5" name="椭圆 924">
                <a:extLst>
                  <a:ext uri="{FF2B5EF4-FFF2-40B4-BE49-F238E27FC236}">
                    <a16:creationId xmlns:a16="http://schemas.microsoft.com/office/drawing/2014/main" id="{74F60139-7686-2E41-04FB-5BF655DD81D0}"/>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6" name="椭圆 925">
                <a:extLst>
                  <a:ext uri="{FF2B5EF4-FFF2-40B4-BE49-F238E27FC236}">
                    <a16:creationId xmlns:a16="http://schemas.microsoft.com/office/drawing/2014/main" id="{42F5828B-AEE9-6078-46ED-718306DD92E3}"/>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7" name="椭圆 926">
                <a:extLst>
                  <a:ext uri="{FF2B5EF4-FFF2-40B4-BE49-F238E27FC236}">
                    <a16:creationId xmlns:a16="http://schemas.microsoft.com/office/drawing/2014/main" id="{9211559A-D193-0A54-9BE9-F0C81459666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8" name="椭圆 927">
                <a:extLst>
                  <a:ext uri="{FF2B5EF4-FFF2-40B4-BE49-F238E27FC236}">
                    <a16:creationId xmlns:a16="http://schemas.microsoft.com/office/drawing/2014/main" id="{D2C292A5-3B5E-D907-EA8D-7F154B63272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9" name="椭圆 928">
                <a:extLst>
                  <a:ext uri="{FF2B5EF4-FFF2-40B4-BE49-F238E27FC236}">
                    <a16:creationId xmlns:a16="http://schemas.microsoft.com/office/drawing/2014/main" id="{84BBC1D3-AB13-451D-CE11-2817A4996C9C}"/>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0" name="椭圆 929">
                <a:extLst>
                  <a:ext uri="{FF2B5EF4-FFF2-40B4-BE49-F238E27FC236}">
                    <a16:creationId xmlns:a16="http://schemas.microsoft.com/office/drawing/2014/main" id="{5323029F-2685-F24D-105C-CF4EF7B07AEE}"/>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1" name="椭圆 930">
                <a:extLst>
                  <a:ext uri="{FF2B5EF4-FFF2-40B4-BE49-F238E27FC236}">
                    <a16:creationId xmlns:a16="http://schemas.microsoft.com/office/drawing/2014/main" id="{CF5EF968-7C5C-25A5-0A28-9650C0840EC7}"/>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32" name="椭圆 931">
                <a:extLst>
                  <a:ext uri="{FF2B5EF4-FFF2-40B4-BE49-F238E27FC236}">
                    <a16:creationId xmlns:a16="http://schemas.microsoft.com/office/drawing/2014/main" id="{E06DBA3F-466C-22D4-B430-59A9BCFB7719}"/>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1" name="组合 660">
              <a:extLst>
                <a:ext uri="{FF2B5EF4-FFF2-40B4-BE49-F238E27FC236}">
                  <a16:creationId xmlns:a16="http://schemas.microsoft.com/office/drawing/2014/main" id="{CC1C5C1A-28EB-A3B0-1E81-4BCB2AF0D493}"/>
                </a:ext>
              </a:extLst>
            </p:cNvPr>
            <p:cNvGrpSpPr/>
            <p:nvPr/>
          </p:nvGrpSpPr>
          <p:grpSpPr>
            <a:xfrm rot="6000000">
              <a:off x="17779388" y="3347857"/>
              <a:ext cx="116859" cy="1359818"/>
              <a:chOff x="6667500" y="-628650"/>
              <a:chExt cx="155074" cy="1804507"/>
            </a:xfrm>
          </p:grpSpPr>
          <p:sp>
            <p:nvSpPr>
              <p:cNvPr id="909" name="椭圆 908">
                <a:extLst>
                  <a:ext uri="{FF2B5EF4-FFF2-40B4-BE49-F238E27FC236}">
                    <a16:creationId xmlns:a16="http://schemas.microsoft.com/office/drawing/2014/main" id="{07D2E262-F41B-7D43-119E-065D280D6854}"/>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椭圆 909">
                <a:extLst>
                  <a:ext uri="{FF2B5EF4-FFF2-40B4-BE49-F238E27FC236}">
                    <a16:creationId xmlns:a16="http://schemas.microsoft.com/office/drawing/2014/main" id="{F9CF36D1-54D6-5E68-0B19-B930E6D538A8}"/>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1" name="椭圆 910">
                <a:extLst>
                  <a:ext uri="{FF2B5EF4-FFF2-40B4-BE49-F238E27FC236}">
                    <a16:creationId xmlns:a16="http://schemas.microsoft.com/office/drawing/2014/main" id="{845A0422-E291-B937-EB07-DEBBE30DE7E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2" name="椭圆 911">
                <a:extLst>
                  <a:ext uri="{FF2B5EF4-FFF2-40B4-BE49-F238E27FC236}">
                    <a16:creationId xmlns:a16="http://schemas.microsoft.com/office/drawing/2014/main" id="{977B0109-1523-B52D-BB9E-CC218ED72E66}"/>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3" name="椭圆 912">
                <a:extLst>
                  <a:ext uri="{FF2B5EF4-FFF2-40B4-BE49-F238E27FC236}">
                    <a16:creationId xmlns:a16="http://schemas.microsoft.com/office/drawing/2014/main" id="{DF781DCA-316F-24F4-BBD9-E041500F221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4" name="椭圆 913">
                <a:extLst>
                  <a:ext uri="{FF2B5EF4-FFF2-40B4-BE49-F238E27FC236}">
                    <a16:creationId xmlns:a16="http://schemas.microsoft.com/office/drawing/2014/main" id="{AE8760EE-8D29-4133-0F26-5A0FB397F6A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5" name="椭圆 914">
                <a:extLst>
                  <a:ext uri="{FF2B5EF4-FFF2-40B4-BE49-F238E27FC236}">
                    <a16:creationId xmlns:a16="http://schemas.microsoft.com/office/drawing/2014/main" id="{CE2A0C8D-0AEB-E6FB-6595-4A10E377C86F}"/>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6" name="椭圆 915">
                <a:extLst>
                  <a:ext uri="{FF2B5EF4-FFF2-40B4-BE49-F238E27FC236}">
                    <a16:creationId xmlns:a16="http://schemas.microsoft.com/office/drawing/2014/main" id="{62DCD005-27D6-04E2-ED7E-2BB4FBFDA54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7" name="椭圆 916">
                <a:extLst>
                  <a:ext uri="{FF2B5EF4-FFF2-40B4-BE49-F238E27FC236}">
                    <a16:creationId xmlns:a16="http://schemas.microsoft.com/office/drawing/2014/main" id="{34A22427-FCE3-DEE1-5295-4282318F16F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8" name="椭圆 917">
                <a:extLst>
                  <a:ext uri="{FF2B5EF4-FFF2-40B4-BE49-F238E27FC236}">
                    <a16:creationId xmlns:a16="http://schemas.microsoft.com/office/drawing/2014/main" id="{5919382D-BF75-FF5B-200A-EE3BB100AB72}"/>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19" name="椭圆 918">
                <a:extLst>
                  <a:ext uri="{FF2B5EF4-FFF2-40B4-BE49-F238E27FC236}">
                    <a16:creationId xmlns:a16="http://schemas.microsoft.com/office/drawing/2014/main" id="{4BBCFDF9-0E6D-8DFF-700A-6EA1CEA6149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20" name="椭圆 919">
                <a:extLst>
                  <a:ext uri="{FF2B5EF4-FFF2-40B4-BE49-F238E27FC236}">
                    <a16:creationId xmlns:a16="http://schemas.microsoft.com/office/drawing/2014/main" id="{0C4D4C53-5084-A91B-6546-0B2AC385E17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2" name="组合 661">
              <a:extLst>
                <a:ext uri="{FF2B5EF4-FFF2-40B4-BE49-F238E27FC236}">
                  <a16:creationId xmlns:a16="http://schemas.microsoft.com/office/drawing/2014/main" id="{06F79EAF-3040-0DF0-5067-C499DC3EE708}"/>
                </a:ext>
              </a:extLst>
            </p:cNvPr>
            <p:cNvGrpSpPr/>
            <p:nvPr/>
          </p:nvGrpSpPr>
          <p:grpSpPr>
            <a:xfrm rot="6000000" flipV="1">
              <a:off x="14910412" y="2841980"/>
              <a:ext cx="116859" cy="1359818"/>
              <a:chOff x="6667500" y="-628650"/>
              <a:chExt cx="155074" cy="1804507"/>
            </a:xfrm>
          </p:grpSpPr>
          <p:sp>
            <p:nvSpPr>
              <p:cNvPr id="897" name="椭圆 896">
                <a:extLst>
                  <a:ext uri="{FF2B5EF4-FFF2-40B4-BE49-F238E27FC236}">
                    <a16:creationId xmlns:a16="http://schemas.microsoft.com/office/drawing/2014/main" id="{FC503A86-431F-C9D9-22CF-1F4BE820AEA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椭圆 897">
                <a:extLst>
                  <a:ext uri="{FF2B5EF4-FFF2-40B4-BE49-F238E27FC236}">
                    <a16:creationId xmlns:a16="http://schemas.microsoft.com/office/drawing/2014/main" id="{40F5B558-4237-C500-F05F-583B15DFC01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9" name="椭圆 898">
                <a:extLst>
                  <a:ext uri="{FF2B5EF4-FFF2-40B4-BE49-F238E27FC236}">
                    <a16:creationId xmlns:a16="http://schemas.microsoft.com/office/drawing/2014/main" id="{C282C39D-DCC0-62CE-DFDB-49C480FECAF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0" name="椭圆 899">
                <a:extLst>
                  <a:ext uri="{FF2B5EF4-FFF2-40B4-BE49-F238E27FC236}">
                    <a16:creationId xmlns:a16="http://schemas.microsoft.com/office/drawing/2014/main" id="{6F959093-B77B-F18F-703D-D1639BBA8BD7}"/>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1" name="椭圆 900">
                <a:extLst>
                  <a:ext uri="{FF2B5EF4-FFF2-40B4-BE49-F238E27FC236}">
                    <a16:creationId xmlns:a16="http://schemas.microsoft.com/office/drawing/2014/main" id="{0F469FCD-811F-CB84-D0A2-F048C2290EA9}"/>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2" name="椭圆 901">
                <a:extLst>
                  <a:ext uri="{FF2B5EF4-FFF2-40B4-BE49-F238E27FC236}">
                    <a16:creationId xmlns:a16="http://schemas.microsoft.com/office/drawing/2014/main" id="{D7038F85-FF76-9EDF-6B3C-4AD9C0DA5AF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3" name="椭圆 902">
                <a:extLst>
                  <a:ext uri="{FF2B5EF4-FFF2-40B4-BE49-F238E27FC236}">
                    <a16:creationId xmlns:a16="http://schemas.microsoft.com/office/drawing/2014/main" id="{BEC436F5-3AAF-24CC-A621-17C92B53D4CA}"/>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4" name="椭圆 903">
                <a:extLst>
                  <a:ext uri="{FF2B5EF4-FFF2-40B4-BE49-F238E27FC236}">
                    <a16:creationId xmlns:a16="http://schemas.microsoft.com/office/drawing/2014/main" id="{2F741250-12BB-68F5-3E70-FABB7F96391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5" name="椭圆 904">
                <a:extLst>
                  <a:ext uri="{FF2B5EF4-FFF2-40B4-BE49-F238E27FC236}">
                    <a16:creationId xmlns:a16="http://schemas.microsoft.com/office/drawing/2014/main" id="{E388F649-1163-C004-4046-8798985E546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6" name="椭圆 905">
                <a:extLst>
                  <a:ext uri="{FF2B5EF4-FFF2-40B4-BE49-F238E27FC236}">
                    <a16:creationId xmlns:a16="http://schemas.microsoft.com/office/drawing/2014/main" id="{61E0E953-DECE-B714-15E3-DD0DDF3B913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7" name="椭圆 906">
                <a:extLst>
                  <a:ext uri="{FF2B5EF4-FFF2-40B4-BE49-F238E27FC236}">
                    <a16:creationId xmlns:a16="http://schemas.microsoft.com/office/drawing/2014/main" id="{F7E0DC3D-F11A-AB02-C81B-40614A5DAF4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908" name="椭圆 907">
                <a:extLst>
                  <a:ext uri="{FF2B5EF4-FFF2-40B4-BE49-F238E27FC236}">
                    <a16:creationId xmlns:a16="http://schemas.microsoft.com/office/drawing/2014/main" id="{6E79D23C-7C8F-7F9C-E232-2D2FE84EBF2D}"/>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3" name="组合 662">
              <a:extLst>
                <a:ext uri="{FF2B5EF4-FFF2-40B4-BE49-F238E27FC236}">
                  <a16:creationId xmlns:a16="http://schemas.microsoft.com/office/drawing/2014/main" id="{5751F6F8-107A-27CF-3D45-3066A04FBFA7}"/>
                </a:ext>
              </a:extLst>
            </p:cNvPr>
            <p:cNvGrpSpPr/>
            <p:nvPr/>
          </p:nvGrpSpPr>
          <p:grpSpPr>
            <a:xfrm rot="5400000">
              <a:off x="17801518" y="3094919"/>
              <a:ext cx="116859" cy="1359818"/>
              <a:chOff x="6667500" y="-628650"/>
              <a:chExt cx="155074" cy="1804507"/>
            </a:xfrm>
          </p:grpSpPr>
          <p:sp>
            <p:nvSpPr>
              <p:cNvPr id="885" name="椭圆 884">
                <a:extLst>
                  <a:ext uri="{FF2B5EF4-FFF2-40B4-BE49-F238E27FC236}">
                    <a16:creationId xmlns:a16="http://schemas.microsoft.com/office/drawing/2014/main" id="{48D36CB5-B4AF-661D-F0C1-20D17F945A44}"/>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椭圆 885">
                <a:extLst>
                  <a:ext uri="{FF2B5EF4-FFF2-40B4-BE49-F238E27FC236}">
                    <a16:creationId xmlns:a16="http://schemas.microsoft.com/office/drawing/2014/main" id="{E66725C6-96AE-EE7C-AC6B-2B0271D020BD}"/>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7" name="椭圆 886">
                <a:extLst>
                  <a:ext uri="{FF2B5EF4-FFF2-40B4-BE49-F238E27FC236}">
                    <a16:creationId xmlns:a16="http://schemas.microsoft.com/office/drawing/2014/main" id="{0520F888-6A05-F28A-27B1-560E644FA47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8" name="椭圆 887">
                <a:extLst>
                  <a:ext uri="{FF2B5EF4-FFF2-40B4-BE49-F238E27FC236}">
                    <a16:creationId xmlns:a16="http://schemas.microsoft.com/office/drawing/2014/main" id="{2E212CF6-F334-081D-974C-89DC2BEB0AC0}"/>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9" name="椭圆 888">
                <a:extLst>
                  <a:ext uri="{FF2B5EF4-FFF2-40B4-BE49-F238E27FC236}">
                    <a16:creationId xmlns:a16="http://schemas.microsoft.com/office/drawing/2014/main" id="{3D80E7B8-7749-0027-A01D-FDE57514E4B3}"/>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0" name="椭圆 889">
                <a:extLst>
                  <a:ext uri="{FF2B5EF4-FFF2-40B4-BE49-F238E27FC236}">
                    <a16:creationId xmlns:a16="http://schemas.microsoft.com/office/drawing/2014/main" id="{7744ECCF-C43D-E34D-81A8-8E4D0B43CCAA}"/>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1" name="椭圆 890">
                <a:extLst>
                  <a:ext uri="{FF2B5EF4-FFF2-40B4-BE49-F238E27FC236}">
                    <a16:creationId xmlns:a16="http://schemas.microsoft.com/office/drawing/2014/main" id="{C7A40CD5-E105-8D45-2FEA-580F9858248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2" name="椭圆 891">
                <a:extLst>
                  <a:ext uri="{FF2B5EF4-FFF2-40B4-BE49-F238E27FC236}">
                    <a16:creationId xmlns:a16="http://schemas.microsoft.com/office/drawing/2014/main" id="{3CEA4A82-7C26-C3B6-6F5A-CB095FE1430C}"/>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3" name="椭圆 892">
                <a:extLst>
                  <a:ext uri="{FF2B5EF4-FFF2-40B4-BE49-F238E27FC236}">
                    <a16:creationId xmlns:a16="http://schemas.microsoft.com/office/drawing/2014/main" id="{C7389EC6-D7EF-E24B-3823-DE1A2861CDD0}"/>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4" name="椭圆 893">
                <a:extLst>
                  <a:ext uri="{FF2B5EF4-FFF2-40B4-BE49-F238E27FC236}">
                    <a16:creationId xmlns:a16="http://schemas.microsoft.com/office/drawing/2014/main" id="{800BB958-7976-A858-D82A-06B75819BA95}"/>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5" name="椭圆 894">
                <a:extLst>
                  <a:ext uri="{FF2B5EF4-FFF2-40B4-BE49-F238E27FC236}">
                    <a16:creationId xmlns:a16="http://schemas.microsoft.com/office/drawing/2014/main" id="{7F6BB3F6-678B-064E-46FF-CBCE7516C6D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96" name="椭圆 895">
                <a:extLst>
                  <a:ext uri="{FF2B5EF4-FFF2-40B4-BE49-F238E27FC236}">
                    <a16:creationId xmlns:a16="http://schemas.microsoft.com/office/drawing/2014/main" id="{200C0564-5B7A-0143-9D33-3DB7F3EC4B22}"/>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4" name="组合 663">
              <a:extLst>
                <a:ext uri="{FF2B5EF4-FFF2-40B4-BE49-F238E27FC236}">
                  <a16:creationId xmlns:a16="http://schemas.microsoft.com/office/drawing/2014/main" id="{B2DF774F-1E98-B42A-F666-952E3EECC9C5}"/>
                </a:ext>
              </a:extLst>
            </p:cNvPr>
            <p:cNvGrpSpPr/>
            <p:nvPr/>
          </p:nvGrpSpPr>
          <p:grpSpPr>
            <a:xfrm rot="5400000" flipV="1">
              <a:off x="14888283" y="3094919"/>
              <a:ext cx="116859" cy="1359818"/>
              <a:chOff x="6667500" y="-628650"/>
              <a:chExt cx="155074" cy="1804507"/>
            </a:xfrm>
          </p:grpSpPr>
          <p:sp>
            <p:nvSpPr>
              <p:cNvPr id="873" name="椭圆 872">
                <a:extLst>
                  <a:ext uri="{FF2B5EF4-FFF2-40B4-BE49-F238E27FC236}">
                    <a16:creationId xmlns:a16="http://schemas.microsoft.com/office/drawing/2014/main" id="{0EC513CC-818A-ED4F-16D8-8C699EF15ADC}"/>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椭圆 873">
                <a:extLst>
                  <a:ext uri="{FF2B5EF4-FFF2-40B4-BE49-F238E27FC236}">
                    <a16:creationId xmlns:a16="http://schemas.microsoft.com/office/drawing/2014/main" id="{95B9B6C1-36D3-5D6F-29C4-707A22F9A77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5" name="椭圆 874">
                <a:extLst>
                  <a:ext uri="{FF2B5EF4-FFF2-40B4-BE49-F238E27FC236}">
                    <a16:creationId xmlns:a16="http://schemas.microsoft.com/office/drawing/2014/main" id="{061CFDF7-1098-EA38-1658-92A89F6C2297}"/>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6" name="椭圆 875">
                <a:extLst>
                  <a:ext uri="{FF2B5EF4-FFF2-40B4-BE49-F238E27FC236}">
                    <a16:creationId xmlns:a16="http://schemas.microsoft.com/office/drawing/2014/main" id="{A7E6362A-F412-2AF7-51C2-16489B0F4309}"/>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7" name="椭圆 876">
                <a:extLst>
                  <a:ext uri="{FF2B5EF4-FFF2-40B4-BE49-F238E27FC236}">
                    <a16:creationId xmlns:a16="http://schemas.microsoft.com/office/drawing/2014/main" id="{6581C047-7851-B37D-8D22-702F51FAF540}"/>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8" name="椭圆 877">
                <a:extLst>
                  <a:ext uri="{FF2B5EF4-FFF2-40B4-BE49-F238E27FC236}">
                    <a16:creationId xmlns:a16="http://schemas.microsoft.com/office/drawing/2014/main" id="{C5654238-F2CD-BBEA-85CB-D531AF9F1650}"/>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9" name="椭圆 878">
                <a:extLst>
                  <a:ext uri="{FF2B5EF4-FFF2-40B4-BE49-F238E27FC236}">
                    <a16:creationId xmlns:a16="http://schemas.microsoft.com/office/drawing/2014/main" id="{FE8F03E5-2020-E22E-4A44-96A7404C5DD6}"/>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0" name="椭圆 879">
                <a:extLst>
                  <a:ext uri="{FF2B5EF4-FFF2-40B4-BE49-F238E27FC236}">
                    <a16:creationId xmlns:a16="http://schemas.microsoft.com/office/drawing/2014/main" id="{4431AC3B-A28F-E694-A2A7-339A3DEC665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1" name="椭圆 880">
                <a:extLst>
                  <a:ext uri="{FF2B5EF4-FFF2-40B4-BE49-F238E27FC236}">
                    <a16:creationId xmlns:a16="http://schemas.microsoft.com/office/drawing/2014/main" id="{DEA2BA77-0E12-1AD3-189E-C08DB96190BF}"/>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2" name="椭圆 881">
                <a:extLst>
                  <a:ext uri="{FF2B5EF4-FFF2-40B4-BE49-F238E27FC236}">
                    <a16:creationId xmlns:a16="http://schemas.microsoft.com/office/drawing/2014/main" id="{04E5C856-9504-D06C-8928-63F08102324D}"/>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3" name="椭圆 882">
                <a:extLst>
                  <a:ext uri="{FF2B5EF4-FFF2-40B4-BE49-F238E27FC236}">
                    <a16:creationId xmlns:a16="http://schemas.microsoft.com/office/drawing/2014/main" id="{0DEC9EE1-0EBD-0489-6E9E-65F19E9160F9}"/>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84" name="椭圆 883">
                <a:extLst>
                  <a:ext uri="{FF2B5EF4-FFF2-40B4-BE49-F238E27FC236}">
                    <a16:creationId xmlns:a16="http://schemas.microsoft.com/office/drawing/2014/main" id="{79911691-CD02-45FA-FA72-551CEECCD7F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5" name="组合 664">
              <a:extLst>
                <a:ext uri="{FF2B5EF4-FFF2-40B4-BE49-F238E27FC236}">
                  <a16:creationId xmlns:a16="http://schemas.microsoft.com/office/drawing/2014/main" id="{7B14EA7E-E7E2-F448-A239-77B3487C8D27}"/>
                </a:ext>
              </a:extLst>
            </p:cNvPr>
            <p:cNvGrpSpPr/>
            <p:nvPr/>
          </p:nvGrpSpPr>
          <p:grpSpPr>
            <a:xfrm rot="4800000">
              <a:off x="17779388" y="2841980"/>
              <a:ext cx="116859" cy="1359818"/>
              <a:chOff x="6667500" y="-628650"/>
              <a:chExt cx="155074" cy="1804507"/>
            </a:xfrm>
          </p:grpSpPr>
          <p:sp>
            <p:nvSpPr>
              <p:cNvPr id="861" name="椭圆 860">
                <a:extLst>
                  <a:ext uri="{FF2B5EF4-FFF2-40B4-BE49-F238E27FC236}">
                    <a16:creationId xmlns:a16="http://schemas.microsoft.com/office/drawing/2014/main" id="{7BEA8DD2-F7D9-4F67-7ED6-03ED35ED7D2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椭圆 861">
                <a:extLst>
                  <a:ext uri="{FF2B5EF4-FFF2-40B4-BE49-F238E27FC236}">
                    <a16:creationId xmlns:a16="http://schemas.microsoft.com/office/drawing/2014/main" id="{3FE4513E-8A7E-F92E-54C0-106D038673A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3" name="椭圆 862">
                <a:extLst>
                  <a:ext uri="{FF2B5EF4-FFF2-40B4-BE49-F238E27FC236}">
                    <a16:creationId xmlns:a16="http://schemas.microsoft.com/office/drawing/2014/main" id="{DB72CFF3-DDB7-82DE-05FF-E6EED63736D6}"/>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4" name="椭圆 863">
                <a:extLst>
                  <a:ext uri="{FF2B5EF4-FFF2-40B4-BE49-F238E27FC236}">
                    <a16:creationId xmlns:a16="http://schemas.microsoft.com/office/drawing/2014/main" id="{797CF7B8-306E-D265-0C2A-8A914D7D45F9}"/>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5" name="椭圆 864">
                <a:extLst>
                  <a:ext uri="{FF2B5EF4-FFF2-40B4-BE49-F238E27FC236}">
                    <a16:creationId xmlns:a16="http://schemas.microsoft.com/office/drawing/2014/main" id="{E489F672-677B-300D-1027-9CD8F8E6DE8D}"/>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6" name="椭圆 865">
                <a:extLst>
                  <a:ext uri="{FF2B5EF4-FFF2-40B4-BE49-F238E27FC236}">
                    <a16:creationId xmlns:a16="http://schemas.microsoft.com/office/drawing/2014/main" id="{9CECC453-1899-7145-D057-F0E36BEC8958}"/>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7" name="椭圆 866">
                <a:extLst>
                  <a:ext uri="{FF2B5EF4-FFF2-40B4-BE49-F238E27FC236}">
                    <a16:creationId xmlns:a16="http://schemas.microsoft.com/office/drawing/2014/main" id="{EBCEEB62-CF5A-C2C4-31F4-CE0A3B3E9F03}"/>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8" name="椭圆 867">
                <a:extLst>
                  <a:ext uri="{FF2B5EF4-FFF2-40B4-BE49-F238E27FC236}">
                    <a16:creationId xmlns:a16="http://schemas.microsoft.com/office/drawing/2014/main" id="{DB438F97-F2A3-8DB9-1D5E-68C4FD6B4A85}"/>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9" name="椭圆 868">
                <a:extLst>
                  <a:ext uri="{FF2B5EF4-FFF2-40B4-BE49-F238E27FC236}">
                    <a16:creationId xmlns:a16="http://schemas.microsoft.com/office/drawing/2014/main" id="{D31C7148-B0AF-F6ED-7C65-F479E2AEACEA}"/>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0" name="椭圆 869">
                <a:extLst>
                  <a:ext uri="{FF2B5EF4-FFF2-40B4-BE49-F238E27FC236}">
                    <a16:creationId xmlns:a16="http://schemas.microsoft.com/office/drawing/2014/main" id="{40814B08-65B1-F8D4-2F05-2C5B141AF397}"/>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1" name="椭圆 870">
                <a:extLst>
                  <a:ext uri="{FF2B5EF4-FFF2-40B4-BE49-F238E27FC236}">
                    <a16:creationId xmlns:a16="http://schemas.microsoft.com/office/drawing/2014/main" id="{63E5168C-3F22-2CCB-CE9C-0828B4C5AA1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72" name="椭圆 871">
                <a:extLst>
                  <a:ext uri="{FF2B5EF4-FFF2-40B4-BE49-F238E27FC236}">
                    <a16:creationId xmlns:a16="http://schemas.microsoft.com/office/drawing/2014/main" id="{2576FFAB-0779-507F-C37D-739B05AE24B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6" name="组合 665">
              <a:extLst>
                <a:ext uri="{FF2B5EF4-FFF2-40B4-BE49-F238E27FC236}">
                  <a16:creationId xmlns:a16="http://schemas.microsoft.com/office/drawing/2014/main" id="{704726A4-6B0B-106B-D155-A66241AE1B7B}"/>
                </a:ext>
              </a:extLst>
            </p:cNvPr>
            <p:cNvGrpSpPr/>
            <p:nvPr/>
          </p:nvGrpSpPr>
          <p:grpSpPr>
            <a:xfrm rot="4800000" flipV="1">
              <a:off x="14910412" y="3347857"/>
              <a:ext cx="116859" cy="1359818"/>
              <a:chOff x="6667500" y="-628650"/>
              <a:chExt cx="155074" cy="1804507"/>
            </a:xfrm>
          </p:grpSpPr>
          <p:sp>
            <p:nvSpPr>
              <p:cNvPr id="849" name="椭圆 848">
                <a:extLst>
                  <a:ext uri="{FF2B5EF4-FFF2-40B4-BE49-F238E27FC236}">
                    <a16:creationId xmlns:a16="http://schemas.microsoft.com/office/drawing/2014/main" id="{FEC5C3E8-3E59-48D1-1F44-2534BD28775B}"/>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椭圆 849">
                <a:extLst>
                  <a:ext uri="{FF2B5EF4-FFF2-40B4-BE49-F238E27FC236}">
                    <a16:creationId xmlns:a16="http://schemas.microsoft.com/office/drawing/2014/main" id="{27C3AF54-16A5-DE22-3006-DD5EB071B93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1" name="椭圆 850">
                <a:extLst>
                  <a:ext uri="{FF2B5EF4-FFF2-40B4-BE49-F238E27FC236}">
                    <a16:creationId xmlns:a16="http://schemas.microsoft.com/office/drawing/2014/main" id="{7F083B34-7CD4-3727-58C5-81BDF80A64A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2" name="椭圆 851">
                <a:extLst>
                  <a:ext uri="{FF2B5EF4-FFF2-40B4-BE49-F238E27FC236}">
                    <a16:creationId xmlns:a16="http://schemas.microsoft.com/office/drawing/2014/main" id="{C52F88FB-0AF7-2CBD-75E4-A50EC76518F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3" name="椭圆 852">
                <a:extLst>
                  <a:ext uri="{FF2B5EF4-FFF2-40B4-BE49-F238E27FC236}">
                    <a16:creationId xmlns:a16="http://schemas.microsoft.com/office/drawing/2014/main" id="{FCF4CB04-79F6-B56E-8ECD-D376923B2477}"/>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4" name="椭圆 853">
                <a:extLst>
                  <a:ext uri="{FF2B5EF4-FFF2-40B4-BE49-F238E27FC236}">
                    <a16:creationId xmlns:a16="http://schemas.microsoft.com/office/drawing/2014/main" id="{766D872D-1D35-BAE1-9773-4614DB02C427}"/>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5" name="椭圆 854">
                <a:extLst>
                  <a:ext uri="{FF2B5EF4-FFF2-40B4-BE49-F238E27FC236}">
                    <a16:creationId xmlns:a16="http://schemas.microsoft.com/office/drawing/2014/main" id="{9F784BA3-88F0-76D3-3E24-711626E9030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6" name="椭圆 855">
                <a:extLst>
                  <a:ext uri="{FF2B5EF4-FFF2-40B4-BE49-F238E27FC236}">
                    <a16:creationId xmlns:a16="http://schemas.microsoft.com/office/drawing/2014/main" id="{129900CF-42A1-C8D8-8342-2EE059FA540C}"/>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7" name="椭圆 856">
                <a:extLst>
                  <a:ext uri="{FF2B5EF4-FFF2-40B4-BE49-F238E27FC236}">
                    <a16:creationId xmlns:a16="http://schemas.microsoft.com/office/drawing/2014/main" id="{BEB2DAB9-C112-BFF0-10FB-56C67BA8A112}"/>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8" name="椭圆 857">
                <a:extLst>
                  <a:ext uri="{FF2B5EF4-FFF2-40B4-BE49-F238E27FC236}">
                    <a16:creationId xmlns:a16="http://schemas.microsoft.com/office/drawing/2014/main" id="{B9C6F747-5988-09CF-C5DA-8E5EBFF95E2C}"/>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59" name="椭圆 858">
                <a:extLst>
                  <a:ext uri="{FF2B5EF4-FFF2-40B4-BE49-F238E27FC236}">
                    <a16:creationId xmlns:a16="http://schemas.microsoft.com/office/drawing/2014/main" id="{361F7681-9B17-F35C-AE82-5F2803BE69E4}"/>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60" name="椭圆 859">
                <a:extLst>
                  <a:ext uri="{FF2B5EF4-FFF2-40B4-BE49-F238E27FC236}">
                    <a16:creationId xmlns:a16="http://schemas.microsoft.com/office/drawing/2014/main" id="{D92D723A-3053-16F9-B640-D43D73B4250F}"/>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7" name="组合 666">
              <a:extLst>
                <a:ext uri="{FF2B5EF4-FFF2-40B4-BE49-F238E27FC236}">
                  <a16:creationId xmlns:a16="http://schemas.microsoft.com/office/drawing/2014/main" id="{7FF79FA1-96BF-2E48-2291-4EEA57A31FED}"/>
                </a:ext>
              </a:extLst>
            </p:cNvPr>
            <p:cNvGrpSpPr/>
            <p:nvPr/>
          </p:nvGrpSpPr>
          <p:grpSpPr>
            <a:xfrm rot="4200000">
              <a:off x="17713673" y="2596726"/>
              <a:ext cx="116859" cy="1359818"/>
              <a:chOff x="6667500" y="-628650"/>
              <a:chExt cx="155074" cy="1804507"/>
            </a:xfrm>
          </p:grpSpPr>
          <p:sp>
            <p:nvSpPr>
              <p:cNvPr id="837" name="椭圆 836">
                <a:extLst>
                  <a:ext uri="{FF2B5EF4-FFF2-40B4-BE49-F238E27FC236}">
                    <a16:creationId xmlns:a16="http://schemas.microsoft.com/office/drawing/2014/main" id="{73593147-43A0-D693-78E7-5D09DADBEBB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椭圆 837">
                <a:extLst>
                  <a:ext uri="{FF2B5EF4-FFF2-40B4-BE49-F238E27FC236}">
                    <a16:creationId xmlns:a16="http://schemas.microsoft.com/office/drawing/2014/main" id="{DF9A3BD8-309B-7AD3-E24E-711B962CAD0B}"/>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9" name="椭圆 838">
                <a:extLst>
                  <a:ext uri="{FF2B5EF4-FFF2-40B4-BE49-F238E27FC236}">
                    <a16:creationId xmlns:a16="http://schemas.microsoft.com/office/drawing/2014/main" id="{2C3C8436-2FE5-940F-DE30-287AD43F53E3}"/>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0" name="椭圆 839">
                <a:extLst>
                  <a:ext uri="{FF2B5EF4-FFF2-40B4-BE49-F238E27FC236}">
                    <a16:creationId xmlns:a16="http://schemas.microsoft.com/office/drawing/2014/main" id="{79ED822C-2488-4C2A-5163-A0DCA6CF77F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1" name="椭圆 840">
                <a:extLst>
                  <a:ext uri="{FF2B5EF4-FFF2-40B4-BE49-F238E27FC236}">
                    <a16:creationId xmlns:a16="http://schemas.microsoft.com/office/drawing/2014/main" id="{18BBDC2A-306C-D33B-2DB6-5FBEBAD45E5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2" name="椭圆 841">
                <a:extLst>
                  <a:ext uri="{FF2B5EF4-FFF2-40B4-BE49-F238E27FC236}">
                    <a16:creationId xmlns:a16="http://schemas.microsoft.com/office/drawing/2014/main" id="{7B28CB98-A33C-34EB-46C4-23A4E726451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3" name="椭圆 842">
                <a:extLst>
                  <a:ext uri="{FF2B5EF4-FFF2-40B4-BE49-F238E27FC236}">
                    <a16:creationId xmlns:a16="http://schemas.microsoft.com/office/drawing/2014/main" id="{E58C2A34-4255-F47D-7151-1FC3B5202F45}"/>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4" name="椭圆 843">
                <a:extLst>
                  <a:ext uri="{FF2B5EF4-FFF2-40B4-BE49-F238E27FC236}">
                    <a16:creationId xmlns:a16="http://schemas.microsoft.com/office/drawing/2014/main" id="{90B622A6-1979-A320-8643-0DEE5CABEA29}"/>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5" name="椭圆 844">
                <a:extLst>
                  <a:ext uri="{FF2B5EF4-FFF2-40B4-BE49-F238E27FC236}">
                    <a16:creationId xmlns:a16="http://schemas.microsoft.com/office/drawing/2014/main" id="{4F105125-E765-3A0A-90CF-E7F408055493}"/>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6" name="椭圆 845">
                <a:extLst>
                  <a:ext uri="{FF2B5EF4-FFF2-40B4-BE49-F238E27FC236}">
                    <a16:creationId xmlns:a16="http://schemas.microsoft.com/office/drawing/2014/main" id="{A094956D-0BBE-5EBA-B0F8-9C09C21735A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7" name="椭圆 846">
                <a:extLst>
                  <a:ext uri="{FF2B5EF4-FFF2-40B4-BE49-F238E27FC236}">
                    <a16:creationId xmlns:a16="http://schemas.microsoft.com/office/drawing/2014/main" id="{B0D67994-1E15-7157-6546-96D7E7699D3B}"/>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48" name="椭圆 847">
                <a:extLst>
                  <a:ext uri="{FF2B5EF4-FFF2-40B4-BE49-F238E27FC236}">
                    <a16:creationId xmlns:a16="http://schemas.microsoft.com/office/drawing/2014/main" id="{2B2BBFC9-402E-0AF9-E109-204AACBC616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8" name="组合 667">
              <a:extLst>
                <a:ext uri="{FF2B5EF4-FFF2-40B4-BE49-F238E27FC236}">
                  <a16:creationId xmlns:a16="http://schemas.microsoft.com/office/drawing/2014/main" id="{3D5E0E62-AA1B-0650-D484-2E03010D4AD0}"/>
                </a:ext>
              </a:extLst>
            </p:cNvPr>
            <p:cNvGrpSpPr/>
            <p:nvPr/>
          </p:nvGrpSpPr>
          <p:grpSpPr>
            <a:xfrm rot="4200000" flipV="1">
              <a:off x="14976127" y="3593111"/>
              <a:ext cx="116859" cy="1359818"/>
              <a:chOff x="6667500" y="-628650"/>
              <a:chExt cx="155074" cy="1804507"/>
            </a:xfrm>
          </p:grpSpPr>
          <p:sp>
            <p:nvSpPr>
              <p:cNvPr id="825" name="椭圆 824">
                <a:extLst>
                  <a:ext uri="{FF2B5EF4-FFF2-40B4-BE49-F238E27FC236}">
                    <a16:creationId xmlns:a16="http://schemas.microsoft.com/office/drawing/2014/main" id="{BF706691-FFFC-0877-E9DF-D384998B35AF}"/>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椭圆 825">
                <a:extLst>
                  <a:ext uri="{FF2B5EF4-FFF2-40B4-BE49-F238E27FC236}">
                    <a16:creationId xmlns:a16="http://schemas.microsoft.com/office/drawing/2014/main" id="{B10E6395-B100-A587-720E-293D8CE46778}"/>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7" name="椭圆 826">
                <a:extLst>
                  <a:ext uri="{FF2B5EF4-FFF2-40B4-BE49-F238E27FC236}">
                    <a16:creationId xmlns:a16="http://schemas.microsoft.com/office/drawing/2014/main" id="{2148C2A5-2F58-64AB-5B2B-96F9F6E85CDA}"/>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8" name="椭圆 827">
                <a:extLst>
                  <a:ext uri="{FF2B5EF4-FFF2-40B4-BE49-F238E27FC236}">
                    <a16:creationId xmlns:a16="http://schemas.microsoft.com/office/drawing/2014/main" id="{9F8A1D20-6FBC-3D80-3F46-73E1435B518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9" name="椭圆 828">
                <a:extLst>
                  <a:ext uri="{FF2B5EF4-FFF2-40B4-BE49-F238E27FC236}">
                    <a16:creationId xmlns:a16="http://schemas.microsoft.com/office/drawing/2014/main" id="{EE1671A0-B661-12F3-DACE-FF7D4A2DE27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0" name="椭圆 829">
                <a:extLst>
                  <a:ext uri="{FF2B5EF4-FFF2-40B4-BE49-F238E27FC236}">
                    <a16:creationId xmlns:a16="http://schemas.microsoft.com/office/drawing/2014/main" id="{23D9CAD7-572D-0D9B-3D70-D4801044E1CC}"/>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1" name="椭圆 830">
                <a:extLst>
                  <a:ext uri="{FF2B5EF4-FFF2-40B4-BE49-F238E27FC236}">
                    <a16:creationId xmlns:a16="http://schemas.microsoft.com/office/drawing/2014/main" id="{073D102E-D121-6B08-B502-A4BBFBD53817}"/>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2" name="椭圆 831">
                <a:extLst>
                  <a:ext uri="{FF2B5EF4-FFF2-40B4-BE49-F238E27FC236}">
                    <a16:creationId xmlns:a16="http://schemas.microsoft.com/office/drawing/2014/main" id="{E3E83825-3CE7-9D2B-9352-298385E3E680}"/>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3" name="椭圆 832">
                <a:extLst>
                  <a:ext uri="{FF2B5EF4-FFF2-40B4-BE49-F238E27FC236}">
                    <a16:creationId xmlns:a16="http://schemas.microsoft.com/office/drawing/2014/main" id="{3FC90575-71EC-883A-5223-69E729508FF0}"/>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4" name="椭圆 833">
                <a:extLst>
                  <a:ext uri="{FF2B5EF4-FFF2-40B4-BE49-F238E27FC236}">
                    <a16:creationId xmlns:a16="http://schemas.microsoft.com/office/drawing/2014/main" id="{32EC8853-9189-106E-B274-D0C38029EDC7}"/>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5" name="椭圆 834">
                <a:extLst>
                  <a:ext uri="{FF2B5EF4-FFF2-40B4-BE49-F238E27FC236}">
                    <a16:creationId xmlns:a16="http://schemas.microsoft.com/office/drawing/2014/main" id="{CCCFA04A-F295-AF1C-4098-83E8950B5431}"/>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36" name="椭圆 835">
                <a:extLst>
                  <a:ext uri="{FF2B5EF4-FFF2-40B4-BE49-F238E27FC236}">
                    <a16:creationId xmlns:a16="http://schemas.microsoft.com/office/drawing/2014/main" id="{82FED5B6-1EB8-E9FF-E401-9D24345B74F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9" name="组合 668">
              <a:extLst>
                <a:ext uri="{FF2B5EF4-FFF2-40B4-BE49-F238E27FC236}">
                  <a16:creationId xmlns:a16="http://schemas.microsoft.com/office/drawing/2014/main" id="{D0F7B49F-F93A-87D1-E8AD-8D4BAE4D6EB7}"/>
                </a:ext>
              </a:extLst>
            </p:cNvPr>
            <p:cNvGrpSpPr/>
            <p:nvPr/>
          </p:nvGrpSpPr>
          <p:grpSpPr>
            <a:xfrm rot="3600000">
              <a:off x="17606368" y="2366610"/>
              <a:ext cx="116859" cy="1359818"/>
              <a:chOff x="6667500" y="-628650"/>
              <a:chExt cx="155074" cy="1804507"/>
            </a:xfrm>
          </p:grpSpPr>
          <p:sp>
            <p:nvSpPr>
              <p:cNvPr id="813" name="椭圆 812">
                <a:extLst>
                  <a:ext uri="{FF2B5EF4-FFF2-40B4-BE49-F238E27FC236}">
                    <a16:creationId xmlns:a16="http://schemas.microsoft.com/office/drawing/2014/main" id="{233498AF-AED8-AE32-496F-4B1D4770A55B}"/>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椭圆 813">
                <a:extLst>
                  <a:ext uri="{FF2B5EF4-FFF2-40B4-BE49-F238E27FC236}">
                    <a16:creationId xmlns:a16="http://schemas.microsoft.com/office/drawing/2014/main" id="{AB05B9EC-D6C4-BBF8-4142-F2D05A5DA73F}"/>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5" name="椭圆 814">
                <a:extLst>
                  <a:ext uri="{FF2B5EF4-FFF2-40B4-BE49-F238E27FC236}">
                    <a16:creationId xmlns:a16="http://schemas.microsoft.com/office/drawing/2014/main" id="{9D0B3DD4-3E51-A710-5F10-71055BDBF3E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6" name="椭圆 815">
                <a:extLst>
                  <a:ext uri="{FF2B5EF4-FFF2-40B4-BE49-F238E27FC236}">
                    <a16:creationId xmlns:a16="http://schemas.microsoft.com/office/drawing/2014/main" id="{8F371BC1-36C2-855C-5DBA-D5FF1AD580D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7" name="椭圆 816">
                <a:extLst>
                  <a:ext uri="{FF2B5EF4-FFF2-40B4-BE49-F238E27FC236}">
                    <a16:creationId xmlns:a16="http://schemas.microsoft.com/office/drawing/2014/main" id="{43C20F62-461D-A873-8617-1425A739D57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8" name="椭圆 817">
                <a:extLst>
                  <a:ext uri="{FF2B5EF4-FFF2-40B4-BE49-F238E27FC236}">
                    <a16:creationId xmlns:a16="http://schemas.microsoft.com/office/drawing/2014/main" id="{214E2385-9014-9BC4-29CF-0AE4BFE203ED}"/>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9" name="椭圆 818">
                <a:extLst>
                  <a:ext uri="{FF2B5EF4-FFF2-40B4-BE49-F238E27FC236}">
                    <a16:creationId xmlns:a16="http://schemas.microsoft.com/office/drawing/2014/main" id="{EFBBC2CD-3FAF-3228-8D56-8DD9E89DF5E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0" name="椭圆 819">
                <a:extLst>
                  <a:ext uri="{FF2B5EF4-FFF2-40B4-BE49-F238E27FC236}">
                    <a16:creationId xmlns:a16="http://schemas.microsoft.com/office/drawing/2014/main" id="{CF4E0A27-32CA-604F-3E7A-7BE2D83FF56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1" name="椭圆 820">
                <a:extLst>
                  <a:ext uri="{FF2B5EF4-FFF2-40B4-BE49-F238E27FC236}">
                    <a16:creationId xmlns:a16="http://schemas.microsoft.com/office/drawing/2014/main" id="{D384BF41-95E0-28C8-6E67-C5832F80A8FD}"/>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2" name="椭圆 821">
                <a:extLst>
                  <a:ext uri="{FF2B5EF4-FFF2-40B4-BE49-F238E27FC236}">
                    <a16:creationId xmlns:a16="http://schemas.microsoft.com/office/drawing/2014/main" id="{786A66F0-3E30-B5C3-6445-2156AE5F9545}"/>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3" name="椭圆 822">
                <a:extLst>
                  <a:ext uri="{FF2B5EF4-FFF2-40B4-BE49-F238E27FC236}">
                    <a16:creationId xmlns:a16="http://schemas.microsoft.com/office/drawing/2014/main" id="{FB1B2A11-A70E-A141-8258-38BFCF69C184}"/>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24" name="椭圆 823">
                <a:extLst>
                  <a:ext uri="{FF2B5EF4-FFF2-40B4-BE49-F238E27FC236}">
                    <a16:creationId xmlns:a16="http://schemas.microsoft.com/office/drawing/2014/main" id="{075FBFFD-9953-DA14-6B71-3D9CB053574D}"/>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0" name="组合 669">
              <a:extLst>
                <a:ext uri="{FF2B5EF4-FFF2-40B4-BE49-F238E27FC236}">
                  <a16:creationId xmlns:a16="http://schemas.microsoft.com/office/drawing/2014/main" id="{B6168CEC-4F7E-2295-8AFD-4878BB2BE803}"/>
                </a:ext>
              </a:extLst>
            </p:cNvPr>
            <p:cNvGrpSpPr/>
            <p:nvPr/>
          </p:nvGrpSpPr>
          <p:grpSpPr>
            <a:xfrm rot="3600000" flipV="1">
              <a:off x="15083432" y="3823227"/>
              <a:ext cx="116859" cy="1359818"/>
              <a:chOff x="6667500" y="-628650"/>
              <a:chExt cx="155074" cy="1804507"/>
            </a:xfrm>
          </p:grpSpPr>
          <p:sp>
            <p:nvSpPr>
              <p:cNvPr id="801" name="椭圆 800">
                <a:extLst>
                  <a:ext uri="{FF2B5EF4-FFF2-40B4-BE49-F238E27FC236}">
                    <a16:creationId xmlns:a16="http://schemas.microsoft.com/office/drawing/2014/main" id="{25AAF16E-1C89-3AF5-CDCE-FD0756948D5A}"/>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椭圆 801">
                <a:extLst>
                  <a:ext uri="{FF2B5EF4-FFF2-40B4-BE49-F238E27FC236}">
                    <a16:creationId xmlns:a16="http://schemas.microsoft.com/office/drawing/2014/main" id="{CD797C1E-6247-DE21-8A9C-456A3E2F1CA3}"/>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3" name="椭圆 802">
                <a:extLst>
                  <a:ext uri="{FF2B5EF4-FFF2-40B4-BE49-F238E27FC236}">
                    <a16:creationId xmlns:a16="http://schemas.microsoft.com/office/drawing/2014/main" id="{3F5D318C-1A50-3214-3F83-6BF9E7C5C0E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4" name="椭圆 803">
                <a:extLst>
                  <a:ext uri="{FF2B5EF4-FFF2-40B4-BE49-F238E27FC236}">
                    <a16:creationId xmlns:a16="http://schemas.microsoft.com/office/drawing/2014/main" id="{22744103-79CA-D5CD-F8EC-FAD092B0FCEB}"/>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5" name="椭圆 804">
                <a:extLst>
                  <a:ext uri="{FF2B5EF4-FFF2-40B4-BE49-F238E27FC236}">
                    <a16:creationId xmlns:a16="http://schemas.microsoft.com/office/drawing/2014/main" id="{B91BCF29-4993-3768-5D4E-C0660472D5C7}"/>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6" name="椭圆 805">
                <a:extLst>
                  <a:ext uri="{FF2B5EF4-FFF2-40B4-BE49-F238E27FC236}">
                    <a16:creationId xmlns:a16="http://schemas.microsoft.com/office/drawing/2014/main" id="{5EAEB066-5176-C055-2CBC-82773337571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7" name="椭圆 806">
                <a:extLst>
                  <a:ext uri="{FF2B5EF4-FFF2-40B4-BE49-F238E27FC236}">
                    <a16:creationId xmlns:a16="http://schemas.microsoft.com/office/drawing/2014/main" id="{C6C55A7B-80AE-8A97-831E-EEAAC3A3CD4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8" name="椭圆 807">
                <a:extLst>
                  <a:ext uri="{FF2B5EF4-FFF2-40B4-BE49-F238E27FC236}">
                    <a16:creationId xmlns:a16="http://schemas.microsoft.com/office/drawing/2014/main" id="{44755151-C08F-2EA8-8502-65658AD8878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9" name="椭圆 808">
                <a:extLst>
                  <a:ext uri="{FF2B5EF4-FFF2-40B4-BE49-F238E27FC236}">
                    <a16:creationId xmlns:a16="http://schemas.microsoft.com/office/drawing/2014/main" id="{4182337E-71E9-BDB0-EB21-198A7BD4ED0E}"/>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0" name="椭圆 809">
                <a:extLst>
                  <a:ext uri="{FF2B5EF4-FFF2-40B4-BE49-F238E27FC236}">
                    <a16:creationId xmlns:a16="http://schemas.microsoft.com/office/drawing/2014/main" id="{03646731-B1BB-5837-C2D5-CD5E59DCCC42}"/>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1" name="椭圆 810">
                <a:extLst>
                  <a:ext uri="{FF2B5EF4-FFF2-40B4-BE49-F238E27FC236}">
                    <a16:creationId xmlns:a16="http://schemas.microsoft.com/office/drawing/2014/main" id="{A9C64FED-9F99-13B3-96AD-7816518AE4A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12" name="椭圆 811">
                <a:extLst>
                  <a:ext uri="{FF2B5EF4-FFF2-40B4-BE49-F238E27FC236}">
                    <a16:creationId xmlns:a16="http://schemas.microsoft.com/office/drawing/2014/main" id="{2B961AA1-9826-BE2F-54E6-518DC3C0E678}"/>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1" name="组合 670">
              <a:extLst>
                <a:ext uri="{FF2B5EF4-FFF2-40B4-BE49-F238E27FC236}">
                  <a16:creationId xmlns:a16="http://schemas.microsoft.com/office/drawing/2014/main" id="{505591A5-8348-FE36-3678-5C6CE7AC342E}"/>
                </a:ext>
              </a:extLst>
            </p:cNvPr>
            <p:cNvGrpSpPr/>
            <p:nvPr/>
          </p:nvGrpSpPr>
          <p:grpSpPr>
            <a:xfrm rot="3000000">
              <a:off x="17460734" y="2158623"/>
              <a:ext cx="116859" cy="1359818"/>
              <a:chOff x="6667500" y="-628650"/>
              <a:chExt cx="155074" cy="1804507"/>
            </a:xfrm>
          </p:grpSpPr>
          <p:sp>
            <p:nvSpPr>
              <p:cNvPr id="789" name="椭圆 788">
                <a:extLst>
                  <a:ext uri="{FF2B5EF4-FFF2-40B4-BE49-F238E27FC236}">
                    <a16:creationId xmlns:a16="http://schemas.microsoft.com/office/drawing/2014/main" id="{E0E891C7-0518-6D25-0D3D-E000C045CAE0}"/>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椭圆 789">
                <a:extLst>
                  <a:ext uri="{FF2B5EF4-FFF2-40B4-BE49-F238E27FC236}">
                    <a16:creationId xmlns:a16="http://schemas.microsoft.com/office/drawing/2014/main" id="{A08D141C-7572-704E-7096-557A845AFE66}"/>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1" name="椭圆 790">
                <a:extLst>
                  <a:ext uri="{FF2B5EF4-FFF2-40B4-BE49-F238E27FC236}">
                    <a16:creationId xmlns:a16="http://schemas.microsoft.com/office/drawing/2014/main" id="{9CB63FCD-EF73-6497-DE6A-3D259778444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2" name="椭圆 791">
                <a:extLst>
                  <a:ext uri="{FF2B5EF4-FFF2-40B4-BE49-F238E27FC236}">
                    <a16:creationId xmlns:a16="http://schemas.microsoft.com/office/drawing/2014/main" id="{CD9EEBEF-E71C-6917-0E27-2F31FA055B6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3" name="椭圆 792">
                <a:extLst>
                  <a:ext uri="{FF2B5EF4-FFF2-40B4-BE49-F238E27FC236}">
                    <a16:creationId xmlns:a16="http://schemas.microsoft.com/office/drawing/2014/main" id="{610AB766-C0EB-90D4-48D3-EAC73EFC7655}"/>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4" name="椭圆 793">
                <a:extLst>
                  <a:ext uri="{FF2B5EF4-FFF2-40B4-BE49-F238E27FC236}">
                    <a16:creationId xmlns:a16="http://schemas.microsoft.com/office/drawing/2014/main" id="{1DFDEC38-B003-3888-2D12-EBE6DF9ADF32}"/>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5" name="椭圆 794">
                <a:extLst>
                  <a:ext uri="{FF2B5EF4-FFF2-40B4-BE49-F238E27FC236}">
                    <a16:creationId xmlns:a16="http://schemas.microsoft.com/office/drawing/2014/main" id="{CF76DA92-0876-48F9-0ED3-386AE4F04174}"/>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6" name="椭圆 795">
                <a:extLst>
                  <a:ext uri="{FF2B5EF4-FFF2-40B4-BE49-F238E27FC236}">
                    <a16:creationId xmlns:a16="http://schemas.microsoft.com/office/drawing/2014/main" id="{B09639F7-A6CB-3673-409C-60D368910CC3}"/>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7" name="椭圆 796">
                <a:extLst>
                  <a:ext uri="{FF2B5EF4-FFF2-40B4-BE49-F238E27FC236}">
                    <a16:creationId xmlns:a16="http://schemas.microsoft.com/office/drawing/2014/main" id="{3EF51010-E223-9FF2-B1CC-55A446220D4C}"/>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8" name="椭圆 797">
                <a:extLst>
                  <a:ext uri="{FF2B5EF4-FFF2-40B4-BE49-F238E27FC236}">
                    <a16:creationId xmlns:a16="http://schemas.microsoft.com/office/drawing/2014/main" id="{C3763A19-B6E0-BF30-9463-C5C008377B2C}"/>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99" name="椭圆 798">
                <a:extLst>
                  <a:ext uri="{FF2B5EF4-FFF2-40B4-BE49-F238E27FC236}">
                    <a16:creationId xmlns:a16="http://schemas.microsoft.com/office/drawing/2014/main" id="{A28BC8AC-54A4-F586-7E32-37A86D0D864F}"/>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800" name="椭圆 799">
                <a:extLst>
                  <a:ext uri="{FF2B5EF4-FFF2-40B4-BE49-F238E27FC236}">
                    <a16:creationId xmlns:a16="http://schemas.microsoft.com/office/drawing/2014/main" id="{918ADC84-035F-69A4-AF1E-70A7A43A4852}"/>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2" name="组合 671">
              <a:extLst>
                <a:ext uri="{FF2B5EF4-FFF2-40B4-BE49-F238E27FC236}">
                  <a16:creationId xmlns:a16="http://schemas.microsoft.com/office/drawing/2014/main" id="{A922D9EF-BB2A-645A-50F6-AEA3DE4E0D97}"/>
                </a:ext>
              </a:extLst>
            </p:cNvPr>
            <p:cNvGrpSpPr/>
            <p:nvPr/>
          </p:nvGrpSpPr>
          <p:grpSpPr>
            <a:xfrm rot="3000000" flipV="1">
              <a:off x="15229066" y="4031214"/>
              <a:ext cx="116859" cy="1359818"/>
              <a:chOff x="6667500" y="-628650"/>
              <a:chExt cx="155074" cy="1804507"/>
            </a:xfrm>
          </p:grpSpPr>
          <p:sp>
            <p:nvSpPr>
              <p:cNvPr id="777" name="椭圆 776">
                <a:extLst>
                  <a:ext uri="{FF2B5EF4-FFF2-40B4-BE49-F238E27FC236}">
                    <a16:creationId xmlns:a16="http://schemas.microsoft.com/office/drawing/2014/main" id="{D4743DEB-1CD4-134F-54B3-262ED1B36186}"/>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椭圆 777">
                <a:extLst>
                  <a:ext uri="{FF2B5EF4-FFF2-40B4-BE49-F238E27FC236}">
                    <a16:creationId xmlns:a16="http://schemas.microsoft.com/office/drawing/2014/main" id="{CEB381BC-520B-39E6-3ACA-13F094C55805}"/>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9" name="椭圆 778">
                <a:extLst>
                  <a:ext uri="{FF2B5EF4-FFF2-40B4-BE49-F238E27FC236}">
                    <a16:creationId xmlns:a16="http://schemas.microsoft.com/office/drawing/2014/main" id="{78FD035D-7056-A919-AC03-6AF363C22301}"/>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0" name="椭圆 779">
                <a:extLst>
                  <a:ext uri="{FF2B5EF4-FFF2-40B4-BE49-F238E27FC236}">
                    <a16:creationId xmlns:a16="http://schemas.microsoft.com/office/drawing/2014/main" id="{756E106F-658F-5244-C967-4989EAEBFB38}"/>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1" name="椭圆 780">
                <a:extLst>
                  <a:ext uri="{FF2B5EF4-FFF2-40B4-BE49-F238E27FC236}">
                    <a16:creationId xmlns:a16="http://schemas.microsoft.com/office/drawing/2014/main" id="{573FFA43-A25E-C9F5-2325-BF4A3452A6B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2" name="椭圆 781">
                <a:extLst>
                  <a:ext uri="{FF2B5EF4-FFF2-40B4-BE49-F238E27FC236}">
                    <a16:creationId xmlns:a16="http://schemas.microsoft.com/office/drawing/2014/main" id="{6032853D-E796-F92F-9DF7-B4EB6DAA9B77}"/>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3" name="椭圆 782">
                <a:extLst>
                  <a:ext uri="{FF2B5EF4-FFF2-40B4-BE49-F238E27FC236}">
                    <a16:creationId xmlns:a16="http://schemas.microsoft.com/office/drawing/2014/main" id="{FF7EFFBD-2FBC-3DA0-791B-DC763749DEE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4" name="椭圆 783">
                <a:extLst>
                  <a:ext uri="{FF2B5EF4-FFF2-40B4-BE49-F238E27FC236}">
                    <a16:creationId xmlns:a16="http://schemas.microsoft.com/office/drawing/2014/main" id="{6BAECFAE-B56F-0A0A-366C-1BCA83490E52}"/>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5" name="椭圆 784">
                <a:extLst>
                  <a:ext uri="{FF2B5EF4-FFF2-40B4-BE49-F238E27FC236}">
                    <a16:creationId xmlns:a16="http://schemas.microsoft.com/office/drawing/2014/main" id="{39EDAE14-6DB0-D08A-0AB8-6DB7182083FE}"/>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6" name="椭圆 785">
                <a:extLst>
                  <a:ext uri="{FF2B5EF4-FFF2-40B4-BE49-F238E27FC236}">
                    <a16:creationId xmlns:a16="http://schemas.microsoft.com/office/drawing/2014/main" id="{09799C28-D89C-B7FA-DD16-FB426257081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7" name="椭圆 786">
                <a:extLst>
                  <a:ext uri="{FF2B5EF4-FFF2-40B4-BE49-F238E27FC236}">
                    <a16:creationId xmlns:a16="http://schemas.microsoft.com/office/drawing/2014/main" id="{47305B4D-C4BF-D141-06CD-193E8220B6EF}"/>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88" name="椭圆 787">
                <a:extLst>
                  <a:ext uri="{FF2B5EF4-FFF2-40B4-BE49-F238E27FC236}">
                    <a16:creationId xmlns:a16="http://schemas.microsoft.com/office/drawing/2014/main" id="{C9CC2F6C-4F7A-7550-E579-95C2A6736AB8}"/>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3" name="组合 672">
              <a:extLst>
                <a:ext uri="{FF2B5EF4-FFF2-40B4-BE49-F238E27FC236}">
                  <a16:creationId xmlns:a16="http://schemas.microsoft.com/office/drawing/2014/main" id="{137A2480-EB47-9D89-82F5-98A25CDC7C6A}"/>
                </a:ext>
              </a:extLst>
            </p:cNvPr>
            <p:cNvGrpSpPr/>
            <p:nvPr/>
          </p:nvGrpSpPr>
          <p:grpSpPr>
            <a:xfrm rot="2400000">
              <a:off x="17281196" y="1979085"/>
              <a:ext cx="116859" cy="1359818"/>
              <a:chOff x="6667500" y="-628650"/>
              <a:chExt cx="155074" cy="1804507"/>
            </a:xfrm>
          </p:grpSpPr>
          <p:sp>
            <p:nvSpPr>
              <p:cNvPr id="765" name="椭圆 764">
                <a:extLst>
                  <a:ext uri="{FF2B5EF4-FFF2-40B4-BE49-F238E27FC236}">
                    <a16:creationId xmlns:a16="http://schemas.microsoft.com/office/drawing/2014/main" id="{423DF21D-53E5-C94A-C0BD-32CD37DC18A9}"/>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椭圆 765">
                <a:extLst>
                  <a:ext uri="{FF2B5EF4-FFF2-40B4-BE49-F238E27FC236}">
                    <a16:creationId xmlns:a16="http://schemas.microsoft.com/office/drawing/2014/main" id="{4C90E895-E4AD-8050-D292-0C372CEB66D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7" name="椭圆 766">
                <a:extLst>
                  <a:ext uri="{FF2B5EF4-FFF2-40B4-BE49-F238E27FC236}">
                    <a16:creationId xmlns:a16="http://schemas.microsoft.com/office/drawing/2014/main" id="{F1AFCC49-93BB-6815-0283-F1C91E7D3EEC}"/>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8" name="椭圆 767">
                <a:extLst>
                  <a:ext uri="{FF2B5EF4-FFF2-40B4-BE49-F238E27FC236}">
                    <a16:creationId xmlns:a16="http://schemas.microsoft.com/office/drawing/2014/main" id="{BBF4C015-0805-4F3E-5A49-00E10D69A42F}"/>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9" name="椭圆 768">
                <a:extLst>
                  <a:ext uri="{FF2B5EF4-FFF2-40B4-BE49-F238E27FC236}">
                    <a16:creationId xmlns:a16="http://schemas.microsoft.com/office/drawing/2014/main" id="{7DF6EFF2-3EB3-3FBD-B78E-A52745034859}"/>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0" name="椭圆 769">
                <a:extLst>
                  <a:ext uri="{FF2B5EF4-FFF2-40B4-BE49-F238E27FC236}">
                    <a16:creationId xmlns:a16="http://schemas.microsoft.com/office/drawing/2014/main" id="{19966A76-69ED-BEA6-FF32-E6ACCB6CB07F}"/>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1" name="椭圆 770">
                <a:extLst>
                  <a:ext uri="{FF2B5EF4-FFF2-40B4-BE49-F238E27FC236}">
                    <a16:creationId xmlns:a16="http://schemas.microsoft.com/office/drawing/2014/main" id="{B32FAF48-CD6F-BBAC-AF4D-BE0B05FA77A6}"/>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2" name="椭圆 771">
                <a:extLst>
                  <a:ext uri="{FF2B5EF4-FFF2-40B4-BE49-F238E27FC236}">
                    <a16:creationId xmlns:a16="http://schemas.microsoft.com/office/drawing/2014/main" id="{71897CC0-6EDD-003A-775B-647152AA792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3" name="椭圆 772">
                <a:extLst>
                  <a:ext uri="{FF2B5EF4-FFF2-40B4-BE49-F238E27FC236}">
                    <a16:creationId xmlns:a16="http://schemas.microsoft.com/office/drawing/2014/main" id="{C296C40E-8240-D6CB-46FD-4423F52BE09F}"/>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4" name="椭圆 773">
                <a:extLst>
                  <a:ext uri="{FF2B5EF4-FFF2-40B4-BE49-F238E27FC236}">
                    <a16:creationId xmlns:a16="http://schemas.microsoft.com/office/drawing/2014/main" id="{36962FF6-B0EB-BF4E-E699-341FD7335598}"/>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5" name="椭圆 774">
                <a:extLst>
                  <a:ext uri="{FF2B5EF4-FFF2-40B4-BE49-F238E27FC236}">
                    <a16:creationId xmlns:a16="http://schemas.microsoft.com/office/drawing/2014/main" id="{A7F40EEA-1792-9040-EC41-E60E2CFED918}"/>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76" name="椭圆 775">
                <a:extLst>
                  <a:ext uri="{FF2B5EF4-FFF2-40B4-BE49-F238E27FC236}">
                    <a16:creationId xmlns:a16="http://schemas.microsoft.com/office/drawing/2014/main" id="{6B415823-B614-E86E-C21C-809B07F80D54}"/>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4" name="组合 673">
              <a:extLst>
                <a:ext uri="{FF2B5EF4-FFF2-40B4-BE49-F238E27FC236}">
                  <a16:creationId xmlns:a16="http://schemas.microsoft.com/office/drawing/2014/main" id="{43BDE6DF-9174-B182-7573-BB9382B14FC2}"/>
                </a:ext>
              </a:extLst>
            </p:cNvPr>
            <p:cNvGrpSpPr/>
            <p:nvPr/>
          </p:nvGrpSpPr>
          <p:grpSpPr>
            <a:xfrm rot="2400000" flipV="1">
              <a:off x="15408604" y="4210752"/>
              <a:ext cx="116859" cy="1359818"/>
              <a:chOff x="6667500" y="-628650"/>
              <a:chExt cx="155074" cy="1804507"/>
            </a:xfrm>
          </p:grpSpPr>
          <p:sp>
            <p:nvSpPr>
              <p:cNvPr id="753" name="椭圆 752">
                <a:extLst>
                  <a:ext uri="{FF2B5EF4-FFF2-40B4-BE49-F238E27FC236}">
                    <a16:creationId xmlns:a16="http://schemas.microsoft.com/office/drawing/2014/main" id="{4E53877A-615B-6E55-78B4-DD319FE9D06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椭圆 753">
                <a:extLst>
                  <a:ext uri="{FF2B5EF4-FFF2-40B4-BE49-F238E27FC236}">
                    <a16:creationId xmlns:a16="http://schemas.microsoft.com/office/drawing/2014/main" id="{BDBC1534-EA2A-98BD-866F-16DEE5268184}"/>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5" name="椭圆 754">
                <a:extLst>
                  <a:ext uri="{FF2B5EF4-FFF2-40B4-BE49-F238E27FC236}">
                    <a16:creationId xmlns:a16="http://schemas.microsoft.com/office/drawing/2014/main" id="{2A3B9368-2C3B-F7B3-C38A-01DEE35A9526}"/>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6" name="椭圆 755">
                <a:extLst>
                  <a:ext uri="{FF2B5EF4-FFF2-40B4-BE49-F238E27FC236}">
                    <a16:creationId xmlns:a16="http://schemas.microsoft.com/office/drawing/2014/main" id="{3C4062BC-CF88-D60B-706D-68888F0D7618}"/>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7" name="椭圆 756">
                <a:extLst>
                  <a:ext uri="{FF2B5EF4-FFF2-40B4-BE49-F238E27FC236}">
                    <a16:creationId xmlns:a16="http://schemas.microsoft.com/office/drawing/2014/main" id="{AB09D1A6-5A94-C74E-80A1-F886CFB7A16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8" name="椭圆 757">
                <a:extLst>
                  <a:ext uri="{FF2B5EF4-FFF2-40B4-BE49-F238E27FC236}">
                    <a16:creationId xmlns:a16="http://schemas.microsoft.com/office/drawing/2014/main" id="{2F9367C5-CC58-D608-7491-FC33ADE3584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9" name="椭圆 758">
                <a:extLst>
                  <a:ext uri="{FF2B5EF4-FFF2-40B4-BE49-F238E27FC236}">
                    <a16:creationId xmlns:a16="http://schemas.microsoft.com/office/drawing/2014/main" id="{DFE6D9FA-AA7E-221F-54B9-72E354265ED3}"/>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0" name="椭圆 759">
                <a:extLst>
                  <a:ext uri="{FF2B5EF4-FFF2-40B4-BE49-F238E27FC236}">
                    <a16:creationId xmlns:a16="http://schemas.microsoft.com/office/drawing/2014/main" id="{C0FE09BA-C7C4-00D5-82BA-21656A34B402}"/>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1" name="椭圆 760">
                <a:extLst>
                  <a:ext uri="{FF2B5EF4-FFF2-40B4-BE49-F238E27FC236}">
                    <a16:creationId xmlns:a16="http://schemas.microsoft.com/office/drawing/2014/main" id="{3821B725-182A-869D-CE26-CC39460C2454}"/>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2" name="椭圆 761">
                <a:extLst>
                  <a:ext uri="{FF2B5EF4-FFF2-40B4-BE49-F238E27FC236}">
                    <a16:creationId xmlns:a16="http://schemas.microsoft.com/office/drawing/2014/main" id="{9BFEA160-3B96-ADB7-38D9-955A09F43A44}"/>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3" name="椭圆 762">
                <a:extLst>
                  <a:ext uri="{FF2B5EF4-FFF2-40B4-BE49-F238E27FC236}">
                    <a16:creationId xmlns:a16="http://schemas.microsoft.com/office/drawing/2014/main" id="{050905B8-3433-264D-2B08-2B54674AC3ED}"/>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64" name="椭圆 763">
                <a:extLst>
                  <a:ext uri="{FF2B5EF4-FFF2-40B4-BE49-F238E27FC236}">
                    <a16:creationId xmlns:a16="http://schemas.microsoft.com/office/drawing/2014/main" id="{A2D4EF48-F2D6-B5F2-DCA3-60D01D9C5B75}"/>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5" name="组合 674">
              <a:extLst>
                <a:ext uri="{FF2B5EF4-FFF2-40B4-BE49-F238E27FC236}">
                  <a16:creationId xmlns:a16="http://schemas.microsoft.com/office/drawing/2014/main" id="{3A074EA0-C553-F01C-C7FE-35D88939C5DF}"/>
                </a:ext>
              </a:extLst>
            </p:cNvPr>
            <p:cNvGrpSpPr/>
            <p:nvPr/>
          </p:nvGrpSpPr>
          <p:grpSpPr>
            <a:xfrm rot="1800000">
              <a:off x="17073209" y="1833451"/>
              <a:ext cx="116859" cy="1359818"/>
              <a:chOff x="6667500" y="-628650"/>
              <a:chExt cx="155074" cy="1804507"/>
            </a:xfrm>
          </p:grpSpPr>
          <p:sp>
            <p:nvSpPr>
              <p:cNvPr id="741" name="椭圆 740">
                <a:extLst>
                  <a:ext uri="{FF2B5EF4-FFF2-40B4-BE49-F238E27FC236}">
                    <a16:creationId xmlns:a16="http://schemas.microsoft.com/office/drawing/2014/main" id="{37139FBE-E11E-ABCB-F4B0-00F6B41C39F5}"/>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椭圆 741">
                <a:extLst>
                  <a:ext uri="{FF2B5EF4-FFF2-40B4-BE49-F238E27FC236}">
                    <a16:creationId xmlns:a16="http://schemas.microsoft.com/office/drawing/2014/main" id="{B1D4F8C0-0CA7-8693-5A96-7C034FB45038}"/>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3" name="椭圆 742">
                <a:extLst>
                  <a:ext uri="{FF2B5EF4-FFF2-40B4-BE49-F238E27FC236}">
                    <a16:creationId xmlns:a16="http://schemas.microsoft.com/office/drawing/2014/main" id="{24F90EDB-7ADA-04C2-6F6F-41E0A4AF5569}"/>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4" name="椭圆 743">
                <a:extLst>
                  <a:ext uri="{FF2B5EF4-FFF2-40B4-BE49-F238E27FC236}">
                    <a16:creationId xmlns:a16="http://schemas.microsoft.com/office/drawing/2014/main" id="{97E18597-97B0-3FA4-58BE-FB2F1ACE6BCC}"/>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5" name="椭圆 744">
                <a:extLst>
                  <a:ext uri="{FF2B5EF4-FFF2-40B4-BE49-F238E27FC236}">
                    <a16:creationId xmlns:a16="http://schemas.microsoft.com/office/drawing/2014/main" id="{20D17E8A-8A2F-FD35-813C-B70B094BDB30}"/>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6" name="椭圆 745">
                <a:extLst>
                  <a:ext uri="{FF2B5EF4-FFF2-40B4-BE49-F238E27FC236}">
                    <a16:creationId xmlns:a16="http://schemas.microsoft.com/office/drawing/2014/main" id="{EFAC7661-EC92-F501-21DB-AADC438AC1DE}"/>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7" name="椭圆 746">
                <a:extLst>
                  <a:ext uri="{FF2B5EF4-FFF2-40B4-BE49-F238E27FC236}">
                    <a16:creationId xmlns:a16="http://schemas.microsoft.com/office/drawing/2014/main" id="{F67DBBDD-D5E8-5FCD-ACB3-AD32F313D9A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8" name="椭圆 747">
                <a:extLst>
                  <a:ext uri="{FF2B5EF4-FFF2-40B4-BE49-F238E27FC236}">
                    <a16:creationId xmlns:a16="http://schemas.microsoft.com/office/drawing/2014/main" id="{2487E688-2237-DA29-68D0-308073148CC7}"/>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9" name="椭圆 748">
                <a:extLst>
                  <a:ext uri="{FF2B5EF4-FFF2-40B4-BE49-F238E27FC236}">
                    <a16:creationId xmlns:a16="http://schemas.microsoft.com/office/drawing/2014/main" id="{EC38AA1F-D904-432A-7E19-B8608952331B}"/>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0" name="椭圆 749">
                <a:extLst>
                  <a:ext uri="{FF2B5EF4-FFF2-40B4-BE49-F238E27FC236}">
                    <a16:creationId xmlns:a16="http://schemas.microsoft.com/office/drawing/2014/main" id="{65457377-D678-6757-F80F-842AF7B1DB02}"/>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1" name="椭圆 750">
                <a:extLst>
                  <a:ext uri="{FF2B5EF4-FFF2-40B4-BE49-F238E27FC236}">
                    <a16:creationId xmlns:a16="http://schemas.microsoft.com/office/drawing/2014/main" id="{733972DA-60C7-9278-0E78-D58A163573A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52" name="椭圆 751">
                <a:extLst>
                  <a:ext uri="{FF2B5EF4-FFF2-40B4-BE49-F238E27FC236}">
                    <a16:creationId xmlns:a16="http://schemas.microsoft.com/office/drawing/2014/main" id="{293151EC-13ED-6856-D333-8D43BC6F41A0}"/>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6" name="组合 675">
              <a:extLst>
                <a:ext uri="{FF2B5EF4-FFF2-40B4-BE49-F238E27FC236}">
                  <a16:creationId xmlns:a16="http://schemas.microsoft.com/office/drawing/2014/main" id="{46031983-078E-2715-9B76-33BCD55B5BDE}"/>
                </a:ext>
              </a:extLst>
            </p:cNvPr>
            <p:cNvGrpSpPr/>
            <p:nvPr/>
          </p:nvGrpSpPr>
          <p:grpSpPr>
            <a:xfrm rot="1800000" flipV="1">
              <a:off x="15616591" y="4356386"/>
              <a:ext cx="116859" cy="1359818"/>
              <a:chOff x="6667500" y="-628650"/>
              <a:chExt cx="155074" cy="1804507"/>
            </a:xfrm>
          </p:grpSpPr>
          <p:sp>
            <p:nvSpPr>
              <p:cNvPr id="729" name="椭圆 728">
                <a:extLst>
                  <a:ext uri="{FF2B5EF4-FFF2-40B4-BE49-F238E27FC236}">
                    <a16:creationId xmlns:a16="http://schemas.microsoft.com/office/drawing/2014/main" id="{08AAAD7D-7A75-9165-7799-8DE982F8E0AB}"/>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椭圆 729">
                <a:extLst>
                  <a:ext uri="{FF2B5EF4-FFF2-40B4-BE49-F238E27FC236}">
                    <a16:creationId xmlns:a16="http://schemas.microsoft.com/office/drawing/2014/main" id="{5A9A3C59-4877-A52D-2DF2-E178CAC1AC8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1" name="椭圆 730">
                <a:extLst>
                  <a:ext uri="{FF2B5EF4-FFF2-40B4-BE49-F238E27FC236}">
                    <a16:creationId xmlns:a16="http://schemas.microsoft.com/office/drawing/2014/main" id="{5961FD17-B8DB-E9DA-4270-280F467C5918}"/>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2" name="椭圆 731">
                <a:extLst>
                  <a:ext uri="{FF2B5EF4-FFF2-40B4-BE49-F238E27FC236}">
                    <a16:creationId xmlns:a16="http://schemas.microsoft.com/office/drawing/2014/main" id="{9E59D1EE-4C19-5284-7645-8B1139DF7ACC}"/>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3" name="椭圆 732">
                <a:extLst>
                  <a:ext uri="{FF2B5EF4-FFF2-40B4-BE49-F238E27FC236}">
                    <a16:creationId xmlns:a16="http://schemas.microsoft.com/office/drawing/2014/main" id="{835183A9-7DC9-37DC-8DF4-DF0B21479EB8}"/>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4" name="椭圆 733">
                <a:extLst>
                  <a:ext uri="{FF2B5EF4-FFF2-40B4-BE49-F238E27FC236}">
                    <a16:creationId xmlns:a16="http://schemas.microsoft.com/office/drawing/2014/main" id="{2F070586-45DD-7281-0838-CBFAA36E88BD}"/>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5" name="椭圆 734">
                <a:extLst>
                  <a:ext uri="{FF2B5EF4-FFF2-40B4-BE49-F238E27FC236}">
                    <a16:creationId xmlns:a16="http://schemas.microsoft.com/office/drawing/2014/main" id="{C58015CF-B4F8-1EDF-F76B-A3FF7B165642}"/>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6" name="椭圆 735">
                <a:extLst>
                  <a:ext uri="{FF2B5EF4-FFF2-40B4-BE49-F238E27FC236}">
                    <a16:creationId xmlns:a16="http://schemas.microsoft.com/office/drawing/2014/main" id="{EBE5161F-B213-89AE-5625-1483DFC10E13}"/>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7" name="椭圆 736">
                <a:extLst>
                  <a:ext uri="{FF2B5EF4-FFF2-40B4-BE49-F238E27FC236}">
                    <a16:creationId xmlns:a16="http://schemas.microsoft.com/office/drawing/2014/main" id="{261E5918-1030-5211-85D5-305DBCF06973}"/>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8" name="椭圆 737">
                <a:extLst>
                  <a:ext uri="{FF2B5EF4-FFF2-40B4-BE49-F238E27FC236}">
                    <a16:creationId xmlns:a16="http://schemas.microsoft.com/office/drawing/2014/main" id="{3072CBE6-35F5-5E1D-65E8-A0424A5FDC0A}"/>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39" name="椭圆 738">
                <a:extLst>
                  <a:ext uri="{FF2B5EF4-FFF2-40B4-BE49-F238E27FC236}">
                    <a16:creationId xmlns:a16="http://schemas.microsoft.com/office/drawing/2014/main" id="{CB64E5EA-F3FE-F1DE-E06C-92D6128D8682}"/>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40" name="椭圆 739">
                <a:extLst>
                  <a:ext uri="{FF2B5EF4-FFF2-40B4-BE49-F238E27FC236}">
                    <a16:creationId xmlns:a16="http://schemas.microsoft.com/office/drawing/2014/main" id="{1755D53E-617D-3316-99BA-7F3B5F08FBCE}"/>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组合 676">
              <a:extLst>
                <a:ext uri="{FF2B5EF4-FFF2-40B4-BE49-F238E27FC236}">
                  <a16:creationId xmlns:a16="http://schemas.microsoft.com/office/drawing/2014/main" id="{64A668C7-E7B2-9E89-7604-066896E155CD}"/>
                </a:ext>
              </a:extLst>
            </p:cNvPr>
            <p:cNvGrpSpPr/>
            <p:nvPr/>
          </p:nvGrpSpPr>
          <p:grpSpPr>
            <a:xfrm rot="1200000">
              <a:off x="16843093" y="1726146"/>
              <a:ext cx="116859" cy="1359818"/>
              <a:chOff x="6667500" y="-628650"/>
              <a:chExt cx="155074" cy="1804507"/>
            </a:xfrm>
          </p:grpSpPr>
          <p:sp>
            <p:nvSpPr>
              <p:cNvPr id="717" name="椭圆 716">
                <a:extLst>
                  <a:ext uri="{FF2B5EF4-FFF2-40B4-BE49-F238E27FC236}">
                    <a16:creationId xmlns:a16="http://schemas.microsoft.com/office/drawing/2014/main" id="{F1E4172D-F50C-1272-EF1E-924CF07FE276}"/>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椭圆 717">
                <a:extLst>
                  <a:ext uri="{FF2B5EF4-FFF2-40B4-BE49-F238E27FC236}">
                    <a16:creationId xmlns:a16="http://schemas.microsoft.com/office/drawing/2014/main" id="{BFC865D5-749C-FA80-9980-0101455ADE30}"/>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9" name="椭圆 718">
                <a:extLst>
                  <a:ext uri="{FF2B5EF4-FFF2-40B4-BE49-F238E27FC236}">
                    <a16:creationId xmlns:a16="http://schemas.microsoft.com/office/drawing/2014/main" id="{8535097A-8F8B-6561-DE80-529A6B5212EF}"/>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0" name="椭圆 719">
                <a:extLst>
                  <a:ext uri="{FF2B5EF4-FFF2-40B4-BE49-F238E27FC236}">
                    <a16:creationId xmlns:a16="http://schemas.microsoft.com/office/drawing/2014/main" id="{B9ECBAF5-F044-8011-B893-14BE64B690A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1" name="椭圆 720">
                <a:extLst>
                  <a:ext uri="{FF2B5EF4-FFF2-40B4-BE49-F238E27FC236}">
                    <a16:creationId xmlns:a16="http://schemas.microsoft.com/office/drawing/2014/main" id="{5521F850-2AE2-C9BA-CE0A-5F7BF3CA24FB}"/>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2" name="椭圆 721">
                <a:extLst>
                  <a:ext uri="{FF2B5EF4-FFF2-40B4-BE49-F238E27FC236}">
                    <a16:creationId xmlns:a16="http://schemas.microsoft.com/office/drawing/2014/main" id="{EF55C300-D872-E89C-D111-9A77D358A352}"/>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3" name="椭圆 722">
                <a:extLst>
                  <a:ext uri="{FF2B5EF4-FFF2-40B4-BE49-F238E27FC236}">
                    <a16:creationId xmlns:a16="http://schemas.microsoft.com/office/drawing/2014/main" id="{55E5CB6C-DEAA-443E-B284-B32763210DB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4" name="椭圆 723">
                <a:extLst>
                  <a:ext uri="{FF2B5EF4-FFF2-40B4-BE49-F238E27FC236}">
                    <a16:creationId xmlns:a16="http://schemas.microsoft.com/office/drawing/2014/main" id="{BBAA445C-BDD8-3272-C92A-DB69DF582421}"/>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5" name="椭圆 724">
                <a:extLst>
                  <a:ext uri="{FF2B5EF4-FFF2-40B4-BE49-F238E27FC236}">
                    <a16:creationId xmlns:a16="http://schemas.microsoft.com/office/drawing/2014/main" id="{4C3B8FFF-A472-48AC-1E45-9A1EE2E1102F}"/>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6" name="椭圆 725">
                <a:extLst>
                  <a:ext uri="{FF2B5EF4-FFF2-40B4-BE49-F238E27FC236}">
                    <a16:creationId xmlns:a16="http://schemas.microsoft.com/office/drawing/2014/main" id="{019FFAC2-C909-34ED-27FC-A337E5299BF1}"/>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7" name="椭圆 726">
                <a:extLst>
                  <a:ext uri="{FF2B5EF4-FFF2-40B4-BE49-F238E27FC236}">
                    <a16:creationId xmlns:a16="http://schemas.microsoft.com/office/drawing/2014/main" id="{24482006-F237-D247-2468-BA0FBE4526F8}"/>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28" name="椭圆 727">
                <a:extLst>
                  <a:ext uri="{FF2B5EF4-FFF2-40B4-BE49-F238E27FC236}">
                    <a16:creationId xmlns:a16="http://schemas.microsoft.com/office/drawing/2014/main" id="{B11C87EC-E76B-1C7A-B2FE-14369EC8C96F}"/>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8" name="组合 677">
              <a:extLst>
                <a:ext uri="{FF2B5EF4-FFF2-40B4-BE49-F238E27FC236}">
                  <a16:creationId xmlns:a16="http://schemas.microsoft.com/office/drawing/2014/main" id="{553FBD2E-07EA-2C9B-E145-34F7D6BE07D4}"/>
                </a:ext>
              </a:extLst>
            </p:cNvPr>
            <p:cNvGrpSpPr/>
            <p:nvPr/>
          </p:nvGrpSpPr>
          <p:grpSpPr>
            <a:xfrm rot="1200000" flipV="1">
              <a:off x="15846707" y="4463691"/>
              <a:ext cx="116859" cy="1359818"/>
              <a:chOff x="6667500" y="-628650"/>
              <a:chExt cx="155074" cy="1804507"/>
            </a:xfrm>
          </p:grpSpPr>
          <p:sp>
            <p:nvSpPr>
              <p:cNvPr id="705" name="椭圆 704">
                <a:extLst>
                  <a:ext uri="{FF2B5EF4-FFF2-40B4-BE49-F238E27FC236}">
                    <a16:creationId xmlns:a16="http://schemas.microsoft.com/office/drawing/2014/main" id="{21E33FB1-8A44-A542-93A2-DADA1289A8AD}"/>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椭圆 705">
                <a:extLst>
                  <a:ext uri="{FF2B5EF4-FFF2-40B4-BE49-F238E27FC236}">
                    <a16:creationId xmlns:a16="http://schemas.microsoft.com/office/drawing/2014/main" id="{E50E691A-4B99-7843-0528-57E1CDD8DB8F}"/>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7" name="椭圆 706">
                <a:extLst>
                  <a:ext uri="{FF2B5EF4-FFF2-40B4-BE49-F238E27FC236}">
                    <a16:creationId xmlns:a16="http://schemas.microsoft.com/office/drawing/2014/main" id="{7265FCA8-6A11-8F35-9C0F-23026009AADD}"/>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8" name="椭圆 707">
                <a:extLst>
                  <a:ext uri="{FF2B5EF4-FFF2-40B4-BE49-F238E27FC236}">
                    <a16:creationId xmlns:a16="http://schemas.microsoft.com/office/drawing/2014/main" id="{F1D52D34-E5E3-4E85-1E02-85187D7C4353}"/>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9" name="椭圆 708">
                <a:extLst>
                  <a:ext uri="{FF2B5EF4-FFF2-40B4-BE49-F238E27FC236}">
                    <a16:creationId xmlns:a16="http://schemas.microsoft.com/office/drawing/2014/main" id="{51D9FF94-F250-98EE-1990-0129A43D0564}"/>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0" name="椭圆 709">
                <a:extLst>
                  <a:ext uri="{FF2B5EF4-FFF2-40B4-BE49-F238E27FC236}">
                    <a16:creationId xmlns:a16="http://schemas.microsoft.com/office/drawing/2014/main" id="{42EB5D1F-9D5D-43DD-2BE8-BD2D0EBBF948}"/>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1" name="椭圆 710">
                <a:extLst>
                  <a:ext uri="{FF2B5EF4-FFF2-40B4-BE49-F238E27FC236}">
                    <a16:creationId xmlns:a16="http://schemas.microsoft.com/office/drawing/2014/main" id="{2CF7FAEF-FA45-1713-F9D9-2890E12FFD11}"/>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2" name="椭圆 711">
                <a:extLst>
                  <a:ext uri="{FF2B5EF4-FFF2-40B4-BE49-F238E27FC236}">
                    <a16:creationId xmlns:a16="http://schemas.microsoft.com/office/drawing/2014/main" id="{CC363885-F6F7-7FC8-661A-BEEB5CBC68AB}"/>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3" name="椭圆 712">
                <a:extLst>
                  <a:ext uri="{FF2B5EF4-FFF2-40B4-BE49-F238E27FC236}">
                    <a16:creationId xmlns:a16="http://schemas.microsoft.com/office/drawing/2014/main" id="{E8F09F1A-20F6-EF81-7FDD-997213AB811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4" name="椭圆 713">
                <a:extLst>
                  <a:ext uri="{FF2B5EF4-FFF2-40B4-BE49-F238E27FC236}">
                    <a16:creationId xmlns:a16="http://schemas.microsoft.com/office/drawing/2014/main" id="{11807969-A594-78DC-AF72-86AF056730EF}"/>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5" name="椭圆 714">
                <a:extLst>
                  <a:ext uri="{FF2B5EF4-FFF2-40B4-BE49-F238E27FC236}">
                    <a16:creationId xmlns:a16="http://schemas.microsoft.com/office/drawing/2014/main" id="{8509886E-161B-C5AA-1665-10617733D184}"/>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16" name="椭圆 715">
                <a:extLst>
                  <a:ext uri="{FF2B5EF4-FFF2-40B4-BE49-F238E27FC236}">
                    <a16:creationId xmlns:a16="http://schemas.microsoft.com/office/drawing/2014/main" id="{3FE60052-2DCF-BDC9-9EA5-4F727C1AB917}"/>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9" name="组合 678">
              <a:extLst>
                <a:ext uri="{FF2B5EF4-FFF2-40B4-BE49-F238E27FC236}">
                  <a16:creationId xmlns:a16="http://schemas.microsoft.com/office/drawing/2014/main" id="{58BBCB95-BED9-52C3-E64E-982DED4C69DF}"/>
                </a:ext>
              </a:extLst>
            </p:cNvPr>
            <p:cNvGrpSpPr/>
            <p:nvPr/>
          </p:nvGrpSpPr>
          <p:grpSpPr>
            <a:xfrm rot="600000">
              <a:off x="16597839" y="1660430"/>
              <a:ext cx="116859" cy="1359818"/>
              <a:chOff x="6667500" y="-628650"/>
              <a:chExt cx="155074" cy="1804507"/>
            </a:xfrm>
          </p:grpSpPr>
          <p:sp>
            <p:nvSpPr>
              <p:cNvPr id="693" name="椭圆 692">
                <a:extLst>
                  <a:ext uri="{FF2B5EF4-FFF2-40B4-BE49-F238E27FC236}">
                    <a16:creationId xmlns:a16="http://schemas.microsoft.com/office/drawing/2014/main" id="{EB9FDE57-8A2B-8E8D-EF9B-37894415A199}"/>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椭圆 693">
                <a:extLst>
                  <a:ext uri="{FF2B5EF4-FFF2-40B4-BE49-F238E27FC236}">
                    <a16:creationId xmlns:a16="http://schemas.microsoft.com/office/drawing/2014/main" id="{48966821-F8DF-9759-1118-7BD0E83B9DB2}"/>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5" name="椭圆 694">
                <a:extLst>
                  <a:ext uri="{FF2B5EF4-FFF2-40B4-BE49-F238E27FC236}">
                    <a16:creationId xmlns:a16="http://schemas.microsoft.com/office/drawing/2014/main" id="{7BA12E0A-4124-FCE9-5946-6F399C574EE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6" name="椭圆 695">
                <a:extLst>
                  <a:ext uri="{FF2B5EF4-FFF2-40B4-BE49-F238E27FC236}">
                    <a16:creationId xmlns:a16="http://schemas.microsoft.com/office/drawing/2014/main" id="{C3BB6E7D-75A6-2150-7304-18C787223142}"/>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7" name="椭圆 696">
                <a:extLst>
                  <a:ext uri="{FF2B5EF4-FFF2-40B4-BE49-F238E27FC236}">
                    <a16:creationId xmlns:a16="http://schemas.microsoft.com/office/drawing/2014/main" id="{2CA51D7D-86AA-3D20-05AA-2215A102878F}"/>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8" name="椭圆 697">
                <a:extLst>
                  <a:ext uri="{FF2B5EF4-FFF2-40B4-BE49-F238E27FC236}">
                    <a16:creationId xmlns:a16="http://schemas.microsoft.com/office/drawing/2014/main" id="{7AB1B66E-9CE1-C3B7-11FE-24F313A08131}"/>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9" name="椭圆 698">
                <a:extLst>
                  <a:ext uri="{FF2B5EF4-FFF2-40B4-BE49-F238E27FC236}">
                    <a16:creationId xmlns:a16="http://schemas.microsoft.com/office/drawing/2014/main" id="{6023EE83-21EB-0742-B50F-B4223E3F3C43}"/>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0" name="椭圆 699">
                <a:extLst>
                  <a:ext uri="{FF2B5EF4-FFF2-40B4-BE49-F238E27FC236}">
                    <a16:creationId xmlns:a16="http://schemas.microsoft.com/office/drawing/2014/main" id="{D7270704-AD4F-08CF-D365-39C35F7F5524}"/>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1" name="椭圆 700">
                <a:extLst>
                  <a:ext uri="{FF2B5EF4-FFF2-40B4-BE49-F238E27FC236}">
                    <a16:creationId xmlns:a16="http://schemas.microsoft.com/office/drawing/2014/main" id="{C9346A2A-2C69-5E01-0603-AA7FEB9C3ACE}"/>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2" name="椭圆 701">
                <a:extLst>
                  <a:ext uri="{FF2B5EF4-FFF2-40B4-BE49-F238E27FC236}">
                    <a16:creationId xmlns:a16="http://schemas.microsoft.com/office/drawing/2014/main" id="{002480B6-EFD0-4B51-67C2-F4420AEBAC76}"/>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3" name="椭圆 702">
                <a:extLst>
                  <a:ext uri="{FF2B5EF4-FFF2-40B4-BE49-F238E27FC236}">
                    <a16:creationId xmlns:a16="http://schemas.microsoft.com/office/drawing/2014/main" id="{CE96867B-C375-5242-C25A-5B53F26888BA}"/>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704" name="椭圆 703">
                <a:extLst>
                  <a:ext uri="{FF2B5EF4-FFF2-40B4-BE49-F238E27FC236}">
                    <a16:creationId xmlns:a16="http://schemas.microsoft.com/office/drawing/2014/main" id="{B7788A53-6D12-C8D5-F437-F2278A5C74F3}"/>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0" name="组合 679">
              <a:extLst>
                <a:ext uri="{FF2B5EF4-FFF2-40B4-BE49-F238E27FC236}">
                  <a16:creationId xmlns:a16="http://schemas.microsoft.com/office/drawing/2014/main" id="{17DBC718-425F-0B2A-310A-38819D6ADD50}"/>
                </a:ext>
              </a:extLst>
            </p:cNvPr>
            <p:cNvGrpSpPr/>
            <p:nvPr/>
          </p:nvGrpSpPr>
          <p:grpSpPr>
            <a:xfrm rot="600000" flipV="1">
              <a:off x="16091961" y="4529407"/>
              <a:ext cx="116859" cy="1359818"/>
              <a:chOff x="6667500" y="-628650"/>
              <a:chExt cx="155074" cy="1804507"/>
            </a:xfrm>
          </p:grpSpPr>
          <p:sp>
            <p:nvSpPr>
              <p:cNvPr id="681" name="椭圆 680">
                <a:extLst>
                  <a:ext uri="{FF2B5EF4-FFF2-40B4-BE49-F238E27FC236}">
                    <a16:creationId xmlns:a16="http://schemas.microsoft.com/office/drawing/2014/main" id="{310B50EA-5E94-A64C-D106-19D5A393B488}"/>
                  </a:ext>
                </a:extLst>
              </p:cNvPr>
              <p:cNvSpPr/>
              <p:nvPr/>
            </p:nvSpPr>
            <p:spPr>
              <a:xfrm>
                <a:off x="6712730" y="-628650"/>
                <a:ext cx="64614" cy="64614"/>
              </a:xfrm>
              <a:prstGeom prst="ellipse">
                <a:avLst/>
              </a:prstGeom>
              <a:solidFill>
                <a:srgbClr val="FF451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椭圆 681">
                <a:extLst>
                  <a:ext uri="{FF2B5EF4-FFF2-40B4-BE49-F238E27FC236}">
                    <a16:creationId xmlns:a16="http://schemas.microsoft.com/office/drawing/2014/main" id="{7DC89E22-4F9E-EC86-3A4E-047574461ECE}"/>
                  </a:ext>
                </a:extLst>
              </p:cNvPr>
              <p:cNvSpPr/>
              <p:nvPr/>
            </p:nvSpPr>
            <p:spPr>
              <a:xfrm>
                <a:off x="6708618" y="-519820"/>
                <a:ext cx="72838" cy="72838"/>
              </a:xfrm>
              <a:prstGeom prst="ellipse">
                <a:avLst/>
              </a:prstGeom>
              <a:solidFill>
                <a:srgbClr val="FF451F">
                  <a:alpha val="27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3" name="椭圆 682">
                <a:extLst>
                  <a:ext uri="{FF2B5EF4-FFF2-40B4-BE49-F238E27FC236}">
                    <a16:creationId xmlns:a16="http://schemas.microsoft.com/office/drawing/2014/main" id="{82926F46-9472-A423-1A31-2BCA05089DD2}"/>
                  </a:ext>
                </a:extLst>
              </p:cNvPr>
              <p:cNvSpPr/>
              <p:nvPr/>
            </p:nvSpPr>
            <p:spPr>
              <a:xfrm>
                <a:off x="6704506" y="-402766"/>
                <a:ext cx="81061" cy="81061"/>
              </a:xfrm>
              <a:prstGeom prst="ellipse">
                <a:avLst/>
              </a:prstGeom>
              <a:solidFill>
                <a:srgbClr val="FF451F">
                  <a:alpha val="545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4" name="椭圆 683">
                <a:extLst>
                  <a:ext uri="{FF2B5EF4-FFF2-40B4-BE49-F238E27FC236}">
                    <a16:creationId xmlns:a16="http://schemas.microsoft.com/office/drawing/2014/main" id="{E7BE0C22-463F-54B2-47A3-67AB1B6721FE}"/>
                  </a:ext>
                </a:extLst>
              </p:cNvPr>
              <p:cNvSpPr/>
              <p:nvPr/>
            </p:nvSpPr>
            <p:spPr>
              <a:xfrm>
                <a:off x="6700394" y="-277489"/>
                <a:ext cx="89285" cy="89285"/>
              </a:xfrm>
              <a:prstGeom prst="ellipse">
                <a:avLst/>
              </a:prstGeom>
              <a:solidFill>
                <a:srgbClr val="FF451F">
                  <a:alpha val="818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5" name="椭圆 684">
                <a:extLst>
                  <a:ext uri="{FF2B5EF4-FFF2-40B4-BE49-F238E27FC236}">
                    <a16:creationId xmlns:a16="http://schemas.microsoft.com/office/drawing/2014/main" id="{FA9817B1-A91A-F7E8-F919-8344A555C240}"/>
                  </a:ext>
                </a:extLst>
              </p:cNvPr>
              <p:cNvSpPr/>
              <p:nvPr/>
            </p:nvSpPr>
            <p:spPr>
              <a:xfrm>
                <a:off x="6696283" y="-143988"/>
                <a:ext cx="97509" cy="97509"/>
              </a:xfrm>
              <a:prstGeom prst="ellipse">
                <a:avLst/>
              </a:prstGeom>
              <a:solidFill>
                <a:srgbClr val="FF451F">
                  <a:alpha val="1090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6" name="椭圆 685">
                <a:extLst>
                  <a:ext uri="{FF2B5EF4-FFF2-40B4-BE49-F238E27FC236}">
                    <a16:creationId xmlns:a16="http://schemas.microsoft.com/office/drawing/2014/main" id="{C2C11F87-3805-1FAF-F5BC-FCABFF1E8BCB}"/>
                  </a:ext>
                </a:extLst>
              </p:cNvPr>
              <p:cNvSpPr/>
              <p:nvPr/>
            </p:nvSpPr>
            <p:spPr>
              <a:xfrm>
                <a:off x="6692171" y="-2263"/>
                <a:ext cx="105732" cy="105732"/>
              </a:xfrm>
              <a:prstGeom prst="ellipse">
                <a:avLst/>
              </a:prstGeom>
              <a:solidFill>
                <a:srgbClr val="FF451F">
                  <a:alpha val="1363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7" name="椭圆 686">
                <a:extLst>
                  <a:ext uri="{FF2B5EF4-FFF2-40B4-BE49-F238E27FC236}">
                    <a16:creationId xmlns:a16="http://schemas.microsoft.com/office/drawing/2014/main" id="{400A3686-C049-7CA9-42D2-48016887C619}"/>
                  </a:ext>
                </a:extLst>
              </p:cNvPr>
              <p:cNvSpPr/>
              <p:nvPr/>
            </p:nvSpPr>
            <p:spPr>
              <a:xfrm>
                <a:off x="6688059" y="147685"/>
                <a:ext cx="113956" cy="113956"/>
              </a:xfrm>
              <a:prstGeom prst="ellipse">
                <a:avLst/>
              </a:prstGeom>
              <a:solidFill>
                <a:srgbClr val="FF451F">
                  <a:alpha val="163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8" name="椭圆 687">
                <a:extLst>
                  <a:ext uri="{FF2B5EF4-FFF2-40B4-BE49-F238E27FC236}">
                    <a16:creationId xmlns:a16="http://schemas.microsoft.com/office/drawing/2014/main" id="{4D181492-4A29-80E4-86D9-6AB6EFCE1E0F}"/>
                  </a:ext>
                </a:extLst>
              </p:cNvPr>
              <p:cNvSpPr/>
              <p:nvPr/>
            </p:nvSpPr>
            <p:spPr>
              <a:xfrm>
                <a:off x="6683947" y="305857"/>
                <a:ext cx="122179" cy="122179"/>
              </a:xfrm>
              <a:prstGeom prst="ellipse">
                <a:avLst/>
              </a:prstGeom>
              <a:solidFill>
                <a:srgbClr val="FF451F">
                  <a:alpha val="1909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89" name="椭圆 688">
                <a:extLst>
                  <a:ext uri="{FF2B5EF4-FFF2-40B4-BE49-F238E27FC236}">
                    <a16:creationId xmlns:a16="http://schemas.microsoft.com/office/drawing/2014/main" id="{8CB2EB6C-14CB-F3A5-ECB5-E8AFDBD2A849}"/>
                  </a:ext>
                </a:extLst>
              </p:cNvPr>
              <p:cNvSpPr/>
              <p:nvPr/>
            </p:nvSpPr>
            <p:spPr>
              <a:xfrm>
                <a:off x="6679836" y="472252"/>
                <a:ext cx="130403" cy="130403"/>
              </a:xfrm>
              <a:prstGeom prst="ellipse">
                <a:avLst/>
              </a:prstGeom>
              <a:solidFill>
                <a:srgbClr val="FF451F">
                  <a:alpha val="218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0" name="椭圆 689">
                <a:extLst>
                  <a:ext uri="{FF2B5EF4-FFF2-40B4-BE49-F238E27FC236}">
                    <a16:creationId xmlns:a16="http://schemas.microsoft.com/office/drawing/2014/main" id="{6AB1EB70-3DC3-6C38-A355-2B33B427243B}"/>
                  </a:ext>
                </a:extLst>
              </p:cNvPr>
              <p:cNvSpPr/>
              <p:nvPr/>
            </p:nvSpPr>
            <p:spPr>
              <a:xfrm>
                <a:off x="6675724" y="646871"/>
                <a:ext cx="138627" cy="138627"/>
              </a:xfrm>
              <a:prstGeom prst="ellipse">
                <a:avLst/>
              </a:prstGeom>
              <a:solidFill>
                <a:srgbClr val="FF451F">
                  <a:alpha val="2454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1" name="椭圆 690">
                <a:extLst>
                  <a:ext uri="{FF2B5EF4-FFF2-40B4-BE49-F238E27FC236}">
                    <a16:creationId xmlns:a16="http://schemas.microsoft.com/office/drawing/2014/main" id="{358CDC02-6AF3-7F35-1912-00F38F720E23}"/>
                  </a:ext>
                </a:extLst>
              </p:cNvPr>
              <p:cNvSpPr/>
              <p:nvPr/>
            </p:nvSpPr>
            <p:spPr>
              <a:xfrm>
                <a:off x="6671612" y="829714"/>
                <a:ext cx="146850" cy="146850"/>
              </a:xfrm>
              <a:prstGeom prst="ellipse">
                <a:avLst/>
              </a:prstGeom>
              <a:solidFill>
                <a:srgbClr val="FF451F">
                  <a:alpha val="2727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692" name="椭圆 691">
                <a:extLst>
                  <a:ext uri="{FF2B5EF4-FFF2-40B4-BE49-F238E27FC236}">
                    <a16:creationId xmlns:a16="http://schemas.microsoft.com/office/drawing/2014/main" id="{48147660-3CEE-B40F-52AE-6A67774EAAB1}"/>
                  </a:ext>
                </a:extLst>
              </p:cNvPr>
              <p:cNvSpPr/>
              <p:nvPr/>
            </p:nvSpPr>
            <p:spPr>
              <a:xfrm>
                <a:off x="6667500" y="1020783"/>
                <a:ext cx="155074" cy="155074"/>
              </a:xfrm>
              <a:prstGeom prst="ellipse">
                <a:avLst/>
              </a:prstGeom>
              <a:solidFill>
                <a:srgbClr val="FF451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3" name="文本框 1112">
            <a:extLst>
              <a:ext uri="{FF2B5EF4-FFF2-40B4-BE49-F238E27FC236}">
                <a16:creationId xmlns:a16="http://schemas.microsoft.com/office/drawing/2014/main" id="{E7F2940E-92CF-93C6-DDE6-A3CAE331E7F4}"/>
              </a:ext>
            </a:extLst>
          </p:cNvPr>
          <p:cNvSpPr txBox="1"/>
          <p:nvPr/>
        </p:nvSpPr>
        <p:spPr>
          <a:xfrm>
            <a:off x="5345323" y="3507373"/>
            <a:ext cx="1446551" cy="461665"/>
          </a:xfrm>
          <a:prstGeom prst="rect">
            <a:avLst/>
          </a:prstGeom>
          <a:noFill/>
        </p:spPr>
        <p:txBody>
          <a:bodyPr vert="horz" wrap="none" rtlCol="0">
            <a:spAutoFit/>
          </a:bodyPr>
          <a:lstStyle/>
          <a:p>
            <a:pPr algn="ctr"/>
            <a:r>
              <a:rPr lang="zh-CN" alt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品牌调性</a:t>
            </a:r>
            <a:endParaRPr lang="en-US" sz="24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14" name="文本框 1113">
            <a:extLst>
              <a:ext uri="{FF2B5EF4-FFF2-40B4-BE49-F238E27FC236}">
                <a16:creationId xmlns:a16="http://schemas.microsoft.com/office/drawing/2014/main" id="{B4F75188-4AB1-949F-1F55-FB33FE13D049}"/>
              </a:ext>
            </a:extLst>
          </p:cNvPr>
          <p:cNvSpPr txBox="1"/>
          <p:nvPr/>
        </p:nvSpPr>
        <p:spPr>
          <a:xfrm>
            <a:off x="5488951" y="3974812"/>
            <a:ext cx="1159293" cy="246221"/>
          </a:xfrm>
          <a:prstGeom prst="rect">
            <a:avLst/>
          </a:prstGeom>
          <a:noFill/>
        </p:spPr>
        <p:txBody>
          <a:bodyPr vert="horz" wrap="none" rtlCol="0">
            <a:spAutoFit/>
          </a:bodyPr>
          <a:lstStyle/>
          <a:p>
            <a:pPr algn="ctr"/>
            <a:r>
              <a:rPr lang="en-US" altLang="zh-CN" sz="1000" dirty="0">
                <a:solidFill>
                  <a:schemeClr val="bg1"/>
                </a:solidFill>
                <a:latin typeface="+mn-ea"/>
                <a:cs typeface="OPPOSans B" panose="00020600040101010101" pitchFamily="18" charset="-122"/>
              </a:rPr>
              <a:t>Brand </a:t>
            </a:r>
            <a:r>
              <a:rPr lang="en-US" altLang="zh-CN" sz="1000" dirty="0" err="1">
                <a:solidFill>
                  <a:schemeClr val="bg1"/>
                </a:solidFill>
                <a:latin typeface="+mn-ea"/>
                <a:cs typeface="OPPOSans B" panose="00020600040101010101" pitchFamily="18" charset="-122"/>
              </a:rPr>
              <a:t>Identinity</a:t>
            </a:r>
            <a:endParaRPr lang="en-US" sz="1000" dirty="0">
              <a:solidFill>
                <a:schemeClr val="bg1"/>
              </a:solidFill>
              <a:latin typeface="+mn-ea"/>
              <a:cs typeface="OPPOSans B" panose="00020600040101010101" pitchFamily="18" charset="-122"/>
            </a:endParaRPr>
          </a:p>
        </p:txBody>
      </p:sp>
      <p:grpSp>
        <p:nvGrpSpPr>
          <p:cNvPr id="1123" name="组合 1122">
            <a:extLst>
              <a:ext uri="{FF2B5EF4-FFF2-40B4-BE49-F238E27FC236}">
                <a16:creationId xmlns:a16="http://schemas.microsoft.com/office/drawing/2014/main" id="{AD5E6869-6B8D-E6EA-230C-BBDF17CD94DB}"/>
              </a:ext>
            </a:extLst>
          </p:cNvPr>
          <p:cNvGrpSpPr/>
          <p:nvPr/>
        </p:nvGrpSpPr>
        <p:grpSpPr>
          <a:xfrm>
            <a:off x="6424956" y="1441839"/>
            <a:ext cx="1359780" cy="1359780"/>
            <a:chOff x="6021731" y="1441839"/>
            <a:chExt cx="1359780" cy="1359780"/>
          </a:xfrm>
        </p:grpSpPr>
        <p:sp>
          <p:nvSpPr>
            <p:cNvPr id="1115" name="椭圆 1114">
              <a:extLst>
                <a:ext uri="{FF2B5EF4-FFF2-40B4-BE49-F238E27FC236}">
                  <a16:creationId xmlns:a16="http://schemas.microsoft.com/office/drawing/2014/main" id="{708C7DBF-1310-41A8-44B9-6B0E39607333}"/>
                </a:ext>
              </a:extLst>
            </p:cNvPr>
            <p:cNvSpPr/>
            <p:nvPr/>
          </p:nvSpPr>
          <p:spPr>
            <a:xfrm>
              <a:off x="6021731" y="1441839"/>
              <a:ext cx="1359780" cy="135978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椭圆 1115">
              <a:extLst>
                <a:ext uri="{FF2B5EF4-FFF2-40B4-BE49-F238E27FC236}">
                  <a16:creationId xmlns:a16="http://schemas.microsoft.com/office/drawing/2014/main" id="{BCFFD70B-EDEF-99F2-5668-A2C521B3E1E6}"/>
                </a:ext>
              </a:extLst>
            </p:cNvPr>
            <p:cNvSpPr/>
            <p:nvPr/>
          </p:nvSpPr>
          <p:spPr>
            <a:xfrm>
              <a:off x="6120040" y="1540148"/>
              <a:ext cx="1163162" cy="1163162"/>
            </a:xfrm>
            <a:prstGeom prst="ellipse">
              <a:avLst/>
            </a:prstGeom>
            <a:noFill/>
            <a:ln>
              <a:gradFill>
                <a:gsLst>
                  <a:gs pos="0">
                    <a:srgbClr val="FF451F"/>
                  </a:gs>
                  <a:gs pos="7000">
                    <a:srgbClr val="FF451F">
                      <a:alpha val="0"/>
                    </a:srgbClr>
                  </a:gs>
                  <a:gs pos="90000">
                    <a:srgbClr val="ED7462">
                      <a:alpha val="0"/>
                    </a:srgbClr>
                  </a:gs>
                  <a:gs pos="80000">
                    <a:srgbClr val="E2908A">
                      <a:alpha val="0"/>
                    </a:srgbClr>
                  </a:gs>
                  <a:gs pos="69000">
                    <a:srgbClr val="FF451F"/>
                  </a:gs>
                  <a:gs pos="57000">
                    <a:srgbClr val="F46047">
                      <a:alpha val="0"/>
                    </a:srgbClr>
                  </a:gs>
                  <a:gs pos="39000">
                    <a:srgbClr val="F16953">
                      <a:alpha val="0"/>
                    </a:srgbClr>
                  </a:gs>
                  <a:gs pos="18000">
                    <a:srgbClr val="FF451F">
                      <a:alpha val="0"/>
                    </a:srgbClr>
                  </a:gs>
                  <a:gs pos="27000">
                    <a:srgbClr val="FF451F"/>
                  </a:gs>
                  <a:gs pos="100000">
                    <a:srgbClr val="FF451F"/>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7" name="组合 1116">
            <a:extLst>
              <a:ext uri="{FF2B5EF4-FFF2-40B4-BE49-F238E27FC236}">
                <a16:creationId xmlns:a16="http://schemas.microsoft.com/office/drawing/2014/main" id="{7F84A09C-77AA-346F-7262-EA1197234AF4}"/>
              </a:ext>
            </a:extLst>
          </p:cNvPr>
          <p:cNvGrpSpPr/>
          <p:nvPr/>
        </p:nvGrpSpPr>
        <p:grpSpPr>
          <a:xfrm>
            <a:off x="7528114" y="1749601"/>
            <a:ext cx="252414" cy="252414"/>
            <a:chOff x="3967163" y="4654550"/>
            <a:chExt cx="176212" cy="176212"/>
          </a:xfrm>
        </p:grpSpPr>
        <p:sp>
          <p:nvSpPr>
            <p:cNvPr id="1118" name="椭圆 1117">
              <a:extLst>
                <a:ext uri="{FF2B5EF4-FFF2-40B4-BE49-F238E27FC236}">
                  <a16:creationId xmlns:a16="http://schemas.microsoft.com/office/drawing/2014/main" id="{AF3AD879-68E8-BF89-557B-64D9160F5455}"/>
                </a:ext>
              </a:extLst>
            </p:cNvPr>
            <p:cNvSpPr/>
            <p:nvPr/>
          </p:nvSpPr>
          <p:spPr>
            <a:xfrm>
              <a:off x="3967163" y="4654550"/>
              <a:ext cx="176212" cy="176212"/>
            </a:xfrm>
            <a:prstGeom prst="ellipse">
              <a:avLst/>
            </a:prstGeom>
            <a:solidFill>
              <a:srgbClr val="EA3A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椭圆 1118">
              <a:extLst>
                <a:ext uri="{FF2B5EF4-FFF2-40B4-BE49-F238E27FC236}">
                  <a16:creationId xmlns:a16="http://schemas.microsoft.com/office/drawing/2014/main" id="{D3C7614A-6AFF-0DE6-B79F-7C32FBB95BD5}"/>
                </a:ext>
              </a:extLst>
            </p:cNvPr>
            <p:cNvSpPr/>
            <p:nvPr/>
          </p:nvSpPr>
          <p:spPr>
            <a:xfrm>
              <a:off x="4018436" y="4705823"/>
              <a:ext cx="73666" cy="73666"/>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0" name="椭圆 1119">
            <a:extLst>
              <a:ext uri="{FF2B5EF4-FFF2-40B4-BE49-F238E27FC236}">
                <a16:creationId xmlns:a16="http://schemas.microsoft.com/office/drawing/2014/main" id="{3835DF53-07D1-122B-33D4-C5DFB5313212}"/>
              </a:ext>
            </a:extLst>
          </p:cNvPr>
          <p:cNvSpPr/>
          <p:nvPr/>
        </p:nvSpPr>
        <p:spPr>
          <a:xfrm>
            <a:off x="7478123" y="1699610"/>
            <a:ext cx="352394" cy="352394"/>
          </a:xfrm>
          <a:prstGeom prst="ellipse">
            <a:avLst/>
          </a:prstGeom>
          <a:noFill/>
          <a:ln w="6350">
            <a:solidFill>
              <a:srgbClr val="FF45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任意多边形: 形状 1120">
            <a:extLst>
              <a:ext uri="{FF2B5EF4-FFF2-40B4-BE49-F238E27FC236}">
                <a16:creationId xmlns:a16="http://schemas.microsoft.com/office/drawing/2014/main" id="{48760FC6-4E58-4B1C-FE7B-9FD543F4E686}"/>
              </a:ext>
            </a:extLst>
          </p:cNvPr>
          <p:cNvSpPr/>
          <p:nvPr/>
        </p:nvSpPr>
        <p:spPr>
          <a:xfrm>
            <a:off x="7777419" y="1492538"/>
            <a:ext cx="1256562" cy="247772"/>
          </a:xfrm>
          <a:custGeom>
            <a:avLst/>
            <a:gdLst>
              <a:gd name="connsiteX0" fmla="*/ 0 w 1256562"/>
              <a:gd name="connsiteY0" fmla="*/ 247772 h 247772"/>
              <a:gd name="connsiteX1" fmla="*/ 247772 w 1256562"/>
              <a:gd name="connsiteY1" fmla="*/ 0 h 247772"/>
              <a:gd name="connsiteX2" fmla="*/ 1256562 w 1256562"/>
              <a:gd name="connsiteY2" fmla="*/ 0 h 247772"/>
            </a:gdLst>
            <a:ahLst/>
            <a:cxnLst>
              <a:cxn ang="0">
                <a:pos x="connsiteX0" y="connsiteY0"/>
              </a:cxn>
              <a:cxn ang="0">
                <a:pos x="connsiteX1" y="connsiteY1"/>
              </a:cxn>
              <a:cxn ang="0">
                <a:pos x="connsiteX2" y="connsiteY2"/>
              </a:cxn>
            </a:cxnLst>
            <a:rect l="l" t="t" r="r" b="b"/>
            <a:pathLst>
              <a:path w="1256562" h="247772">
                <a:moveTo>
                  <a:pt x="0" y="247772"/>
                </a:moveTo>
                <a:lnTo>
                  <a:pt x="247772" y="0"/>
                </a:lnTo>
                <a:lnTo>
                  <a:pt x="1256562" y="0"/>
                </a:lnTo>
              </a:path>
            </a:pathLst>
          </a:custGeom>
          <a:noFill/>
          <a:ln>
            <a:gradFill>
              <a:gsLst>
                <a:gs pos="0">
                  <a:srgbClr val="FF451F"/>
                </a:gs>
                <a:gs pos="100000">
                  <a:srgbClr val="FF451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4" name="组合 1123">
            <a:extLst>
              <a:ext uri="{FF2B5EF4-FFF2-40B4-BE49-F238E27FC236}">
                <a16:creationId xmlns:a16="http://schemas.microsoft.com/office/drawing/2014/main" id="{A36BC68A-7CF4-50CB-7036-799D17285787}"/>
              </a:ext>
            </a:extLst>
          </p:cNvPr>
          <p:cNvGrpSpPr/>
          <p:nvPr/>
        </p:nvGrpSpPr>
        <p:grpSpPr>
          <a:xfrm>
            <a:off x="3272070" y="3574375"/>
            <a:ext cx="1359780" cy="1359780"/>
            <a:chOff x="6021731" y="1441839"/>
            <a:chExt cx="1359780" cy="1359780"/>
          </a:xfrm>
        </p:grpSpPr>
        <p:sp>
          <p:nvSpPr>
            <p:cNvPr id="1125" name="椭圆 1124">
              <a:extLst>
                <a:ext uri="{FF2B5EF4-FFF2-40B4-BE49-F238E27FC236}">
                  <a16:creationId xmlns:a16="http://schemas.microsoft.com/office/drawing/2014/main" id="{ED7C322C-FB23-3CC7-279E-68F70C00E2D2}"/>
                </a:ext>
              </a:extLst>
            </p:cNvPr>
            <p:cNvSpPr/>
            <p:nvPr/>
          </p:nvSpPr>
          <p:spPr>
            <a:xfrm>
              <a:off x="6021731" y="1441839"/>
              <a:ext cx="1359780" cy="135978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椭圆 1125">
              <a:extLst>
                <a:ext uri="{FF2B5EF4-FFF2-40B4-BE49-F238E27FC236}">
                  <a16:creationId xmlns:a16="http://schemas.microsoft.com/office/drawing/2014/main" id="{8CC5153B-551B-7574-2F6B-BE559934249F}"/>
                </a:ext>
              </a:extLst>
            </p:cNvPr>
            <p:cNvSpPr/>
            <p:nvPr/>
          </p:nvSpPr>
          <p:spPr>
            <a:xfrm>
              <a:off x="6120040" y="1540148"/>
              <a:ext cx="1163162" cy="1163162"/>
            </a:xfrm>
            <a:prstGeom prst="ellipse">
              <a:avLst/>
            </a:prstGeom>
            <a:noFill/>
            <a:ln>
              <a:gradFill>
                <a:gsLst>
                  <a:gs pos="0">
                    <a:srgbClr val="FF451F"/>
                  </a:gs>
                  <a:gs pos="7000">
                    <a:srgbClr val="FF451F">
                      <a:alpha val="0"/>
                    </a:srgbClr>
                  </a:gs>
                  <a:gs pos="90000">
                    <a:srgbClr val="ED7462">
                      <a:alpha val="0"/>
                    </a:srgbClr>
                  </a:gs>
                  <a:gs pos="80000">
                    <a:srgbClr val="E2908A">
                      <a:alpha val="0"/>
                    </a:srgbClr>
                  </a:gs>
                  <a:gs pos="69000">
                    <a:srgbClr val="FF451F"/>
                  </a:gs>
                  <a:gs pos="57000">
                    <a:srgbClr val="F46047">
                      <a:alpha val="0"/>
                    </a:srgbClr>
                  </a:gs>
                  <a:gs pos="39000">
                    <a:srgbClr val="F16953">
                      <a:alpha val="0"/>
                    </a:srgbClr>
                  </a:gs>
                  <a:gs pos="18000">
                    <a:srgbClr val="FF451F">
                      <a:alpha val="0"/>
                    </a:srgbClr>
                  </a:gs>
                  <a:gs pos="27000">
                    <a:srgbClr val="FF451F"/>
                  </a:gs>
                  <a:gs pos="100000">
                    <a:srgbClr val="FF451F"/>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组合 1126">
            <a:extLst>
              <a:ext uri="{FF2B5EF4-FFF2-40B4-BE49-F238E27FC236}">
                <a16:creationId xmlns:a16="http://schemas.microsoft.com/office/drawing/2014/main" id="{DE145F06-E418-C37D-B471-4757D543206B}"/>
              </a:ext>
            </a:extLst>
          </p:cNvPr>
          <p:cNvGrpSpPr/>
          <p:nvPr/>
        </p:nvGrpSpPr>
        <p:grpSpPr>
          <a:xfrm>
            <a:off x="6845209" y="4832775"/>
            <a:ext cx="1359780" cy="1359780"/>
            <a:chOff x="6021731" y="1441839"/>
            <a:chExt cx="1359780" cy="1359780"/>
          </a:xfrm>
        </p:grpSpPr>
        <p:sp>
          <p:nvSpPr>
            <p:cNvPr id="1128" name="椭圆 1127">
              <a:extLst>
                <a:ext uri="{FF2B5EF4-FFF2-40B4-BE49-F238E27FC236}">
                  <a16:creationId xmlns:a16="http://schemas.microsoft.com/office/drawing/2014/main" id="{F414E7F2-D37C-EF2C-81A9-7FFFBC0066ED}"/>
                </a:ext>
              </a:extLst>
            </p:cNvPr>
            <p:cNvSpPr/>
            <p:nvPr/>
          </p:nvSpPr>
          <p:spPr>
            <a:xfrm>
              <a:off x="6021731" y="1441839"/>
              <a:ext cx="1359780" cy="135978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椭圆 1128">
              <a:extLst>
                <a:ext uri="{FF2B5EF4-FFF2-40B4-BE49-F238E27FC236}">
                  <a16:creationId xmlns:a16="http://schemas.microsoft.com/office/drawing/2014/main" id="{07AE759D-8B28-B722-0CBB-F6C33D63660B}"/>
                </a:ext>
              </a:extLst>
            </p:cNvPr>
            <p:cNvSpPr/>
            <p:nvPr/>
          </p:nvSpPr>
          <p:spPr>
            <a:xfrm>
              <a:off x="6120040" y="1540148"/>
              <a:ext cx="1163162" cy="1163162"/>
            </a:xfrm>
            <a:prstGeom prst="ellipse">
              <a:avLst/>
            </a:prstGeom>
            <a:noFill/>
            <a:ln>
              <a:gradFill>
                <a:gsLst>
                  <a:gs pos="0">
                    <a:srgbClr val="FF451F"/>
                  </a:gs>
                  <a:gs pos="7000">
                    <a:srgbClr val="FF451F">
                      <a:alpha val="0"/>
                    </a:srgbClr>
                  </a:gs>
                  <a:gs pos="90000">
                    <a:srgbClr val="ED7462">
                      <a:alpha val="0"/>
                    </a:srgbClr>
                  </a:gs>
                  <a:gs pos="80000">
                    <a:srgbClr val="E2908A">
                      <a:alpha val="0"/>
                    </a:srgbClr>
                  </a:gs>
                  <a:gs pos="69000">
                    <a:srgbClr val="FF451F"/>
                  </a:gs>
                  <a:gs pos="57000">
                    <a:srgbClr val="F46047">
                      <a:alpha val="0"/>
                    </a:srgbClr>
                  </a:gs>
                  <a:gs pos="39000">
                    <a:srgbClr val="F16953">
                      <a:alpha val="0"/>
                    </a:srgbClr>
                  </a:gs>
                  <a:gs pos="18000">
                    <a:srgbClr val="FF451F">
                      <a:alpha val="0"/>
                    </a:srgbClr>
                  </a:gs>
                  <a:gs pos="27000">
                    <a:srgbClr val="FF451F"/>
                  </a:gs>
                  <a:gs pos="100000">
                    <a:srgbClr val="FF451F"/>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0" name="组合 1129">
            <a:extLst>
              <a:ext uri="{FF2B5EF4-FFF2-40B4-BE49-F238E27FC236}">
                <a16:creationId xmlns:a16="http://schemas.microsoft.com/office/drawing/2014/main" id="{CC8A4DBB-CD47-67AA-1B31-F13174B38CF4}"/>
              </a:ext>
            </a:extLst>
          </p:cNvPr>
          <p:cNvGrpSpPr/>
          <p:nvPr/>
        </p:nvGrpSpPr>
        <p:grpSpPr>
          <a:xfrm>
            <a:off x="3833088" y="4704890"/>
            <a:ext cx="252414" cy="252414"/>
            <a:chOff x="3967163" y="4654550"/>
            <a:chExt cx="176212" cy="176212"/>
          </a:xfrm>
        </p:grpSpPr>
        <p:sp>
          <p:nvSpPr>
            <p:cNvPr id="1131" name="椭圆 1130">
              <a:extLst>
                <a:ext uri="{FF2B5EF4-FFF2-40B4-BE49-F238E27FC236}">
                  <a16:creationId xmlns:a16="http://schemas.microsoft.com/office/drawing/2014/main" id="{9AE31141-214E-BA9D-2618-7997FB971790}"/>
                </a:ext>
              </a:extLst>
            </p:cNvPr>
            <p:cNvSpPr/>
            <p:nvPr/>
          </p:nvSpPr>
          <p:spPr>
            <a:xfrm>
              <a:off x="3967163" y="4654550"/>
              <a:ext cx="176212" cy="176212"/>
            </a:xfrm>
            <a:prstGeom prst="ellipse">
              <a:avLst/>
            </a:prstGeom>
            <a:solidFill>
              <a:srgbClr val="EA3A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椭圆 1131">
              <a:extLst>
                <a:ext uri="{FF2B5EF4-FFF2-40B4-BE49-F238E27FC236}">
                  <a16:creationId xmlns:a16="http://schemas.microsoft.com/office/drawing/2014/main" id="{06DBB268-9C42-03CA-63D7-70B8FE3DABFE}"/>
                </a:ext>
              </a:extLst>
            </p:cNvPr>
            <p:cNvSpPr/>
            <p:nvPr/>
          </p:nvSpPr>
          <p:spPr>
            <a:xfrm>
              <a:off x="4018436" y="4705823"/>
              <a:ext cx="73666" cy="73666"/>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3" name="椭圆 1132">
            <a:extLst>
              <a:ext uri="{FF2B5EF4-FFF2-40B4-BE49-F238E27FC236}">
                <a16:creationId xmlns:a16="http://schemas.microsoft.com/office/drawing/2014/main" id="{40A4AD0A-FABB-6750-FB48-95899AF741D8}"/>
              </a:ext>
            </a:extLst>
          </p:cNvPr>
          <p:cNvSpPr/>
          <p:nvPr/>
        </p:nvSpPr>
        <p:spPr>
          <a:xfrm>
            <a:off x="3783097" y="4654899"/>
            <a:ext cx="352394" cy="352394"/>
          </a:xfrm>
          <a:prstGeom prst="ellipse">
            <a:avLst/>
          </a:prstGeom>
          <a:noFill/>
          <a:ln w="6350">
            <a:solidFill>
              <a:srgbClr val="FF45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4" name="组合 1133">
            <a:extLst>
              <a:ext uri="{FF2B5EF4-FFF2-40B4-BE49-F238E27FC236}">
                <a16:creationId xmlns:a16="http://schemas.microsoft.com/office/drawing/2014/main" id="{79C9C5C9-7127-2454-FEEB-1A6A8DB31A44}"/>
              </a:ext>
            </a:extLst>
          </p:cNvPr>
          <p:cNvGrpSpPr/>
          <p:nvPr/>
        </p:nvGrpSpPr>
        <p:grpSpPr>
          <a:xfrm>
            <a:off x="7975618" y="5316547"/>
            <a:ext cx="252414" cy="252414"/>
            <a:chOff x="3967163" y="4654550"/>
            <a:chExt cx="176212" cy="176212"/>
          </a:xfrm>
        </p:grpSpPr>
        <p:sp>
          <p:nvSpPr>
            <p:cNvPr id="1135" name="椭圆 1134">
              <a:extLst>
                <a:ext uri="{FF2B5EF4-FFF2-40B4-BE49-F238E27FC236}">
                  <a16:creationId xmlns:a16="http://schemas.microsoft.com/office/drawing/2014/main" id="{214D56A7-EA18-17DE-3341-1EED01D2BFE3}"/>
                </a:ext>
              </a:extLst>
            </p:cNvPr>
            <p:cNvSpPr/>
            <p:nvPr/>
          </p:nvSpPr>
          <p:spPr>
            <a:xfrm>
              <a:off x="3967163" y="4654550"/>
              <a:ext cx="176212" cy="176212"/>
            </a:xfrm>
            <a:prstGeom prst="ellipse">
              <a:avLst/>
            </a:prstGeom>
            <a:solidFill>
              <a:srgbClr val="EA3A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椭圆 1135">
              <a:extLst>
                <a:ext uri="{FF2B5EF4-FFF2-40B4-BE49-F238E27FC236}">
                  <a16:creationId xmlns:a16="http://schemas.microsoft.com/office/drawing/2014/main" id="{05C72B41-5D5A-3BEC-016F-A120DC4D07B5}"/>
                </a:ext>
              </a:extLst>
            </p:cNvPr>
            <p:cNvSpPr/>
            <p:nvPr/>
          </p:nvSpPr>
          <p:spPr>
            <a:xfrm>
              <a:off x="4018436" y="4705823"/>
              <a:ext cx="73666" cy="73666"/>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7" name="椭圆 1136">
            <a:extLst>
              <a:ext uri="{FF2B5EF4-FFF2-40B4-BE49-F238E27FC236}">
                <a16:creationId xmlns:a16="http://schemas.microsoft.com/office/drawing/2014/main" id="{6C5432EB-1308-FDFE-9861-FB8C25D4B3BA}"/>
              </a:ext>
            </a:extLst>
          </p:cNvPr>
          <p:cNvSpPr/>
          <p:nvPr/>
        </p:nvSpPr>
        <p:spPr>
          <a:xfrm>
            <a:off x="7925627" y="5266556"/>
            <a:ext cx="352394" cy="352394"/>
          </a:xfrm>
          <a:prstGeom prst="ellipse">
            <a:avLst/>
          </a:prstGeom>
          <a:noFill/>
          <a:ln w="6350">
            <a:solidFill>
              <a:srgbClr val="FF45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任意多边形: 形状 1137">
            <a:extLst>
              <a:ext uri="{FF2B5EF4-FFF2-40B4-BE49-F238E27FC236}">
                <a16:creationId xmlns:a16="http://schemas.microsoft.com/office/drawing/2014/main" id="{891FDDE7-2F98-1F9A-FEF3-B53EC352CB28}"/>
              </a:ext>
            </a:extLst>
          </p:cNvPr>
          <p:cNvSpPr/>
          <p:nvPr/>
        </p:nvSpPr>
        <p:spPr>
          <a:xfrm flipV="1">
            <a:off x="8251886" y="5558971"/>
            <a:ext cx="1256562" cy="247772"/>
          </a:xfrm>
          <a:custGeom>
            <a:avLst/>
            <a:gdLst>
              <a:gd name="connsiteX0" fmla="*/ 0 w 1256562"/>
              <a:gd name="connsiteY0" fmla="*/ 247772 h 247772"/>
              <a:gd name="connsiteX1" fmla="*/ 247772 w 1256562"/>
              <a:gd name="connsiteY1" fmla="*/ 0 h 247772"/>
              <a:gd name="connsiteX2" fmla="*/ 1256562 w 1256562"/>
              <a:gd name="connsiteY2" fmla="*/ 0 h 247772"/>
            </a:gdLst>
            <a:ahLst/>
            <a:cxnLst>
              <a:cxn ang="0">
                <a:pos x="connsiteX0" y="connsiteY0"/>
              </a:cxn>
              <a:cxn ang="0">
                <a:pos x="connsiteX1" y="connsiteY1"/>
              </a:cxn>
              <a:cxn ang="0">
                <a:pos x="connsiteX2" y="connsiteY2"/>
              </a:cxn>
            </a:cxnLst>
            <a:rect l="l" t="t" r="r" b="b"/>
            <a:pathLst>
              <a:path w="1256562" h="247772">
                <a:moveTo>
                  <a:pt x="0" y="247772"/>
                </a:moveTo>
                <a:lnTo>
                  <a:pt x="247772" y="0"/>
                </a:lnTo>
                <a:lnTo>
                  <a:pt x="1256562" y="0"/>
                </a:lnTo>
              </a:path>
            </a:pathLst>
          </a:custGeom>
          <a:noFill/>
          <a:ln>
            <a:gradFill>
              <a:gsLst>
                <a:gs pos="0">
                  <a:srgbClr val="FF451F"/>
                </a:gs>
                <a:gs pos="100000">
                  <a:srgbClr val="FF451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任意多边形: 形状 1138">
            <a:extLst>
              <a:ext uri="{FF2B5EF4-FFF2-40B4-BE49-F238E27FC236}">
                <a16:creationId xmlns:a16="http://schemas.microsoft.com/office/drawing/2014/main" id="{F9F07095-942C-5C6B-FB77-B5F57CA631AA}"/>
              </a:ext>
            </a:extLst>
          </p:cNvPr>
          <p:cNvSpPr/>
          <p:nvPr/>
        </p:nvSpPr>
        <p:spPr>
          <a:xfrm flipH="1" flipV="1">
            <a:off x="2622653" y="4987321"/>
            <a:ext cx="1256562" cy="247772"/>
          </a:xfrm>
          <a:custGeom>
            <a:avLst/>
            <a:gdLst>
              <a:gd name="connsiteX0" fmla="*/ 0 w 1256562"/>
              <a:gd name="connsiteY0" fmla="*/ 247772 h 247772"/>
              <a:gd name="connsiteX1" fmla="*/ 247772 w 1256562"/>
              <a:gd name="connsiteY1" fmla="*/ 0 h 247772"/>
              <a:gd name="connsiteX2" fmla="*/ 1256562 w 1256562"/>
              <a:gd name="connsiteY2" fmla="*/ 0 h 247772"/>
            </a:gdLst>
            <a:ahLst/>
            <a:cxnLst>
              <a:cxn ang="0">
                <a:pos x="connsiteX0" y="connsiteY0"/>
              </a:cxn>
              <a:cxn ang="0">
                <a:pos x="connsiteX1" y="connsiteY1"/>
              </a:cxn>
              <a:cxn ang="0">
                <a:pos x="connsiteX2" y="connsiteY2"/>
              </a:cxn>
            </a:cxnLst>
            <a:rect l="l" t="t" r="r" b="b"/>
            <a:pathLst>
              <a:path w="1256562" h="247772">
                <a:moveTo>
                  <a:pt x="0" y="247772"/>
                </a:moveTo>
                <a:lnTo>
                  <a:pt x="247772" y="0"/>
                </a:lnTo>
                <a:lnTo>
                  <a:pt x="1256562" y="0"/>
                </a:lnTo>
              </a:path>
            </a:pathLst>
          </a:custGeom>
          <a:noFill/>
          <a:ln>
            <a:gradFill>
              <a:gsLst>
                <a:gs pos="0">
                  <a:srgbClr val="FF451F"/>
                </a:gs>
                <a:gs pos="100000">
                  <a:srgbClr val="FF451F">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文本框 1139">
            <a:extLst>
              <a:ext uri="{FF2B5EF4-FFF2-40B4-BE49-F238E27FC236}">
                <a16:creationId xmlns:a16="http://schemas.microsoft.com/office/drawing/2014/main" id="{9CAB21D4-7EB6-3A63-0E53-0683BFD38F25}"/>
              </a:ext>
            </a:extLst>
          </p:cNvPr>
          <p:cNvSpPr txBox="1"/>
          <p:nvPr/>
        </p:nvSpPr>
        <p:spPr>
          <a:xfrm>
            <a:off x="9026941" y="1403315"/>
            <a:ext cx="877163" cy="369332"/>
          </a:xfrm>
          <a:prstGeom prst="rect">
            <a:avLst/>
          </a:prstGeom>
          <a:noFill/>
        </p:spPr>
        <p:txBody>
          <a:bodyPr vert="horz" wrap="none" rtlCol="0">
            <a:spAutoFit/>
          </a:bodyPr>
          <a:lstStyle/>
          <a:p>
            <a:r>
              <a:rPr lang="zh-CN" altLang="en-US" dirty="0">
                <a:latin typeface="+mj-ea"/>
                <a:ea typeface="+mj-ea"/>
                <a:cs typeface="OPPOSans B" panose="00020600040101010101" pitchFamily="18" charset="-122"/>
              </a:rPr>
              <a:t>产品层</a:t>
            </a:r>
            <a:endParaRPr lang="en-US" dirty="0">
              <a:latin typeface="+mj-ea"/>
              <a:ea typeface="+mj-ea"/>
              <a:cs typeface="OPPOSans B" panose="00020600040101010101" pitchFamily="18" charset="-122"/>
            </a:endParaRPr>
          </a:p>
        </p:txBody>
      </p:sp>
      <p:sp>
        <p:nvSpPr>
          <p:cNvPr id="1141" name="文本框 1140">
            <a:extLst>
              <a:ext uri="{FF2B5EF4-FFF2-40B4-BE49-F238E27FC236}">
                <a16:creationId xmlns:a16="http://schemas.microsoft.com/office/drawing/2014/main" id="{461EAED2-21ED-78AA-DF70-5821D3B22049}"/>
              </a:ext>
            </a:extLst>
          </p:cNvPr>
          <p:cNvSpPr txBox="1"/>
          <p:nvPr/>
        </p:nvSpPr>
        <p:spPr>
          <a:xfrm>
            <a:off x="9022733" y="1785863"/>
            <a:ext cx="2496167" cy="679673"/>
          </a:xfrm>
          <a:prstGeom prst="rect">
            <a:avLst/>
          </a:prstGeom>
          <a:noFill/>
        </p:spPr>
        <p:txBody>
          <a:bodyPr wrap="square" rtlCol="0">
            <a:spAutoFit/>
          </a:bodyPr>
          <a:lstStyle/>
          <a:p>
            <a:pPr>
              <a:lnSpc>
                <a:spcPct val="130000"/>
              </a:lnSpc>
            </a:pPr>
            <a:r>
              <a:rPr lang="zh-CN" altLang="en-US" sz="1000" dirty="0">
                <a:latin typeface="+mn-ea"/>
                <a:cs typeface="OPPOSans B" panose="00020600040101010101" pitchFamily="18" charset="-122"/>
              </a:rPr>
              <a:t>提升转化 强用户运营活动视觉感知度，品显运营 优化产品布局层级及信息呈现方式，增模块</a:t>
            </a:r>
            <a:endParaRPr lang="en-US" sz="1000" dirty="0">
              <a:latin typeface="+mn-ea"/>
              <a:cs typeface="OPPOSans B" panose="00020600040101010101" pitchFamily="18" charset="-122"/>
            </a:endParaRPr>
          </a:p>
        </p:txBody>
      </p:sp>
      <p:sp>
        <p:nvSpPr>
          <p:cNvPr id="1142" name="矩形 1141">
            <a:extLst>
              <a:ext uri="{FF2B5EF4-FFF2-40B4-BE49-F238E27FC236}">
                <a16:creationId xmlns:a16="http://schemas.microsoft.com/office/drawing/2014/main" id="{B02E967F-8AF9-3262-D9CB-5CA30CFC9BD1}"/>
              </a:ext>
            </a:extLst>
          </p:cNvPr>
          <p:cNvSpPr/>
          <p:nvPr/>
        </p:nvSpPr>
        <p:spPr>
          <a:xfrm>
            <a:off x="9117407" y="1736571"/>
            <a:ext cx="178680" cy="28800"/>
          </a:xfrm>
          <a:prstGeom prst="rect">
            <a:avLst/>
          </a:prstGeom>
          <a:solidFill>
            <a:srgbClr val="FF4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文本框 1142">
            <a:extLst>
              <a:ext uri="{FF2B5EF4-FFF2-40B4-BE49-F238E27FC236}">
                <a16:creationId xmlns:a16="http://schemas.microsoft.com/office/drawing/2014/main" id="{76A6CCEE-961F-A3F5-3C69-3D665B200C1B}"/>
              </a:ext>
            </a:extLst>
          </p:cNvPr>
          <p:cNvSpPr txBox="1"/>
          <p:nvPr/>
        </p:nvSpPr>
        <p:spPr>
          <a:xfrm>
            <a:off x="9121615" y="5283437"/>
            <a:ext cx="877163" cy="369332"/>
          </a:xfrm>
          <a:prstGeom prst="rect">
            <a:avLst/>
          </a:prstGeom>
          <a:noFill/>
        </p:spPr>
        <p:txBody>
          <a:bodyPr vert="horz" wrap="none" rtlCol="0">
            <a:spAutoFit/>
          </a:bodyPr>
          <a:lstStyle/>
          <a:p>
            <a:r>
              <a:rPr lang="zh-CN" altLang="en-US" dirty="0">
                <a:latin typeface="+mj-ea"/>
                <a:ea typeface="+mj-ea"/>
                <a:cs typeface="OPPOSans B" panose="00020600040101010101" pitchFamily="18" charset="-122"/>
              </a:rPr>
              <a:t>视觉层</a:t>
            </a:r>
            <a:endParaRPr lang="en-US" dirty="0">
              <a:latin typeface="+mj-ea"/>
              <a:ea typeface="+mj-ea"/>
              <a:cs typeface="OPPOSans B" panose="00020600040101010101" pitchFamily="18" charset="-122"/>
            </a:endParaRPr>
          </a:p>
        </p:txBody>
      </p:sp>
      <p:sp>
        <p:nvSpPr>
          <p:cNvPr id="1144" name="文本框 1143">
            <a:extLst>
              <a:ext uri="{FF2B5EF4-FFF2-40B4-BE49-F238E27FC236}">
                <a16:creationId xmlns:a16="http://schemas.microsoft.com/office/drawing/2014/main" id="{B3099451-3C7E-2886-3423-44E966F97190}"/>
              </a:ext>
            </a:extLst>
          </p:cNvPr>
          <p:cNvSpPr txBox="1"/>
          <p:nvPr/>
        </p:nvSpPr>
        <p:spPr>
          <a:xfrm>
            <a:off x="9117407" y="5665985"/>
            <a:ext cx="2401493" cy="4796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dirty="0"/>
              <a:t>建立设计规范，统一设计风格，增加品牌融入，建立用户对产品的品感知度</a:t>
            </a:r>
            <a:endParaRPr lang="en-US" dirty="0"/>
          </a:p>
        </p:txBody>
      </p:sp>
      <p:sp>
        <p:nvSpPr>
          <p:cNvPr id="1145" name="矩形 1144">
            <a:extLst>
              <a:ext uri="{FF2B5EF4-FFF2-40B4-BE49-F238E27FC236}">
                <a16:creationId xmlns:a16="http://schemas.microsoft.com/office/drawing/2014/main" id="{6E4104C3-3965-0FA3-5A9C-2965AE6DC0EC}"/>
              </a:ext>
            </a:extLst>
          </p:cNvPr>
          <p:cNvSpPr/>
          <p:nvPr/>
        </p:nvSpPr>
        <p:spPr>
          <a:xfrm>
            <a:off x="9212081" y="5616693"/>
            <a:ext cx="178680" cy="28800"/>
          </a:xfrm>
          <a:prstGeom prst="rect">
            <a:avLst/>
          </a:prstGeom>
          <a:solidFill>
            <a:srgbClr val="FF4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文本框 1145">
            <a:extLst>
              <a:ext uri="{FF2B5EF4-FFF2-40B4-BE49-F238E27FC236}">
                <a16:creationId xmlns:a16="http://schemas.microsoft.com/office/drawing/2014/main" id="{0FD0FCC1-6EF5-EDDC-0400-235AAA56FAB1}"/>
              </a:ext>
            </a:extLst>
          </p:cNvPr>
          <p:cNvSpPr txBox="1"/>
          <p:nvPr/>
        </p:nvSpPr>
        <p:spPr>
          <a:xfrm>
            <a:off x="1701787" y="4682640"/>
            <a:ext cx="877163" cy="369332"/>
          </a:xfrm>
          <a:prstGeom prst="rect">
            <a:avLst/>
          </a:prstGeom>
          <a:noFill/>
        </p:spPr>
        <p:txBody>
          <a:bodyPr vert="horz" wrap="none" rtlCol="0">
            <a:spAutoFit/>
          </a:bodyPr>
          <a:lstStyle/>
          <a:p>
            <a:pPr algn="r"/>
            <a:r>
              <a:rPr lang="zh-CN" altLang="en-US" dirty="0">
                <a:latin typeface="+mj-ea"/>
                <a:ea typeface="+mj-ea"/>
                <a:cs typeface="OPPOSans B" panose="00020600040101010101" pitchFamily="18" charset="-122"/>
              </a:rPr>
              <a:t>用户层</a:t>
            </a:r>
            <a:endParaRPr lang="en-US" dirty="0">
              <a:latin typeface="+mj-ea"/>
              <a:ea typeface="+mj-ea"/>
              <a:cs typeface="OPPOSans B" panose="00020600040101010101" pitchFamily="18" charset="-122"/>
            </a:endParaRPr>
          </a:p>
        </p:txBody>
      </p:sp>
      <p:sp>
        <p:nvSpPr>
          <p:cNvPr id="1147" name="文本框 1146">
            <a:extLst>
              <a:ext uri="{FF2B5EF4-FFF2-40B4-BE49-F238E27FC236}">
                <a16:creationId xmlns:a16="http://schemas.microsoft.com/office/drawing/2014/main" id="{D089B5AB-A15E-A538-41A7-D7612B758140}"/>
              </a:ext>
            </a:extLst>
          </p:cNvPr>
          <p:cNvSpPr txBox="1"/>
          <p:nvPr/>
        </p:nvSpPr>
        <p:spPr>
          <a:xfrm>
            <a:off x="550709" y="5065188"/>
            <a:ext cx="2028241" cy="679673"/>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r"/>
            <a:r>
              <a:rPr lang="zh-CN" altLang="en-US" dirty="0"/>
              <a:t>增加内环功能、</a:t>
            </a:r>
            <a:r>
              <a:rPr lang="en-US" altLang="zh-CN" dirty="0"/>
              <a:t>UGC</a:t>
            </a:r>
            <a:r>
              <a:rPr lang="zh-CN" altLang="en-US" dirty="0"/>
              <a:t>板块等，增强 用户对平台的认知与粘性</a:t>
            </a:r>
            <a:r>
              <a:rPr lang="en-US" altLang="zh-CN" dirty="0"/>
              <a:t>;</a:t>
            </a:r>
            <a:r>
              <a:rPr lang="zh-CN" altLang="en-US" dirty="0"/>
              <a:t>优化交互流程，提升用户使用体验</a:t>
            </a:r>
            <a:endParaRPr lang="en-US" dirty="0"/>
          </a:p>
        </p:txBody>
      </p:sp>
      <p:sp>
        <p:nvSpPr>
          <p:cNvPr id="1148" name="矩形 1147">
            <a:extLst>
              <a:ext uri="{FF2B5EF4-FFF2-40B4-BE49-F238E27FC236}">
                <a16:creationId xmlns:a16="http://schemas.microsoft.com/office/drawing/2014/main" id="{793B7839-550B-9884-9310-A3B0A1F31ADA}"/>
              </a:ext>
            </a:extLst>
          </p:cNvPr>
          <p:cNvSpPr/>
          <p:nvPr/>
        </p:nvSpPr>
        <p:spPr>
          <a:xfrm>
            <a:off x="2300898" y="4987321"/>
            <a:ext cx="178680" cy="28800"/>
          </a:xfrm>
          <a:prstGeom prst="rect">
            <a:avLst/>
          </a:prstGeom>
          <a:solidFill>
            <a:srgbClr val="FF4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1150" name="图形 1149">
            <a:extLst>
              <a:ext uri="{FF2B5EF4-FFF2-40B4-BE49-F238E27FC236}">
                <a16:creationId xmlns:a16="http://schemas.microsoft.com/office/drawing/2014/main" id="{746106F2-5E32-59D8-3390-D8D57DD487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1471" y="3971093"/>
            <a:ext cx="460978" cy="566344"/>
          </a:xfrm>
          <a:prstGeom prst="rect">
            <a:avLst/>
          </a:prstGeom>
        </p:spPr>
      </p:pic>
      <p:pic>
        <p:nvPicPr>
          <p:cNvPr id="1152" name="图形 1151">
            <a:extLst>
              <a:ext uri="{FF2B5EF4-FFF2-40B4-BE49-F238E27FC236}">
                <a16:creationId xmlns:a16="http://schemas.microsoft.com/office/drawing/2014/main" id="{B143E1ED-A2C1-CCBE-EBA0-47034F7AE0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1440" y="5269006"/>
            <a:ext cx="487319" cy="487319"/>
          </a:xfrm>
          <a:prstGeom prst="rect">
            <a:avLst/>
          </a:prstGeom>
        </p:spPr>
      </p:pic>
      <p:pic>
        <p:nvPicPr>
          <p:cNvPr id="1154" name="图形 1153">
            <a:extLst>
              <a:ext uri="{FF2B5EF4-FFF2-40B4-BE49-F238E27FC236}">
                <a16:creationId xmlns:a16="http://schemas.microsoft.com/office/drawing/2014/main" id="{A44EAB45-4FFD-3EB1-3117-D0D5EB80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61187" y="1864899"/>
            <a:ext cx="487319" cy="513661"/>
          </a:xfrm>
          <a:prstGeom prst="rect">
            <a:avLst/>
          </a:prstGeom>
        </p:spPr>
      </p:pic>
    </p:spTree>
    <p:extLst>
      <p:ext uri="{BB962C8B-B14F-4D97-AF65-F5344CB8AC3E}">
        <p14:creationId xmlns:p14="http://schemas.microsoft.com/office/powerpoint/2010/main" val="1707359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5D4C09-F62E-8353-02FC-D007BF01E11A}"/>
              </a:ext>
            </a:extLst>
          </p:cNvPr>
          <p:cNvPicPr>
            <a:picLocks noChangeAspect="1"/>
          </p:cNvPicPr>
          <p:nvPr/>
        </p:nvPicPr>
        <p:blipFill>
          <a:blip r:embed="rId2"/>
          <a:stretch>
            <a:fillRect/>
          </a:stretch>
        </p:blipFill>
        <p:spPr>
          <a:xfrm>
            <a:off x="9525" y="0"/>
            <a:ext cx="12172950" cy="6858000"/>
          </a:xfrm>
          <a:prstGeom prst="rect">
            <a:avLst/>
          </a:prstGeom>
        </p:spPr>
      </p:pic>
      <p:sp>
        <p:nvSpPr>
          <p:cNvPr id="33" name="等腰三角形 32">
            <a:extLst>
              <a:ext uri="{FF2B5EF4-FFF2-40B4-BE49-F238E27FC236}">
                <a16:creationId xmlns:a16="http://schemas.microsoft.com/office/drawing/2014/main" id="{A27B920C-05C8-2402-9ABB-B0684EB7382D}"/>
              </a:ext>
            </a:extLst>
          </p:cNvPr>
          <p:cNvSpPr/>
          <p:nvPr/>
        </p:nvSpPr>
        <p:spPr>
          <a:xfrm rot="16200000" flipV="1">
            <a:off x="2293332" y="2640819"/>
            <a:ext cx="2939065" cy="1611087"/>
          </a:xfrm>
          <a:prstGeom prst="triangle">
            <a:avLst/>
          </a:prstGeom>
          <a:gradFill>
            <a:gsLst>
              <a:gs pos="0">
                <a:srgbClr val="E5362E">
                  <a:alpha val="40000"/>
                </a:srgbClr>
              </a:gs>
              <a:gs pos="100000">
                <a:srgbClr val="FF451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等腰三角形 33">
            <a:extLst>
              <a:ext uri="{FF2B5EF4-FFF2-40B4-BE49-F238E27FC236}">
                <a16:creationId xmlns:a16="http://schemas.microsoft.com/office/drawing/2014/main" id="{32C5FB6F-E2B4-44A3-6753-D5D27A89AE15}"/>
              </a:ext>
            </a:extLst>
          </p:cNvPr>
          <p:cNvSpPr/>
          <p:nvPr/>
        </p:nvSpPr>
        <p:spPr>
          <a:xfrm rot="5400000" flipH="1" flipV="1">
            <a:off x="6861592" y="2640819"/>
            <a:ext cx="2939065" cy="1611087"/>
          </a:xfrm>
          <a:prstGeom prst="triangle">
            <a:avLst/>
          </a:prstGeom>
          <a:gradFill>
            <a:gsLst>
              <a:gs pos="0">
                <a:srgbClr val="E5362E">
                  <a:alpha val="40000"/>
                </a:srgbClr>
              </a:gs>
              <a:gs pos="100000">
                <a:srgbClr val="FF451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圆角 29">
            <a:extLst>
              <a:ext uri="{FF2B5EF4-FFF2-40B4-BE49-F238E27FC236}">
                <a16:creationId xmlns:a16="http://schemas.microsoft.com/office/drawing/2014/main" id="{0B62CC72-43F9-2DC5-F500-8FE7A30C3CE2}"/>
              </a:ext>
            </a:extLst>
          </p:cNvPr>
          <p:cNvSpPr/>
          <p:nvPr/>
        </p:nvSpPr>
        <p:spPr>
          <a:xfrm>
            <a:off x="4439537" y="2574176"/>
            <a:ext cx="3258319" cy="1744376"/>
          </a:xfrm>
          <a:prstGeom prst="roundRect">
            <a:avLst>
              <a:gd name="adj" fmla="val 50000"/>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A0C8EE6C-497F-5FE9-BAF3-4AD8AF344E42}"/>
              </a:ext>
            </a:extLst>
          </p:cNvPr>
          <p:cNvSpPr/>
          <p:nvPr/>
        </p:nvSpPr>
        <p:spPr>
          <a:xfrm>
            <a:off x="4586515" y="2703286"/>
            <a:ext cx="1451427" cy="145142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17100D95-D5E3-66F7-26AF-AE20CDA0D02E}"/>
              </a:ext>
            </a:extLst>
          </p:cNvPr>
          <p:cNvSpPr/>
          <p:nvPr/>
        </p:nvSpPr>
        <p:spPr>
          <a:xfrm>
            <a:off x="6154060" y="2703286"/>
            <a:ext cx="1451427" cy="145142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616D0581-EC83-B8D6-6A4A-EFB3A81F1B6E}"/>
              </a:ext>
            </a:extLst>
          </p:cNvPr>
          <p:cNvSpPr/>
          <p:nvPr/>
        </p:nvSpPr>
        <p:spPr>
          <a:xfrm>
            <a:off x="3106061" y="689429"/>
            <a:ext cx="983342" cy="983342"/>
          </a:xfrm>
          <a:prstGeom prst="ellipse">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C68485DA-6CD1-1AD8-E313-43E81CE9F5B0}"/>
              </a:ext>
            </a:extLst>
          </p:cNvPr>
          <p:cNvSpPr/>
          <p:nvPr/>
        </p:nvSpPr>
        <p:spPr>
          <a:xfrm>
            <a:off x="4328886" y="689429"/>
            <a:ext cx="983342" cy="983342"/>
          </a:xfrm>
          <a:prstGeom prst="ellipse">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B6002858-C469-7D53-8122-47CBD7920F57}"/>
              </a:ext>
            </a:extLst>
          </p:cNvPr>
          <p:cNvSpPr/>
          <p:nvPr/>
        </p:nvSpPr>
        <p:spPr>
          <a:xfrm>
            <a:off x="5551711" y="689429"/>
            <a:ext cx="983342" cy="983342"/>
          </a:xfrm>
          <a:prstGeom prst="ellipse">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B0485B2D-C0B4-795A-7631-58A8CC434628}"/>
              </a:ext>
            </a:extLst>
          </p:cNvPr>
          <p:cNvSpPr/>
          <p:nvPr/>
        </p:nvSpPr>
        <p:spPr>
          <a:xfrm>
            <a:off x="6774536" y="689429"/>
            <a:ext cx="983342" cy="983342"/>
          </a:xfrm>
          <a:prstGeom prst="ellipse">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F356A487-7B0F-42C1-32C2-8AE618042DB0}"/>
              </a:ext>
            </a:extLst>
          </p:cNvPr>
          <p:cNvSpPr/>
          <p:nvPr/>
        </p:nvSpPr>
        <p:spPr>
          <a:xfrm>
            <a:off x="7997361" y="689429"/>
            <a:ext cx="983342" cy="983342"/>
          </a:xfrm>
          <a:prstGeom prst="ellipse">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38B03699-25C5-C4E5-B0DF-9CC4066D8864}"/>
              </a:ext>
            </a:extLst>
          </p:cNvPr>
          <p:cNvSpPr/>
          <p:nvPr/>
        </p:nvSpPr>
        <p:spPr>
          <a:xfrm>
            <a:off x="2206171" y="2703286"/>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6341874D-AFE8-F4F4-3F78-8E0ECB1608D1}"/>
              </a:ext>
            </a:extLst>
          </p:cNvPr>
          <p:cNvSpPr/>
          <p:nvPr/>
        </p:nvSpPr>
        <p:spPr>
          <a:xfrm>
            <a:off x="2206171" y="3264353"/>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179A1CC7-24ED-9F64-18AE-A8CAD94A3F6F}"/>
              </a:ext>
            </a:extLst>
          </p:cNvPr>
          <p:cNvSpPr/>
          <p:nvPr/>
        </p:nvSpPr>
        <p:spPr>
          <a:xfrm>
            <a:off x="2206171" y="3825420"/>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多边形: 形状 18">
            <a:extLst>
              <a:ext uri="{FF2B5EF4-FFF2-40B4-BE49-F238E27FC236}">
                <a16:creationId xmlns:a16="http://schemas.microsoft.com/office/drawing/2014/main" id="{3258996E-2B33-0B35-CFEA-047D87932B5C}"/>
              </a:ext>
            </a:extLst>
          </p:cNvPr>
          <p:cNvSpPr/>
          <p:nvPr/>
        </p:nvSpPr>
        <p:spPr>
          <a:xfrm rot="16200000">
            <a:off x="1872322" y="2768863"/>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9">
            <a:extLst>
              <a:ext uri="{FF2B5EF4-FFF2-40B4-BE49-F238E27FC236}">
                <a16:creationId xmlns:a16="http://schemas.microsoft.com/office/drawing/2014/main" id="{6EBF341B-D031-BE4A-37C3-C8DC8349D400}"/>
              </a:ext>
            </a:extLst>
          </p:cNvPr>
          <p:cNvSpPr/>
          <p:nvPr/>
        </p:nvSpPr>
        <p:spPr>
          <a:xfrm rot="16200000">
            <a:off x="1872322" y="3329930"/>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任意多边形: 形状 20">
            <a:extLst>
              <a:ext uri="{FF2B5EF4-FFF2-40B4-BE49-F238E27FC236}">
                <a16:creationId xmlns:a16="http://schemas.microsoft.com/office/drawing/2014/main" id="{428C65EA-C5B3-C3A1-C8FB-FC52D79154B9}"/>
              </a:ext>
            </a:extLst>
          </p:cNvPr>
          <p:cNvSpPr/>
          <p:nvPr/>
        </p:nvSpPr>
        <p:spPr>
          <a:xfrm rot="16200000">
            <a:off x="1872322" y="3890997"/>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a:extLst>
              <a:ext uri="{FF2B5EF4-FFF2-40B4-BE49-F238E27FC236}">
                <a16:creationId xmlns:a16="http://schemas.microsoft.com/office/drawing/2014/main" id="{C87F27F8-0803-B24A-E2C9-8A0A28A760B7}"/>
              </a:ext>
            </a:extLst>
          </p:cNvPr>
          <p:cNvSpPr/>
          <p:nvPr/>
        </p:nvSpPr>
        <p:spPr>
          <a:xfrm flipH="1">
            <a:off x="8291331" y="2703286"/>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6EFFC2BA-7117-089A-3BF5-C3C234BB5666}"/>
              </a:ext>
            </a:extLst>
          </p:cNvPr>
          <p:cNvSpPr/>
          <p:nvPr/>
        </p:nvSpPr>
        <p:spPr>
          <a:xfrm flipH="1">
            <a:off x="8291331" y="3264353"/>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FA2DDB29-22A0-B140-49B6-96A200F051BF}"/>
              </a:ext>
            </a:extLst>
          </p:cNvPr>
          <p:cNvSpPr/>
          <p:nvPr/>
        </p:nvSpPr>
        <p:spPr>
          <a:xfrm flipH="1">
            <a:off x="8291331" y="3825420"/>
            <a:ext cx="1611086" cy="424543"/>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任意多边形: 形状 26">
            <a:extLst>
              <a:ext uri="{FF2B5EF4-FFF2-40B4-BE49-F238E27FC236}">
                <a16:creationId xmlns:a16="http://schemas.microsoft.com/office/drawing/2014/main" id="{D43B7506-09EA-804A-F051-53367DACBAA6}"/>
              </a:ext>
            </a:extLst>
          </p:cNvPr>
          <p:cNvSpPr/>
          <p:nvPr/>
        </p:nvSpPr>
        <p:spPr>
          <a:xfrm rot="5400000" flipH="1">
            <a:off x="10035672" y="2768863"/>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任意多边形: 形状 27">
            <a:extLst>
              <a:ext uri="{FF2B5EF4-FFF2-40B4-BE49-F238E27FC236}">
                <a16:creationId xmlns:a16="http://schemas.microsoft.com/office/drawing/2014/main" id="{D1C77E78-62E9-60C7-102B-3EC758FA0ADA}"/>
              </a:ext>
            </a:extLst>
          </p:cNvPr>
          <p:cNvSpPr/>
          <p:nvPr/>
        </p:nvSpPr>
        <p:spPr>
          <a:xfrm rot="5400000" flipH="1">
            <a:off x="10035672" y="3329930"/>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任意多边形: 形状 28">
            <a:extLst>
              <a:ext uri="{FF2B5EF4-FFF2-40B4-BE49-F238E27FC236}">
                <a16:creationId xmlns:a16="http://schemas.microsoft.com/office/drawing/2014/main" id="{93F62275-5CB0-543F-3599-F9D856F77D34}"/>
              </a:ext>
            </a:extLst>
          </p:cNvPr>
          <p:cNvSpPr/>
          <p:nvPr/>
        </p:nvSpPr>
        <p:spPr>
          <a:xfrm rot="5400000" flipH="1">
            <a:off x="10035672" y="3890997"/>
            <a:ext cx="200594" cy="293388"/>
          </a:xfrm>
          <a:custGeom>
            <a:avLst/>
            <a:gdLst>
              <a:gd name="connsiteX0" fmla="*/ 200594 w 200594"/>
              <a:gd name="connsiteY0" fmla="*/ 125269 h 293388"/>
              <a:gd name="connsiteX1" fmla="*/ 151098 w 200594"/>
              <a:gd name="connsiteY1" fmla="*/ 125269 h 293388"/>
              <a:gd name="connsiteX2" fmla="*/ 151098 w 200594"/>
              <a:gd name="connsiteY2" fmla="*/ 293388 h 293388"/>
              <a:gd name="connsiteX3" fmla="*/ 49498 w 200594"/>
              <a:gd name="connsiteY3" fmla="*/ 293388 h 293388"/>
              <a:gd name="connsiteX4" fmla="*/ 49498 w 200594"/>
              <a:gd name="connsiteY4" fmla="*/ 125269 h 293388"/>
              <a:gd name="connsiteX5" fmla="*/ 0 w 200594"/>
              <a:gd name="connsiteY5" fmla="*/ 125269 h 293388"/>
              <a:gd name="connsiteX6" fmla="*/ 100297 w 200594"/>
              <a:gd name="connsiteY6" fmla="*/ 0 h 2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4" h="293388">
                <a:moveTo>
                  <a:pt x="200594" y="125269"/>
                </a:moveTo>
                <a:lnTo>
                  <a:pt x="151098" y="125269"/>
                </a:lnTo>
                <a:lnTo>
                  <a:pt x="151098" y="293388"/>
                </a:lnTo>
                <a:lnTo>
                  <a:pt x="49498" y="293388"/>
                </a:lnTo>
                <a:lnTo>
                  <a:pt x="49498" y="125269"/>
                </a:lnTo>
                <a:lnTo>
                  <a:pt x="0" y="125269"/>
                </a:lnTo>
                <a:lnTo>
                  <a:pt x="100297" y="0"/>
                </a:lnTo>
                <a:close/>
              </a:path>
            </a:pathLst>
          </a:custGeom>
          <a:gradFill>
            <a:gsLst>
              <a:gs pos="0">
                <a:srgbClr val="E5362E"/>
              </a:gs>
              <a:gs pos="91000">
                <a:srgbClr val="FF451F">
                  <a:alpha val="0"/>
                </a:srgbClr>
              </a:gs>
            </a:gsLst>
            <a:lin ang="5400000" scaled="0"/>
          </a:gradFill>
          <a:ln>
            <a:no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等腰三角形 30">
            <a:extLst>
              <a:ext uri="{FF2B5EF4-FFF2-40B4-BE49-F238E27FC236}">
                <a16:creationId xmlns:a16="http://schemas.microsoft.com/office/drawing/2014/main" id="{1C5A3034-993C-76DE-262D-0B2215BEC10A}"/>
              </a:ext>
            </a:extLst>
          </p:cNvPr>
          <p:cNvSpPr/>
          <p:nvPr/>
        </p:nvSpPr>
        <p:spPr>
          <a:xfrm flipV="1">
            <a:off x="4568409" y="2027583"/>
            <a:ext cx="2939065" cy="334617"/>
          </a:xfrm>
          <a:prstGeom prst="triangle">
            <a:avLst/>
          </a:prstGeom>
          <a:gradFill>
            <a:gsLst>
              <a:gs pos="0">
                <a:srgbClr val="E5362E">
                  <a:alpha val="40000"/>
                </a:srgbClr>
              </a:gs>
              <a:gs pos="100000">
                <a:srgbClr val="FF451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等腰三角形 31">
            <a:extLst>
              <a:ext uri="{FF2B5EF4-FFF2-40B4-BE49-F238E27FC236}">
                <a16:creationId xmlns:a16="http://schemas.microsoft.com/office/drawing/2014/main" id="{EAA38AD4-F49F-2629-7EB2-8ACCC264ADF2}"/>
              </a:ext>
            </a:extLst>
          </p:cNvPr>
          <p:cNvSpPr/>
          <p:nvPr/>
        </p:nvSpPr>
        <p:spPr>
          <a:xfrm flipV="1">
            <a:off x="4568409" y="4636604"/>
            <a:ext cx="2939065" cy="334617"/>
          </a:xfrm>
          <a:prstGeom prst="triangle">
            <a:avLst/>
          </a:prstGeom>
          <a:gradFill>
            <a:gsLst>
              <a:gs pos="0">
                <a:srgbClr val="E5362E">
                  <a:alpha val="40000"/>
                </a:srgbClr>
              </a:gs>
              <a:gs pos="100000">
                <a:srgbClr val="FF451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圆角 34">
            <a:extLst>
              <a:ext uri="{FF2B5EF4-FFF2-40B4-BE49-F238E27FC236}">
                <a16:creationId xmlns:a16="http://schemas.microsoft.com/office/drawing/2014/main" id="{267D1E5C-9F7D-3E68-85FA-526399B00A05}"/>
              </a:ext>
            </a:extLst>
          </p:cNvPr>
          <p:cNvSpPr/>
          <p:nvPr/>
        </p:nvSpPr>
        <p:spPr>
          <a:xfrm>
            <a:off x="2968766" y="5127871"/>
            <a:ext cx="1873443" cy="567251"/>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圆角 35">
            <a:extLst>
              <a:ext uri="{FF2B5EF4-FFF2-40B4-BE49-F238E27FC236}">
                <a16:creationId xmlns:a16="http://schemas.microsoft.com/office/drawing/2014/main" id="{A3381184-242E-A86C-640C-4C11CEFFD67A}"/>
              </a:ext>
            </a:extLst>
          </p:cNvPr>
          <p:cNvSpPr/>
          <p:nvPr/>
        </p:nvSpPr>
        <p:spPr>
          <a:xfrm>
            <a:off x="5112101" y="5127871"/>
            <a:ext cx="1873443" cy="567251"/>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圆角 36">
            <a:extLst>
              <a:ext uri="{FF2B5EF4-FFF2-40B4-BE49-F238E27FC236}">
                <a16:creationId xmlns:a16="http://schemas.microsoft.com/office/drawing/2014/main" id="{C03692B9-5E80-C5D4-C6F6-4B0A9A4BCED5}"/>
              </a:ext>
            </a:extLst>
          </p:cNvPr>
          <p:cNvSpPr/>
          <p:nvPr/>
        </p:nvSpPr>
        <p:spPr>
          <a:xfrm>
            <a:off x="7260986" y="5127871"/>
            <a:ext cx="1873443" cy="567251"/>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FB2AB081-11A8-9ACF-E50B-9844B6FA6027}"/>
              </a:ext>
            </a:extLst>
          </p:cNvPr>
          <p:cNvSpPr txBox="1"/>
          <p:nvPr/>
        </p:nvSpPr>
        <p:spPr>
          <a:xfrm>
            <a:off x="3325863" y="863834"/>
            <a:ext cx="543739" cy="634533"/>
          </a:xfrm>
          <a:prstGeom prst="rect">
            <a:avLst/>
          </a:prstGeom>
          <a:noFill/>
        </p:spPr>
        <p:txBody>
          <a:bodyPr wrap="none" rtlCol="0">
            <a:spAutoFit/>
          </a:bodyPr>
          <a:lstStyle/>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内部</a:t>
            </a:r>
            <a:endParaRPr lang="en-US" altLang="zh-CN" sz="1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用户</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52DF6BE7-391F-2C90-EDBD-C02452CE5B5B}"/>
              </a:ext>
            </a:extLst>
          </p:cNvPr>
          <p:cNvSpPr txBox="1"/>
          <p:nvPr/>
        </p:nvSpPr>
        <p:spPr>
          <a:xfrm>
            <a:off x="4548687" y="863834"/>
            <a:ext cx="543739" cy="634533"/>
          </a:xfrm>
          <a:prstGeom prst="rect">
            <a:avLst/>
          </a:prstGeom>
          <a:noFill/>
        </p:spPr>
        <p:txBody>
          <a:bodyPr wrap="none" rtlCol="0">
            <a:spAutoFit/>
          </a:bodyPr>
          <a:lstStyle/>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外部</a:t>
            </a:r>
            <a:endParaRPr lang="en-US" altLang="zh-CN" sz="1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用户</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D88E9DCD-7EBB-A2A8-9C76-D3553B6FB846}"/>
              </a:ext>
            </a:extLst>
          </p:cNvPr>
          <p:cNvSpPr txBox="1"/>
          <p:nvPr/>
        </p:nvSpPr>
        <p:spPr>
          <a:xfrm>
            <a:off x="5776952" y="863834"/>
            <a:ext cx="543739" cy="634533"/>
          </a:xfrm>
          <a:prstGeom prst="rect">
            <a:avLst/>
          </a:prstGeom>
          <a:noFill/>
        </p:spPr>
        <p:txBody>
          <a:bodyPr wrap="none" rtlCol="0">
            <a:spAutoFit/>
          </a:bodyPr>
          <a:lstStyle/>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业务</a:t>
            </a:r>
            <a:endParaRPr lang="en-US" altLang="zh-CN" sz="1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梳理</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5E1329E0-F94F-09B1-2C77-799D9EFB8E5F}"/>
              </a:ext>
            </a:extLst>
          </p:cNvPr>
          <p:cNvSpPr txBox="1"/>
          <p:nvPr/>
        </p:nvSpPr>
        <p:spPr>
          <a:xfrm>
            <a:off x="6994337" y="863834"/>
            <a:ext cx="543739" cy="634533"/>
          </a:xfrm>
          <a:prstGeom prst="rect">
            <a:avLst/>
          </a:prstGeom>
          <a:noFill/>
        </p:spPr>
        <p:txBody>
          <a:bodyPr wrap="none" rtlCol="0">
            <a:spAutoFit/>
          </a:bodyPr>
          <a:lstStyle/>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行业</a:t>
            </a:r>
            <a:endParaRPr lang="en-US" altLang="zh-CN" sz="1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趋势</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A28FC874-9138-C8C4-E178-03CE3C57A00D}"/>
              </a:ext>
            </a:extLst>
          </p:cNvPr>
          <p:cNvSpPr txBox="1"/>
          <p:nvPr/>
        </p:nvSpPr>
        <p:spPr>
          <a:xfrm>
            <a:off x="8217162" y="863834"/>
            <a:ext cx="543739" cy="634533"/>
          </a:xfrm>
          <a:prstGeom prst="rect">
            <a:avLst/>
          </a:prstGeom>
          <a:noFill/>
        </p:spPr>
        <p:txBody>
          <a:bodyPr wrap="none" rtlCol="0">
            <a:spAutoFit/>
          </a:bodyPr>
          <a:lstStyle/>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竞品</a:t>
            </a:r>
            <a:endParaRPr lang="en-US" altLang="zh-CN" sz="1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分析</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3" name="文本框 42">
            <a:extLst>
              <a:ext uri="{FF2B5EF4-FFF2-40B4-BE49-F238E27FC236}">
                <a16:creationId xmlns:a16="http://schemas.microsoft.com/office/drawing/2014/main" id="{A2147761-4125-EAB5-D2F6-C6873F8E08C2}"/>
              </a:ext>
            </a:extLst>
          </p:cNvPr>
          <p:cNvSpPr txBox="1"/>
          <p:nvPr/>
        </p:nvSpPr>
        <p:spPr>
          <a:xfrm>
            <a:off x="2560309" y="2738329"/>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视觉层面</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CBEC8C86-64C8-2665-00C6-7B1C2B66C067}"/>
              </a:ext>
            </a:extLst>
          </p:cNvPr>
          <p:cNvSpPr txBox="1"/>
          <p:nvPr/>
        </p:nvSpPr>
        <p:spPr>
          <a:xfrm>
            <a:off x="2560309" y="3297521"/>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传播层面</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8D4F675D-E9ED-F68C-3E31-69A980A5FEEA}"/>
              </a:ext>
            </a:extLst>
          </p:cNvPr>
          <p:cNvSpPr txBox="1"/>
          <p:nvPr/>
        </p:nvSpPr>
        <p:spPr>
          <a:xfrm>
            <a:off x="2560309" y="3860463"/>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用户心智</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B85864CC-E31A-62AA-8EB4-C7D85F25819D}"/>
              </a:ext>
            </a:extLst>
          </p:cNvPr>
          <p:cNvSpPr txBox="1"/>
          <p:nvPr/>
        </p:nvSpPr>
        <p:spPr>
          <a:xfrm>
            <a:off x="8648107" y="2738329"/>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使命愿景</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34D99FAA-FE54-7AFF-657A-163A50E86210}"/>
              </a:ext>
            </a:extLst>
          </p:cNvPr>
          <p:cNvSpPr txBox="1"/>
          <p:nvPr/>
        </p:nvSpPr>
        <p:spPr>
          <a:xfrm>
            <a:off x="8648107" y="3297521"/>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核心价值</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09952502-FD34-6E88-8DD8-3C79AD2C98C8}"/>
              </a:ext>
            </a:extLst>
          </p:cNvPr>
          <p:cNvSpPr txBox="1"/>
          <p:nvPr/>
        </p:nvSpPr>
        <p:spPr>
          <a:xfrm>
            <a:off x="8648107" y="3860463"/>
            <a:ext cx="894091" cy="354456"/>
          </a:xfrm>
          <a:prstGeom prst="rect">
            <a:avLst/>
          </a:prstGeom>
          <a:noFill/>
        </p:spPr>
        <p:txBody>
          <a:bodyPr wrap="square" rtlCol="0">
            <a:spAutoFit/>
          </a:bodyPr>
          <a:lstStyle/>
          <a:p>
            <a:pPr algn="ctr">
              <a:lnSpc>
                <a:spcPct val="130000"/>
              </a:lnSpc>
            </a:pPr>
            <a:r>
              <a:rPr lang="zh-CN" alt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rPr>
              <a:t>品牌特征</a:t>
            </a:r>
            <a:endParaRPr lang="en-US" sz="1400" dirty="0">
              <a:solidFill>
                <a:srgbClr val="E5362E"/>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EBB0C170-DFC2-A569-A722-536D47AF8B56}"/>
              </a:ext>
            </a:extLst>
          </p:cNvPr>
          <p:cNvSpPr txBox="1"/>
          <p:nvPr/>
        </p:nvSpPr>
        <p:spPr>
          <a:xfrm>
            <a:off x="3229000" y="5272997"/>
            <a:ext cx="1352974"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继承品牌资产</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EE753826-0CD2-2220-4049-D07C9C27410A}"/>
              </a:ext>
            </a:extLst>
          </p:cNvPr>
          <p:cNvSpPr txBox="1"/>
          <p:nvPr/>
        </p:nvSpPr>
        <p:spPr>
          <a:xfrm>
            <a:off x="5417463" y="5272997"/>
            <a:ext cx="1357074"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优化阶段问题</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53F6C69E-64F1-CB24-6771-BDD58F9E12A2}"/>
              </a:ext>
            </a:extLst>
          </p:cNvPr>
          <p:cNvSpPr txBox="1"/>
          <p:nvPr/>
        </p:nvSpPr>
        <p:spPr>
          <a:xfrm>
            <a:off x="7519474" y="5272997"/>
            <a:ext cx="1395154"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激活品牌活力</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4BEF4E86-DE01-A65C-9F1C-B57C38F68796}"/>
              </a:ext>
            </a:extLst>
          </p:cNvPr>
          <p:cNvSpPr txBox="1"/>
          <p:nvPr/>
        </p:nvSpPr>
        <p:spPr>
          <a:xfrm>
            <a:off x="4721264" y="5994166"/>
            <a:ext cx="2749472" cy="477054"/>
          </a:xfrm>
          <a:prstGeom prst="rect">
            <a:avLst/>
          </a:prstGeom>
          <a:noFill/>
        </p:spPr>
        <p:txBody>
          <a:bodyPr wrap="none" rtlCol="0">
            <a:spAutoFit/>
          </a:bodyPr>
          <a:lstStyle/>
          <a:p>
            <a:pPr algn="ctr"/>
            <a:r>
              <a:rPr lang="zh-CN" altLang="en-US" sz="2500" dirty="0">
                <a:effectLst>
                  <a:outerShdw blurRad="254000" sx="102000" sy="102000" algn="ctr" rotWithShape="0">
                    <a:prstClr val="black">
                      <a:alpha val="20000"/>
                    </a:prstClr>
                  </a:outerShdw>
                </a:effectLst>
                <a:latin typeface="+mj-ea"/>
                <a:ea typeface="+mj-ea"/>
              </a:rPr>
              <a:t>方案设计核心思路</a:t>
            </a:r>
            <a:endParaRPr lang="en-US" sz="2500" dirty="0">
              <a:effectLst>
                <a:outerShdw blurRad="254000" sx="102000" sy="102000" algn="ctr" rotWithShape="0">
                  <a:prstClr val="black">
                    <a:alpha val="20000"/>
                  </a:prstClr>
                </a:outerShdw>
              </a:effectLst>
              <a:latin typeface="+mj-ea"/>
              <a:ea typeface="+mj-ea"/>
            </a:endParaRPr>
          </a:p>
        </p:txBody>
      </p:sp>
      <p:sp>
        <p:nvSpPr>
          <p:cNvPr id="54" name="椭圆 53">
            <a:extLst>
              <a:ext uri="{FF2B5EF4-FFF2-40B4-BE49-F238E27FC236}">
                <a16:creationId xmlns:a16="http://schemas.microsoft.com/office/drawing/2014/main" id="{4A3F03CF-4ECA-D294-304B-727C8CBC1F5B}"/>
              </a:ext>
            </a:extLst>
          </p:cNvPr>
          <p:cNvSpPr/>
          <p:nvPr/>
        </p:nvSpPr>
        <p:spPr>
          <a:xfrm>
            <a:off x="4498114" y="6168571"/>
            <a:ext cx="101146" cy="101146"/>
          </a:xfrm>
          <a:prstGeom prst="ellipse">
            <a:avLst/>
          </a:prstGeom>
          <a:noFill/>
          <a:ln w="6350">
            <a:solidFill>
              <a:srgbClr val="E53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713465CE-BCF2-5148-B944-22ECFDA39A9D}"/>
              </a:ext>
            </a:extLst>
          </p:cNvPr>
          <p:cNvSpPr/>
          <p:nvPr/>
        </p:nvSpPr>
        <p:spPr>
          <a:xfrm>
            <a:off x="7592740" y="6168571"/>
            <a:ext cx="101146" cy="101146"/>
          </a:xfrm>
          <a:prstGeom prst="ellipse">
            <a:avLst/>
          </a:prstGeom>
          <a:noFill/>
          <a:ln w="6350">
            <a:solidFill>
              <a:srgbClr val="E53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EB74A901-A53A-34D7-98F2-F06D99039588}"/>
              </a:ext>
            </a:extLst>
          </p:cNvPr>
          <p:cNvSpPr txBox="1"/>
          <p:nvPr/>
        </p:nvSpPr>
        <p:spPr>
          <a:xfrm>
            <a:off x="4691545" y="3228944"/>
            <a:ext cx="1241366" cy="400110"/>
          </a:xfrm>
          <a:prstGeom prst="rect">
            <a:avLst/>
          </a:prstGeom>
          <a:noFill/>
        </p:spPr>
        <p:txBody>
          <a:bodyPr vert="horz" wrap="none" rtlCol="0">
            <a:spAutoFit/>
          </a:bodyPr>
          <a:lstStyle/>
          <a:p>
            <a:pPr algn="ctr"/>
            <a:r>
              <a:rPr lang="zh-CN" altLang="en-US" sz="20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品牌现状</a:t>
            </a:r>
            <a:endParaRPr lang="en-US" sz="20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3C6E2040-5720-DC3E-3A21-96C5FB3F2B45}"/>
              </a:ext>
            </a:extLst>
          </p:cNvPr>
          <p:cNvSpPr txBox="1"/>
          <p:nvPr/>
        </p:nvSpPr>
        <p:spPr>
          <a:xfrm>
            <a:off x="4963414" y="3589462"/>
            <a:ext cx="697627" cy="246221"/>
          </a:xfrm>
          <a:prstGeom prst="rect">
            <a:avLst/>
          </a:prstGeom>
          <a:noFill/>
        </p:spPr>
        <p:txBody>
          <a:bodyPr vert="horz" wrap="none" rtlCol="0">
            <a:spAutoFit/>
          </a:bodyPr>
          <a:lstStyle/>
          <a:p>
            <a:pPr algn="ctr"/>
            <a:r>
              <a:rPr lang="zh-CN" altLang="en-US" sz="1000" dirty="0">
                <a:solidFill>
                  <a:schemeClr val="bg1"/>
                </a:solidFill>
                <a:latin typeface="+mn-ea"/>
                <a:cs typeface="OPPOSans B" panose="00020600040101010101" pitchFamily="18" charset="-122"/>
              </a:rPr>
              <a:t>现状梳理</a:t>
            </a:r>
            <a:endParaRPr lang="en-US" sz="1000" dirty="0">
              <a:solidFill>
                <a:schemeClr val="bg1"/>
              </a:solidFill>
              <a:latin typeface="+mn-ea"/>
              <a:cs typeface="OPPOSans B" panose="00020600040101010101" pitchFamily="18" charset="-122"/>
            </a:endParaRPr>
          </a:p>
        </p:txBody>
      </p:sp>
      <p:sp>
        <p:nvSpPr>
          <p:cNvPr id="58" name="文本框 57">
            <a:extLst>
              <a:ext uri="{FF2B5EF4-FFF2-40B4-BE49-F238E27FC236}">
                <a16:creationId xmlns:a16="http://schemas.microsoft.com/office/drawing/2014/main" id="{01C9BDC4-CA7A-A17A-4EB4-D51C4BBA5EF1}"/>
              </a:ext>
            </a:extLst>
          </p:cNvPr>
          <p:cNvSpPr txBox="1"/>
          <p:nvPr/>
        </p:nvSpPr>
        <p:spPr>
          <a:xfrm>
            <a:off x="6209557" y="3228944"/>
            <a:ext cx="1340432" cy="400110"/>
          </a:xfrm>
          <a:prstGeom prst="rect">
            <a:avLst/>
          </a:prstGeom>
          <a:noFill/>
        </p:spPr>
        <p:txBody>
          <a:bodyPr vert="horz" wrap="none" rtlCol="0">
            <a:spAutoFit/>
          </a:bodyPr>
          <a:lstStyle/>
          <a:p>
            <a:pPr algn="ctr"/>
            <a:r>
              <a:rPr lang="zh-CN" altLang="en-US" sz="20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品牌</a:t>
            </a:r>
            <a:r>
              <a:rPr lang="en-US" altLang="zh-CN" sz="20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DNA</a:t>
            </a:r>
            <a:endParaRPr lang="en-US" sz="20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9" name="文本框 58">
            <a:extLst>
              <a:ext uri="{FF2B5EF4-FFF2-40B4-BE49-F238E27FC236}">
                <a16:creationId xmlns:a16="http://schemas.microsoft.com/office/drawing/2014/main" id="{B12F4745-71E8-C077-B80D-765D0BBA03C1}"/>
              </a:ext>
            </a:extLst>
          </p:cNvPr>
          <p:cNvSpPr txBox="1"/>
          <p:nvPr/>
        </p:nvSpPr>
        <p:spPr>
          <a:xfrm>
            <a:off x="6530960" y="3589462"/>
            <a:ext cx="697627" cy="246221"/>
          </a:xfrm>
          <a:prstGeom prst="rect">
            <a:avLst/>
          </a:prstGeom>
          <a:noFill/>
        </p:spPr>
        <p:txBody>
          <a:bodyPr vert="horz" wrap="none" rtlCol="0">
            <a:spAutoFit/>
          </a:bodyPr>
          <a:lstStyle/>
          <a:p>
            <a:pPr algn="ctr"/>
            <a:r>
              <a:rPr lang="zh-CN" altLang="en-US" sz="1000" dirty="0">
                <a:solidFill>
                  <a:schemeClr val="bg1"/>
                </a:solidFill>
                <a:latin typeface="+mn-ea"/>
                <a:cs typeface="OPPOSans B" panose="00020600040101010101" pitchFamily="18" charset="-122"/>
              </a:rPr>
              <a:t>未来预期</a:t>
            </a:r>
            <a:endParaRPr lang="en-US" sz="1000" dirty="0">
              <a:solidFill>
                <a:schemeClr val="bg1"/>
              </a:solidFill>
              <a:latin typeface="+mn-ea"/>
              <a:cs typeface="OPPOSans B" panose="00020600040101010101" pitchFamily="18" charset="-122"/>
            </a:endParaRPr>
          </a:p>
        </p:txBody>
      </p:sp>
      <p:sp>
        <p:nvSpPr>
          <p:cNvPr id="60" name="文本框 59">
            <a:extLst>
              <a:ext uri="{FF2B5EF4-FFF2-40B4-BE49-F238E27FC236}">
                <a16:creationId xmlns:a16="http://schemas.microsoft.com/office/drawing/2014/main" id="{D4A79B57-15D9-53E2-1F99-BF70F1B1FC9A}"/>
              </a:ext>
            </a:extLst>
          </p:cNvPr>
          <p:cNvSpPr txBox="1"/>
          <p:nvPr/>
        </p:nvSpPr>
        <p:spPr>
          <a:xfrm>
            <a:off x="10300761" y="2646797"/>
            <a:ext cx="2401493" cy="4796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dirty="0"/>
              <a:t>选择真实世界</a:t>
            </a:r>
            <a:endParaRPr lang="en-US" altLang="zh-CN" dirty="0"/>
          </a:p>
          <a:p>
            <a:r>
              <a:rPr lang="zh-CN" altLang="en-US" dirty="0"/>
              <a:t>让出行更美好</a:t>
            </a:r>
            <a:endParaRPr lang="en-US" dirty="0"/>
          </a:p>
        </p:txBody>
      </p:sp>
      <p:sp>
        <p:nvSpPr>
          <p:cNvPr id="61" name="文本框 60">
            <a:extLst>
              <a:ext uri="{FF2B5EF4-FFF2-40B4-BE49-F238E27FC236}">
                <a16:creationId xmlns:a16="http://schemas.microsoft.com/office/drawing/2014/main" id="{CE71040E-8663-5C75-C61C-3EAC994BE8FC}"/>
              </a:ext>
            </a:extLst>
          </p:cNvPr>
          <p:cNvSpPr txBox="1"/>
          <p:nvPr/>
        </p:nvSpPr>
        <p:spPr>
          <a:xfrm>
            <a:off x="-1285195" y="2646797"/>
            <a:ext cx="3018058" cy="4796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r"/>
            <a:r>
              <a:rPr lang="en-US" altLang="zh-CN" dirty="0"/>
              <a:t>logo</a:t>
            </a:r>
            <a:r>
              <a:rPr lang="zh-CN" altLang="en-US" dirty="0"/>
              <a:t>形式与时代脱节</a:t>
            </a:r>
            <a:endParaRPr lang="en-US" altLang="zh-CN" dirty="0"/>
          </a:p>
          <a:p>
            <a:pPr algn="r"/>
            <a:r>
              <a:rPr lang="zh-CN" altLang="en-US" dirty="0"/>
              <a:t>沉浸于主流审美</a:t>
            </a:r>
            <a:endParaRPr lang="en-US" dirty="0"/>
          </a:p>
        </p:txBody>
      </p:sp>
      <p:sp>
        <p:nvSpPr>
          <p:cNvPr id="62" name="文本框 61">
            <a:extLst>
              <a:ext uri="{FF2B5EF4-FFF2-40B4-BE49-F238E27FC236}">
                <a16:creationId xmlns:a16="http://schemas.microsoft.com/office/drawing/2014/main" id="{9CB4391F-B70B-C6CF-CC59-C66D783C441E}"/>
              </a:ext>
            </a:extLst>
          </p:cNvPr>
          <p:cNvSpPr txBox="1"/>
          <p:nvPr/>
        </p:nvSpPr>
        <p:spPr>
          <a:xfrm>
            <a:off x="10300762" y="3227822"/>
            <a:ext cx="1441296" cy="4796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dirty="0"/>
              <a:t>为客户提供专业出行位置服务</a:t>
            </a:r>
            <a:endParaRPr lang="en-US" dirty="0"/>
          </a:p>
        </p:txBody>
      </p:sp>
      <p:sp>
        <p:nvSpPr>
          <p:cNvPr id="63" name="文本框 62">
            <a:extLst>
              <a:ext uri="{FF2B5EF4-FFF2-40B4-BE49-F238E27FC236}">
                <a16:creationId xmlns:a16="http://schemas.microsoft.com/office/drawing/2014/main" id="{F6893DFA-6BCA-C857-42A8-ED41310680F5}"/>
              </a:ext>
            </a:extLst>
          </p:cNvPr>
          <p:cNvSpPr txBox="1"/>
          <p:nvPr/>
        </p:nvSpPr>
        <p:spPr>
          <a:xfrm>
            <a:off x="-1285195" y="3227823"/>
            <a:ext cx="3018058" cy="4796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r"/>
            <a:r>
              <a:rPr lang="zh-CN" altLang="en-US" dirty="0"/>
              <a:t>业务发展不同步</a:t>
            </a:r>
            <a:endParaRPr lang="en-US" altLang="zh-CN" dirty="0"/>
          </a:p>
          <a:p>
            <a:pPr algn="r"/>
            <a:r>
              <a:rPr lang="zh-CN" altLang="en-US" dirty="0"/>
              <a:t>传播策略待加强</a:t>
            </a:r>
            <a:endParaRPr lang="en-US" dirty="0"/>
          </a:p>
        </p:txBody>
      </p:sp>
      <p:sp>
        <p:nvSpPr>
          <p:cNvPr id="64" name="文本框 63">
            <a:extLst>
              <a:ext uri="{FF2B5EF4-FFF2-40B4-BE49-F238E27FC236}">
                <a16:creationId xmlns:a16="http://schemas.microsoft.com/office/drawing/2014/main" id="{D9AB7230-99A6-C366-2AF9-277603A60093}"/>
              </a:ext>
            </a:extLst>
          </p:cNvPr>
          <p:cNvSpPr txBox="1"/>
          <p:nvPr/>
        </p:nvSpPr>
        <p:spPr>
          <a:xfrm>
            <a:off x="10300761" y="3793904"/>
            <a:ext cx="2401493" cy="27956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dirty="0"/>
              <a:t>专业</a:t>
            </a:r>
            <a:r>
              <a:rPr lang="en-US" altLang="zh-CN" dirty="0"/>
              <a:t>/</a:t>
            </a:r>
            <a:r>
              <a:rPr lang="zh-CN" altLang="en-US" dirty="0"/>
              <a:t>生活化</a:t>
            </a:r>
            <a:r>
              <a:rPr lang="en-US" altLang="zh-CN" dirty="0"/>
              <a:t>/</a:t>
            </a:r>
            <a:r>
              <a:rPr lang="zh-CN" altLang="en-US" dirty="0"/>
              <a:t>活力</a:t>
            </a:r>
            <a:endParaRPr lang="en-US" dirty="0"/>
          </a:p>
        </p:txBody>
      </p:sp>
      <p:sp>
        <p:nvSpPr>
          <p:cNvPr id="65" name="文本框 64">
            <a:extLst>
              <a:ext uri="{FF2B5EF4-FFF2-40B4-BE49-F238E27FC236}">
                <a16:creationId xmlns:a16="http://schemas.microsoft.com/office/drawing/2014/main" id="{7D864D40-5169-605F-13B3-A812158327B8}"/>
              </a:ext>
            </a:extLst>
          </p:cNvPr>
          <p:cNvSpPr txBox="1"/>
          <p:nvPr/>
        </p:nvSpPr>
        <p:spPr>
          <a:xfrm>
            <a:off x="-1285195" y="3793904"/>
            <a:ext cx="3018058" cy="679673"/>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r"/>
            <a:r>
              <a:rPr lang="zh-CN" altLang="en-US" dirty="0"/>
              <a:t>工具属性明显</a:t>
            </a:r>
            <a:endParaRPr lang="en-US" altLang="zh-CN" dirty="0"/>
          </a:p>
          <a:p>
            <a:pPr algn="r"/>
            <a:r>
              <a:rPr lang="zh-CN" altLang="en-US" dirty="0"/>
              <a:t>缺少应有活力</a:t>
            </a:r>
            <a:endParaRPr lang="en-US" altLang="zh-CN" dirty="0"/>
          </a:p>
          <a:p>
            <a:pPr algn="r"/>
            <a:r>
              <a:rPr lang="zh-CN" altLang="en-US" dirty="0"/>
              <a:t>品牌调性梳理</a:t>
            </a:r>
            <a:endParaRPr lang="en-US" dirty="0"/>
          </a:p>
        </p:txBody>
      </p:sp>
      <p:cxnSp>
        <p:nvCxnSpPr>
          <p:cNvPr id="67" name="直接箭头连接符 66">
            <a:extLst>
              <a:ext uri="{FF2B5EF4-FFF2-40B4-BE49-F238E27FC236}">
                <a16:creationId xmlns:a16="http://schemas.microsoft.com/office/drawing/2014/main" id="{A6C3FC9C-9CDC-682F-4648-35B266A7EF79}"/>
              </a:ext>
            </a:extLst>
          </p:cNvPr>
          <p:cNvCxnSpPr>
            <a:cxnSpLocks/>
          </p:cNvCxnSpPr>
          <p:nvPr/>
        </p:nvCxnSpPr>
        <p:spPr>
          <a:xfrm>
            <a:off x="4842209" y="5411496"/>
            <a:ext cx="269892" cy="0"/>
          </a:xfrm>
          <a:prstGeom prst="straightConnector1">
            <a:avLst/>
          </a:prstGeom>
          <a:ln w="3175">
            <a:solidFill>
              <a:srgbClr val="E5362E"/>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EFAC6F4-674C-BC05-799B-9230D98A8BA4}"/>
              </a:ext>
            </a:extLst>
          </p:cNvPr>
          <p:cNvCxnSpPr>
            <a:cxnSpLocks/>
          </p:cNvCxnSpPr>
          <p:nvPr/>
        </p:nvCxnSpPr>
        <p:spPr>
          <a:xfrm>
            <a:off x="6994337" y="5411496"/>
            <a:ext cx="269892" cy="0"/>
          </a:xfrm>
          <a:prstGeom prst="straightConnector1">
            <a:avLst/>
          </a:prstGeom>
          <a:ln w="3175">
            <a:solidFill>
              <a:srgbClr val="E5362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990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六边形 19">
            <a:extLst>
              <a:ext uri="{FF2B5EF4-FFF2-40B4-BE49-F238E27FC236}">
                <a16:creationId xmlns:a16="http://schemas.microsoft.com/office/drawing/2014/main" id="{08708DB7-01C7-AB9A-01F2-50078D4E884C}"/>
              </a:ext>
            </a:extLst>
          </p:cNvPr>
          <p:cNvSpPr/>
          <p:nvPr/>
        </p:nvSpPr>
        <p:spPr>
          <a:xfrm>
            <a:off x="2527307" y="3698814"/>
            <a:ext cx="4733920" cy="762060"/>
          </a:xfrm>
          <a:prstGeom prst="hexagon">
            <a:avLst>
              <a:gd name="adj" fmla="val 30833"/>
              <a:gd name="vf" fmla="val 115470"/>
            </a:avLst>
          </a:prstGeom>
          <a:noFill/>
          <a:ln w="2540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椭圆 48">
            <a:extLst>
              <a:ext uri="{FF2B5EF4-FFF2-40B4-BE49-F238E27FC236}">
                <a16:creationId xmlns:a16="http://schemas.microsoft.com/office/drawing/2014/main" id="{7FFDF78F-D818-3CA8-3AED-897337445668}"/>
              </a:ext>
            </a:extLst>
          </p:cNvPr>
          <p:cNvSpPr/>
          <p:nvPr/>
        </p:nvSpPr>
        <p:spPr>
          <a:xfrm>
            <a:off x="3830336" y="4316173"/>
            <a:ext cx="289402" cy="2894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E684B32A-CB39-C66F-776F-6220ABA015F1}"/>
              </a:ext>
            </a:extLst>
          </p:cNvPr>
          <p:cNvSpPr txBox="1"/>
          <p:nvPr/>
        </p:nvSpPr>
        <p:spPr>
          <a:xfrm>
            <a:off x="585107" y="705534"/>
            <a:ext cx="2953053" cy="646331"/>
          </a:xfrm>
          <a:prstGeom prst="rect">
            <a:avLst/>
          </a:prstGeom>
          <a:noFill/>
        </p:spPr>
        <p:txBody>
          <a:bodyPr wrap="none" rtlCol="0">
            <a:spAutoFit/>
          </a:bodyPr>
          <a:lstStyle/>
          <a:p>
            <a:r>
              <a:rPr lang="en-US" altLang="zh-CN" sz="3600" dirty="0">
                <a:latin typeface="+mj-ea"/>
                <a:ea typeface="+mj-ea"/>
              </a:rPr>
              <a:t>CALENDAR</a:t>
            </a:r>
            <a:endParaRPr lang="en-US" sz="3600" dirty="0">
              <a:latin typeface="+mj-ea"/>
              <a:ea typeface="+mj-ea"/>
            </a:endParaRPr>
          </a:p>
        </p:txBody>
      </p:sp>
      <p:sp>
        <p:nvSpPr>
          <p:cNvPr id="6" name="文本框 5">
            <a:extLst>
              <a:ext uri="{FF2B5EF4-FFF2-40B4-BE49-F238E27FC236}">
                <a16:creationId xmlns:a16="http://schemas.microsoft.com/office/drawing/2014/main" id="{0A96C93D-2ACE-B523-5489-268D3C2E7E7C}"/>
              </a:ext>
            </a:extLst>
          </p:cNvPr>
          <p:cNvSpPr txBox="1"/>
          <p:nvPr/>
        </p:nvSpPr>
        <p:spPr>
          <a:xfrm>
            <a:off x="3423860" y="984736"/>
            <a:ext cx="1962125"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日程</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 name="文本框 6">
            <a:extLst>
              <a:ext uri="{FF2B5EF4-FFF2-40B4-BE49-F238E27FC236}">
                <a16:creationId xmlns:a16="http://schemas.microsoft.com/office/drawing/2014/main" id="{A91083E4-A8B8-9124-6E90-15E9E1E9F170}"/>
              </a:ext>
            </a:extLst>
          </p:cNvPr>
          <p:cNvSpPr txBox="1"/>
          <p:nvPr/>
        </p:nvSpPr>
        <p:spPr>
          <a:xfrm>
            <a:off x="585107" y="1289000"/>
            <a:ext cx="2953053" cy="230832"/>
          </a:xfrm>
          <a:prstGeom prst="rect">
            <a:avLst/>
          </a:prstGeom>
          <a:noFill/>
        </p:spPr>
        <p:txBody>
          <a:bodyPr wrap="square" rtlCol="0">
            <a:spAutoFit/>
          </a:bodyPr>
          <a:lstStyle/>
          <a:p>
            <a:r>
              <a:rPr lang="en-US" altLang="zh-CN" sz="900" dirty="0">
                <a:latin typeface="OPPOSans B" panose="00020600040101010101" pitchFamily="18" charset="-122"/>
                <a:ea typeface="OPPOSans B" panose="00020600040101010101" pitchFamily="18" charset="-122"/>
                <a:cs typeface="OPPOSans B" panose="00020600040101010101" pitchFamily="18" charset="-122"/>
              </a:rPr>
              <a:t>MINA DESIGN’S APP</a:t>
            </a:r>
            <a:endParaRPr lang="en-US" sz="9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 name="矩形: 圆角 7">
            <a:extLst>
              <a:ext uri="{FF2B5EF4-FFF2-40B4-BE49-F238E27FC236}">
                <a16:creationId xmlns:a16="http://schemas.microsoft.com/office/drawing/2014/main" id="{0EE5DEB5-3B98-BBFD-49A1-52A0C11ACCBF}"/>
              </a:ext>
            </a:extLst>
          </p:cNvPr>
          <p:cNvSpPr/>
          <p:nvPr/>
        </p:nvSpPr>
        <p:spPr>
          <a:xfrm>
            <a:off x="768350" y="4094852"/>
            <a:ext cx="1244600" cy="361950"/>
          </a:xfrm>
          <a:prstGeom prst="roundRect">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D1BA0873-EB91-CFE1-3682-B83F5BFE55BA}"/>
              </a:ext>
            </a:extLst>
          </p:cNvPr>
          <p:cNvSpPr txBox="1"/>
          <p:nvPr/>
        </p:nvSpPr>
        <p:spPr>
          <a:xfrm>
            <a:off x="660401" y="3668538"/>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5.3-6.7</a:t>
            </a:r>
            <a:endParaRPr lang="en-US" sz="2000" dirty="0">
              <a:solidFill>
                <a:srgbClr val="E5362E"/>
              </a:solidFill>
              <a:latin typeface="+mj-ea"/>
              <a:ea typeface="+mj-ea"/>
              <a:cs typeface="OPPOSans B" panose="00020600040101010101" pitchFamily="18" charset="-122"/>
            </a:endParaRPr>
          </a:p>
        </p:txBody>
      </p:sp>
      <p:sp>
        <p:nvSpPr>
          <p:cNvPr id="10" name="矩形: 圆角 9">
            <a:extLst>
              <a:ext uri="{FF2B5EF4-FFF2-40B4-BE49-F238E27FC236}">
                <a16:creationId xmlns:a16="http://schemas.microsoft.com/office/drawing/2014/main" id="{57919A16-00BE-34EB-C875-0C462146CDC3}"/>
              </a:ext>
            </a:extLst>
          </p:cNvPr>
          <p:cNvSpPr/>
          <p:nvPr/>
        </p:nvSpPr>
        <p:spPr>
          <a:xfrm>
            <a:off x="2876550" y="2691993"/>
            <a:ext cx="1244600" cy="361950"/>
          </a:xfrm>
          <a:prstGeom prst="roundRect">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36E14272-B179-F30F-DEA4-265531C470B8}"/>
              </a:ext>
            </a:extLst>
          </p:cNvPr>
          <p:cNvSpPr txBox="1"/>
          <p:nvPr/>
        </p:nvSpPr>
        <p:spPr>
          <a:xfrm>
            <a:off x="2774951" y="2241549"/>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6.14-7.2</a:t>
            </a:r>
            <a:endParaRPr lang="en-US" sz="2000" dirty="0">
              <a:solidFill>
                <a:srgbClr val="E5362E"/>
              </a:solidFill>
              <a:latin typeface="+mj-ea"/>
              <a:ea typeface="+mj-ea"/>
              <a:cs typeface="OPPOSans B" panose="00020600040101010101" pitchFamily="18" charset="-122"/>
            </a:endParaRPr>
          </a:p>
        </p:txBody>
      </p:sp>
      <p:sp>
        <p:nvSpPr>
          <p:cNvPr id="12" name="矩形: 圆角 11">
            <a:extLst>
              <a:ext uri="{FF2B5EF4-FFF2-40B4-BE49-F238E27FC236}">
                <a16:creationId xmlns:a16="http://schemas.microsoft.com/office/drawing/2014/main" id="{E59D66F4-2B60-B372-ECFD-C4D6D1073A41}"/>
              </a:ext>
            </a:extLst>
          </p:cNvPr>
          <p:cNvSpPr/>
          <p:nvPr/>
        </p:nvSpPr>
        <p:spPr>
          <a:xfrm>
            <a:off x="6743700" y="2691993"/>
            <a:ext cx="1612899" cy="361950"/>
          </a:xfrm>
          <a:prstGeom prst="roundRect">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A91CBFAC-38F0-0478-48CF-BE9B0CDC9B62}"/>
              </a:ext>
            </a:extLst>
          </p:cNvPr>
          <p:cNvSpPr txBox="1"/>
          <p:nvPr/>
        </p:nvSpPr>
        <p:spPr>
          <a:xfrm>
            <a:off x="6635752" y="2241549"/>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7.6-7.16</a:t>
            </a:r>
            <a:endParaRPr lang="en-US" sz="2000" dirty="0">
              <a:solidFill>
                <a:srgbClr val="E5362E"/>
              </a:solidFill>
              <a:latin typeface="+mj-ea"/>
              <a:ea typeface="+mj-ea"/>
              <a:cs typeface="OPPOSans B" panose="00020600040101010101" pitchFamily="18" charset="-122"/>
            </a:endParaRPr>
          </a:p>
        </p:txBody>
      </p:sp>
      <p:sp>
        <p:nvSpPr>
          <p:cNvPr id="14" name="矩形: 圆角 13">
            <a:extLst>
              <a:ext uri="{FF2B5EF4-FFF2-40B4-BE49-F238E27FC236}">
                <a16:creationId xmlns:a16="http://schemas.microsoft.com/office/drawing/2014/main" id="{CA923370-7159-B7F4-87A9-90D019A82F3A}"/>
              </a:ext>
            </a:extLst>
          </p:cNvPr>
          <p:cNvSpPr/>
          <p:nvPr/>
        </p:nvSpPr>
        <p:spPr>
          <a:xfrm>
            <a:off x="4165600" y="4914494"/>
            <a:ext cx="1612899" cy="361950"/>
          </a:xfrm>
          <a:prstGeom prst="roundRect">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2161851C-D9CB-4B3F-F778-3D075A5B14AA}"/>
              </a:ext>
            </a:extLst>
          </p:cNvPr>
          <p:cNvSpPr txBox="1"/>
          <p:nvPr/>
        </p:nvSpPr>
        <p:spPr>
          <a:xfrm>
            <a:off x="4057652" y="4464050"/>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6.20-7.16</a:t>
            </a:r>
            <a:endParaRPr lang="en-US" sz="2000" dirty="0">
              <a:solidFill>
                <a:srgbClr val="E5362E"/>
              </a:solidFill>
              <a:latin typeface="+mj-ea"/>
              <a:ea typeface="+mj-ea"/>
              <a:cs typeface="OPPOSans B" panose="00020600040101010101" pitchFamily="18" charset="-122"/>
            </a:endParaRPr>
          </a:p>
        </p:txBody>
      </p:sp>
      <p:sp>
        <p:nvSpPr>
          <p:cNvPr id="16" name="矩形: 圆角 15">
            <a:extLst>
              <a:ext uri="{FF2B5EF4-FFF2-40B4-BE49-F238E27FC236}">
                <a16:creationId xmlns:a16="http://schemas.microsoft.com/office/drawing/2014/main" id="{3A4E9E03-71EA-906B-D67B-9EBA1AD69D2D}"/>
              </a:ext>
            </a:extLst>
          </p:cNvPr>
          <p:cNvSpPr/>
          <p:nvPr/>
        </p:nvSpPr>
        <p:spPr>
          <a:xfrm>
            <a:off x="7981947" y="4120663"/>
            <a:ext cx="1244601" cy="361950"/>
          </a:xfrm>
          <a:prstGeom prst="roundRect">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A1954BD5-0F00-1EB2-410D-A5C22C43FC7B}"/>
              </a:ext>
            </a:extLst>
          </p:cNvPr>
          <p:cNvSpPr txBox="1"/>
          <p:nvPr/>
        </p:nvSpPr>
        <p:spPr>
          <a:xfrm>
            <a:off x="7873999" y="3668538"/>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7.16-7.21</a:t>
            </a:r>
            <a:endParaRPr lang="en-US" sz="2000" dirty="0">
              <a:solidFill>
                <a:srgbClr val="E5362E"/>
              </a:solidFill>
              <a:latin typeface="+mj-ea"/>
              <a:ea typeface="+mj-ea"/>
              <a:cs typeface="OPPOSans B" panose="00020600040101010101" pitchFamily="18" charset="-122"/>
            </a:endParaRPr>
          </a:p>
        </p:txBody>
      </p:sp>
      <p:sp>
        <p:nvSpPr>
          <p:cNvPr id="18" name="矩形: 圆角 17">
            <a:extLst>
              <a:ext uri="{FF2B5EF4-FFF2-40B4-BE49-F238E27FC236}">
                <a16:creationId xmlns:a16="http://schemas.microsoft.com/office/drawing/2014/main" id="{AD520A63-5185-62FE-81B8-A04ED11622C6}"/>
              </a:ext>
            </a:extLst>
          </p:cNvPr>
          <p:cNvSpPr/>
          <p:nvPr/>
        </p:nvSpPr>
        <p:spPr>
          <a:xfrm>
            <a:off x="10210797" y="4120663"/>
            <a:ext cx="1244601" cy="361950"/>
          </a:xfrm>
          <a:prstGeom prst="roundRect">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012C1021-2DD0-AC85-06D0-71D273B17794}"/>
              </a:ext>
            </a:extLst>
          </p:cNvPr>
          <p:cNvSpPr txBox="1"/>
          <p:nvPr/>
        </p:nvSpPr>
        <p:spPr>
          <a:xfrm>
            <a:off x="10102849" y="3668538"/>
            <a:ext cx="1428750" cy="400110"/>
          </a:xfrm>
          <a:prstGeom prst="rect">
            <a:avLst/>
          </a:prstGeom>
          <a:noFill/>
        </p:spPr>
        <p:txBody>
          <a:bodyPr wrap="square" rtlCol="0">
            <a:spAutoFit/>
          </a:bodyPr>
          <a:lstStyle/>
          <a:p>
            <a:r>
              <a:rPr lang="en-US" altLang="zh-CN" sz="2000" dirty="0">
                <a:solidFill>
                  <a:srgbClr val="E5362E"/>
                </a:solidFill>
                <a:latin typeface="+mj-ea"/>
                <a:ea typeface="+mj-ea"/>
                <a:cs typeface="OPPOSans B" panose="00020600040101010101" pitchFamily="18" charset="-122"/>
              </a:rPr>
              <a:t>7.24</a:t>
            </a:r>
            <a:endParaRPr lang="en-US" sz="2000" dirty="0">
              <a:solidFill>
                <a:srgbClr val="E5362E"/>
              </a:solidFill>
              <a:latin typeface="+mj-ea"/>
              <a:ea typeface="+mj-ea"/>
              <a:cs typeface="OPPOSans B" panose="00020600040101010101" pitchFamily="18" charset="-122"/>
            </a:endParaRPr>
          </a:p>
        </p:txBody>
      </p:sp>
      <p:cxnSp>
        <p:nvCxnSpPr>
          <p:cNvPr id="24" name="直接连接符 23">
            <a:extLst>
              <a:ext uri="{FF2B5EF4-FFF2-40B4-BE49-F238E27FC236}">
                <a16:creationId xmlns:a16="http://schemas.microsoft.com/office/drawing/2014/main" id="{1175E3B2-2F45-8392-081E-4A53701A496E}"/>
              </a:ext>
            </a:extLst>
          </p:cNvPr>
          <p:cNvCxnSpPr>
            <a:stCxn id="20" idx="3"/>
          </p:cNvCxnSpPr>
          <p:nvPr/>
        </p:nvCxnSpPr>
        <p:spPr>
          <a:xfrm flipH="1">
            <a:off x="2352675" y="4079844"/>
            <a:ext cx="174632" cy="1222"/>
          </a:xfrm>
          <a:prstGeom prst="line">
            <a:avLst/>
          </a:prstGeom>
          <a:noFill/>
          <a:ln w="25400">
            <a:solidFill>
              <a:srgbClr val="E31D19"/>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a:extLst>
              <a:ext uri="{FF2B5EF4-FFF2-40B4-BE49-F238E27FC236}">
                <a16:creationId xmlns:a16="http://schemas.microsoft.com/office/drawing/2014/main" id="{34157359-1F8D-A27D-663E-F3133CA54630}"/>
              </a:ext>
            </a:extLst>
          </p:cNvPr>
          <p:cNvCxnSpPr>
            <a:stCxn id="20" idx="0"/>
          </p:cNvCxnSpPr>
          <p:nvPr/>
        </p:nvCxnSpPr>
        <p:spPr>
          <a:xfrm>
            <a:off x="7261227" y="4079844"/>
            <a:ext cx="384173" cy="0"/>
          </a:xfrm>
          <a:prstGeom prst="line">
            <a:avLst/>
          </a:prstGeom>
          <a:noFill/>
          <a:ln w="25400">
            <a:solidFill>
              <a:srgbClr val="E31D19"/>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DD076A66-D19E-B20B-465A-B4D6B483FA02}"/>
              </a:ext>
            </a:extLst>
          </p:cNvPr>
          <p:cNvCxnSpPr>
            <a:cxnSpLocks/>
          </p:cNvCxnSpPr>
          <p:nvPr/>
        </p:nvCxnSpPr>
        <p:spPr>
          <a:xfrm>
            <a:off x="9347200" y="4102100"/>
            <a:ext cx="541338" cy="0"/>
          </a:xfrm>
          <a:prstGeom prst="line">
            <a:avLst/>
          </a:prstGeom>
          <a:noFill/>
          <a:ln w="25400">
            <a:solidFill>
              <a:srgbClr val="E31D19"/>
            </a:solidFill>
          </a:ln>
        </p:spPr>
        <p:style>
          <a:lnRef idx="2">
            <a:schemeClr val="accent1">
              <a:shade val="50000"/>
            </a:schemeClr>
          </a:lnRef>
          <a:fillRef idx="1">
            <a:schemeClr val="accent1"/>
          </a:fillRef>
          <a:effectRef idx="0">
            <a:schemeClr val="accent1"/>
          </a:effectRef>
          <a:fontRef idx="minor">
            <a:schemeClr val="lt1"/>
          </a:fontRef>
        </p:style>
      </p:cxnSp>
      <p:grpSp>
        <p:nvGrpSpPr>
          <p:cNvPr id="36" name="组合 35">
            <a:extLst>
              <a:ext uri="{FF2B5EF4-FFF2-40B4-BE49-F238E27FC236}">
                <a16:creationId xmlns:a16="http://schemas.microsoft.com/office/drawing/2014/main" id="{B5AF4952-1AA0-551D-A7FD-591C66824623}"/>
              </a:ext>
            </a:extLst>
          </p:cNvPr>
          <p:cNvGrpSpPr/>
          <p:nvPr/>
        </p:nvGrpSpPr>
        <p:grpSpPr>
          <a:xfrm>
            <a:off x="9947268" y="3973398"/>
            <a:ext cx="190500" cy="190499"/>
            <a:chOff x="9807574" y="4619625"/>
            <a:chExt cx="190500" cy="190499"/>
          </a:xfrm>
        </p:grpSpPr>
        <p:sp>
          <p:nvSpPr>
            <p:cNvPr id="33" name="椭圆 32">
              <a:extLst>
                <a:ext uri="{FF2B5EF4-FFF2-40B4-BE49-F238E27FC236}">
                  <a16:creationId xmlns:a16="http://schemas.microsoft.com/office/drawing/2014/main" id="{C83B01DA-3386-A1AC-421F-1DDE29B727C8}"/>
                </a:ext>
              </a:extLst>
            </p:cNvPr>
            <p:cNvSpPr/>
            <p:nvPr/>
          </p:nvSpPr>
          <p:spPr>
            <a:xfrm>
              <a:off x="9807575" y="4619625"/>
              <a:ext cx="190499" cy="190499"/>
            </a:xfrm>
            <a:prstGeom prst="ellipse">
              <a:avLst/>
            </a:prstGeom>
            <a:gradFill flip="none" rotWithShape="1">
              <a:gsLst>
                <a:gs pos="0">
                  <a:srgbClr val="E5362E"/>
                </a:gs>
                <a:gs pos="100000">
                  <a:srgbClr val="FF451F">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DD3A226D-5650-8F25-B604-5AFCBB743817}"/>
                </a:ext>
              </a:extLst>
            </p:cNvPr>
            <p:cNvSpPr/>
            <p:nvPr/>
          </p:nvSpPr>
          <p:spPr>
            <a:xfrm>
              <a:off x="9807574" y="4619625"/>
              <a:ext cx="190499" cy="190499"/>
            </a:xfrm>
            <a:prstGeom prst="ellipse">
              <a:avLst/>
            </a:prstGeom>
            <a:gradFill flip="none" rotWithShape="1">
              <a:gsLst>
                <a:gs pos="31000">
                  <a:srgbClr val="E5362E">
                    <a:alpha val="0"/>
                  </a:srgbClr>
                </a:gs>
                <a:gs pos="100000">
                  <a:srgbClr val="FF451F">
                    <a:alpha val="5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任意多边形: 形状 34">
              <a:extLst>
                <a:ext uri="{FF2B5EF4-FFF2-40B4-BE49-F238E27FC236}">
                  <a16:creationId xmlns:a16="http://schemas.microsoft.com/office/drawing/2014/main" id="{30A7C5F0-E987-3687-71C6-90F598372E00}"/>
                </a:ext>
              </a:extLst>
            </p:cNvPr>
            <p:cNvSpPr/>
            <p:nvPr/>
          </p:nvSpPr>
          <p:spPr>
            <a:xfrm>
              <a:off x="9888538" y="4669424"/>
              <a:ext cx="45719" cy="88076"/>
            </a:xfrm>
            <a:custGeom>
              <a:avLst/>
              <a:gdLst>
                <a:gd name="connsiteX0" fmla="*/ 0 w 80963"/>
                <a:gd name="connsiteY0" fmla="*/ 0 h 155972"/>
                <a:gd name="connsiteX1" fmla="*/ 80963 w 80963"/>
                <a:gd name="connsiteY1" fmla="*/ 80963 h 155972"/>
                <a:gd name="connsiteX2" fmla="*/ 5954 w 80963"/>
                <a:gd name="connsiteY2" fmla="*/ 155972 h 155972"/>
              </a:gdLst>
              <a:ahLst/>
              <a:cxnLst>
                <a:cxn ang="0">
                  <a:pos x="connsiteX0" y="connsiteY0"/>
                </a:cxn>
                <a:cxn ang="0">
                  <a:pos x="connsiteX1" y="connsiteY1"/>
                </a:cxn>
                <a:cxn ang="0">
                  <a:pos x="connsiteX2" y="connsiteY2"/>
                </a:cxn>
              </a:cxnLst>
              <a:rect l="l" t="t" r="r" b="b"/>
              <a:pathLst>
                <a:path w="80963" h="155972">
                  <a:moveTo>
                    <a:pt x="0" y="0"/>
                  </a:moveTo>
                  <a:lnTo>
                    <a:pt x="80963" y="80963"/>
                  </a:lnTo>
                  <a:lnTo>
                    <a:pt x="5954" y="155972"/>
                  </a:lnTo>
                </a:path>
              </a:pathLst>
            </a:custGeom>
            <a:noFill/>
            <a:ln w="28575" cap="rnd">
              <a:gradFill>
                <a:gsLst>
                  <a:gs pos="0">
                    <a:srgbClr val="FFE4E3"/>
                  </a:gs>
                  <a:gs pos="100000">
                    <a:schemeClr val="bg1"/>
                  </a:gs>
                </a:gsLst>
                <a:lin ang="5400000" scaled="1"/>
              </a:gradFill>
              <a:round/>
            </a:ln>
            <a:effectLst>
              <a:outerShdw blurRad="63500" sx="102000" sy="102000" algn="ctr" rotWithShape="0">
                <a:srgbClr val="B0181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A12060EF-BD3C-39C4-CFA9-8FC7574FADD3}"/>
              </a:ext>
            </a:extLst>
          </p:cNvPr>
          <p:cNvGrpSpPr/>
          <p:nvPr/>
        </p:nvGrpSpPr>
        <p:grpSpPr>
          <a:xfrm>
            <a:off x="7711279" y="3973398"/>
            <a:ext cx="190500" cy="190499"/>
            <a:chOff x="9807574" y="4619625"/>
            <a:chExt cx="190500" cy="190499"/>
          </a:xfrm>
        </p:grpSpPr>
        <p:sp>
          <p:nvSpPr>
            <p:cNvPr id="38" name="椭圆 37">
              <a:extLst>
                <a:ext uri="{FF2B5EF4-FFF2-40B4-BE49-F238E27FC236}">
                  <a16:creationId xmlns:a16="http://schemas.microsoft.com/office/drawing/2014/main" id="{A6D45E83-8A67-18F4-1B67-4B738B8DF50D}"/>
                </a:ext>
              </a:extLst>
            </p:cNvPr>
            <p:cNvSpPr/>
            <p:nvPr/>
          </p:nvSpPr>
          <p:spPr>
            <a:xfrm>
              <a:off x="9807575" y="4619625"/>
              <a:ext cx="190499" cy="190499"/>
            </a:xfrm>
            <a:prstGeom prst="ellipse">
              <a:avLst/>
            </a:prstGeom>
            <a:gradFill flip="none" rotWithShape="1">
              <a:gsLst>
                <a:gs pos="0">
                  <a:srgbClr val="E5362E"/>
                </a:gs>
                <a:gs pos="100000">
                  <a:srgbClr val="FF451F">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DA4677FB-28F2-46EA-3AE3-FCE12F59F594}"/>
                </a:ext>
              </a:extLst>
            </p:cNvPr>
            <p:cNvSpPr/>
            <p:nvPr/>
          </p:nvSpPr>
          <p:spPr>
            <a:xfrm>
              <a:off x="9807574" y="4619625"/>
              <a:ext cx="190499" cy="190499"/>
            </a:xfrm>
            <a:prstGeom prst="ellipse">
              <a:avLst/>
            </a:prstGeom>
            <a:gradFill flip="none" rotWithShape="1">
              <a:gsLst>
                <a:gs pos="31000">
                  <a:srgbClr val="E5362E">
                    <a:alpha val="0"/>
                  </a:srgbClr>
                </a:gs>
                <a:gs pos="100000">
                  <a:srgbClr val="FF451F">
                    <a:alpha val="5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任意多边形: 形状 39">
              <a:extLst>
                <a:ext uri="{FF2B5EF4-FFF2-40B4-BE49-F238E27FC236}">
                  <a16:creationId xmlns:a16="http://schemas.microsoft.com/office/drawing/2014/main" id="{A729FD2A-514B-EBF0-99E9-79D0687D3059}"/>
                </a:ext>
              </a:extLst>
            </p:cNvPr>
            <p:cNvSpPr/>
            <p:nvPr/>
          </p:nvSpPr>
          <p:spPr>
            <a:xfrm>
              <a:off x="9888538" y="4669424"/>
              <a:ext cx="45719" cy="88076"/>
            </a:xfrm>
            <a:custGeom>
              <a:avLst/>
              <a:gdLst>
                <a:gd name="connsiteX0" fmla="*/ 0 w 80963"/>
                <a:gd name="connsiteY0" fmla="*/ 0 h 155972"/>
                <a:gd name="connsiteX1" fmla="*/ 80963 w 80963"/>
                <a:gd name="connsiteY1" fmla="*/ 80963 h 155972"/>
                <a:gd name="connsiteX2" fmla="*/ 5954 w 80963"/>
                <a:gd name="connsiteY2" fmla="*/ 155972 h 155972"/>
              </a:gdLst>
              <a:ahLst/>
              <a:cxnLst>
                <a:cxn ang="0">
                  <a:pos x="connsiteX0" y="connsiteY0"/>
                </a:cxn>
                <a:cxn ang="0">
                  <a:pos x="connsiteX1" y="connsiteY1"/>
                </a:cxn>
                <a:cxn ang="0">
                  <a:pos x="connsiteX2" y="connsiteY2"/>
                </a:cxn>
              </a:cxnLst>
              <a:rect l="l" t="t" r="r" b="b"/>
              <a:pathLst>
                <a:path w="80963" h="155972">
                  <a:moveTo>
                    <a:pt x="0" y="0"/>
                  </a:moveTo>
                  <a:lnTo>
                    <a:pt x="80963" y="80963"/>
                  </a:lnTo>
                  <a:lnTo>
                    <a:pt x="5954" y="155972"/>
                  </a:lnTo>
                </a:path>
              </a:pathLst>
            </a:custGeom>
            <a:noFill/>
            <a:ln w="28575" cap="rnd">
              <a:gradFill>
                <a:gsLst>
                  <a:gs pos="0">
                    <a:srgbClr val="FFE4E3"/>
                  </a:gs>
                  <a:gs pos="100000">
                    <a:schemeClr val="bg1"/>
                  </a:gs>
                </a:gsLst>
                <a:lin ang="5400000" scaled="1"/>
              </a:gradFill>
              <a:round/>
            </a:ln>
            <a:effectLst>
              <a:outerShdw blurRad="63500" sx="102000" sy="102000" algn="ctr" rotWithShape="0">
                <a:srgbClr val="B0181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组合 40">
            <a:extLst>
              <a:ext uri="{FF2B5EF4-FFF2-40B4-BE49-F238E27FC236}">
                <a16:creationId xmlns:a16="http://schemas.microsoft.com/office/drawing/2014/main" id="{EAA511F5-CE36-7140-B51F-75D8CDB21D29}"/>
              </a:ext>
            </a:extLst>
          </p:cNvPr>
          <p:cNvGrpSpPr/>
          <p:nvPr/>
        </p:nvGrpSpPr>
        <p:grpSpPr>
          <a:xfrm>
            <a:off x="3879787" y="4365625"/>
            <a:ext cx="190500" cy="190499"/>
            <a:chOff x="9807574" y="4619625"/>
            <a:chExt cx="190500" cy="190499"/>
          </a:xfrm>
        </p:grpSpPr>
        <p:sp>
          <p:nvSpPr>
            <p:cNvPr id="42" name="椭圆 41">
              <a:extLst>
                <a:ext uri="{FF2B5EF4-FFF2-40B4-BE49-F238E27FC236}">
                  <a16:creationId xmlns:a16="http://schemas.microsoft.com/office/drawing/2014/main" id="{3B2E0BF4-D284-77A8-20DC-25051049FC69}"/>
                </a:ext>
              </a:extLst>
            </p:cNvPr>
            <p:cNvSpPr/>
            <p:nvPr/>
          </p:nvSpPr>
          <p:spPr>
            <a:xfrm>
              <a:off x="9807575" y="4619625"/>
              <a:ext cx="190499" cy="190499"/>
            </a:xfrm>
            <a:prstGeom prst="ellipse">
              <a:avLst/>
            </a:prstGeom>
            <a:gradFill flip="none" rotWithShape="1">
              <a:gsLst>
                <a:gs pos="0">
                  <a:srgbClr val="E5362E"/>
                </a:gs>
                <a:gs pos="100000">
                  <a:srgbClr val="FF451F">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5F224DAA-58D8-A569-9FDD-0211D6B9021E}"/>
                </a:ext>
              </a:extLst>
            </p:cNvPr>
            <p:cNvSpPr/>
            <p:nvPr/>
          </p:nvSpPr>
          <p:spPr>
            <a:xfrm>
              <a:off x="9807574" y="4619625"/>
              <a:ext cx="190499" cy="190499"/>
            </a:xfrm>
            <a:prstGeom prst="ellipse">
              <a:avLst/>
            </a:prstGeom>
            <a:gradFill flip="none" rotWithShape="1">
              <a:gsLst>
                <a:gs pos="31000">
                  <a:srgbClr val="E5362E">
                    <a:alpha val="0"/>
                  </a:srgbClr>
                </a:gs>
                <a:gs pos="100000">
                  <a:srgbClr val="FF451F">
                    <a:alpha val="5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任意多边形: 形状 43">
              <a:extLst>
                <a:ext uri="{FF2B5EF4-FFF2-40B4-BE49-F238E27FC236}">
                  <a16:creationId xmlns:a16="http://schemas.microsoft.com/office/drawing/2014/main" id="{5B7E563E-C47D-5D3F-3463-AD08BE87BCA4}"/>
                </a:ext>
              </a:extLst>
            </p:cNvPr>
            <p:cNvSpPr/>
            <p:nvPr/>
          </p:nvSpPr>
          <p:spPr>
            <a:xfrm>
              <a:off x="9888538" y="4669424"/>
              <a:ext cx="45719" cy="88076"/>
            </a:xfrm>
            <a:custGeom>
              <a:avLst/>
              <a:gdLst>
                <a:gd name="connsiteX0" fmla="*/ 0 w 80963"/>
                <a:gd name="connsiteY0" fmla="*/ 0 h 155972"/>
                <a:gd name="connsiteX1" fmla="*/ 80963 w 80963"/>
                <a:gd name="connsiteY1" fmla="*/ 80963 h 155972"/>
                <a:gd name="connsiteX2" fmla="*/ 5954 w 80963"/>
                <a:gd name="connsiteY2" fmla="*/ 155972 h 155972"/>
              </a:gdLst>
              <a:ahLst/>
              <a:cxnLst>
                <a:cxn ang="0">
                  <a:pos x="connsiteX0" y="connsiteY0"/>
                </a:cxn>
                <a:cxn ang="0">
                  <a:pos x="connsiteX1" y="connsiteY1"/>
                </a:cxn>
                <a:cxn ang="0">
                  <a:pos x="connsiteX2" y="connsiteY2"/>
                </a:cxn>
              </a:cxnLst>
              <a:rect l="l" t="t" r="r" b="b"/>
              <a:pathLst>
                <a:path w="80963" h="155972">
                  <a:moveTo>
                    <a:pt x="0" y="0"/>
                  </a:moveTo>
                  <a:lnTo>
                    <a:pt x="80963" y="80963"/>
                  </a:lnTo>
                  <a:lnTo>
                    <a:pt x="5954" y="155972"/>
                  </a:lnTo>
                </a:path>
              </a:pathLst>
            </a:custGeom>
            <a:noFill/>
            <a:ln w="28575" cap="rnd">
              <a:gradFill>
                <a:gsLst>
                  <a:gs pos="0">
                    <a:srgbClr val="FFE4E3"/>
                  </a:gs>
                  <a:gs pos="100000">
                    <a:schemeClr val="bg1"/>
                  </a:gs>
                </a:gsLst>
                <a:lin ang="5400000" scaled="1"/>
              </a:gradFill>
              <a:round/>
            </a:ln>
            <a:effectLst>
              <a:outerShdw blurRad="63500" sx="102000" sy="102000" algn="ctr" rotWithShape="0">
                <a:srgbClr val="B0181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50" name="椭圆 49">
            <a:extLst>
              <a:ext uri="{FF2B5EF4-FFF2-40B4-BE49-F238E27FC236}">
                <a16:creationId xmlns:a16="http://schemas.microsoft.com/office/drawing/2014/main" id="{56997F37-461E-E6A8-723E-6CE9BE375C55}"/>
              </a:ext>
            </a:extLst>
          </p:cNvPr>
          <p:cNvSpPr/>
          <p:nvPr/>
        </p:nvSpPr>
        <p:spPr>
          <a:xfrm>
            <a:off x="2630250" y="3554560"/>
            <a:ext cx="289402" cy="2894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组合 50">
            <a:extLst>
              <a:ext uri="{FF2B5EF4-FFF2-40B4-BE49-F238E27FC236}">
                <a16:creationId xmlns:a16="http://schemas.microsoft.com/office/drawing/2014/main" id="{51F2B5A0-CE20-B434-DC09-41DFFA7BAFA2}"/>
              </a:ext>
            </a:extLst>
          </p:cNvPr>
          <p:cNvGrpSpPr/>
          <p:nvPr/>
        </p:nvGrpSpPr>
        <p:grpSpPr>
          <a:xfrm>
            <a:off x="2679701" y="3604012"/>
            <a:ext cx="190500" cy="190499"/>
            <a:chOff x="9807574" y="4619625"/>
            <a:chExt cx="190500" cy="190499"/>
          </a:xfrm>
        </p:grpSpPr>
        <p:sp>
          <p:nvSpPr>
            <p:cNvPr id="52" name="椭圆 51">
              <a:extLst>
                <a:ext uri="{FF2B5EF4-FFF2-40B4-BE49-F238E27FC236}">
                  <a16:creationId xmlns:a16="http://schemas.microsoft.com/office/drawing/2014/main" id="{B8F5E4A0-0AA4-435E-95FB-1137000A3150}"/>
                </a:ext>
              </a:extLst>
            </p:cNvPr>
            <p:cNvSpPr/>
            <p:nvPr/>
          </p:nvSpPr>
          <p:spPr>
            <a:xfrm>
              <a:off x="9807575" y="4619625"/>
              <a:ext cx="190499" cy="190499"/>
            </a:xfrm>
            <a:prstGeom prst="ellipse">
              <a:avLst/>
            </a:prstGeom>
            <a:gradFill flip="none" rotWithShape="1">
              <a:gsLst>
                <a:gs pos="0">
                  <a:srgbClr val="E5362E"/>
                </a:gs>
                <a:gs pos="100000">
                  <a:srgbClr val="FF451F">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D6DFDB50-AC01-C4FF-01AE-9DAD4B6E4794}"/>
                </a:ext>
              </a:extLst>
            </p:cNvPr>
            <p:cNvSpPr/>
            <p:nvPr/>
          </p:nvSpPr>
          <p:spPr>
            <a:xfrm>
              <a:off x="9807574" y="4619625"/>
              <a:ext cx="190499" cy="190499"/>
            </a:xfrm>
            <a:prstGeom prst="ellipse">
              <a:avLst/>
            </a:prstGeom>
            <a:gradFill flip="none" rotWithShape="1">
              <a:gsLst>
                <a:gs pos="31000">
                  <a:srgbClr val="E5362E">
                    <a:alpha val="0"/>
                  </a:srgbClr>
                </a:gs>
                <a:gs pos="100000">
                  <a:srgbClr val="FF451F">
                    <a:alpha val="5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任意多边形: 形状 53">
              <a:extLst>
                <a:ext uri="{FF2B5EF4-FFF2-40B4-BE49-F238E27FC236}">
                  <a16:creationId xmlns:a16="http://schemas.microsoft.com/office/drawing/2014/main" id="{87674BE8-6F58-9382-986F-11CE770DBC42}"/>
                </a:ext>
              </a:extLst>
            </p:cNvPr>
            <p:cNvSpPr/>
            <p:nvPr/>
          </p:nvSpPr>
          <p:spPr>
            <a:xfrm>
              <a:off x="9888538" y="4669424"/>
              <a:ext cx="45719" cy="88076"/>
            </a:xfrm>
            <a:custGeom>
              <a:avLst/>
              <a:gdLst>
                <a:gd name="connsiteX0" fmla="*/ 0 w 80963"/>
                <a:gd name="connsiteY0" fmla="*/ 0 h 155972"/>
                <a:gd name="connsiteX1" fmla="*/ 80963 w 80963"/>
                <a:gd name="connsiteY1" fmla="*/ 80963 h 155972"/>
                <a:gd name="connsiteX2" fmla="*/ 5954 w 80963"/>
                <a:gd name="connsiteY2" fmla="*/ 155972 h 155972"/>
              </a:gdLst>
              <a:ahLst/>
              <a:cxnLst>
                <a:cxn ang="0">
                  <a:pos x="connsiteX0" y="connsiteY0"/>
                </a:cxn>
                <a:cxn ang="0">
                  <a:pos x="connsiteX1" y="connsiteY1"/>
                </a:cxn>
                <a:cxn ang="0">
                  <a:pos x="connsiteX2" y="connsiteY2"/>
                </a:cxn>
              </a:cxnLst>
              <a:rect l="l" t="t" r="r" b="b"/>
              <a:pathLst>
                <a:path w="80963" h="155972">
                  <a:moveTo>
                    <a:pt x="0" y="0"/>
                  </a:moveTo>
                  <a:lnTo>
                    <a:pt x="80963" y="80963"/>
                  </a:lnTo>
                  <a:lnTo>
                    <a:pt x="5954" y="155972"/>
                  </a:lnTo>
                </a:path>
              </a:pathLst>
            </a:custGeom>
            <a:noFill/>
            <a:ln w="28575" cap="rnd">
              <a:gradFill>
                <a:gsLst>
                  <a:gs pos="0">
                    <a:srgbClr val="FFE4E3"/>
                  </a:gs>
                  <a:gs pos="100000">
                    <a:schemeClr val="bg1"/>
                  </a:gs>
                </a:gsLst>
                <a:lin ang="5400000" scaled="1"/>
              </a:gradFill>
              <a:round/>
            </a:ln>
            <a:effectLst>
              <a:outerShdw blurRad="63500" sx="102000" sy="102000" algn="ctr" rotWithShape="0">
                <a:srgbClr val="B0181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55" name="椭圆 54">
            <a:extLst>
              <a:ext uri="{FF2B5EF4-FFF2-40B4-BE49-F238E27FC236}">
                <a16:creationId xmlns:a16="http://schemas.microsoft.com/office/drawing/2014/main" id="{C639F9BC-10AA-C779-4DC2-B8626C0B3C31}"/>
              </a:ext>
            </a:extLst>
          </p:cNvPr>
          <p:cNvSpPr/>
          <p:nvPr/>
        </p:nvSpPr>
        <p:spPr>
          <a:xfrm>
            <a:off x="6491051" y="3554560"/>
            <a:ext cx="289402" cy="2894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组合 55">
            <a:extLst>
              <a:ext uri="{FF2B5EF4-FFF2-40B4-BE49-F238E27FC236}">
                <a16:creationId xmlns:a16="http://schemas.microsoft.com/office/drawing/2014/main" id="{C6062F84-CC60-3B77-2D65-D6E195B851F5}"/>
              </a:ext>
            </a:extLst>
          </p:cNvPr>
          <p:cNvGrpSpPr/>
          <p:nvPr/>
        </p:nvGrpSpPr>
        <p:grpSpPr>
          <a:xfrm>
            <a:off x="6540502" y="3604012"/>
            <a:ext cx="190500" cy="190499"/>
            <a:chOff x="9807574" y="4619625"/>
            <a:chExt cx="190500" cy="190499"/>
          </a:xfrm>
        </p:grpSpPr>
        <p:sp>
          <p:nvSpPr>
            <p:cNvPr id="57" name="椭圆 56">
              <a:extLst>
                <a:ext uri="{FF2B5EF4-FFF2-40B4-BE49-F238E27FC236}">
                  <a16:creationId xmlns:a16="http://schemas.microsoft.com/office/drawing/2014/main" id="{B2C94E84-243F-90E8-A9DE-3F6F0298F8E9}"/>
                </a:ext>
              </a:extLst>
            </p:cNvPr>
            <p:cNvSpPr/>
            <p:nvPr/>
          </p:nvSpPr>
          <p:spPr>
            <a:xfrm>
              <a:off x="9807575" y="4619625"/>
              <a:ext cx="190499" cy="190499"/>
            </a:xfrm>
            <a:prstGeom prst="ellipse">
              <a:avLst/>
            </a:prstGeom>
            <a:gradFill flip="none" rotWithShape="1">
              <a:gsLst>
                <a:gs pos="0">
                  <a:srgbClr val="E5362E"/>
                </a:gs>
                <a:gs pos="100000">
                  <a:srgbClr val="FF451F">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1D659C10-B896-D748-8095-BD33916AF44F}"/>
                </a:ext>
              </a:extLst>
            </p:cNvPr>
            <p:cNvSpPr/>
            <p:nvPr/>
          </p:nvSpPr>
          <p:spPr>
            <a:xfrm>
              <a:off x="9807574" y="4619625"/>
              <a:ext cx="190499" cy="190499"/>
            </a:xfrm>
            <a:prstGeom prst="ellipse">
              <a:avLst/>
            </a:prstGeom>
            <a:gradFill flip="none" rotWithShape="1">
              <a:gsLst>
                <a:gs pos="31000">
                  <a:srgbClr val="E5362E">
                    <a:alpha val="0"/>
                  </a:srgbClr>
                </a:gs>
                <a:gs pos="100000">
                  <a:srgbClr val="FF451F">
                    <a:alpha val="57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任意多边形: 形状 58">
              <a:extLst>
                <a:ext uri="{FF2B5EF4-FFF2-40B4-BE49-F238E27FC236}">
                  <a16:creationId xmlns:a16="http://schemas.microsoft.com/office/drawing/2014/main" id="{2EF7DD3D-D668-7F7B-D6B6-697FFCDC6EF3}"/>
                </a:ext>
              </a:extLst>
            </p:cNvPr>
            <p:cNvSpPr/>
            <p:nvPr/>
          </p:nvSpPr>
          <p:spPr>
            <a:xfrm>
              <a:off x="9888538" y="4669424"/>
              <a:ext cx="45719" cy="88076"/>
            </a:xfrm>
            <a:custGeom>
              <a:avLst/>
              <a:gdLst>
                <a:gd name="connsiteX0" fmla="*/ 0 w 80963"/>
                <a:gd name="connsiteY0" fmla="*/ 0 h 155972"/>
                <a:gd name="connsiteX1" fmla="*/ 80963 w 80963"/>
                <a:gd name="connsiteY1" fmla="*/ 80963 h 155972"/>
                <a:gd name="connsiteX2" fmla="*/ 5954 w 80963"/>
                <a:gd name="connsiteY2" fmla="*/ 155972 h 155972"/>
              </a:gdLst>
              <a:ahLst/>
              <a:cxnLst>
                <a:cxn ang="0">
                  <a:pos x="connsiteX0" y="connsiteY0"/>
                </a:cxn>
                <a:cxn ang="0">
                  <a:pos x="connsiteX1" y="connsiteY1"/>
                </a:cxn>
                <a:cxn ang="0">
                  <a:pos x="connsiteX2" y="connsiteY2"/>
                </a:cxn>
              </a:cxnLst>
              <a:rect l="l" t="t" r="r" b="b"/>
              <a:pathLst>
                <a:path w="80963" h="155972">
                  <a:moveTo>
                    <a:pt x="0" y="0"/>
                  </a:moveTo>
                  <a:lnTo>
                    <a:pt x="80963" y="80963"/>
                  </a:lnTo>
                  <a:lnTo>
                    <a:pt x="5954" y="155972"/>
                  </a:lnTo>
                </a:path>
              </a:pathLst>
            </a:custGeom>
            <a:noFill/>
            <a:ln w="28575" cap="rnd">
              <a:gradFill>
                <a:gsLst>
                  <a:gs pos="0">
                    <a:srgbClr val="FFE4E3"/>
                  </a:gs>
                  <a:gs pos="100000">
                    <a:schemeClr val="bg1"/>
                  </a:gs>
                </a:gsLst>
                <a:lin ang="5400000" scaled="1"/>
              </a:gradFill>
              <a:round/>
            </a:ln>
            <a:effectLst>
              <a:outerShdw blurRad="63500" sx="102000" sy="102000" algn="ctr" rotWithShape="0">
                <a:srgbClr val="B0181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直接连接符 60">
            <a:extLst>
              <a:ext uri="{FF2B5EF4-FFF2-40B4-BE49-F238E27FC236}">
                <a16:creationId xmlns:a16="http://schemas.microsoft.com/office/drawing/2014/main" id="{BA0EAA6E-92CD-3F62-5D0A-18FF01BA9C89}"/>
              </a:ext>
            </a:extLst>
          </p:cNvPr>
          <p:cNvCxnSpPr>
            <a:stCxn id="49" idx="4"/>
          </p:cNvCxnSpPr>
          <p:nvPr/>
        </p:nvCxnSpPr>
        <p:spPr>
          <a:xfrm flipH="1">
            <a:off x="3960751" y="4605575"/>
            <a:ext cx="14286" cy="1474550"/>
          </a:xfrm>
          <a:prstGeom prst="line">
            <a:avLst/>
          </a:prstGeom>
          <a:ln>
            <a:gradFill>
              <a:gsLst>
                <a:gs pos="0">
                  <a:srgbClr val="E31D19"/>
                </a:gs>
                <a:gs pos="100000">
                  <a:srgbClr val="E31D19">
                    <a:alpha val="0"/>
                  </a:srgbClr>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27CB5CE-EF2E-5EB5-33CA-EFD6C4569A22}"/>
              </a:ext>
            </a:extLst>
          </p:cNvPr>
          <p:cNvCxnSpPr>
            <a:stCxn id="50" idx="0"/>
          </p:cNvCxnSpPr>
          <p:nvPr/>
        </p:nvCxnSpPr>
        <p:spPr>
          <a:xfrm flipH="1" flipV="1">
            <a:off x="2760665" y="2208097"/>
            <a:ext cx="14286" cy="1346463"/>
          </a:xfrm>
          <a:prstGeom prst="line">
            <a:avLst/>
          </a:prstGeom>
          <a:ln>
            <a:gradFill>
              <a:gsLst>
                <a:gs pos="0">
                  <a:srgbClr val="E31D19"/>
                </a:gs>
                <a:gs pos="100000">
                  <a:srgbClr val="E31D19">
                    <a:alpha val="0"/>
                  </a:srgbClr>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1D72AF-F56D-01E1-FDE6-23AAD6784C61}"/>
              </a:ext>
            </a:extLst>
          </p:cNvPr>
          <p:cNvCxnSpPr>
            <a:stCxn id="55" idx="0"/>
          </p:cNvCxnSpPr>
          <p:nvPr/>
        </p:nvCxnSpPr>
        <p:spPr>
          <a:xfrm flipV="1">
            <a:off x="6635752" y="2197768"/>
            <a:ext cx="0" cy="1356792"/>
          </a:xfrm>
          <a:prstGeom prst="line">
            <a:avLst/>
          </a:prstGeom>
          <a:ln>
            <a:gradFill>
              <a:gsLst>
                <a:gs pos="0">
                  <a:srgbClr val="E31D19"/>
                </a:gs>
                <a:gs pos="100000">
                  <a:srgbClr val="E31D19">
                    <a:alpha val="0"/>
                  </a:srgbClr>
                </a:gs>
              </a:gsLst>
              <a:lin ang="5400000" scaled="1"/>
            </a:gradFill>
            <a:prstDash val="lg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6BBFCB4-E3A4-2797-70ED-0D58E892679D}"/>
              </a:ext>
            </a:extLst>
          </p:cNvPr>
          <p:cNvSpPr txBox="1"/>
          <p:nvPr/>
        </p:nvSpPr>
        <p:spPr>
          <a:xfrm>
            <a:off x="2870200" y="3131486"/>
            <a:ext cx="3455857" cy="557140"/>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t>全网用户加入寻光队伍</a:t>
            </a:r>
            <a:r>
              <a:rPr lang="en-US" altLang="zh-CN" sz="1200" spc="0" dirty="0"/>
              <a:t>,</a:t>
            </a:r>
            <a:r>
              <a:rPr lang="zh-CN" altLang="en-US" sz="1200" spc="0" dirty="0"/>
              <a:t>掌握推选特权</a:t>
            </a:r>
            <a:r>
              <a:rPr lang="en-US" altLang="zh-CN" sz="1200" spc="0" dirty="0"/>
              <a:t>,</a:t>
            </a:r>
            <a:r>
              <a:rPr lang="zh-CN" altLang="en-US" sz="1200" spc="0" dirty="0"/>
              <a:t>人人都是评审。由全民支持率决定晋级人选。</a:t>
            </a:r>
            <a:endParaRPr lang="en-US" sz="1200" spc="0" dirty="0"/>
          </a:p>
        </p:txBody>
      </p:sp>
      <p:sp>
        <p:nvSpPr>
          <p:cNvPr id="67" name="文本框 66">
            <a:extLst>
              <a:ext uri="{FF2B5EF4-FFF2-40B4-BE49-F238E27FC236}">
                <a16:creationId xmlns:a16="http://schemas.microsoft.com/office/drawing/2014/main" id="{9E33D6E2-105D-3F53-63A6-3F6DF8E43D3B}"/>
              </a:ext>
            </a:extLst>
          </p:cNvPr>
          <p:cNvSpPr txBox="1"/>
          <p:nvPr/>
        </p:nvSpPr>
        <p:spPr>
          <a:xfrm>
            <a:off x="769762" y="4079844"/>
            <a:ext cx="1241776" cy="391967"/>
          </a:xfrm>
          <a:prstGeom prst="rect">
            <a:avLst/>
          </a:prstGeom>
          <a:noFill/>
        </p:spPr>
        <p:txBody>
          <a:bodyPr wrap="square" rtlCol="0">
            <a:spAutoFit/>
          </a:bodyPr>
          <a:lstStyle/>
          <a:p>
            <a:pPr algn="ctr">
              <a:lnSpc>
                <a:spcPct val="130000"/>
              </a:lnSpc>
            </a:pPr>
            <a:r>
              <a:rPr lang="zh-CN" altLang="en-US" sz="1600" spc="300" dirty="0">
                <a:latin typeface="OPPOSans B" panose="00020600040101010101" pitchFamily="18" charset="-122"/>
                <a:ea typeface="OPPOSans B" panose="00020600040101010101" pitchFamily="18" charset="-122"/>
                <a:cs typeface="OPPOSans B" panose="00020600040101010101" pitchFamily="18" charset="-122"/>
              </a:rPr>
              <a:t>开启报名</a:t>
            </a:r>
            <a:endParaRPr lang="en-US" sz="16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8" name="文本框 67">
            <a:extLst>
              <a:ext uri="{FF2B5EF4-FFF2-40B4-BE49-F238E27FC236}">
                <a16:creationId xmlns:a16="http://schemas.microsoft.com/office/drawing/2014/main" id="{896D0982-E25C-15A9-947C-0921BB4F2C35}"/>
              </a:ext>
            </a:extLst>
          </p:cNvPr>
          <p:cNvSpPr txBox="1"/>
          <p:nvPr/>
        </p:nvSpPr>
        <p:spPr>
          <a:xfrm>
            <a:off x="4041141" y="4899486"/>
            <a:ext cx="1861816" cy="391967"/>
          </a:xfrm>
          <a:prstGeom prst="rect">
            <a:avLst/>
          </a:prstGeom>
          <a:noFill/>
        </p:spPr>
        <p:txBody>
          <a:bodyPr wrap="square" rtlCol="0">
            <a:spAutoFit/>
          </a:bodyPr>
          <a:lstStyle/>
          <a:p>
            <a:pPr algn="ctr">
              <a:lnSpc>
                <a:spcPct val="130000"/>
              </a:lnSpc>
            </a:pPr>
            <a:r>
              <a:rPr lang="zh-CN" altLang="en-US" sz="1600" spc="300" dirty="0">
                <a:latin typeface="OPPOSans B" panose="00020600040101010101" pitchFamily="18" charset="-122"/>
                <a:ea typeface="OPPOSans B" panose="00020600040101010101" pitchFamily="18" charset="-122"/>
                <a:cs typeface="OPPOSans B" panose="00020600040101010101" pitchFamily="18" charset="-122"/>
              </a:rPr>
              <a:t>专家团评选</a:t>
            </a:r>
            <a:endParaRPr lang="en-US" sz="16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9" name="文本框 68">
            <a:extLst>
              <a:ext uri="{FF2B5EF4-FFF2-40B4-BE49-F238E27FC236}">
                <a16:creationId xmlns:a16="http://schemas.microsoft.com/office/drawing/2014/main" id="{3F6872E9-AAD6-922B-E5AD-A5B23CD48CFD}"/>
              </a:ext>
            </a:extLst>
          </p:cNvPr>
          <p:cNvSpPr txBox="1"/>
          <p:nvPr/>
        </p:nvSpPr>
        <p:spPr>
          <a:xfrm>
            <a:off x="6710817" y="2676985"/>
            <a:ext cx="1678664" cy="391967"/>
          </a:xfrm>
          <a:prstGeom prst="rect">
            <a:avLst/>
          </a:prstGeom>
          <a:noFill/>
        </p:spPr>
        <p:txBody>
          <a:bodyPr wrap="square" rtlCol="0">
            <a:spAutoFit/>
          </a:bodyPr>
          <a:lstStyle/>
          <a:p>
            <a:pPr algn="ctr">
              <a:lnSpc>
                <a:spcPct val="130000"/>
              </a:lnSpc>
            </a:pPr>
            <a:r>
              <a:rPr lang="zh-CN" altLang="en-US" sz="1600" spc="300" dirty="0">
                <a:latin typeface="OPPOSans B" panose="00020600040101010101" pitchFamily="18" charset="-122"/>
                <a:ea typeface="OPPOSans B" panose="00020600040101010101" pitchFamily="18" charset="-122"/>
                <a:cs typeface="OPPOSans B" panose="00020600040101010101" pitchFamily="18" charset="-122"/>
              </a:rPr>
              <a:t>专家团评选</a:t>
            </a:r>
            <a:endParaRPr lang="en-US" sz="16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0" name="文本框 69">
            <a:extLst>
              <a:ext uri="{FF2B5EF4-FFF2-40B4-BE49-F238E27FC236}">
                <a16:creationId xmlns:a16="http://schemas.microsoft.com/office/drawing/2014/main" id="{1BAEC1CF-D022-B596-90D0-D9A89B14FBAD}"/>
              </a:ext>
            </a:extLst>
          </p:cNvPr>
          <p:cNvSpPr txBox="1"/>
          <p:nvPr/>
        </p:nvSpPr>
        <p:spPr>
          <a:xfrm>
            <a:off x="7983359" y="4105655"/>
            <a:ext cx="1241776" cy="391967"/>
          </a:xfrm>
          <a:prstGeom prst="rect">
            <a:avLst/>
          </a:prstGeom>
          <a:noFill/>
        </p:spPr>
        <p:txBody>
          <a:bodyPr wrap="square" rtlCol="0">
            <a:spAutoFit/>
          </a:bodyPr>
          <a:lstStyle/>
          <a:p>
            <a:pPr algn="ctr">
              <a:lnSpc>
                <a:spcPct val="130000"/>
              </a:lnSpc>
            </a:pPr>
            <a:r>
              <a:rPr lang="zh-CN" altLang="en-US" sz="1600" spc="300" dirty="0">
                <a:latin typeface="OPPOSans B" panose="00020600040101010101" pitchFamily="18" charset="-122"/>
                <a:ea typeface="OPPOSans B" panose="00020600040101010101" pitchFamily="18" charset="-122"/>
                <a:cs typeface="OPPOSans B" panose="00020600040101010101" pitchFamily="18" charset="-122"/>
              </a:rPr>
              <a:t>全民决选</a:t>
            </a:r>
            <a:endParaRPr lang="en-US" sz="16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1" name="文本框 70">
            <a:extLst>
              <a:ext uri="{FF2B5EF4-FFF2-40B4-BE49-F238E27FC236}">
                <a16:creationId xmlns:a16="http://schemas.microsoft.com/office/drawing/2014/main" id="{E1A25AF2-25A7-21E7-EC5A-2B38C869EA79}"/>
              </a:ext>
            </a:extLst>
          </p:cNvPr>
          <p:cNvSpPr txBox="1"/>
          <p:nvPr/>
        </p:nvSpPr>
        <p:spPr>
          <a:xfrm>
            <a:off x="2877962" y="2676985"/>
            <a:ext cx="1241776" cy="391967"/>
          </a:xfrm>
          <a:prstGeom prst="rect">
            <a:avLst/>
          </a:prstGeom>
          <a:noFill/>
        </p:spPr>
        <p:txBody>
          <a:bodyPr wrap="square" rtlCol="0">
            <a:spAutoFit/>
          </a:bodyPr>
          <a:lstStyle/>
          <a:p>
            <a:pPr algn="ctr">
              <a:lnSpc>
                <a:spcPct val="130000"/>
              </a:lnSpc>
            </a:pPr>
            <a:r>
              <a:rPr lang="zh-CN" altLang="en-US" sz="16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开启报名</a:t>
            </a:r>
            <a:endParaRPr lang="en-US" sz="16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2" name="文本框 71">
            <a:extLst>
              <a:ext uri="{FF2B5EF4-FFF2-40B4-BE49-F238E27FC236}">
                <a16:creationId xmlns:a16="http://schemas.microsoft.com/office/drawing/2014/main" id="{F698B0BF-A22E-B9B6-C255-8242D39797E3}"/>
              </a:ext>
            </a:extLst>
          </p:cNvPr>
          <p:cNvSpPr txBox="1"/>
          <p:nvPr/>
        </p:nvSpPr>
        <p:spPr>
          <a:xfrm>
            <a:off x="10212209" y="4105655"/>
            <a:ext cx="1241776" cy="391967"/>
          </a:xfrm>
          <a:prstGeom prst="rect">
            <a:avLst/>
          </a:prstGeom>
          <a:noFill/>
        </p:spPr>
        <p:txBody>
          <a:bodyPr wrap="square" rtlCol="0">
            <a:spAutoFit/>
          </a:bodyPr>
          <a:lstStyle/>
          <a:p>
            <a:pPr algn="ctr">
              <a:lnSpc>
                <a:spcPct val="130000"/>
              </a:lnSpc>
            </a:pPr>
            <a:r>
              <a:rPr lang="zh-CN" altLang="en-US" sz="1600" spc="300" dirty="0">
                <a:latin typeface="OPPOSans B" panose="00020600040101010101" pitchFamily="18" charset="-122"/>
                <a:ea typeface="OPPOSans B" panose="00020600040101010101" pitchFamily="18" charset="-122"/>
                <a:cs typeface="OPPOSans B" panose="00020600040101010101" pitchFamily="18" charset="-122"/>
              </a:rPr>
              <a:t>结果公布</a:t>
            </a:r>
            <a:endParaRPr lang="en-US" sz="1600" spc="3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3" name="文本框 72">
            <a:extLst>
              <a:ext uri="{FF2B5EF4-FFF2-40B4-BE49-F238E27FC236}">
                <a16:creationId xmlns:a16="http://schemas.microsoft.com/office/drawing/2014/main" id="{D4F6294D-3899-7851-2D2D-3C27E2FE1C3B}"/>
              </a:ext>
            </a:extLst>
          </p:cNvPr>
          <p:cNvSpPr txBox="1"/>
          <p:nvPr/>
        </p:nvSpPr>
        <p:spPr>
          <a:xfrm>
            <a:off x="6740243" y="3131486"/>
            <a:ext cx="1693109" cy="557140"/>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t>由大虾组成的寻光伯乐团封闭评选</a:t>
            </a:r>
            <a:endParaRPr lang="en-US" sz="1200" spc="0" dirty="0"/>
          </a:p>
        </p:txBody>
      </p:sp>
      <p:sp>
        <p:nvSpPr>
          <p:cNvPr id="74" name="文本框 73">
            <a:extLst>
              <a:ext uri="{FF2B5EF4-FFF2-40B4-BE49-F238E27FC236}">
                <a16:creationId xmlns:a16="http://schemas.microsoft.com/office/drawing/2014/main" id="{11FD9BF1-CDA0-9394-53D4-5593565D8746}"/>
              </a:ext>
            </a:extLst>
          </p:cNvPr>
          <p:cNvSpPr txBox="1"/>
          <p:nvPr/>
        </p:nvSpPr>
        <p:spPr>
          <a:xfrm>
            <a:off x="4179886" y="5293014"/>
            <a:ext cx="2255702" cy="557140"/>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t>由名人、厂牌、自媒体、乐评人组成的专家评审团封团评选</a:t>
            </a:r>
            <a:endParaRPr lang="en-US" sz="1200" spc="0" dirty="0"/>
          </a:p>
        </p:txBody>
      </p:sp>
      <p:sp>
        <p:nvSpPr>
          <p:cNvPr id="75" name="文本框 74">
            <a:extLst>
              <a:ext uri="{FF2B5EF4-FFF2-40B4-BE49-F238E27FC236}">
                <a16:creationId xmlns:a16="http://schemas.microsoft.com/office/drawing/2014/main" id="{8C10C6E3-A932-3DBB-A2A4-B8EF3F8BC853}"/>
              </a:ext>
            </a:extLst>
          </p:cNvPr>
          <p:cNvSpPr txBox="1"/>
          <p:nvPr/>
        </p:nvSpPr>
        <p:spPr>
          <a:xfrm>
            <a:off x="7981947" y="4566703"/>
            <a:ext cx="1906591" cy="557140"/>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t>双评审团结果</a:t>
            </a:r>
            <a:r>
              <a:rPr lang="en-US" altLang="zh-CN" sz="1200" spc="0" dirty="0"/>
              <a:t>,</a:t>
            </a:r>
            <a:r>
              <a:rPr lang="zh-CN" altLang="en-US" sz="1200" spc="0" dirty="0"/>
              <a:t>用户投票选出最终人选</a:t>
            </a:r>
            <a:endParaRPr lang="en-US" sz="1200" spc="0" dirty="0"/>
          </a:p>
        </p:txBody>
      </p:sp>
    </p:spTree>
    <p:extLst>
      <p:ext uri="{BB962C8B-B14F-4D97-AF65-F5344CB8AC3E}">
        <p14:creationId xmlns:p14="http://schemas.microsoft.com/office/powerpoint/2010/main" val="1824103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50467F0-F7F3-B9D3-D2CC-F5678D55B525}"/>
              </a:ext>
            </a:extLst>
          </p:cNvPr>
          <p:cNvSpPr txBox="1"/>
          <p:nvPr/>
        </p:nvSpPr>
        <p:spPr>
          <a:xfrm>
            <a:off x="585107" y="705534"/>
            <a:ext cx="2953053" cy="646331"/>
          </a:xfrm>
          <a:prstGeom prst="rect">
            <a:avLst/>
          </a:prstGeom>
          <a:noFill/>
        </p:spPr>
        <p:txBody>
          <a:bodyPr wrap="none" rtlCol="0">
            <a:spAutoFit/>
          </a:bodyPr>
          <a:lstStyle/>
          <a:p>
            <a:r>
              <a:rPr lang="en-US" altLang="zh-CN" sz="3600" dirty="0">
                <a:latin typeface="+mj-ea"/>
                <a:ea typeface="+mj-ea"/>
              </a:rPr>
              <a:t>CALENDAR</a:t>
            </a:r>
            <a:endParaRPr lang="en-US" sz="3600" dirty="0">
              <a:latin typeface="+mj-ea"/>
              <a:ea typeface="+mj-ea"/>
            </a:endParaRPr>
          </a:p>
        </p:txBody>
      </p:sp>
      <p:sp>
        <p:nvSpPr>
          <p:cNvPr id="5" name="文本框 4">
            <a:extLst>
              <a:ext uri="{FF2B5EF4-FFF2-40B4-BE49-F238E27FC236}">
                <a16:creationId xmlns:a16="http://schemas.microsoft.com/office/drawing/2014/main" id="{DC5AC7BD-0BAA-02AB-E95C-16CCCC94D22A}"/>
              </a:ext>
            </a:extLst>
          </p:cNvPr>
          <p:cNvSpPr txBox="1"/>
          <p:nvPr/>
        </p:nvSpPr>
        <p:spPr>
          <a:xfrm>
            <a:off x="3423860" y="984736"/>
            <a:ext cx="1962125"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日程</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 name="文本框 5">
            <a:extLst>
              <a:ext uri="{FF2B5EF4-FFF2-40B4-BE49-F238E27FC236}">
                <a16:creationId xmlns:a16="http://schemas.microsoft.com/office/drawing/2014/main" id="{BF8B8497-5DFF-B728-1137-FAD68F10BE78}"/>
              </a:ext>
            </a:extLst>
          </p:cNvPr>
          <p:cNvSpPr txBox="1"/>
          <p:nvPr/>
        </p:nvSpPr>
        <p:spPr>
          <a:xfrm>
            <a:off x="585107" y="1289000"/>
            <a:ext cx="2953053" cy="230832"/>
          </a:xfrm>
          <a:prstGeom prst="rect">
            <a:avLst/>
          </a:prstGeom>
          <a:noFill/>
        </p:spPr>
        <p:txBody>
          <a:bodyPr wrap="square" rtlCol="0">
            <a:spAutoFit/>
          </a:bodyPr>
          <a:lstStyle/>
          <a:p>
            <a:r>
              <a:rPr lang="en-US" altLang="zh-CN" sz="900" dirty="0">
                <a:latin typeface="OPPOSans B" panose="00020600040101010101" pitchFamily="18" charset="-122"/>
                <a:ea typeface="OPPOSans B" panose="00020600040101010101" pitchFamily="18" charset="-122"/>
                <a:cs typeface="OPPOSans B" panose="00020600040101010101" pitchFamily="18" charset="-122"/>
              </a:rPr>
              <a:t>MINA DESIGN’S APP</a:t>
            </a:r>
            <a:endParaRPr lang="en-US" sz="9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 name="矩形 6">
            <a:extLst>
              <a:ext uri="{FF2B5EF4-FFF2-40B4-BE49-F238E27FC236}">
                <a16:creationId xmlns:a16="http://schemas.microsoft.com/office/drawing/2014/main" id="{D4C9DEFA-D728-6EB0-3DD0-CA17657146D9}"/>
              </a:ext>
            </a:extLst>
          </p:cNvPr>
          <p:cNvSpPr/>
          <p:nvPr/>
        </p:nvSpPr>
        <p:spPr>
          <a:xfrm>
            <a:off x="1508705" y="1656130"/>
            <a:ext cx="4933633" cy="628279"/>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669F7CC9-F37A-6912-32D4-969908BF2178}"/>
              </a:ext>
            </a:extLst>
          </p:cNvPr>
          <p:cNvSpPr/>
          <p:nvPr/>
        </p:nvSpPr>
        <p:spPr>
          <a:xfrm>
            <a:off x="6585266" y="1656130"/>
            <a:ext cx="4933633" cy="628279"/>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a:extLst>
              <a:ext uri="{FF2B5EF4-FFF2-40B4-BE49-F238E27FC236}">
                <a16:creationId xmlns:a16="http://schemas.microsoft.com/office/drawing/2014/main" id="{1293139C-0D05-A60D-755E-74A7CD8B5D36}"/>
              </a:ext>
            </a:extLst>
          </p:cNvPr>
          <p:cNvGrpSpPr/>
          <p:nvPr/>
        </p:nvGrpSpPr>
        <p:grpSpPr>
          <a:xfrm>
            <a:off x="1508706" y="2357708"/>
            <a:ext cx="10010194" cy="4076052"/>
            <a:chOff x="1508706" y="2357708"/>
            <a:chExt cx="9134983" cy="4076052"/>
          </a:xfrm>
        </p:grpSpPr>
        <p:sp>
          <p:nvSpPr>
            <p:cNvPr id="9" name="矩形 8">
              <a:extLst>
                <a:ext uri="{FF2B5EF4-FFF2-40B4-BE49-F238E27FC236}">
                  <a16:creationId xmlns:a16="http://schemas.microsoft.com/office/drawing/2014/main" id="{8A276F33-774E-E461-427F-FBA8837BAF8D}"/>
                </a:ext>
              </a:extLst>
            </p:cNvPr>
            <p:cNvSpPr/>
            <p:nvPr/>
          </p:nvSpPr>
          <p:spPr>
            <a:xfrm>
              <a:off x="1508706" y="2357708"/>
              <a:ext cx="2212492" cy="1158268"/>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458B2355-447A-570A-94E4-3DDFB0CEC123}"/>
                </a:ext>
              </a:extLst>
            </p:cNvPr>
            <p:cNvSpPr/>
            <p:nvPr/>
          </p:nvSpPr>
          <p:spPr>
            <a:xfrm>
              <a:off x="3798490" y="2357708"/>
              <a:ext cx="2212492" cy="1158268"/>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B75C6D48-5417-4A09-C71C-0B1A7E7FD56B}"/>
                </a:ext>
              </a:extLst>
            </p:cNvPr>
            <p:cNvSpPr/>
            <p:nvPr/>
          </p:nvSpPr>
          <p:spPr>
            <a:xfrm>
              <a:off x="6141413" y="2357708"/>
              <a:ext cx="2212492" cy="1158268"/>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7CC82CEA-D08F-6078-87D3-F2D0BB939841}"/>
                </a:ext>
              </a:extLst>
            </p:cNvPr>
            <p:cNvSpPr/>
            <p:nvPr/>
          </p:nvSpPr>
          <p:spPr>
            <a:xfrm>
              <a:off x="8431197" y="2357708"/>
              <a:ext cx="2212492" cy="1158268"/>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D5C8472B-9156-A954-BD5C-97E09B47FADE}"/>
                </a:ext>
              </a:extLst>
            </p:cNvPr>
            <p:cNvSpPr/>
            <p:nvPr/>
          </p:nvSpPr>
          <p:spPr>
            <a:xfrm>
              <a:off x="1508706" y="4072632"/>
              <a:ext cx="2212492" cy="926391"/>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B5BDE0AF-FC20-FC76-61C1-4EB39317845A}"/>
                </a:ext>
              </a:extLst>
            </p:cNvPr>
            <p:cNvSpPr/>
            <p:nvPr/>
          </p:nvSpPr>
          <p:spPr>
            <a:xfrm>
              <a:off x="3798490" y="4072632"/>
              <a:ext cx="4555415" cy="926391"/>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9DFD0B4-0C95-585D-6911-2D0F1181A5C9}"/>
                </a:ext>
              </a:extLst>
            </p:cNvPr>
            <p:cNvSpPr/>
            <p:nvPr/>
          </p:nvSpPr>
          <p:spPr>
            <a:xfrm>
              <a:off x="8431196" y="4072632"/>
              <a:ext cx="2212492" cy="926391"/>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539D6854-FFE4-A484-60DD-223434B3A1F2}"/>
                </a:ext>
              </a:extLst>
            </p:cNvPr>
            <p:cNvSpPr/>
            <p:nvPr/>
          </p:nvSpPr>
          <p:spPr>
            <a:xfrm>
              <a:off x="1508706" y="5240378"/>
              <a:ext cx="2212492" cy="1193382"/>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F76D57AE-52C0-55A9-A0CC-C476F8929144}"/>
                </a:ext>
              </a:extLst>
            </p:cNvPr>
            <p:cNvSpPr/>
            <p:nvPr/>
          </p:nvSpPr>
          <p:spPr>
            <a:xfrm>
              <a:off x="3798490" y="5240378"/>
              <a:ext cx="4555415" cy="1193382"/>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8834C68F-3D9D-8217-7329-481BA43E8175}"/>
                </a:ext>
              </a:extLst>
            </p:cNvPr>
            <p:cNvSpPr/>
            <p:nvPr/>
          </p:nvSpPr>
          <p:spPr>
            <a:xfrm>
              <a:off x="8431196" y="5240378"/>
              <a:ext cx="2212492" cy="1193382"/>
            </a:xfrm>
            <a:prstGeom prst="rect">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箭头: 五边形 18">
            <a:extLst>
              <a:ext uri="{FF2B5EF4-FFF2-40B4-BE49-F238E27FC236}">
                <a16:creationId xmlns:a16="http://schemas.microsoft.com/office/drawing/2014/main" id="{A2C954A6-0633-4CDE-E1BD-40450E46C2FC}"/>
              </a:ext>
            </a:extLst>
          </p:cNvPr>
          <p:cNvSpPr/>
          <p:nvPr/>
        </p:nvSpPr>
        <p:spPr>
          <a:xfrm>
            <a:off x="1508706" y="3638142"/>
            <a:ext cx="2212492" cy="318831"/>
          </a:xfrm>
          <a:prstGeom prst="homePlate">
            <a:avLst/>
          </a:prstGeom>
          <a:blipFill dpi="0" rotWithShape="1">
            <a:blip r:embed="rId4">
              <a:extLst>
                <a:ext uri="{96DAC541-7B7A-43D3-8B79-37D633B846F1}">
                  <asvg:svgBlip xmlns:asvg="http://schemas.microsoft.com/office/drawing/2016/SVG/main" r:embed="rId5"/>
                </a:ext>
              </a:extLst>
            </a:blip>
            <a:srcRect/>
            <a:stretch>
              <a:fillRect l="-7580" t="-193795" r="-7869" b="-1950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V 形 19">
            <a:extLst>
              <a:ext uri="{FF2B5EF4-FFF2-40B4-BE49-F238E27FC236}">
                <a16:creationId xmlns:a16="http://schemas.microsoft.com/office/drawing/2014/main" id="{D68926CD-E06C-BA6A-B71C-13242EC2C776}"/>
              </a:ext>
            </a:extLst>
          </p:cNvPr>
          <p:cNvSpPr/>
          <p:nvPr/>
        </p:nvSpPr>
        <p:spPr>
          <a:xfrm>
            <a:off x="3714757" y="3634889"/>
            <a:ext cx="2381569" cy="322085"/>
          </a:xfrm>
          <a:prstGeom prst="chevron">
            <a:avLst/>
          </a:prstGeom>
          <a:blipFill dpi="0" rotWithShape="1">
            <a:blip r:embed="rId4">
              <a:extLst>
                <a:ext uri="{96DAC541-7B7A-43D3-8B79-37D633B846F1}">
                  <asvg:svgBlip xmlns:asvg="http://schemas.microsoft.com/office/drawing/2016/SVG/main" r:embed="rId5"/>
                </a:ext>
              </a:extLst>
            </a:blip>
            <a:srcRect/>
            <a:stretch>
              <a:fillRect l="-7580" t="-193795" r="-7869" b="-1950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V 形 20">
            <a:extLst>
              <a:ext uri="{FF2B5EF4-FFF2-40B4-BE49-F238E27FC236}">
                <a16:creationId xmlns:a16="http://schemas.microsoft.com/office/drawing/2014/main" id="{481EC853-E75A-8B69-C329-F5380E38CD47}"/>
              </a:ext>
            </a:extLst>
          </p:cNvPr>
          <p:cNvSpPr/>
          <p:nvPr/>
        </p:nvSpPr>
        <p:spPr>
          <a:xfrm>
            <a:off x="6089885" y="3634889"/>
            <a:ext cx="2381569" cy="322085"/>
          </a:xfrm>
          <a:prstGeom prst="chevron">
            <a:avLst/>
          </a:prstGeom>
          <a:blipFill dpi="0" rotWithShape="1">
            <a:blip r:embed="rId4">
              <a:extLst>
                <a:ext uri="{96DAC541-7B7A-43D3-8B79-37D633B846F1}">
                  <asvg:svgBlip xmlns:asvg="http://schemas.microsoft.com/office/drawing/2016/SVG/main" r:embed="rId5"/>
                </a:ext>
              </a:extLst>
            </a:blip>
            <a:srcRect/>
            <a:stretch>
              <a:fillRect l="-7580" t="-193795" r="-7869" b="-1950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任意多边形: 形状 23">
            <a:extLst>
              <a:ext uri="{FF2B5EF4-FFF2-40B4-BE49-F238E27FC236}">
                <a16:creationId xmlns:a16="http://schemas.microsoft.com/office/drawing/2014/main" id="{F07E42E0-B888-423A-1C39-6B6D8B37916C}"/>
              </a:ext>
            </a:extLst>
          </p:cNvPr>
          <p:cNvSpPr/>
          <p:nvPr/>
        </p:nvSpPr>
        <p:spPr>
          <a:xfrm>
            <a:off x="8465014" y="3634889"/>
            <a:ext cx="2178675" cy="322085"/>
          </a:xfrm>
          <a:custGeom>
            <a:avLst/>
            <a:gdLst>
              <a:gd name="connsiteX0" fmla="*/ 0 w 2241272"/>
              <a:gd name="connsiteY0" fmla="*/ 0 h 331339"/>
              <a:gd name="connsiteX1" fmla="*/ 2241272 w 2241272"/>
              <a:gd name="connsiteY1" fmla="*/ 0 h 331339"/>
              <a:gd name="connsiteX2" fmla="*/ 2241272 w 2241272"/>
              <a:gd name="connsiteY2" fmla="*/ 331339 h 331339"/>
              <a:gd name="connsiteX3" fmla="*/ 0 w 2241272"/>
              <a:gd name="connsiteY3" fmla="*/ 331339 h 331339"/>
              <a:gd name="connsiteX4" fmla="*/ 165670 w 2241272"/>
              <a:gd name="connsiteY4" fmla="*/ 165670 h 33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72" h="331339">
                <a:moveTo>
                  <a:pt x="0" y="0"/>
                </a:moveTo>
                <a:lnTo>
                  <a:pt x="2241272" y="0"/>
                </a:lnTo>
                <a:lnTo>
                  <a:pt x="2241272" y="331339"/>
                </a:lnTo>
                <a:lnTo>
                  <a:pt x="0" y="331339"/>
                </a:lnTo>
                <a:lnTo>
                  <a:pt x="165670" y="165670"/>
                </a:lnTo>
                <a:close/>
              </a:path>
            </a:pathLst>
          </a:custGeom>
          <a:blipFill dpi="0" rotWithShape="1">
            <a:blip r:embed="rId4">
              <a:extLst>
                <a:ext uri="{96DAC541-7B7A-43D3-8B79-37D633B846F1}">
                  <asvg:svgBlip xmlns:asvg="http://schemas.microsoft.com/office/drawing/2016/SVG/main" r:embed="rId5"/>
                </a:ext>
              </a:extLst>
            </a:blip>
            <a:srcRect/>
            <a:stretch>
              <a:fillRect l="-7580" t="-193795" r="-7869" b="-1950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A0EEF581-B6D0-AED4-8836-BCE3B56CBF38}"/>
              </a:ext>
            </a:extLst>
          </p:cNvPr>
          <p:cNvSpPr/>
          <p:nvPr/>
        </p:nvSpPr>
        <p:spPr>
          <a:xfrm>
            <a:off x="1508706" y="1656129"/>
            <a:ext cx="34995" cy="1866354"/>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DBD19305-FB8F-601B-7A92-95983AAE88ED}"/>
              </a:ext>
            </a:extLst>
          </p:cNvPr>
          <p:cNvSpPr/>
          <p:nvPr/>
        </p:nvSpPr>
        <p:spPr>
          <a:xfrm>
            <a:off x="1508706" y="4080154"/>
            <a:ext cx="34995" cy="927355"/>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C2A538DB-3848-9140-8635-AD1CD95FC3A6}"/>
              </a:ext>
            </a:extLst>
          </p:cNvPr>
          <p:cNvSpPr/>
          <p:nvPr/>
        </p:nvSpPr>
        <p:spPr>
          <a:xfrm>
            <a:off x="1508706" y="5240416"/>
            <a:ext cx="34995" cy="1193314"/>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文本框 76">
            <a:extLst>
              <a:ext uri="{FF2B5EF4-FFF2-40B4-BE49-F238E27FC236}">
                <a16:creationId xmlns:a16="http://schemas.microsoft.com/office/drawing/2014/main" id="{2A08D014-1FDC-8742-2842-F76F1057B924}"/>
              </a:ext>
            </a:extLst>
          </p:cNvPr>
          <p:cNvSpPr txBox="1"/>
          <p:nvPr/>
        </p:nvSpPr>
        <p:spPr>
          <a:xfrm>
            <a:off x="981347" y="2145646"/>
            <a:ext cx="396929" cy="1047132"/>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数字设计</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8" name="文本框 77">
            <a:extLst>
              <a:ext uri="{FF2B5EF4-FFF2-40B4-BE49-F238E27FC236}">
                <a16:creationId xmlns:a16="http://schemas.microsoft.com/office/drawing/2014/main" id="{3733D858-C065-DBB3-1757-D2151C07C2D1}"/>
              </a:ext>
            </a:extLst>
          </p:cNvPr>
          <p:cNvSpPr txBox="1"/>
          <p:nvPr/>
        </p:nvSpPr>
        <p:spPr>
          <a:xfrm>
            <a:off x="981347" y="4072632"/>
            <a:ext cx="396929" cy="1047132"/>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计算设计</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9" name="文本框 78">
            <a:extLst>
              <a:ext uri="{FF2B5EF4-FFF2-40B4-BE49-F238E27FC236}">
                <a16:creationId xmlns:a16="http://schemas.microsoft.com/office/drawing/2014/main" id="{BE4EAAFF-8E68-317C-38E2-0E7F7A889FD8}"/>
              </a:ext>
            </a:extLst>
          </p:cNvPr>
          <p:cNvSpPr txBox="1"/>
          <p:nvPr/>
        </p:nvSpPr>
        <p:spPr>
          <a:xfrm>
            <a:off x="981347" y="5672520"/>
            <a:ext cx="396929" cy="329098"/>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人</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0" name="文本框 79">
            <a:extLst>
              <a:ext uri="{FF2B5EF4-FFF2-40B4-BE49-F238E27FC236}">
                <a16:creationId xmlns:a16="http://schemas.microsoft.com/office/drawing/2014/main" id="{8696CE43-1F75-7067-623F-203A60C2A68F}"/>
              </a:ext>
            </a:extLst>
          </p:cNvPr>
          <p:cNvSpPr txBox="1"/>
          <p:nvPr/>
        </p:nvSpPr>
        <p:spPr>
          <a:xfrm>
            <a:off x="3064133" y="1784597"/>
            <a:ext cx="877596" cy="299181"/>
          </a:xfrm>
          <a:prstGeom prst="rect">
            <a:avLst/>
          </a:prstGeom>
          <a:noFill/>
        </p:spPr>
        <p:txBody>
          <a:bodyPr vert="horz" wrap="none" rtlCol="0">
            <a:spAutoFit/>
          </a:bodyPr>
          <a:lstStyle/>
          <a:p>
            <a:r>
              <a:rPr lang="zh-CN" altLang="en-US" sz="1400" dirty="0">
                <a:latin typeface="+mj-ea"/>
                <a:ea typeface="+mj-ea"/>
                <a:cs typeface="OPPOSans B" panose="00020600040101010101" pitchFamily="18" charset="-122"/>
              </a:rPr>
              <a:t>数的物化</a:t>
            </a:r>
            <a:endParaRPr lang="en-US" sz="1400" dirty="0">
              <a:latin typeface="+mj-ea"/>
              <a:ea typeface="+mj-ea"/>
              <a:cs typeface="OPPOSans B" panose="00020600040101010101" pitchFamily="18" charset="-122"/>
            </a:endParaRPr>
          </a:p>
        </p:txBody>
      </p:sp>
      <p:sp>
        <p:nvSpPr>
          <p:cNvPr id="81" name="文本框 80">
            <a:extLst>
              <a:ext uri="{FF2B5EF4-FFF2-40B4-BE49-F238E27FC236}">
                <a16:creationId xmlns:a16="http://schemas.microsoft.com/office/drawing/2014/main" id="{65B93752-152F-C3ED-7489-105F05692125}"/>
              </a:ext>
            </a:extLst>
          </p:cNvPr>
          <p:cNvSpPr txBox="1"/>
          <p:nvPr/>
        </p:nvSpPr>
        <p:spPr>
          <a:xfrm>
            <a:off x="3064133" y="2032375"/>
            <a:ext cx="678143"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结构化数据</a:t>
            </a:r>
            <a:endParaRPr lang="en-US" sz="800" dirty="0">
              <a:solidFill>
                <a:schemeClr val="tx1">
                  <a:alpha val="50000"/>
                </a:schemeClr>
              </a:solidFill>
              <a:latin typeface="+mn-ea"/>
              <a:cs typeface="OPPOSans B" panose="00020600040101010101" pitchFamily="18" charset="-122"/>
            </a:endParaRPr>
          </a:p>
        </p:txBody>
      </p:sp>
      <p:sp>
        <p:nvSpPr>
          <p:cNvPr id="82" name="文本框 81">
            <a:extLst>
              <a:ext uri="{FF2B5EF4-FFF2-40B4-BE49-F238E27FC236}">
                <a16:creationId xmlns:a16="http://schemas.microsoft.com/office/drawing/2014/main" id="{74C3F330-92C8-0F37-A8C7-BAE8C772A0AD}"/>
              </a:ext>
            </a:extLst>
          </p:cNvPr>
          <p:cNvSpPr txBox="1"/>
          <p:nvPr/>
        </p:nvSpPr>
        <p:spPr>
          <a:xfrm>
            <a:off x="7687447" y="1784597"/>
            <a:ext cx="877596" cy="299181"/>
          </a:xfrm>
          <a:prstGeom prst="rect">
            <a:avLst/>
          </a:prstGeom>
          <a:noFill/>
        </p:spPr>
        <p:txBody>
          <a:bodyPr vert="horz" wrap="none" rtlCol="0">
            <a:spAutoFit/>
          </a:bodyPr>
          <a:lstStyle/>
          <a:p>
            <a:r>
              <a:rPr lang="zh-CN" altLang="en-US" sz="1400" dirty="0">
                <a:latin typeface="+mj-ea"/>
                <a:ea typeface="+mj-ea"/>
                <a:cs typeface="OPPOSans B" panose="00020600040101010101" pitchFamily="18" charset="-122"/>
              </a:rPr>
              <a:t>物的数化</a:t>
            </a:r>
            <a:endParaRPr lang="en-US" sz="1400" dirty="0">
              <a:latin typeface="+mj-ea"/>
              <a:ea typeface="+mj-ea"/>
              <a:cs typeface="OPPOSans B" panose="00020600040101010101" pitchFamily="18" charset="-122"/>
            </a:endParaRPr>
          </a:p>
        </p:txBody>
      </p:sp>
      <p:sp>
        <p:nvSpPr>
          <p:cNvPr id="84" name="文本框 83">
            <a:extLst>
              <a:ext uri="{FF2B5EF4-FFF2-40B4-BE49-F238E27FC236}">
                <a16:creationId xmlns:a16="http://schemas.microsoft.com/office/drawing/2014/main" id="{79ABA5FD-1AAC-306D-7D77-4DB16F0F97ED}"/>
              </a:ext>
            </a:extLst>
          </p:cNvPr>
          <p:cNvSpPr txBox="1"/>
          <p:nvPr/>
        </p:nvSpPr>
        <p:spPr>
          <a:xfrm>
            <a:off x="1631432" y="2525764"/>
            <a:ext cx="977323" cy="329098"/>
          </a:xfrm>
          <a:prstGeom prst="rect">
            <a:avLst/>
          </a:prstGeom>
          <a:noFill/>
        </p:spPr>
        <p:txBody>
          <a:bodyPr vert="horz" wrap="none" rtlCol="0">
            <a:spAutoFit/>
          </a:bodyPr>
          <a:lstStyle/>
          <a:p>
            <a:r>
              <a:rPr lang="zh-CN" altLang="en-US" sz="1600" dirty="0">
                <a:latin typeface="+mj-ea"/>
                <a:ea typeface="+mj-ea"/>
                <a:cs typeface="OPPOSans B" panose="00020600040101010101" pitchFamily="18" charset="-122"/>
              </a:rPr>
              <a:t>数字创意</a:t>
            </a:r>
            <a:endParaRPr lang="en-US" sz="1600" dirty="0">
              <a:latin typeface="+mj-ea"/>
              <a:ea typeface="+mj-ea"/>
              <a:cs typeface="OPPOSans B" panose="00020600040101010101" pitchFamily="18" charset="-122"/>
            </a:endParaRPr>
          </a:p>
        </p:txBody>
      </p:sp>
      <p:sp>
        <p:nvSpPr>
          <p:cNvPr id="85" name="文本框 84">
            <a:extLst>
              <a:ext uri="{FF2B5EF4-FFF2-40B4-BE49-F238E27FC236}">
                <a16:creationId xmlns:a16="http://schemas.microsoft.com/office/drawing/2014/main" id="{B1209950-BD54-5FD4-3952-98AFA326CB11}"/>
              </a:ext>
            </a:extLst>
          </p:cNvPr>
          <p:cNvSpPr txBox="1"/>
          <p:nvPr/>
        </p:nvSpPr>
        <p:spPr>
          <a:xfrm>
            <a:off x="1631432" y="3161454"/>
            <a:ext cx="678143"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结构化数量</a:t>
            </a:r>
            <a:endParaRPr lang="en-US" sz="800" dirty="0">
              <a:solidFill>
                <a:schemeClr val="tx1">
                  <a:alpha val="50000"/>
                </a:schemeClr>
              </a:solidFill>
              <a:latin typeface="+mn-ea"/>
              <a:cs typeface="OPPOSans B" panose="00020600040101010101" pitchFamily="18" charset="-122"/>
            </a:endParaRPr>
          </a:p>
        </p:txBody>
      </p:sp>
      <p:sp>
        <p:nvSpPr>
          <p:cNvPr id="86" name="文本框 85">
            <a:extLst>
              <a:ext uri="{FF2B5EF4-FFF2-40B4-BE49-F238E27FC236}">
                <a16:creationId xmlns:a16="http://schemas.microsoft.com/office/drawing/2014/main" id="{051110BF-5485-EB2D-64BA-AB6EE7BF38D1}"/>
              </a:ext>
            </a:extLst>
          </p:cNvPr>
          <p:cNvSpPr txBox="1"/>
          <p:nvPr/>
        </p:nvSpPr>
        <p:spPr>
          <a:xfrm>
            <a:off x="1631432" y="2797637"/>
            <a:ext cx="1684761" cy="269263"/>
          </a:xfrm>
          <a:prstGeom prst="rect">
            <a:avLst/>
          </a:prstGeom>
          <a:noFill/>
        </p:spPr>
        <p:txBody>
          <a:bodyPr vert="horz" wrap="none" rtlCol="0">
            <a:spAutoFit/>
          </a:bodyPr>
          <a:lstStyle/>
          <a:p>
            <a:r>
              <a:rPr lang="en-US" altLang="zh-CN" sz="1200" dirty="0">
                <a:latin typeface="+mj-ea"/>
                <a:ea typeface="+mj-ea"/>
                <a:cs typeface="OPPOSans B" panose="00020600040101010101" pitchFamily="18" charset="-122"/>
              </a:rPr>
              <a:t>DIGITAL CREATIVE</a:t>
            </a:r>
            <a:endParaRPr lang="en-US" sz="1200" dirty="0">
              <a:latin typeface="+mj-ea"/>
              <a:ea typeface="+mj-ea"/>
              <a:cs typeface="OPPOSans B" panose="00020600040101010101" pitchFamily="18" charset="-122"/>
            </a:endParaRPr>
          </a:p>
        </p:txBody>
      </p:sp>
      <p:sp>
        <p:nvSpPr>
          <p:cNvPr id="87" name="文本框 86">
            <a:extLst>
              <a:ext uri="{FF2B5EF4-FFF2-40B4-BE49-F238E27FC236}">
                <a16:creationId xmlns:a16="http://schemas.microsoft.com/office/drawing/2014/main" id="{BC8F2681-1EDB-FC6F-847E-161E7BFEBF9B}"/>
              </a:ext>
            </a:extLst>
          </p:cNvPr>
          <p:cNvSpPr txBox="1"/>
          <p:nvPr/>
        </p:nvSpPr>
        <p:spPr>
          <a:xfrm>
            <a:off x="2321691" y="3161454"/>
            <a:ext cx="777869"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非话构化数据</a:t>
            </a:r>
            <a:endParaRPr lang="en-US" sz="800" dirty="0">
              <a:solidFill>
                <a:schemeClr val="tx1">
                  <a:alpha val="50000"/>
                </a:schemeClr>
              </a:solidFill>
              <a:latin typeface="+mn-ea"/>
              <a:cs typeface="OPPOSans B" panose="00020600040101010101" pitchFamily="18" charset="-122"/>
            </a:endParaRPr>
          </a:p>
        </p:txBody>
      </p:sp>
      <p:sp>
        <p:nvSpPr>
          <p:cNvPr id="88" name="文本框 87">
            <a:extLst>
              <a:ext uri="{FF2B5EF4-FFF2-40B4-BE49-F238E27FC236}">
                <a16:creationId xmlns:a16="http://schemas.microsoft.com/office/drawing/2014/main" id="{7F97A767-01F2-2388-7AC1-11E47CF3B6CB}"/>
              </a:ext>
            </a:extLst>
          </p:cNvPr>
          <p:cNvSpPr txBox="1"/>
          <p:nvPr/>
        </p:nvSpPr>
        <p:spPr>
          <a:xfrm>
            <a:off x="4092635" y="2525764"/>
            <a:ext cx="977323" cy="329098"/>
          </a:xfrm>
          <a:prstGeom prst="rect">
            <a:avLst/>
          </a:prstGeom>
          <a:noFill/>
        </p:spPr>
        <p:txBody>
          <a:bodyPr vert="horz" wrap="none" rtlCol="0">
            <a:spAutoFit/>
          </a:bodyPr>
          <a:lstStyle/>
          <a:p>
            <a:r>
              <a:rPr lang="zh-CN" altLang="en-US" sz="1600" dirty="0">
                <a:latin typeface="+mj-ea"/>
                <a:ea typeface="+mj-ea"/>
                <a:cs typeface="OPPOSans B" panose="00020600040101010101" pitchFamily="18" charset="-122"/>
              </a:rPr>
              <a:t>数据可视</a:t>
            </a:r>
            <a:endParaRPr lang="en-US" sz="1600" dirty="0">
              <a:latin typeface="+mj-ea"/>
              <a:ea typeface="+mj-ea"/>
              <a:cs typeface="OPPOSans B" panose="00020600040101010101" pitchFamily="18" charset="-122"/>
            </a:endParaRPr>
          </a:p>
        </p:txBody>
      </p:sp>
      <p:sp>
        <p:nvSpPr>
          <p:cNvPr id="89" name="文本框 88">
            <a:extLst>
              <a:ext uri="{FF2B5EF4-FFF2-40B4-BE49-F238E27FC236}">
                <a16:creationId xmlns:a16="http://schemas.microsoft.com/office/drawing/2014/main" id="{1C65E4D0-461A-652D-8D5B-536E67D83FE9}"/>
              </a:ext>
            </a:extLst>
          </p:cNvPr>
          <p:cNvSpPr txBox="1"/>
          <p:nvPr/>
        </p:nvSpPr>
        <p:spPr>
          <a:xfrm>
            <a:off x="4092635" y="3161454"/>
            <a:ext cx="1077050"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天彩物的可提化陕时</a:t>
            </a:r>
            <a:endParaRPr lang="en-US" sz="800" dirty="0">
              <a:solidFill>
                <a:schemeClr val="tx1">
                  <a:alpha val="50000"/>
                </a:schemeClr>
              </a:solidFill>
              <a:latin typeface="+mn-ea"/>
              <a:cs typeface="OPPOSans B" panose="00020600040101010101" pitchFamily="18" charset="-122"/>
            </a:endParaRPr>
          </a:p>
        </p:txBody>
      </p:sp>
      <p:sp>
        <p:nvSpPr>
          <p:cNvPr id="90" name="文本框 89">
            <a:extLst>
              <a:ext uri="{FF2B5EF4-FFF2-40B4-BE49-F238E27FC236}">
                <a16:creationId xmlns:a16="http://schemas.microsoft.com/office/drawing/2014/main" id="{3A330EE3-4952-A7D1-9B4B-2C0A47D61CD4}"/>
              </a:ext>
            </a:extLst>
          </p:cNvPr>
          <p:cNvSpPr txBox="1"/>
          <p:nvPr/>
        </p:nvSpPr>
        <p:spPr>
          <a:xfrm>
            <a:off x="4092635" y="2797637"/>
            <a:ext cx="1968359" cy="269263"/>
          </a:xfrm>
          <a:prstGeom prst="rect">
            <a:avLst/>
          </a:prstGeom>
          <a:noFill/>
        </p:spPr>
        <p:txBody>
          <a:bodyPr vert="horz" wrap="none" rtlCol="0">
            <a:spAutoFit/>
          </a:bodyPr>
          <a:lstStyle/>
          <a:p>
            <a:r>
              <a:rPr lang="en-US" altLang="zh-CN" sz="1200" dirty="0">
                <a:latin typeface="+mj-ea"/>
                <a:ea typeface="+mj-ea"/>
                <a:cs typeface="OPPOSans B" panose="00020600040101010101" pitchFamily="18" charset="-122"/>
              </a:rPr>
              <a:t>DATA VISUALIZATION</a:t>
            </a:r>
            <a:endParaRPr lang="en-US" sz="1200" dirty="0">
              <a:latin typeface="+mj-ea"/>
              <a:ea typeface="+mj-ea"/>
              <a:cs typeface="OPPOSans B" panose="00020600040101010101" pitchFamily="18" charset="-122"/>
            </a:endParaRPr>
          </a:p>
        </p:txBody>
      </p:sp>
      <p:sp>
        <p:nvSpPr>
          <p:cNvPr id="91" name="文本框 90">
            <a:extLst>
              <a:ext uri="{FF2B5EF4-FFF2-40B4-BE49-F238E27FC236}">
                <a16:creationId xmlns:a16="http://schemas.microsoft.com/office/drawing/2014/main" id="{F6928CBE-70ED-0C3E-9C36-AD61A150C391}"/>
              </a:ext>
            </a:extLst>
          </p:cNvPr>
          <p:cNvSpPr txBox="1"/>
          <p:nvPr/>
        </p:nvSpPr>
        <p:spPr>
          <a:xfrm>
            <a:off x="6670875" y="2525764"/>
            <a:ext cx="977323" cy="329098"/>
          </a:xfrm>
          <a:prstGeom prst="rect">
            <a:avLst/>
          </a:prstGeom>
          <a:noFill/>
        </p:spPr>
        <p:txBody>
          <a:bodyPr vert="horz" wrap="none" rtlCol="0">
            <a:spAutoFit/>
          </a:bodyPr>
          <a:lstStyle/>
          <a:p>
            <a:r>
              <a:rPr lang="zh-CN" altLang="en-US" sz="1600" dirty="0">
                <a:latin typeface="+mj-ea"/>
                <a:ea typeface="+mj-ea"/>
                <a:cs typeface="OPPOSans B" panose="00020600040101010101" pitchFamily="18" charset="-122"/>
              </a:rPr>
              <a:t>数字孪生</a:t>
            </a:r>
            <a:endParaRPr lang="en-US" sz="1600" dirty="0">
              <a:latin typeface="+mj-ea"/>
              <a:ea typeface="+mj-ea"/>
              <a:cs typeface="OPPOSans B" panose="00020600040101010101" pitchFamily="18" charset="-122"/>
            </a:endParaRPr>
          </a:p>
        </p:txBody>
      </p:sp>
      <p:sp>
        <p:nvSpPr>
          <p:cNvPr id="92" name="文本框 91">
            <a:extLst>
              <a:ext uri="{FF2B5EF4-FFF2-40B4-BE49-F238E27FC236}">
                <a16:creationId xmlns:a16="http://schemas.microsoft.com/office/drawing/2014/main" id="{F0983AF2-63B5-C507-AA0E-019D2C9F61C3}"/>
              </a:ext>
            </a:extLst>
          </p:cNvPr>
          <p:cNvSpPr txBox="1"/>
          <p:nvPr/>
        </p:nvSpPr>
        <p:spPr>
          <a:xfrm>
            <a:off x="6670875" y="3161454"/>
            <a:ext cx="1077050"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有形物的数字化重接</a:t>
            </a:r>
            <a:endParaRPr lang="en-US" sz="800" dirty="0">
              <a:solidFill>
                <a:schemeClr val="tx1">
                  <a:alpha val="50000"/>
                </a:schemeClr>
              </a:solidFill>
              <a:latin typeface="+mn-ea"/>
              <a:cs typeface="OPPOSans B" panose="00020600040101010101" pitchFamily="18" charset="-122"/>
            </a:endParaRPr>
          </a:p>
        </p:txBody>
      </p:sp>
      <p:sp>
        <p:nvSpPr>
          <p:cNvPr id="93" name="文本框 92">
            <a:extLst>
              <a:ext uri="{FF2B5EF4-FFF2-40B4-BE49-F238E27FC236}">
                <a16:creationId xmlns:a16="http://schemas.microsoft.com/office/drawing/2014/main" id="{9DE16BD5-B52D-E843-E5AE-F1D2EDA4015B}"/>
              </a:ext>
            </a:extLst>
          </p:cNvPr>
          <p:cNvSpPr txBox="1"/>
          <p:nvPr/>
        </p:nvSpPr>
        <p:spPr>
          <a:xfrm>
            <a:off x="6670875" y="2797637"/>
            <a:ext cx="1317018" cy="269263"/>
          </a:xfrm>
          <a:prstGeom prst="rect">
            <a:avLst/>
          </a:prstGeom>
          <a:noFill/>
        </p:spPr>
        <p:txBody>
          <a:bodyPr vert="horz" wrap="none" rtlCol="0">
            <a:spAutoFit/>
          </a:bodyPr>
          <a:lstStyle/>
          <a:p>
            <a:r>
              <a:rPr lang="en-US" altLang="zh-CN" sz="1200" dirty="0">
                <a:latin typeface="+mj-ea"/>
                <a:ea typeface="+mj-ea"/>
                <a:cs typeface="OPPOSans B" panose="00020600040101010101" pitchFamily="18" charset="-122"/>
              </a:rPr>
              <a:t>DIGITAL TWIN</a:t>
            </a:r>
            <a:endParaRPr lang="en-US" sz="1200" dirty="0">
              <a:latin typeface="+mj-ea"/>
              <a:ea typeface="+mj-ea"/>
              <a:cs typeface="OPPOSans B" panose="00020600040101010101" pitchFamily="18" charset="-122"/>
            </a:endParaRPr>
          </a:p>
        </p:txBody>
      </p:sp>
      <p:sp>
        <p:nvSpPr>
          <p:cNvPr id="94" name="文本框 93">
            <a:extLst>
              <a:ext uri="{FF2B5EF4-FFF2-40B4-BE49-F238E27FC236}">
                <a16:creationId xmlns:a16="http://schemas.microsoft.com/office/drawing/2014/main" id="{F337ACA6-39A9-ADC3-0AD3-995B0B32C082}"/>
              </a:ext>
            </a:extLst>
          </p:cNvPr>
          <p:cNvSpPr txBox="1"/>
          <p:nvPr/>
        </p:nvSpPr>
        <p:spPr>
          <a:xfrm>
            <a:off x="9152663" y="2525764"/>
            <a:ext cx="1036536" cy="329098"/>
          </a:xfrm>
          <a:prstGeom prst="rect">
            <a:avLst/>
          </a:prstGeom>
          <a:noFill/>
        </p:spPr>
        <p:txBody>
          <a:bodyPr vert="horz" wrap="none" rtlCol="0">
            <a:spAutoFit/>
          </a:bodyPr>
          <a:lstStyle/>
          <a:p>
            <a:r>
              <a:rPr lang="zh-CN" altLang="en-US" sz="1600" dirty="0">
                <a:latin typeface="+mj-ea"/>
                <a:ea typeface="+mj-ea"/>
                <a:cs typeface="OPPOSans B" panose="00020600040101010101" pitchFamily="18" charset="-122"/>
              </a:rPr>
              <a:t>数据智能 </a:t>
            </a:r>
            <a:endParaRPr lang="en-US" sz="1600" dirty="0">
              <a:latin typeface="+mj-ea"/>
              <a:ea typeface="+mj-ea"/>
              <a:cs typeface="OPPOSans B" panose="00020600040101010101" pitchFamily="18" charset="-122"/>
            </a:endParaRPr>
          </a:p>
        </p:txBody>
      </p:sp>
      <p:sp>
        <p:nvSpPr>
          <p:cNvPr id="95" name="文本框 94">
            <a:extLst>
              <a:ext uri="{FF2B5EF4-FFF2-40B4-BE49-F238E27FC236}">
                <a16:creationId xmlns:a16="http://schemas.microsoft.com/office/drawing/2014/main" id="{265CACBD-DBD7-9CB5-64CF-D0130480A8BF}"/>
              </a:ext>
            </a:extLst>
          </p:cNvPr>
          <p:cNvSpPr txBox="1"/>
          <p:nvPr/>
        </p:nvSpPr>
        <p:spPr>
          <a:xfrm>
            <a:off x="9152663" y="3161454"/>
            <a:ext cx="1276504"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数重化决量与智地化设计</a:t>
            </a:r>
            <a:endParaRPr lang="en-US" sz="800" dirty="0">
              <a:solidFill>
                <a:schemeClr val="tx1">
                  <a:alpha val="50000"/>
                </a:schemeClr>
              </a:solidFill>
              <a:latin typeface="+mn-ea"/>
              <a:cs typeface="OPPOSans B" panose="00020600040101010101" pitchFamily="18" charset="-122"/>
            </a:endParaRPr>
          </a:p>
        </p:txBody>
      </p:sp>
      <p:sp>
        <p:nvSpPr>
          <p:cNvPr id="96" name="文本框 95">
            <a:extLst>
              <a:ext uri="{FF2B5EF4-FFF2-40B4-BE49-F238E27FC236}">
                <a16:creationId xmlns:a16="http://schemas.microsoft.com/office/drawing/2014/main" id="{E0DE18BE-5144-3ABF-A3AD-F6E6BF2D9658}"/>
              </a:ext>
            </a:extLst>
          </p:cNvPr>
          <p:cNvSpPr txBox="1"/>
          <p:nvPr/>
        </p:nvSpPr>
        <p:spPr>
          <a:xfrm>
            <a:off x="9152663" y="2797637"/>
            <a:ext cx="1801628" cy="269263"/>
          </a:xfrm>
          <a:prstGeom prst="rect">
            <a:avLst/>
          </a:prstGeom>
          <a:noFill/>
        </p:spPr>
        <p:txBody>
          <a:bodyPr vert="horz" wrap="none" rtlCol="0">
            <a:spAutoFit/>
          </a:bodyPr>
          <a:lstStyle/>
          <a:p>
            <a:r>
              <a:rPr lang="en-US" altLang="zh-CN" sz="1200" dirty="0">
                <a:latin typeface="+mj-ea"/>
                <a:ea typeface="+mj-ea"/>
                <a:cs typeface="OPPOSans B" panose="00020600040101010101" pitchFamily="18" charset="-122"/>
              </a:rPr>
              <a:t>DATAINTELLIGENCE</a:t>
            </a:r>
            <a:endParaRPr lang="en-US" sz="1200" dirty="0">
              <a:latin typeface="+mj-ea"/>
              <a:ea typeface="+mj-ea"/>
              <a:cs typeface="OPPOSans B" panose="00020600040101010101" pitchFamily="18" charset="-122"/>
            </a:endParaRPr>
          </a:p>
        </p:txBody>
      </p:sp>
      <p:sp>
        <p:nvSpPr>
          <p:cNvPr id="97" name="文本框 96">
            <a:extLst>
              <a:ext uri="{FF2B5EF4-FFF2-40B4-BE49-F238E27FC236}">
                <a16:creationId xmlns:a16="http://schemas.microsoft.com/office/drawing/2014/main" id="{F0C403D1-7F8B-8A1F-F504-050ABBAD91F6}"/>
              </a:ext>
            </a:extLst>
          </p:cNvPr>
          <p:cNvSpPr txBox="1"/>
          <p:nvPr/>
        </p:nvSpPr>
        <p:spPr>
          <a:xfrm>
            <a:off x="1634698" y="4215009"/>
            <a:ext cx="1176777"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第一阶段：算力的发展</a:t>
            </a:r>
            <a:endParaRPr lang="en-US" sz="800" dirty="0">
              <a:solidFill>
                <a:schemeClr val="tx1">
                  <a:alpha val="50000"/>
                </a:schemeClr>
              </a:solidFill>
              <a:latin typeface="+mn-ea"/>
              <a:cs typeface="OPPOSans B" panose="00020600040101010101" pitchFamily="18" charset="-122"/>
            </a:endParaRPr>
          </a:p>
        </p:txBody>
      </p:sp>
      <p:sp>
        <p:nvSpPr>
          <p:cNvPr id="98" name="文本框 97">
            <a:extLst>
              <a:ext uri="{FF2B5EF4-FFF2-40B4-BE49-F238E27FC236}">
                <a16:creationId xmlns:a16="http://schemas.microsoft.com/office/drawing/2014/main" id="{A4EAFBE6-A946-D524-6443-C611621AC4F9}"/>
              </a:ext>
            </a:extLst>
          </p:cNvPr>
          <p:cNvSpPr txBox="1"/>
          <p:nvPr/>
        </p:nvSpPr>
        <p:spPr>
          <a:xfrm>
            <a:off x="1634698" y="4446607"/>
            <a:ext cx="1401162" cy="299181"/>
          </a:xfrm>
          <a:prstGeom prst="rect">
            <a:avLst/>
          </a:prstGeom>
          <a:noFill/>
        </p:spPr>
        <p:txBody>
          <a:bodyPr vert="horz" wrap="none" rtlCol="0">
            <a:spAutoFit/>
          </a:bodyPr>
          <a:lstStyle/>
          <a:p>
            <a:r>
              <a:rPr lang="zh-CN" altLang="en-US" sz="1400" dirty="0">
                <a:latin typeface="+mj-ea"/>
                <a:ea typeface="+mj-ea"/>
                <a:cs typeface="OPPOSans B" panose="00020600040101010101" pitchFamily="18" charset="-122"/>
              </a:rPr>
              <a:t>计算机辅助设计</a:t>
            </a:r>
            <a:endParaRPr lang="en-US" sz="1400" dirty="0">
              <a:latin typeface="+mj-ea"/>
              <a:ea typeface="+mj-ea"/>
              <a:cs typeface="OPPOSans B" panose="00020600040101010101" pitchFamily="18" charset="-122"/>
            </a:endParaRPr>
          </a:p>
        </p:txBody>
      </p:sp>
      <p:sp>
        <p:nvSpPr>
          <p:cNvPr id="99" name="文本框 98">
            <a:extLst>
              <a:ext uri="{FF2B5EF4-FFF2-40B4-BE49-F238E27FC236}">
                <a16:creationId xmlns:a16="http://schemas.microsoft.com/office/drawing/2014/main" id="{7F6CDC93-CE4C-020F-16A4-39C7D6F32DC6}"/>
              </a:ext>
            </a:extLst>
          </p:cNvPr>
          <p:cNvSpPr txBox="1"/>
          <p:nvPr/>
        </p:nvSpPr>
        <p:spPr>
          <a:xfrm>
            <a:off x="1634698" y="4658403"/>
            <a:ext cx="1789162" cy="224385"/>
          </a:xfrm>
          <a:prstGeom prst="rect">
            <a:avLst/>
          </a:prstGeom>
          <a:noFill/>
        </p:spPr>
        <p:txBody>
          <a:bodyPr vert="horz" wrap="none" rtlCol="0">
            <a:spAutoFit/>
          </a:bodyPr>
          <a:lstStyle/>
          <a:p>
            <a:r>
              <a:rPr lang="en-US" altLang="zh-CN" sz="900" dirty="0">
                <a:latin typeface="+mj-ea"/>
                <a:ea typeface="+mj-ea"/>
                <a:cs typeface="OPPOSans B" panose="00020600040101010101" pitchFamily="18" charset="-122"/>
              </a:rPr>
              <a:t>COMPUTER AIDED DESIGN</a:t>
            </a:r>
            <a:endParaRPr lang="en-US" sz="900" dirty="0">
              <a:latin typeface="+mj-ea"/>
              <a:ea typeface="+mj-ea"/>
              <a:cs typeface="OPPOSans B" panose="00020600040101010101" pitchFamily="18" charset="-122"/>
            </a:endParaRPr>
          </a:p>
        </p:txBody>
      </p:sp>
      <p:sp>
        <p:nvSpPr>
          <p:cNvPr id="100" name="文本框 99">
            <a:extLst>
              <a:ext uri="{FF2B5EF4-FFF2-40B4-BE49-F238E27FC236}">
                <a16:creationId xmlns:a16="http://schemas.microsoft.com/office/drawing/2014/main" id="{9F843888-9CF0-0125-2529-AA298CDA26B9}"/>
              </a:ext>
            </a:extLst>
          </p:cNvPr>
          <p:cNvSpPr txBox="1"/>
          <p:nvPr/>
        </p:nvSpPr>
        <p:spPr>
          <a:xfrm>
            <a:off x="4092635" y="4215009"/>
            <a:ext cx="1103540"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第二阶段</a:t>
            </a:r>
            <a:r>
              <a:rPr lang="en-US" altLang="zh-CN" sz="800" dirty="0">
                <a:solidFill>
                  <a:schemeClr val="tx1">
                    <a:alpha val="50000"/>
                  </a:schemeClr>
                </a:solidFill>
                <a:latin typeface="+mn-ea"/>
                <a:cs typeface="OPPOSans B" panose="00020600040101010101" pitchFamily="18" charset="-122"/>
              </a:rPr>
              <a:t>:</a:t>
            </a:r>
            <a:r>
              <a:rPr lang="zh-CN" altLang="en-US" sz="800" dirty="0">
                <a:solidFill>
                  <a:schemeClr val="tx1">
                    <a:alpha val="50000"/>
                  </a:schemeClr>
                </a:solidFill>
                <a:latin typeface="+mn-ea"/>
                <a:cs typeface="OPPOSans B" panose="00020600040101010101" pitchFamily="18" charset="-122"/>
              </a:rPr>
              <a:t>数据的帜票</a:t>
            </a:r>
            <a:endParaRPr lang="en-US" sz="800" dirty="0">
              <a:solidFill>
                <a:schemeClr val="tx1">
                  <a:alpha val="50000"/>
                </a:schemeClr>
              </a:solidFill>
              <a:latin typeface="+mn-ea"/>
              <a:cs typeface="OPPOSans B" panose="00020600040101010101" pitchFamily="18" charset="-122"/>
            </a:endParaRPr>
          </a:p>
        </p:txBody>
      </p:sp>
      <p:sp>
        <p:nvSpPr>
          <p:cNvPr id="101" name="文本框 100">
            <a:extLst>
              <a:ext uri="{FF2B5EF4-FFF2-40B4-BE49-F238E27FC236}">
                <a16:creationId xmlns:a16="http://schemas.microsoft.com/office/drawing/2014/main" id="{C5F351A2-5491-C153-7BBA-EBAC039A595C}"/>
              </a:ext>
            </a:extLst>
          </p:cNvPr>
          <p:cNvSpPr txBox="1"/>
          <p:nvPr/>
        </p:nvSpPr>
        <p:spPr>
          <a:xfrm>
            <a:off x="4092635" y="4446607"/>
            <a:ext cx="1226640" cy="299181"/>
          </a:xfrm>
          <a:prstGeom prst="rect">
            <a:avLst/>
          </a:prstGeom>
          <a:noFill/>
        </p:spPr>
        <p:txBody>
          <a:bodyPr vert="horz" wrap="none" rtlCol="0">
            <a:spAutoFit/>
          </a:bodyPr>
          <a:lstStyle/>
          <a:p>
            <a:r>
              <a:rPr lang="zh-CN" altLang="en-US" sz="1400" dirty="0">
                <a:latin typeface="+mj-ea"/>
                <a:ea typeface="+mj-ea"/>
                <a:cs typeface="OPPOSans B" panose="00020600040101010101" pitchFamily="18" charset="-122"/>
              </a:rPr>
              <a:t>数据驱动设计</a:t>
            </a:r>
            <a:endParaRPr lang="en-US" sz="1400" dirty="0">
              <a:latin typeface="+mj-ea"/>
              <a:ea typeface="+mj-ea"/>
              <a:cs typeface="OPPOSans B" panose="00020600040101010101" pitchFamily="18" charset="-122"/>
            </a:endParaRPr>
          </a:p>
        </p:txBody>
      </p:sp>
      <p:sp>
        <p:nvSpPr>
          <p:cNvPr id="102" name="文本框 101">
            <a:extLst>
              <a:ext uri="{FF2B5EF4-FFF2-40B4-BE49-F238E27FC236}">
                <a16:creationId xmlns:a16="http://schemas.microsoft.com/office/drawing/2014/main" id="{E60E3A07-ACEC-F9DE-BC4B-9153E7517CBA}"/>
              </a:ext>
            </a:extLst>
          </p:cNvPr>
          <p:cNvSpPr txBox="1"/>
          <p:nvPr/>
        </p:nvSpPr>
        <p:spPr>
          <a:xfrm>
            <a:off x="4092635" y="4658403"/>
            <a:ext cx="1789162" cy="224385"/>
          </a:xfrm>
          <a:prstGeom prst="rect">
            <a:avLst/>
          </a:prstGeom>
          <a:noFill/>
        </p:spPr>
        <p:txBody>
          <a:bodyPr vert="horz" wrap="none" rtlCol="0">
            <a:spAutoFit/>
          </a:bodyPr>
          <a:lstStyle/>
          <a:p>
            <a:r>
              <a:rPr lang="en-US" altLang="zh-CN" sz="900" dirty="0">
                <a:latin typeface="+mj-ea"/>
                <a:ea typeface="+mj-ea"/>
                <a:cs typeface="OPPOSans B" panose="00020600040101010101" pitchFamily="18" charset="-122"/>
              </a:rPr>
              <a:t>COMPUTER AIDED DESIGN</a:t>
            </a:r>
            <a:endParaRPr lang="en-US" sz="900" dirty="0">
              <a:latin typeface="+mj-ea"/>
              <a:ea typeface="+mj-ea"/>
              <a:cs typeface="OPPOSans B" panose="00020600040101010101" pitchFamily="18" charset="-122"/>
            </a:endParaRPr>
          </a:p>
        </p:txBody>
      </p:sp>
      <p:sp>
        <p:nvSpPr>
          <p:cNvPr id="103" name="文本框 102">
            <a:extLst>
              <a:ext uri="{FF2B5EF4-FFF2-40B4-BE49-F238E27FC236}">
                <a16:creationId xmlns:a16="http://schemas.microsoft.com/office/drawing/2014/main" id="{4CD634F2-3E17-40F4-911C-F472DB4FECFD}"/>
              </a:ext>
            </a:extLst>
          </p:cNvPr>
          <p:cNvSpPr txBox="1"/>
          <p:nvPr/>
        </p:nvSpPr>
        <p:spPr>
          <a:xfrm>
            <a:off x="9152663" y="4215009"/>
            <a:ext cx="1103540"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第三阶段</a:t>
            </a:r>
            <a:r>
              <a:rPr lang="en-US" altLang="zh-CN" sz="800" dirty="0">
                <a:solidFill>
                  <a:schemeClr val="tx1">
                    <a:alpha val="50000"/>
                  </a:schemeClr>
                </a:solidFill>
                <a:latin typeface="+mn-ea"/>
                <a:cs typeface="OPPOSans B" panose="00020600040101010101" pitchFamily="18" charset="-122"/>
              </a:rPr>
              <a:t>:</a:t>
            </a:r>
            <a:r>
              <a:rPr lang="zh-CN" altLang="en-US" sz="800" dirty="0">
                <a:solidFill>
                  <a:schemeClr val="tx1">
                    <a:alpha val="50000"/>
                  </a:schemeClr>
                </a:solidFill>
                <a:latin typeface="+mn-ea"/>
                <a:cs typeface="OPPOSans B" panose="00020600040101010101" pitchFamily="18" charset="-122"/>
              </a:rPr>
              <a:t>算法的进化</a:t>
            </a:r>
            <a:endParaRPr lang="en-US" sz="800" dirty="0">
              <a:solidFill>
                <a:schemeClr val="tx1">
                  <a:alpha val="50000"/>
                </a:schemeClr>
              </a:solidFill>
              <a:latin typeface="+mn-ea"/>
              <a:cs typeface="OPPOSans B" panose="00020600040101010101" pitchFamily="18" charset="-122"/>
            </a:endParaRPr>
          </a:p>
        </p:txBody>
      </p:sp>
      <p:sp>
        <p:nvSpPr>
          <p:cNvPr id="104" name="文本框 103">
            <a:extLst>
              <a:ext uri="{FF2B5EF4-FFF2-40B4-BE49-F238E27FC236}">
                <a16:creationId xmlns:a16="http://schemas.microsoft.com/office/drawing/2014/main" id="{1AAD72DE-A771-A63E-56B6-09B51C3A0BC4}"/>
              </a:ext>
            </a:extLst>
          </p:cNvPr>
          <p:cNvSpPr txBox="1"/>
          <p:nvPr/>
        </p:nvSpPr>
        <p:spPr>
          <a:xfrm>
            <a:off x="9152663" y="4446607"/>
            <a:ext cx="1226640" cy="299181"/>
          </a:xfrm>
          <a:prstGeom prst="rect">
            <a:avLst/>
          </a:prstGeom>
          <a:noFill/>
        </p:spPr>
        <p:txBody>
          <a:bodyPr vert="horz" wrap="none" rtlCol="0">
            <a:spAutoFit/>
          </a:bodyPr>
          <a:lstStyle/>
          <a:p>
            <a:r>
              <a:rPr lang="zh-CN" altLang="en-US" sz="1400" dirty="0">
                <a:latin typeface="+mj-ea"/>
                <a:ea typeface="+mj-ea"/>
                <a:cs typeface="OPPOSans B" panose="00020600040101010101" pitchFamily="18" charset="-122"/>
              </a:rPr>
              <a:t>算法驱动设计</a:t>
            </a:r>
            <a:endParaRPr lang="en-US" sz="1400" dirty="0">
              <a:latin typeface="+mj-ea"/>
              <a:ea typeface="+mj-ea"/>
              <a:cs typeface="OPPOSans B" panose="00020600040101010101" pitchFamily="18" charset="-122"/>
            </a:endParaRPr>
          </a:p>
        </p:txBody>
      </p:sp>
      <p:sp>
        <p:nvSpPr>
          <p:cNvPr id="105" name="文本框 104">
            <a:extLst>
              <a:ext uri="{FF2B5EF4-FFF2-40B4-BE49-F238E27FC236}">
                <a16:creationId xmlns:a16="http://schemas.microsoft.com/office/drawing/2014/main" id="{502224C5-BE73-51F6-CEF6-BF72A466A4AD}"/>
              </a:ext>
            </a:extLst>
          </p:cNvPr>
          <p:cNvSpPr txBox="1"/>
          <p:nvPr/>
        </p:nvSpPr>
        <p:spPr>
          <a:xfrm>
            <a:off x="9152663" y="4658403"/>
            <a:ext cx="1952776" cy="224385"/>
          </a:xfrm>
          <a:prstGeom prst="rect">
            <a:avLst/>
          </a:prstGeom>
          <a:noFill/>
        </p:spPr>
        <p:txBody>
          <a:bodyPr vert="horz" wrap="none" rtlCol="0">
            <a:spAutoFit/>
          </a:bodyPr>
          <a:lstStyle/>
          <a:p>
            <a:r>
              <a:rPr lang="en-US" altLang="zh-CN" sz="900" dirty="0">
                <a:latin typeface="+mj-ea"/>
                <a:ea typeface="+mj-ea"/>
                <a:cs typeface="OPPOSans B" panose="00020600040101010101" pitchFamily="18" charset="-122"/>
              </a:rPr>
              <a:t>ALGORITHM DRIVEN DESIGN </a:t>
            </a:r>
            <a:endParaRPr lang="en-US" sz="900" dirty="0">
              <a:latin typeface="+mj-ea"/>
              <a:ea typeface="+mj-ea"/>
              <a:cs typeface="OPPOSans B" panose="00020600040101010101" pitchFamily="18" charset="-122"/>
            </a:endParaRPr>
          </a:p>
        </p:txBody>
      </p:sp>
      <p:sp>
        <p:nvSpPr>
          <p:cNvPr id="106" name="文本框 105">
            <a:extLst>
              <a:ext uri="{FF2B5EF4-FFF2-40B4-BE49-F238E27FC236}">
                <a16:creationId xmlns:a16="http://schemas.microsoft.com/office/drawing/2014/main" id="{7B880ED8-D55F-B657-C650-B97CD8307489}"/>
              </a:ext>
            </a:extLst>
          </p:cNvPr>
          <p:cNvSpPr txBox="1"/>
          <p:nvPr/>
        </p:nvSpPr>
        <p:spPr>
          <a:xfrm>
            <a:off x="1628398" y="5383165"/>
            <a:ext cx="927459" cy="269263"/>
          </a:xfrm>
          <a:prstGeom prst="rect">
            <a:avLst/>
          </a:prstGeom>
          <a:noFill/>
        </p:spPr>
        <p:txBody>
          <a:bodyPr vert="horz" wrap="none" rtlCol="0">
            <a:spAutoFit/>
          </a:bodyPr>
          <a:lstStyle/>
          <a:p>
            <a:r>
              <a:rPr lang="zh-CN" altLang="en-US" sz="1200" dirty="0">
                <a:latin typeface="+mj-ea"/>
                <a:ea typeface="+mj-ea"/>
                <a:cs typeface="OPPOSans B" panose="00020600040101010101" pitchFamily="18" charset="-122"/>
              </a:rPr>
              <a:t>创意设计师</a:t>
            </a:r>
            <a:endParaRPr lang="en-US" sz="1200" dirty="0">
              <a:latin typeface="+mj-ea"/>
              <a:ea typeface="+mj-ea"/>
              <a:cs typeface="OPPOSans B" panose="00020600040101010101" pitchFamily="18" charset="-122"/>
            </a:endParaRPr>
          </a:p>
        </p:txBody>
      </p:sp>
      <p:sp>
        <p:nvSpPr>
          <p:cNvPr id="107" name="文本框 106">
            <a:extLst>
              <a:ext uri="{FF2B5EF4-FFF2-40B4-BE49-F238E27FC236}">
                <a16:creationId xmlns:a16="http://schemas.microsoft.com/office/drawing/2014/main" id="{C009C314-07D7-28B6-3589-EA8824914A94}"/>
              </a:ext>
            </a:extLst>
          </p:cNvPr>
          <p:cNvSpPr txBox="1"/>
          <p:nvPr/>
        </p:nvSpPr>
        <p:spPr>
          <a:xfrm>
            <a:off x="1628398" y="5592538"/>
            <a:ext cx="1572568" cy="239344"/>
          </a:xfrm>
          <a:prstGeom prst="rect">
            <a:avLst/>
          </a:prstGeom>
          <a:noFill/>
        </p:spPr>
        <p:txBody>
          <a:bodyPr vert="horz" wrap="none" rtlCol="0">
            <a:spAutoFit/>
          </a:bodyPr>
          <a:lstStyle/>
          <a:p>
            <a:r>
              <a:rPr lang="en-US" altLang="zh-CN" sz="1000" dirty="0">
                <a:latin typeface="+mj-ea"/>
                <a:ea typeface="+mj-ea"/>
                <a:cs typeface="OPPOSans B" panose="00020600040101010101" pitchFamily="18" charset="-122"/>
              </a:rPr>
              <a:t>CREATIVE DESIGNER</a:t>
            </a:r>
            <a:endParaRPr lang="en-US" sz="1000" dirty="0">
              <a:latin typeface="+mj-ea"/>
              <a:ea typeface="+mj-ea"/>
              <a:cs typeface="OPPOSans B" panose="00020600040101010101" pitchFamily="18" charset="-122"/>
            </a:endParaRPr>
          </a:p>
        </p:txBody>
      </p:sp>
      <p:sp>
        <p:nvSpPr>
          <p:cNvPr id="108" name="文本框 107">
            <a:extLst>
              <a:ext uri="{FF2B5EF4-FFF2-40B4-BE49-F238E27FC236}">
                <a16:creationId xmlns:a16="http://schemas.microsoft.com/office/drawing/2014/main" id="{190AE71B-EE54-2F00-6E75-8535F197622B}"/>
              </a:ext>
            </a:extLst>
          </p:cNvPr>
          <p:cNvSpPr txBox="1"/>
          <p:nvPr/>
        </p:nvSpPr>
        <p:spPr>
          <a:xfrm>
            <a:off x="1628398" y="5861800"/>
            <a:ext cx="927459" cy="269263"/>
          </a:xfrm>
          <a:prstGeom prst="rect">
            <a:avLst/>
          </a:prstGeom>
          <a:noFill/>
        </p:spPr>
        <p:txBody>
          <a:bodyPr vert="horz" wrap="none" rtlCol="0">
            <a:spAutoFit/>
          </a:bodyPr>
          <a:lstStyle/>
          <a:p>
            <a:r>
              <a:rPr lang="zh-CN" altLang="en-US" sz="1200" dirty="0">
                <a:latin typeface="+mj-ea"/>
                <a:ea typeface="+mj-ea"/>
                <a:cs typeface="OPPOSans B" panose="00020600040101010101" pitchFamily="18" charset="-122"/>
              </a:rPr>
              <a:t>创意工程师</a:t>
            </a:r>
            <a:endParaRPr lang="en-US" sz="1200" dirty="0">
              <a:latin typeface="+mj-ea"/>
              <a:ea typeface="+mj-ea"/>
              <a:cs typeface="OPPOSans B" panose="00020600040101010101" pitchFamily="18" charset="-122"/>
            </a:endParaRPr>
          </a:p>
        </p:txBody>
      </p:sp>
      <p:sp>
        <p:nvSpPr>
          <p:cNvPr id="109" name="文本框 108">
            <a:extLst>
              <a:ext uri="{FF2B5EF4-FFF2-40B4-BE49-F238E27FC236}">
                <a16:creationId xmlns:a16="http://schemas.microsoft.com/office/drawing/2014/main" id="{B5AC3F61-399C-953C-0543-843568E131B9}"/>
              </a:ext>
            </a:extLst>
          </p:cNvPr>
          <p:cNvSpPr txBox="1"/>
          <p:nvPr/>
        </p:nvSpPr>
        <p:spPr>
          <a:xfrm>
            <a:off x="1628398" y="6071173"/>
            <a:ext cx="1994849" cy="239344"/>
          </a:xfrm>
          <a:prstGeom prst="rect">
            <a:avLst/>
          </a:prstGeom>
          <a:noFill/>
        </p:spPr>
        <p:txBody>
          <a:bodyPr vert="horz" wrap="none" rtlCol="0">
            <a:spAutoFit/>
          </a:bodyPr>
          <a:lstStyle/>
          <a:p>
            <a:r>
              <a:rPr lang="en-US" altLang="zh-CN" sz="1000" dirty="0">
                <a:latin typeface="+mj-ea"/>
                <a:ea typeface="+mj-ea"/>
                <a:cs typeface="OPPOSans B" panose="00020600040101010101" pitchFamily="18" charset="-122"/>
              </a:rPr>
              <a:t>CREATIVE TECHNOLOGIST </a:t>
            </a:r>
            <a:endParaRPr lang="en-US" sz="1000" dirty="0">
              <a:latin typeface="+mj-ea"/>
              <a:ea typeface="+mj-ea"/>
              <a:cs typeface="OPPOSans B" panose="00020600040101010101" pitchFamily="18" charset="-122"/>
            </a:endParaRPr>
          </a:p>
        </p:txBody>
      </p:sp>
      <p:sp>
        <p:nvSpPr>
          <p:cNvPr id="110" name="文本框 109">
            <a:extLst>
              <a:ext uri="{FF2B5EF4-FFF2-40B4-BE49-F238E27FC236}">
                <a16:creationId xmlns:a16="http://schemas.microsoft.com/office/drawing/2014/main" id="{E912F683-7412-A95B-95E1-1F464184F52D}"/>
              </a:ext>
            </a:extLst>
          </p:cNvPr>
          <p:cNvSpPr txBox="1"/>
          <p:nvPr/>
        </p:nvSpPr>
        <p:spPr>
          <a:xfrm>
            <a:off x="4092635" y="5383165"/>
            <a:ext cx="927459" cy="269263"/>
          </a:xfrm>
          <a:prstGeom prst="rect">
            <a:avLst/>
          </a:prstGeom>
          <a:noFill/>
        </p:spPr>
        <p:txBody>
          <a:bodyPr vert="horz" wrap="none" rtlCol="0">
            <a:spAutoFit/>
          </a:bodyPr>
          <a:lstStyle/>
          <a:p>
            <a:r>
              <a:rPr lang="zh-CN" altLang="en-US" sz="1200" dirty="0">
                <a:latin typeface="+mj-ea"/>
                <a:ea typeface="+mj-ea"/>
                <a:cs typeface="OPPOSans B" panose="00020600040101010101" pitchFamily="18" charset="-122"/>
              </a:rPr>
              <a:t>数据设计师</a:t>
            </a:r>
            <a:endParaRPr lang="en-US" sz="1200" dirty="0">
              <a:latin typeface="+mj-ea"/>
              <a:ea typeface="+mj-ea"/>
              <a:cs typeface="OPPOSans B" panose="00020600040101010101" pitchFamily="18" charset="-122"/>
            </a:endParaRPr>
          </a:p>
        </p:txBody>
      </p:sp>
      <p:sp>
        <p:nvSpPr>
          <p:cNvPr id="111" name="文本框 110">
            <a:extLst>
              <a:ext uri="{FF2B5EF4-FFF2-40B4-BE49-F238E27FC236}">
                <a16:creationId xmlns:a16="http://schemas.microsoft.com/office/drawing/2014/main" id="{1A6F8330-E277-F34A-2C22-B93E14ADF5D1}"/>
              </a:ext>
            </a:extLst>
          </p:cNvPr>
          <p:cNvSpPr txBox="1"/>
          <p:nvPr/>
        </p:nvSpPr>
        <p:spPr>
          <a:xfrm>
            <a:off x="4092635" y="5592538"/>
            <a:ext cx="1285853" cy="239344"/>
          </a:xfrm>
          <a:prstGeom prst="rect">
            <a:avLst/>
          </a:prstGeom>
          <a:noFill/>
        </p:spPr>
        <p:txBody>
          <a:bodyPr vert="horz" wrap="none" rtlCol="0">
            <a:spAutoFit/>
          </a:bodyPr>
          <a:lstStyle/>
          <a:p>
            <a:r>
              <a:rPr lang="en-US" altLang="zh-CN" sz="1000" dirty="0">
                <a:latin typeface="+mj-ea"/>
                <a:ea typeface="+mj-ea"/>
                <a:cs typeface="OPPOSans B" panose="00020600040101010101" pitchFamily="18" charset="-122"/>
              </a:rPr>
              <a:t>DATA DESIGNER</a:t>
            </a:r>
            <a:endParaRPr lang="en-US" sz="1000" dirty="0">
              <a:latin typeface="+mj-ea"/>
              <a:ea typeface="+mj-ea"/>
              <a:cs typeface="OPPOSans B" panose="00020600040101010101" pitchFamily="18" charset="-122"/>
            </a:endParaRPr>
          </a:p>
        </p:txBody>
      </p:sp>
      <p:sp>
        <p:nvSpPr>
          <p:cNvPr id="112" name="文本框 111">
            <a:extLst>
              <a:ext uri="{FF2B5EF4-FFF2-40B4-BE49-F238E27FC236}">
                <a16:creationId xmlns:a16="http://schemas.microsoft.com/office/drawing/2014/main" id="{0E098F55-80B5-8531-032D-C1607D7EA438}"/>
              </a:ext>
            </a:extLst>
          </p:cNvPr>
          <p:cNvSpPr txBox="1"/>
          <p:nvPr/>
        </p:nvSpPr>
        <p:spPr>
          <a:xfrm>
            <a:off x="9152663" y="5383165"/>
            <a:ext cx="1270271" cy="269263"/>
          </a:xfrm>
          <a:prstGeom prst="rect">
            <a:avLst/>
          </a:prstGeom>
          <a:noFill/>
        </p:spPr>
        <p:txBody>
          <a:bodyPr vert="horz" wrap="none" rtlCol="0">
            <a:spAutoFit/>
          </a:bodyPr>
          <a:lstStyle/>
          <a:p>
            <a:r>
              <a:rPr lang="zh-CN" altLang="en-US" sz="1200" dirty="0">
                <a:latin typeface="+mj-ea"/>
                <a:ea typeface="+mj-ea"/>
                <a:cs typeface="OPPOSans B" panose="00020600040101010101" pitchFamily="18" charset="-122"/>
              </a:rPr>
              <a:t>数字体验设计师 </a:t>
            </a:r>
            <a:endParaRPr lang="en-US" sz="1200" dirty="0">
              <a:latin typeface="+mj-ea"/>
              <a:ea typeface="+mj-ea"/>
              <a:cs typeface="OPPOSans B" panose="00020600040101010101" pitchFamily="18" charset="-122"/>
            </a:endParaRPr>
          </a:p>
        </p:txBody>
      </p:sp>
      <p:sp>
        <p:nvSpPr>
          <p:cNvPr id="113" name="文本框 112">
            <a:extLst>
              <a:ext uri="{FF2B5EF4-FFF2-40B4-BE49-F238E27FC236}">
                <a16:creationId xmlns:a16="http://schemas.microsoft.com/office/drawing/2014/main" id="{440FBD58-EB2C-0CF7-5E6C-FB381A741656}"/>
              </a:ext>
            </a:extLst>
          </p:cNvPr>
          <p:cNvSpPr txBox="1"/>
          <p:nvPr/>
        </p:nvSpPr>
        <p:spPr>
          <a:xfrm>
            <a:off x="9152663" y="5592538"/>
            <a:ext cx="1636456" cy="239344"/>
          </a:xfrm>
          <a:prstGeom prst="rect">
            <a:avLst/>
          </a:prstGeom>
          <a:noFill/>
        </p:spPr>
        <p:txBody>
          <a:bodyPr vert="horz" wrap="none" rtlCol="0">
            <a:spAutoFit/>
          </a:bodyPr>
          <a:lstStyle/>
          <a:p>
            <a:r>
              <a:rPr lang="en-US" altLang="zh-CN" sz="1000" dirty="0">
                <a:latin typeface="+mj-ea"/>
                <a:ea typeface="+mj-ea"/>
                <a:cs typeface="OPPOSans B" panose="00020600040101010101" pitchFamily="18" charset="-122"/>
              </a:rPr>
              <a:t>DIGITAL EXPERIENCE </a:t>
            </a:r>
            <a:endParaRPr lang="en-US" sz="1000" dirty="0">
              <a:latin typeface="+mj-ea"/>
              <a:ea typeface="+mj-ea"/>
              <a:cs typeface="OPPOSans B" panose="00020600040101010101" pitchFamily="18" charset="-122"/>
            </a:endParaRPr>
          </a:p>
        </p:txBody>
      </p:sp>
      <p:sp>
        <p:nvSpPr>
          <p:cNvPr id="114" name="文本框 113">
            <a:extLst>
              <a:ext uri="{FF2B5EF4-FFF2-40B4-BE49-F238E27FC236}">
                <a16:creationId xmlns:a16="http://schemas.microsoft.com/office/drawing/2014/main" id="{A34250B2-5B6F-9CD1-292D-D34D1B978DF8}"/>
              </a:ext>
            </a:extLst>
          </p:cNvPr>
          <p:cNvSpPr txBox="1"/>
          <p:nvPr/>
        </p:nvSpPr>
        <p:spPr>
          <a:xfrm>
            <a:off x="9152663" y="5861800"/>
            <a:ext cx="791894" cy="269263"/>
          </a:xfrm>
          <a:prstGeom prst="rect">
            <a:avLst/>
          </a:prstGeom>
          <a:noFill/>
        </p:spPr>
        <p:txBody>
          <a:bodyPr vert="horz" wrap="none" rtlCol="0">
            <a:spAutoFit/>
          </a:bodyPr>
          <a:lstStyle/>
          <a:p>
            <a:r>
              <a:rPr lang="en-US" altLang="zh-CN" sz="1200" dirty="0">
                <a:latin typeface="+mj-ea"/>
                <a:ea typeface="+mj-ea"/>
                <a:cs typeface="OPPOSans B" panose="00020600040101010101" pitchFamily="18" charset="-122"/>
              </a:rPr>
              <a:t>Al</a:t>
            </a:r>
            <a:r>
              <a:rPr lang="zh-CN" altLang="en-US" sz="1200" dirty="0">
                <a:latin typeface="+mj-ea"/>
                <a:ea typeface="+mj-ea"/>
                <a:cs typeface="OPPOSans B" panose="00020600040101010101" pitchFamily="18" charset="-122"/>
              </a:rPr>
              <a:t>设计师</a:t>
            </a:r>
            <a:endParaRPr lang="en-US" sz="1200" dirty="0">
              <a:latin typeface="+mj-ea"/>
              <a:ea typeface="+mj-ea"/>
              <a:cs typeface="OPPOSans B" panose="00020600040101010101" pitchFamily="18" charset="-122"/>
            </a:endParaRPr>
          </a:p>
        </p:txBody>
      </p:sp>
      <p:sp>
        <p:nvSpPr>
          <p:cNvPr id="115" name="文本框 114">
            <a:extLst>
              <a:ext uri="{FF2B5EF4-FFF2-40B4-BE49-F238E27FC236}">
                <a16:creationId xmlns:a16="http://schemas.microsoft.com/office/drawing/2014/main" id="{355C8D57-E63B-981A-CC9E-B8DB7AFBEA7D}"/>
              </a:ext>
            </a:extLst>
          </p:cNvPr>
          <p:cNvSpPr txBox="1"/>
          <p:nvPr/>
        </p:nvSpPr>
        <p:spPr>
          <a:xfrm>
            <a:off x="9152663" y="6071173"/>
            <a:ext cx="1041211" cy="239344"/>
          </a:xfrm>
          <a:prstGeom prst="rect">
            <a:avLst/>
          </a:prstGeom>
          <a:noFill/>
        </p:spPr>
        <p:txBody>
          <a:bodyPr vert="horz" wrap="none" rtlCol="0">
            <a:spAutoFit/>
          </a:bodyPr>
          <a:lstStyle/>
          <a:p>
            <a:r>
              <a:rPr lang="en-US" altLang="zh-CN" sz="1000" dirty="0">
                <a:latin typeface="+mj-ea"/>
                <a:ea typeface="+mj-ea"/>
                <a:cs typeface="OPPOSans B" panose="00020600040101010101" pitchFamily="18" charset="-122"/>
              </a:rPr>
              <a:t>AI DESIGNER</a:t>
            </a:r>
            <a:endParaRPr lang="en-US" sz="1000" dirty="0">
              <a:latin typeface="+mj-ea"/>
              <a:ea typeface="+mj-ea"/>
              <a:cs typeface="OPPOSans B" panose="00020600040101010101" pitchFamily="18" charset="-122"/>
            </a:endParaRPr>
          </a:p>
        </p:txBody>
      </p:sp>
      <p:sp>
        <p:nvSpPr>
          <p:cNvPr id="116" name="文本框 115">
            <a:extLst>
              <a:ext uri="{FF2B5EF4-FFF2-40B4-BE49-F238E27FC236}">
                <a16:creationId xmlns:a16="http://schemas.microsoft.com/office/drawing/2014/main" id="{499B50E8-F4D6-F527-1942-099F06FAD585}"/>
              </a:ext>
            </a:extLst>
          </p:cNvPr>
          <p:cNvSpPr txBox="1"/>
          <p:nvPr/>
        </p:nvSpPr>
        <p:spPr>
          <a:xfrm>
            <a:off x="3798490" y="2032375"/>
            <a:ext cx="678143"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结构化数据</a:t>
            </a:r>
            <a:endParaRPr lang="en-US" sz="800" dirty="0">
              <a:solidFill>
                <a:schemeClr val="tx1">
                  <a:alpha val="50000"/>
                </a:schemeClr>
              </a:solidFill>
              <a:latin typeface="+mn-ea"/>
              <a:cs typeface="OPPOSans B" panose="00020600040101010101" pitchFamily="18" charset="-122"/>
            </a:endParaRPr>
          </a:p>
        </p:txBody>
      </p:sp>
      <p:cxnSp>
        <p:nvCxnSpPr>
          <p:cNvPr id="120" name="直接连接符 119">
            <a:extLst>
              <a:ext uri="{FF2B5EF4-FFF2-40B4-BE49-F238E27FC236}">
                <a16:creationId xmlns:a16="http://schemas.microsoft.com/office/drawing/2014/main" id="{6117A9EB-78F1-42A5-85E3-A9F67D415765}"/>
              </a:ext>
            </a:extLst>
          </p:cNvPr>
          <p:cNvCxnSpPr/>
          <p:nvPr/>
        </p:nvCxnSpPr>
        <p:spPr>
          <a:xfrm>
            <a:off x="3666080" y="2134835"/>
            <a:ext cx="211413" cy="0"/>
          </a:xfrm>
          <a:prstGeom prst="line">
            <a:avLst/>
          </a:prstGeom>
          <a:ln>
            <a:gradFill>
              <a:gsLst>
                <a:gs pos="0">
                  <a:srgbClr val="E31D19">
                    <a:alpha val="0"/>
                  </a:srgbClr>
                </a:gs>
                <a:gs pos="100000">
                  <a:srgbClr val="E31D19"/>
                </a:gs>
              </a:gsLst>
              <a:lin ang="0" scaled="0"/>
            </a:gradFill>
            <a:tailEnd type="arrow" w="sm" len="sm"/>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831600EE-EC00-07A6-0A24-95BDAF29F395}"/>
              </a:ext>
            </a:extLst>
          </p:cNvPr>
          <p:cNvSpPr txBox="1"/>
          <p:nvPr/>
        </p:nvSpPr>
        <p:spPr>
          <a:xfrm>
            <a:off x="7696839" y="2032375"/>
            <a:ext cx="777869"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零结构化服营</a:t>
            </a:r>
            <a:endParaRPr lang="en-US" sz="800" dirty="0">
              <a:solidFill>
                <a:schemeClr val="tx1">
                  <a:alpha val="50000"/>
                </a:schemeClr>
              </a:solidFill>
              <a:latin typeface="+mn-ea"/>
              <a:cs typeface="OPPOSans B" panose="00020600040101010101" pitchFamily="18" charset="-122"/>
            </a:endParaRPr>
          </a:p>
        </p:txBody>
      </p:sp>
      <p:sp>
        <p:nvSpPr>
          <p:cNvPr id="122" name="文本框 121">
            <a:extLst>
              <a:ext uri="{FF2B5EF4-FFF2-40B4-BE49-F238E27FC236}">
                <a16:creationId xmlns:a16="http://schemas.microsoft.com/office/drawing/2014/main" id="{4E81B8AC-D2B0-1E4E-0581-73CFA45044E4}"/>
              </a:ext>
            </a:extLst>
          </p:cNvPr>
          <p:cNvSpPr txBox="1"/>
          <p:nvPr/>
        </p:nvSpPr>
        <p:spPr>
          <a:xfrm>
            <a:off x="8497498" y="2032375"/>
            <a:ext cx="678143" cy="209427"/>
          </a:xfrm>
          <a:prstGeom prst="rect">
            <a:avLst/>
          </a:prstGeom>
          <a:noFill/>
        </p:spPr>
        <p:txBody>
          <a:bodyPr wrap="none" rtlCol="0">
            <a:spAutoFit/>
          </a:bodyPr>
          <a:lstStyle/>
          <a:p>
            <a:r>
              <a:rPr lang="zh-CN" altLang="en-US" sz="800" dirty="0">
                <a:solidFill>
                  <a:schemeClr val="tx1">
                    <a:alpha val="50000"/>
                  </a:schemeClr>
                </a:solidFill>
                <a:latin typeface="+mn-ea"/>
                <a:cs typeface="OPPOSans B" panose="00020600040101010101" pitchFamily="18" charset="-122"/>
              </a:rPr>
              <a:t>结构化饮描</a:t>
            </a:r>
            <a:endParaRPr lang="en-US" sz="800" dirty="0">
              <a:solidFill>
                <a:schemeClr val="tx1">
                  <a:alpha val="50000"/>
                </a:schemeClr>
              </a:solidFill>
              <a:latin typeface="+mn-ea"/>
              <a:cs typeface="OPPOSans B" panose="00020600040101010101" pitchFamily="18" charset="-122"/>
            </a:endParaRPr>
          </a:p>
        </p:txBody>
      </p:sp>
      <p:cxnSp>
        <p:nvCxnSpPr>
          <p:cNvPr id="123" name="直接连接符 122">
            <a:extLst>
              <a:ext uri="{FF2B5EF4-FFF2-40B4-BE49-F238E27FC236}">
                <a16:creationId xmlns:a16="http://schemas.microsoft.com/office/drawing/2014/main" id="{EA3C2477-B08E-623A-8FDB-B96085E6980D}"/>
              </a:ext>
            </a:extLst>
          </p:cNvPr>
          <p:cNvCxnSpPr/>
          <p:nvPr/>
        </p:nvCxnSpPr>
        <p:spPr>
          <a:xfrm>
            <a:off x="8365088" y="2134835"/>
            <a:ext cx="211413" cy="0"/>
          </a:xfrm>
          <a:prstGeom prst="line">
            <a:avLst/>
          </a:prstGeom>
          <a:ln>
            <a:gradFill>
              <a:gsLst>
                <a:gs pos="0">
                  <a:srgbClr val="E31D19">
                    <a:alpha val="0"/>
                  </a:srgbClr>
                </a:gs>
                <a:gs pos="100000">
                  <a:srgbClr val="E31D19"/>
                </a:gs>
              </a:gsLst>
              <a:lin ang="0" scaled="0"/>
            </a:gradFill>
            <a:tailEnd type="arrow" w="sm" len="sm"/>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2F9986C-45EB-41F1-0DF0-DBDA66D7DA01}"/>
              </a:ext>
            </a:extLst>
          </p:cNvPr>
          <p:cNvSpPr txBox="1"/>
          <p:nvPr/>
        </p:nvSpPr>
        <p:spPr>
          <a:xfrm>
            <a:off x="2297803" y="3638142"/>
            <a:ext cx="458780" cy="369332"/>
          </a:xfrm>
          <a:prstGeom prst="rect">
            <a:avLst/>
          </a:prstGeom>
          <a:noFill/>
        </p:spPr>
        <p:txBody>
          <a:bodyPr wrap="none" rtlCol="0">
            <a:spAutoFit/>
          </a:bodyPr>
          <a:lstStyle/>
          <a:p>
            <a:r>
              <a:rPr lang="en-US" dirty="0">
                <a:solidFill>
                  <a:srgbClr val="FF0000"/>
                </a:solidFill>
                <a:latin typeface="+mj-ea"/>
                <a:ea typeface="+mj-ea"/>
              </a:rPr>
              <a:t>01</a:t>
            </a:r>
          </a:p>
        </p:txBody>
      </p:sp>
      <p:sp>
        <p:nvSpPr>
          <p:cNvPr id="69" name="文本框 68">
            <a:extLst>
              <a:ext uri="{FF2B5EF4-FFF2-40B4-BE49-F238E27FC236}">
                <a16:creationId xmlns:a16="http://schemas.microsoft.com/office/drawing/2014/main" id="{A6848EC2-A7BA-37B5-4E6D-093F867A0D61}"/>
              </a:ext>
            </a:extLst>
          </p:cNvPr>
          <p:cNvSpPr txBox="1"/>
          <p:nvPr/>
        </p:nvSpPr>
        <p:spPr>
          <a:xfrm>
            <a:off x="4790704" y="3638142"/>
            <a:ext cx="498855" cy="369332"/>
          </a:xfrm>
          <a:prstGeom prst="rect">
            <a:avLst/>
          </a:prstGeom>
          <a:noFill/>
        </p:spPr>
        <p:txBody>
          <a:bodyPr wrap="none" rtlCol="0">
            <a:spAutoFit/>
          </a:bodyPr>
          <a:lstStyle/>
          <a:p>
            <a:r>
              <a:rPr lang="en-US" dirty="0">
                <a:solidFill>
                  <a:srgbClr val="FF0000"/>
                </a:solidFill>
                <a:latin typeface="+mj-ea"/>
                <a:ea typeface="+mj-ea"/>
              </a:rPr>
              <a:t>02</a:t>
            </a:r>
          </a:p>
        </p:txBody>
      </p:sp>
      <p:sp>
        <p:nvSpPr>
          <p:cNvPr id="70" name="文本框 69">
            <a:extLst>
              <a:ext uri="{FF2B5EF4-FFF2-40B4-BE49-F238E27FC236}">
                <a16:creationId xmlns:a16="http://schemas.microsoft.com/office/drawing/2014/main" id="{349D353D-04BF-535A-AD50-42DCFBE1B27B}"/>
              </a:ext>
            </a:extLst>
          </p:cNvPr>
          <p:cNvSpPr txBox="1"/>
          <p:nvPr/>
        </p:nvSpPr>
        <p:spPr>
          <a:xfrm>
            <a:off x="7099994" y="3638142"/>
            <a:ext cx="498855" cy="369332"/>
          </a:xfrm>
          <a:prstGeom prst="rect">
            <a:avLst/>
          </a:prstGeom>
          <a:noFill/>
        </p:spPr>
        <p:txBody>
          <a:bodyPr wrap="none" rtlCol="0">
            <a:spAutoFit/>
          </a:bodyPr>
          <a:lstStyle/>
          <a:p>
            <a:r>
              <a:rPr lang="en-US" dirty="0">
                <a:solidFill>
                  <a:srgbClr val="FF0000"/>
                </a:solidFill>
                <a:latin typeface="+mj-ea"/>
                <a:ea typeface="+mj-ea"/>
              </a:rPr>
              <a:t>03</a:t>
            </a:r>
          </a:p>
        </p:txBody>
      </p:sp>
      <p:sp>
        <p:nvSpPr>
          <p:cNvPr id="71" name="文本框 70">
            <a:extLst>
              <a:ext uri="{FF2B5EF4-FFF2-40B4-BE49-F238E27FC236}">
                <a16:creationId xmlns:a16="http://schemas.microsoft.com/office/drawing/2014/main" id="{4FD3EEAA-5BCD-EB2C-E131-30503F454086}"/>
              </a:ext>
            </a:extLst>
          </p:cNvPr>
          <p:cNvSpPr txBox="1"/>
          <p:nvPr/>
        </p:nvSpPr>
        <p:spPr>
          <a:xfrm>
            <a:off x="9435417" y="3638142"/>
            <a:ext cx="498855" cy="369332"/>
          </a:xfrm>
          <a:prstGeom prst="rect">
            <a:avLst/>
          </a:prstGeom>
          <a:noFill/>
        </p:spPr>
        <p:txBody>
          <a:bodyPr wrap="none" rtlCol="0">
            <a:spAutoFit/>
          </a:bodyPr>
          <a:lstStyle/>
          <a:p>
            <a:r>
              <a:rPr lang="en-US" dirty="0">
                <a:solidFill>
                  <a:srgbClr val="FF0000"/>
                </a:solidFill>
                <a:latin typeface="+mj-ea"/>
                <a:ea typeface="+mj-ea"/>
              </a:rPr>
              <a:t>04</a:t>
            </a:r>
          </a:p>
        </p:txBody>
      </p:sp>
    </p:spTree>
    <p:extLst>
      <p:ext uri="{BB962C8B-B14F-4D97-AF65-F5344CB8AC3E}">
        <p14:creationId xmlns:p14="http://schemas.microsoft.com/office/powerpoint/2010/main" val="115815537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 空心 14">
            <a:extLst>
              <a:ext uri="{FF2B5EF4-FFF2-40B4-BE49-F238E27FC236}">
                <a16:creationId xmlns:a16="http://schemas.microsoft.com/office/drawing/2014/main" id="{33694E60-7E4C-A27B-FCF5-1486BBF9B872}"/>
              </a:ext>
            </a:extLst>
          </p:cNvPr>
          <p:cNvSpPr/>
          <p:nvPr/>
        </p:nvSpPr>
        <p:spPr>
          <a:xfrm>
            <a:off x="3776720" y="4209534"/>
            <a:ext cx="2204892" cy="2204892"/>
          </a:xfrm>
          <a:prstGeom prst="donut">
            <a:avLst>
              <a:gd name="adj" fmla="val 2340"/>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矩形 4">
            <a:extLst>
              <a:ext uri="{FF2B5EF4-FFF2-40B4-BE49-F238E27FC236}">
                <a16:creationId xmlns:a16="http://schemas.microsoft.com/office/drawing/2014/main" id="{0BCD23EB-7B78-DDC5-0524-1E4CAC295ED5}"/>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7075B8BC-D35F-E726-70CE-D3B2C02F450B}"/>
              </a:ext>
            </a:extLst>
          </p:cNvPr>
          <p:cNvSpPr txBox="1"/>
          <p:nvPr/>
        </p:nvSpPr>
        <p:spPr>
          <a:xfrm>
            <a:off x="718457" y="566161"/>
            <a:ext cx="2108269"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知乎用户人群</a:t>
            </a:r>
            <a:endParaRPr lang="en-US" sz="2500" dirty="0">
              <a:effectLst>
                <a:outerShdw blurRad="254000" sx="102000" sy="102000" algn="ctr" rotWithShape="0">
                  <a:prstClr val="black">
                    <a:alpha val="20000"/>
                  </a:prstClr>
                </a:outerShdw>
              </a:effectLst>
              <a:latin typeface="+mj-ea"/>
              <a:ea typeface="+mj-ea"/>
            </a:endParaRPr>
          </a:p>
        </p:txBody>
      </p:sp>
      <p:sp>
        <p:nvSpPr>
          <p:cNvPr id="7" name="文本框 6">
            <a:extLst>
              <a:ext uri="{FF2B5EF4-FFF2-40B4-BE49-F238E27FC236}">
                <a16:creationId xmlns:a16="http://schemas.microsoft.com/office/drawing/2014/main" id="{02D9C1BA-7D7C-4513-28A1-D00AAE2E3099}"/>
              </a:ext>
            </a:extLst>
          </p:cNvPr>
          <p:cNvSpPr txBox="1"/>
          <p:nvPr/>
        </p:nvSpPr>
        <p:spPr>
          <a:xfrm>
            <a:off x="2771029"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sp>
        <p:nvSpPr>
          <p:cNvPr id="8" name="文本框 7">
            <a:extLst>
              <a:ext uri="{FF2B5EF4-FFF2-40B4-BE49-F238E27FC236}">
                <a16:creationId xmlns:a16="http://schemas.microsoft.com/office/drawing/2014/main" id="{7F125A30-D33E-FE93-2F61-0D0A327FB10D}"/>
              </a:ext>
            </a:extLst>
          </p:cNvPr>
          <p:cNvSpPr txBox="1"/>
          <p:nvPr/>
        </p:nvSpPr>
        <p:spPr>
          <a:xfrm>
            <a:off x="569232" y="1169367"/>
            <a:ext cx="9656083" cy="709938"/>
          </a:xfrm>
          <a:prstGeom prst="rect">
            <a:avLst/>
          </a:prstGeom>
          <a:noFill/>
        </p:spPr>
        <p:txBody>
          <a:bodyPr wrap="square" rtlCol="0">
            <a:spAutoFit/>
          </a:bodyPr>
          <a:lstStyle/>
          <a:p>
            <a:pPr>
              <a:lnSpc>
                <a:spcPct val="150000"/>
              </a:lnSpc>
            </a:pP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知乎用户主体是具有良好教育背景的都市白领及大学生</a:t>
            </a:r>
            <a:r>
              <a:rPr lang="en-US" altLang="zh-CN" sz="1400" spc="2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年纪在</a:t>
            </a:r>
            <a:r>
              <a:rPr lang="en-US" altLang="zh-CN" sz="1400" spc="200" dirty="0">
                <a:latin typeface="OPPOSans M" panose="00020600040101010101" pitchFamily="18" charset="-122"/>
                <a:ea typeface="OPPOSans M" panose="00020600040101010101" pitchFamily="18" charset="-122"/>
                <a:cs typeface="OPPOSans M" panose="00020600040101010101" pitchFamily="18" charset="-122"/>
              </a:rPr>
              <a:t>25-45</a:t>
            </a: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岁之间</a:t>
            </a:r>
            <a:r>
              <a:rPr lang="en-US" altLang="zh-CN" sz="1400" spc="2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互联网从业者居多</a:t>
            </a:r>
            <a:r>
              <a:rPr lang="en-US" altLang="zh-CN" sz="1400" spc="2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男女均衡</a:t>
            </a:r>
            <a:r>
              <a:rPr lang="zh-CN" altLang="en-US" sz="1400" spc="200" dirty="0">
                <a:latin typeface="+mj-ea"/>
                <a:ea typeface="+mj-ea"/>
                <a:cs typeface="OPPOSans M" panose="00020600040101010101" pitchFamily="18" charset="-122"/>
              </a:rPr>
              <a:t>高学历、高收入、高消费</a:t>
            </a:r>
            <a:r>
              <a:rPr lang="zh-CN" altLang="en-US" sz="1400" spc="200" dirty="0">
                <a:latin typeface="OPPOSans M" panose="00020600040101010101" pitchFamily="18" charset="-122"/>
                <a:ea typeface="OPPOSans M" panose="00020600040101010101" pitchFamily="18" charset="-122"/>
                <a:cs typeface="OPPOSans M" panose="00020600040101010101" pitchFamily="18" charset="-122"/>
              </a:rPr>
              <a:t>是知乎用户的三大特点</a:t>
            </a:r>
            <a:endParaRPr lang="en-US" sz="1400" spc="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 name="圆: 空心 8">
            <a:extLst>
              <a:ext uri="{FF2B5EF4-FFF2-40B4-BE49-F238E27FC236}">
                <a16:creationId xmlns:a16="http://schemas.microsoft.com/office/drawing/2014/main" id="{F7165D16-5F61-84C1-2807-192BDE77E669}"/>
              </a:ext>
            </a:extLst>
          </p:cNvPr>
          <p:cNvSpPr/>
          <p:nvPr/>
        </p:nvSpPr>
        <p:spPr>
          <a:xfrm>
            <a:off x="2598038" y="2145454"/>
            <a:ext cx="2634274" cy="2634274"/>
          </a:xfrm>
          <a:prstGeom prst="donut">
            <a:avLst>
              <a:gd name="adj" fmla="val 2340"/>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弧形 9">
            <a:extLst>
              <a:ext uri="{FF2B5EF4-FFF2-40B4-BE49-F238E27FC236}">
                <a16:creationId xmlns:a16="http://schemas.microsoft.com/office/drawing/2014/main" id="{7C079BAD-62AC-FB91-0135-ADD8B1DF199E}"/>
              </a:ext>
            </a:extLst>
          </p:cNvPr>
          <p:cNvSpPr/>
          <p:nvPr/>
        </p:nvSpPr>
        <p:spPr>
          <a:xfrm>
            <a:off x="2627431" y="2174847"/>
            <a:ext cx="2575488" cy="2575488"/>
          </a:xfrm>
          <a:prstGeom prst="arc">
            <a:avLst>
              <a:gd name="adj1" fmla="val 16200000"/>
              <a:gd name="adj2" fmla="val 9525001"/>
            </a:avLst>
          </a:prstGeom>
          <a:noFill/>
          <a:ln w="50800" cap="rnd">
            <a:solidFill>
              <a:srgbClr val="E31D19"/>
            </a:solidFill>
            <a:round/>
          </a:ln>
          <a:effectLst>
            <a:outerShdw blurRad="241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圆: 空心 11">
            <a:extLst>
              <a:ext uri="{FF2B5EF4-FFF2-40B4-BE49-F238E27FC236}">
                <a16:creationId xmlns:a16="http://schemas.microsoft.com/office/drawing/2014/main" id="{3B29F5BA-B838-98A7-66BB-66C8F848C8D3}"/>
              </a:ext>
            </a:extLst>
          </p:cNvPr>
          <p:cNvSpPr/>
          <p:nvPr/>
        </p:nvSpPr>
        <p:spPr>
          <a:xfrm>
            <a:off x="976370" y="3485634"/>
            <a:ext cx="2204892" cy="2204892"/>
          </a:xfrm>
          <a:prstGeom prst="donut">
            <a:avLst>
              <a:gd name="adj" fmla="val 2340"/>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弧形 12">
            <a:extLst>
              <a:ext uri="{FF2B5EF4-FFF2-40B4-BE49-F238E27FC236}">
                <a16:creationId xmlns:a16="http://schemas.microsoft.com/office/drawing/2014/main" id="{3B1676DB-268B-B558-78E5-A29DCB0437B8}"/>
              </a:ext>
            </a:extLst>
          </p:cNvPr>
          <p:cNvSpPr/>
          <p:nvPr/>
        </p:nvSpPr>
        <p:spPr>
          <a:xfrm>
            <a:off x="996181" y="3515027"/>
            <a:ext cx="2155688" cy="2155688"/>
          </a:xfrm>
          <a:prstGeom prst="arc">
            <a:avLst>
              <a:gd name="adj1" fmla="val 19047045"/>
              <a:gd name="adj2" fmla="val 5904357"/>
            </a:avLst>
          </a:prstGeom>
          <a:noFill/>
          <a:ln w="50800" cap="rnd">
            <a:solidFill>
              <a:srgbClr val="FF8E8E"/>
            </a:solidFill>
            <a:round/>
          </a:ln>
          <a:effectLst>
            <a:outerShdw blurRad="241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弧形 13">
            <a:extLst>
              <a:ext uri="{FF2B5EF4-FFF2-40B4-BE49-F238E27FC236}">
                <a16:creationId xmlns:a16="http://schemas.microsoft.com/office/drawing/2014/main" id="{2B9E4D48-E3DA-5D9E-7065-66E260A5E283}"/>
              </a:ext>
            </a:extLst>
          </p:cNvPr>
          <p:cNvSpPr/>
          <p:nvPr/>
        </p:nvSpPr>
        <p:spPr>
          <a:xfrm>
            <a:off x="996181" y="3510236"/>
            <a:ext cx="2155688" cy="2155688"/>
          </a:xfrm>
          <a:prstGeom prst="arc">
            <a:avLst>
              <a:gd name="adj1" fmla="val 14925293"/>
              <a:gd name="adj2" fmla="val 19664004"/>
            </a:avLst>
          </a:prstGeom>
          <a:noFill/>
          <a:ln w="76200" cap="rnd">
            <a:solidFill>
              <a:srgbClr val="E31D19"/>
            </a:solidFill>
            <a:round/>
          </a:ln>
          <a:effectLst>
            <a:outerShdw blurRad="241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弧形 15">
            <a:extLst>
              <a:ext uri="{FF2B5EF4-FFF2-40B4-BE49-F238E27FC236}">
                <a16:creationId xmlns:a16="http://schemas.microsoft.com/office/drawing/2014/main" id="{1035D838-FC22-80DC-DEAF-6F4C717BC0B2}"/>
              </a:ext>
            </a:extLst>
          </p:cNvPr>
          <p:cNvSpPr/>
          <p:nvPr/>
        </p:nvSpPr>
        <p:spPr>
          <a:xfrm>
            <a:off x="3796531" y="4238927"/>
            <a:ext cx="2155688" cy="2155688"/>
          </a:xfrm>
          <a:prstGeom prst="arc">
            <a:avLst>
              <a:gd name="adj1" fmla="val 15272926"/>
              <a:gd name="adj2" fmla="val 114090"/>
            </a:avLst>
          </a:prstGeom>
          <a:noFill/>
          <a:ln w="50800" cap="rnd">
            <a:solidFill>
              <a:srgbClr val="E31D19"/>
            </a:solidFill>
            <a:round/>
          </a:ln>
          <a:effectLst>
            <a:outerShdw blurRad="241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1E80E6E1-0F0A-F36C-626F-32DC3786F488}"/>
              </a:ext>
            </a:extLst>
          </p:cNvPr>
          <p:cNvSpPr txBox="1"/>
          <p:nvPr/>
        </p:nvSpPr>
        <p:spPr>
          <a:xfrm>
            <a:off x="1537314" y="3930801"/>
            <a:ext cx="877163" cy="369332"/>
          </a:xfrm>
          <a:prstGeom prst="rect">
            <a:avLst/>
          </a:prstGeom>
          <a:noFill/>
        </p:spPr>
        <p:txBody>
          <a:bodyPr vert="horz" wrap="none" rtlCol="0">
            <a:spAutoFit/>
          </a:bodyPr>
          <a:lstStyle/>
          <a:p>
            <a:r>
              <a:rPr lang="zh-CN" altLang="en-US" dirty="0">
                <a:latin typeface="OPPOSans M" panose="00020600040101010101" pitchFamily="18" charset="-122"/>
                <a:ea typeface="OPPOSans M" panose="00020600040101010101" pitchFamily="18" charset="-122"/>
                <a:cs typeface="OPPOSans M" panose="00020600040101010101" pitchFamily="18" charset="-122"/>
              </a:rPr>
              <a:t>高消费</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0E758695-37C1-29BB-40C2-12095864BAEF}"/>
              </a:ext>
            </a:extLst>
          </p:cNvPr>
          <p:cNvSpPr txBox="1"/>
          <p:nvPr/>
        </p:nvSpPr>
        <p:spPr>
          <a:xfrm>
            <a:off x="1537314" y="4268854"/>
            <a:ext cx="1334022" cy="260584"/>
          </a:xfrm>
          <a:prstGeom prst="rect">
            <a:avLst/>
          </a:prstGeom>
          <a:noFill/>
        </p:spPr>
        <p:txBody>
          <a:bodyPr wrap="square" rtlCol="0">
            <a:spAutoFit/>
          </a:bodyPr>
          <a:lstStyle/>
          <a:p>
            <a:pPr>
              <a:lnSpc>
                <a:spcPct val="150000"/>
              </a:lnSpc>
            </a:pP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月支出</a:t>
            </a:r>
            <a:r>
              <a:rPr lang="en-US" altLang="zh-CN"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5000</a:t>
            </a: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元以上</a:t>
            </a:r>
            <a:endParaRPr 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文本框 18">
            <a:extLst>
              <a:ext uri="{FF2B5EF4-FFF2-40B4-BE49-F238E27FC236}">
                <a16:creationId xmlns:a16="http://schemas.microsoft.com/office/drawing/2014/main" id="{BF490706-F0B2-E52B-4BD7-8536E29273E4}"/>
              </a:ext>
            </a:extLst>
          </p:cNvPr>
          <p:cNvSpPr txBox="1"/>
          <p:nvPr/>
        </p:nvSpPr>
        <p:spPr>
          <a:xfrm>
            <a:off x="1537314" y="4432779"/>
            <a:ext cx="1027845" cy="369332"/>
          </a:xfrm>
          <a:prstGeom prst="rect">
            <a:avLst/>
          </a:prstGeom>
          <a:noFill/>
        </p:spPr>
        <p:txBody>
          <a:bodyPr vert="horz" wrap="none" rtlCol="0">
            <a:spAutoFit/>
          </a:bodyPr>
          <a:lstStyle/>
          <a:p>
            <a:r>
              <a:rPr lang="en-US" altLang="zh-CN"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17.24%</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D301567C-8BAA-E090-479B-EA93634E90D5}"/>
              </a:ext>
            </a:extLst>
          </p:cNvPr>
          <p:cNvSpPr txBox="1"/>
          <p:nvPr/>
        </p:nvSpPr>
        <p:spPr>
          <a:xfrm>
            <a:off x="1537314" y="4802111"/>
            <a:ext cx="1334022" cy="260584"/>
          </a:xfrm>
          <a:prstGeom prst="rect">
            <a:avLst/>
          </a:prstGeom>
          <a:noFill/>
        </p:spPr>
        <p:txBody>
          <a:bodyPr wrap="square" rtlCol="0">
            <a:spAutoFit/>
          </a:bodyPr>
          <a:lstStyle/>
          <a:p>
            <a:pPr>
              <a:lnSpc>
                <a:spcPct val="150000"/>
              </a:lnSpc>
            </a:pP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月支出</a:t>
            </a:r>
            <a:r>
              <a:rPr lang="en-US" altLang="zh-CN"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2000</a:t>
            </a: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元以上</a:t>
            </a:r>
            <a:endParaRPr 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文本框 20">
            <a:extLst>
              <a:ext uri="{FF2B5EF4-FFF2-40B4-BE49-F238E27FC236}">
                <a16:creationId xmlns:a16="http://schemas.microsoft.com/office/drawing/2014/main" id="{F90662AE-18E1-4B12-A07C-5085A09683CC}"/>
              </a:ext>
            </a:extLst>
          </p:cNvPr>
          <p:cNvSpPr txBox="1"/>
          <p:nvPr/>
        </p:nvSpPr>
        <p:spPr>
          <a:xfrm>
            <a:off x="1537314" y="4966036"/>
            <a:ext cx="1069524" cy="369332"/>
          </a:xfrm>
          <a:prstGeom prst="rect">
            <a:avLst/>
          </a:prstGeom>
          <a:noFill/>
        </p:spPr>
        <p:txBody>
          <a:bodyPr vert="horz" wrap="none" rtlCol="0">
            <a:spAutoFit/>
          </a:bodyPr>
          <a:lstStyle/>
          <a:p>
            <a:r>
              <a:rPr lang="en-US" altLang="zh-CN" dirty="0">
                <a:solidFill>
                  <a:srgbClr val="E31D19">
                    <a:alpha val="50000"/>
                  </a:srgbClr>
                </a:solidFill>
                <a:latin typeface="OPPOSans B" panose="00020600040101010101" pitchFamily="18" charset="-122"/>
                <a:ea typeface="OPPOSans B" panose="00020600040101010101" pitchFamily="18" charset="-122"/>
                <a:cs typeface="OPPOSans B" panose="00020600040101010101" pitchFamily="18" charset="-122"/>
              </a:rPr>
              <a:t>49.53%</a:t>
            </a:r>
            <a:endParaRPr lang="en-US" dirty="0">
              <a:solidFill>
                <a:srgbClr val="E31D19">
                  <a:alpha val="50000"/>
                </a:srgb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DDE4119D-E050-C91B-5DE0-93C7B82F26BC}"/>
              </a:ext>
            </a:extLst>
          </p:cNvPr>
          <p:cNvSpPr txBox="1"/>
          <p:nvPr/>
        </p:nvSpPr>
        <p:spPr>
          <a:xfrm>
            <a:off x="3251163" y="2796758"/>
            <a:ext cx="877163" cy="369332"/>
          </a:xfrm>
          <a:prstGeom prst="rect">
            <a:avLst/>
          </a:prstGeom>
          <a:noFill/>
        </p:spPr>
        <p:txBody>
          <a:bodyPr vert="horz" wrap="none" rtlCol="0">
            <a:spAutoFit/>
          </a:bodyPr>
          <a:lstStyle/>
          <a:p>
            <a:r>
              <a:rPr lang="zh-CN" altLang="en-US" dirty="0">
                <a:latin typeface="OPPOSans M" panose="00020600040101010101" pitchFamily="18" charset="-122"/>
                <a:ea typeface="OPPOSans M" panose="00020600040101010101" pitchFamily="18" charset="-122"/>
                <a:cs typeface="OPPOSans M" panose="00020600040101010101" pitchFamily="18" charset="-122"/>
              </a:rPr>
              <a:t>高学历</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文本框 22">
            <a:extLst>
              <a:ext uri="{FF2B5EF4-FFF2-40B4-BE49-F238E27FC236}">
                <a16:creationId xmlns:a16="http://schemas.microsoft.com/office/drawing/2014/main" id="{E124E70A-489A-6EF2-1409-FC9501E8523B}"/>
              </a:ext>
            </a:extLst>
          </p:cNvPr>
          <p:cNvSpPr txBox="1"/>
          <p:nvPr/>
        </p:nvSpPr>
        <p:spPr>
          <a:xfrm>
            <a:off x="3251163" y="3134811"/>
            <a:ext cx="1334022" cy="260584"/>
          </a:xfrm>
          <a:prstGeom prst="rect">
            <a:avLst/>
          </a:prstGeom>
          <a:noFill/>
        </p:spPr>
        <p:txBody>
          <a:bodyPr wrap="square" rtlCol="0">
            <a:spAutoFit/>
          </a:bodyPr>
          <a:lstStyle/>
          <a:p>
            <a:pPr>
              <a:lnSpc>
                <a:spcPct val="150000"/>
              </a:lnSpc>
            </a:pP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本科学历及以上用户占比</a:t>
            </a:r>
            <a:endParaRPr 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DA2294B1-C1DE-9B2F-0F89-4636A4B70259}"/>
              </a:ext>
            </a:extLst>
          </p:cNvPr>
          <p:cNvSpPr txBox="1"/>
          <p:nvPr/>
        </p:nvSpPr>
        <p:spPr>
          <a:xfrm>
            <a:off x="3251163" y="3298736"/>
            <a:ext cx="1069524" cy="369332"/>
          </a:xfrm>
          <a:prstGeom prst="rect">
            <a:avLst/>
          </a:prstGeom>
          <a:noFill/>
        </p:spPr>
        <p:txBody>
          <a:bodyPr vert="horz" wrap="none" rtlCol="0">
            <a:spAutoFit/>
          </a:bodyPr>
          <a:lstStyle/>
          <a:p>
            <a:r>
              <a:rPr lang="en-US" altLang="zh-CN"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73.93%</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9BC02A65-9054-39D8-200F-EDDD53BF2379}"/>
              </a:ext>
            </a:extLst>
          </p:cNvPr>
          <p:cNvSpPr txBox="1"/>
          <p:nvPr/>
        </p:nvSpPr>
        <p:spPr>
          <a:xfrm>
            <a:off x="4255394" y="4953748"/>
            <a:ext cx="877163" cy="369332"/>
          </a:xfrm>
          <a:prstGeom prst="rect">
            <a:avLst/>
          </a:prstGeom>
          <a:noFill/>
        </p:spPr>
        <p:txBody>
          <a:bodyPr vert="horz" wrap="none" rtlCol="0">
            <a:spAutoFit/>
          </a:bodyPr>
          <a:lstStyle/>
          <a:p>
            <a:r>
              <a:rPr lang="zh-CN" altLang="en-US" dirty="0">
                <a:latin typeface="OPPOSans M" panose="00020600040101010101" pitchFamily="18" charset="-122"/>
                <a:ea typeface="OPPOSans M" panose="00020600040101010101" pitchFamily="18" charset="-122"/>
                <a:cs typeface="OPPOSans M" panose="00020600040101010101" pitchFamily="18" charset="-122"/>
              </a:rPr>
              <a:t>高收入</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2040D35F-792A-0132-93D0-344C339D3329}"/>
              </a:ext>
            </a:extLst>
          </p:cNvPr>
          <p:cNvSpPr txBox="1"/>
          <p:nvPr/>
        </p:nvSpPr>
        <p:spPr>
          <a:xfrm>
            <a:off x="4255393" y="5291801"/>
            <a:ext cx="1696825" cy="260584"/>
          </a:xfrm>
          <a:prstGeom prst="rect">
            <a:avLst/>
          </a:prstGeom>
          <a:noFill/>
        </p:spPr>
        <p:txBody>
          <a:bodyPr wrap="square" rtlCol="0">
            <a:spAutoFit/>
          </a:bodyPr>
          <a:lstStyle/>
          <a:p>
            <a:pPr>
              <a:lnSpc>
                <a:spcPct val="150000"/>
              </a:lnSpc>
            </a:pP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占全网民月收入</a:t>
            </a:r>
            <a:r>
              <a:rPr lang="en-US" altLang="zh-CN"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8000</a:t>
            </a:r>
            <a:r>
              <a:rPr lang="zh-CN" alt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以上群体</a:t>
            </a:r>
            <a:endParaRPr lang="en-US" sz="80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文本框 26">
            <a:extLst>
              <a:ext uri="{FF2B5EF4-FFF2-40B4-BE49-F238E27FC236}">
                <a16:creationId xmlns:a16="http://schemas.microsoft.com/office/drawing/2014/main" id="{D915EE4A-78CC-31CE-91CA-66196F9BD1BF}"/>
              </a:ext>
            </a:extLst>
          </p:cNvPr>
          <p:cNvSpPr txBox="1"/>
          <p:nvPr/>
        </p:nvSpPr>
        <p:spPr>
          <a:xfrm>
            <a:off x="4255394" y="5455726"/>
            <a:ext cx="1027845" cy="369332"/>
          </a:xfrm>
          <a:prstGeom prst="rect">
            <a:avLst/>
          </a:prstGeom>
          <a:noFill/>
        </p:spPr>
        <p:txBody>
          <a:bodyPr vert="horz" wrap="none" rtlCol="0">
            <a:spAutoFit/>
          </a:bodyPr>
          <a:lstStyle/>
          <a:p>
            <a:r>
              <a:rPr lang="en-US" altLang="zh-CN"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19.73%</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BEF7196F-8D32-0929-8E7D-ACF26B463BB0}"/>
              </a:ext>
            </a:extLst>
          </p:cNvPr>
          <p:cNvSpPr txBox="1"/>
          <p:nvPr/>
        </p:nvSpPr>
        <p:spPr>
          <a:xfrm>
            <a:off x="7690897" y="2766684"/>
            <a:ext cx="2255746" cy="338554"/>
          </a:xfrm>
          <a:prstGeom prst="rect">
            <a:avLst/>
          </a:prstGeom>
          <a:noFill/>
        </p:spPr>
        <p:txBody>
          <a:bodyPr vert="horz" wrap="none" rtlCol="0">
            <a:spAutoFit/>
          </a:bodyPr>
          <a:lstStyle/>
          <a:p>
            <a:r>
              <a:rPr lang="zh-CN" altLang="en-US" sz="1600" spc="100" dirty="0">
                <a:latin typeface="+mj-ea"/>
                <a:ea typeface="+mj-ea"/>
                <a:cs typeface="OPPOSans M" panose="00020600040101010101" pitchFamily="18" charset="-122"/>
              </a:rPr>
              <a:t>时代中坚 </a:t>
            </a:r>
            <a:r>
              <a:rPr lang="en-US" altLang="zh-CN" sz="1600" spc="100" dirty="0">
                <a:latin typeface="+mj-ea"/>
                <a:ea typeface="+mj-ea"/>
                <a:cs typeface="OPPOSans M" panose="00020600040101010101" pitchFamily="18" charset="-122"/>
              </a:rPr>
              <a:t>&amp; </a:t>
            </a:r>
            <a:r>
              <a:rPr lang="zh-CN" altLang="en-US" sz="1600" spc="100" dirty="0">
                <a:latin typeface="+mj-ea"/>
                <a:ea typeface="+mj-ea"/>
                <a:cs typeface="OPPOSans M" panose="00020600040101010101" pitchFamily="18" charset="-122"/>
              </a:rPr>
              <a:t>未来之星</a:t>
            </a:r>
            <a:endParaRPr lang="en-US" sz="1600" spc="100" dirty="0">
              <a:latin typeface="+mj-ea"/>
              <a:ea typeface="+mj-ea"/>
              <a:cs typeface="OPPOSans M" panose="00020600040101010101" pitchFamily="18" charset="-122"/>
            </a:endParaRPr>
          </a:p>
        </p:txBody>
      </p:sp>
      <p:sp>
        <p:nvSpPr>
          <p:cNvPr id="29" name="文本框 28">
            <a:extLst>
              <a:ext uri="{FF2B5EF4-FFF2-40B4-BE49-F238E27FC236}">
                <a16:creationId xmlns:a16="http://schemas.microsoft.com/office/drawing/2014/main" id="{F3A6FECD-39A4-5A56-A11E-E5BB37CF716A}"/>
              </a:ext>
            </a:extLst>
          </p:cNvPr>
          <p:cNvSpPr txBox="1"/>
          <p:nvPr/>
        </p:nvSpPr>
        <p:spPr>
          <a:xfrm>
            <a:off x="7690897" y="3478665"/>
            <a:ext cx="910597" cy="261610"/>
          </a:xfrm>
          <a:prstGeom prst="rect">
            <a:avLst/>
          </a:prstGeom>
          <a:noFill/>
        </p:spPr>
        <p:txBody>
          <a:bodyPr vert="horz" wrap="square" rtlCol="0">
            <a:spAutoFit/>
          </a:bodyPr>
          <a:lstStyle/>
          <a:p>
            <a:r>
              <a:rPr lang="en-US" altLang="zh-CN" sz="1100" spc="100" dirty="0">
                <a:latin typeface="+mj-ea"/>
                <a:ea typeface="+mj-ea"/>
                <a:cs typeface="OPPOSans M" panose="00020600040101010101" pitchFamily="18" charset="-122"/>
              </a:rPr>
              <a:t>30-45</a:t>
            </a:r>
            <a:r>
              <a:rPr lang="zh-CN" altLang="en-US" sz="1100" spc="100" dirty="0">
                <a:latin typeface="+mj-ea"/>
                <a:ea typeface="+mj-ea"/>
                <a:cs typeface="OPPOSans M" panose="00020600040101010101" pitchFamily="18" charset="-122"/>
              </a:rPr>
              <a:t>岁</a:t>
            </a:r>
            <a:endParaRPr lang="en-US" sz="1100" spc="100" dirty="0">
              <a:latin typeface="+mj-ea"/>
              <a:ea typeface="+mj-ea"/>
              <a:cs typeface="OPPOSans M" panose="00020600040101010101" pitchFamily="18" charset="-122"/>
            </a:endParaRPr>
          </a:p>
        </p:txBody>
      </p:sp>
      <p:sp>
        <p:nvSpPr>
          <p:cNvPr id="30" name="矩形: 圆角 29">
            <a:extLst>
              <a:ext uri="{FF2B5EF4-FFF2-40B4-BE49-F238E27FC236}">
                <a16:creationId xmlns:a16="http://schemas.microsoft.com/office/drawing/2014/main" id="{CE858E7B-ED2D-B9C8-06DC-8DF472A75690}"/>
              </a:ext>
            </a:extLst>
          </p:cNvPr>
          <p:cNvSpPr/>
          <p:nvPr/>
        </p:nvSpPr>
        <p:spPr>
          <a:xfrm>
            <a:off x="8528815" y="3516905"/>
            <a:ext cx="1332936" cy="18669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E2BB629E-5E40-973D-32AA-551AB625A038}"/>
              </a:ext>
            </a:extLst>
          </p:cNvPr>
          <p:cNvSpPr txBox="1"/>
          <p:nvPr/>
        </p:nvSpPr>
        <p:spPr>
          <a:xfrm>
            <a:off x="7690897" y="4931110"/>
            <a:ext cx="910597" cy="261610"/>
          </a:xfrm>
          <a:prstGeom prst="rect">
            <a:avLst/>
          </a:prstGeom>
          <a:noFill/>
        </p:spPr>
        <p:txBody>
          <a:bodyPr vert="horz" wrap="square" rtlCol="0">
            <a:spAutoFit/>
          </a:bodyPr>
          <a:lstStyle/>
          <a:p>
            <a:r>
              <a:rPr lang="en-US" altLang="zh-CN" sz="1100" spc="100" dirty="0">
                <a:latin typeface="+mj-ea"/>
                <a:ea typeface="+mj-ea"/>
                <a:cs typeface="OPPOSans M" panose="00020600040101010101" pitchFamily="18" charset="-122"/>
              </a:rPr>
              <a:t>18-25</a:t>
            </a:r>
            <a:r>
              <a:rPr lang="zh-CN" altLang="en-US" sz="1100" spc="100" dirty="0">
                <a:latin typeface="+mj-ea"/>
                <a:ea typeface="+mj-ea"/>
                <a:cs typeface="OPPOSans M" panose="00020600040101010101" pitchFamily="18" charset="-122"/>
              </a:rPr>
              <a:t>岁</a:t>
            </a:r>
            <a:endParaRPr lang="en-US" sz="1100" spc="100" dirty="0">
              <a:latin typeface="+mj-ea"/>
              <a:ea typeface="+mj-ea"/>
              <a:cs typeface="OPPOSans M" panose="00020600040101010101" pitchFamily="18" charset="-122"/>
            </a:endParaRPr>
          </a:p>
        </p:txBody>
      </p:sp>
      <p:sp>
        <p:nvSpPr>
          <p:cNvPr id="32" name="矩形: 圆角 31">
            <a:extLst>
              <a:ext uri="{FF2B5EF4-FFF2-40B4-BE49-F238E27FC236}">
                <a16:creationId xmlns:a16="http://schemas.microsoft.com/office/drawing/2014/main" id="{0FB3D8FB-DC99-97D3-B43F-42402231981E}"/>
              </a:ext>
            </a:extLst>
          </p:cNvPr>
          <p:cNvSpPr/>
          <p:nvPr/>
        </p:nvSpPr>
        <p:spPr>
          <a:xfrm>
            <a:off x="8528815" y="4969350"/>
            <a:ext cx="1332936" cy="186690"/>
          </a:xfrm>
          <a:prstGeom prst="roundRect">
            <a:avLst>
              <a:gd name="adj" fmla="val 50000"/>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29F3F808-8301-EB25-14CE-D70FD3BACD95}"/>
              </a:ext>
            </a:extLst>
          </p:cNvPr>
          <p:cNvSpPr txBox="1"/>
          <p:nvPr/>
        </p:nvSpPr>
        <p:spPr>
          <a:xfrm>
            <a:off x="7690897" y="3835132"/>
            <a:ext cx="2255702" cy="797206"/>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latin typeface="OPPOSans M" panose="00020600040101010101" pitchFamily="18" charset="-122"/>
                <a:ea typeface="OPPOSans M" panose="00020600040101010101" pitchFamily="18" charset="-122"/>
                <a:cs typeface="OPPOSans M" panose="00020600040101010101" pitchFamily="18" charset="-122"/>
              </a:rPr>
              <a:t>他们是目前社会各行业的中坚力量</a:t>
            </a:r>
            <a:r>
              <a:rPr lang="en-US" altLang="zh-CN" sz="1200" spc="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200" spc="0" dirty="0">
                <a:latin typeface="OPPOSans M" panose="00020600040101010101" pitchFamily="18" charset="-122"/>
                <a:ea typeface="OPPOSans M" panose="00020600040101010101" pitchFamily="18" charset="-122"/>
                <a:cs typeface="OPPOSans M" panose="00020600040101010101" pitchFamily="18" charset="-122"/>
              </a:rPr>
              <a:t>通过不断提升知识与经寻求个人发展</a:t>
            </a:r>
            <a:endParaRPr lang="en-US" sz="1200" spc="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文本框 33">
            <a:extLst>
              <a:ext uri="{FF2B5EF4-FFF2-40B4-BE49-F238E27FC236}">
                <a16:creationId xmlns:a16="http://schemas.microsoft.com/office/drawing/2014/main" id="{7D0E6197-4549-0699-42A6-BF6C16A01994}"/>
              </a:ext>
            </a:extLst>
          </p:cNvPr>
          <p:cNvSpPr txBox="1"/>
          <p:nvPr/>
        </p:nvSpPr>
        <p:spPr>
          <a:xfrm>
            <a:off x="7690897" y="5361822"/>
            <a:ext cx="2255702" cy="557140"/>
          </a:xfrm>
          <a:prstGeom prst="rect">
            <a:avLst/>
          </a:prstGeom>
          <a:noFill/>
        </p:spPr>
        <p:txBody>
          <a:bodyPr wrap="square" rtlCol="0">
            <a:spAutoFit/>
          </a:bodyPr>
          <a:lstStyle>
            <a:defPPr>
              <a:defRPr lang="en-US"/>
            </a:defPPr>
            <a:lvl1pPr algn="ctr">
              <a:lnSpc>
                <a:spcPct val="130000"/>
              </a:lnSpc>
              <a:defRPr sz="1400" spc="300">
                <a:latin typeface="OPPOSans B" panose="00020600040101010101" pitchFamily="18" charset="-122"/>
                <a:ea typeface="OPPOSans B" panose="00020600040101010101" pitchFamily="18" charset="-122"/>
                <a:cs typeface="OPPOSans B" panose="00020600040101010101" pitchFamily="18" charset="-122"/>
              </a:defRPr>
            </a:lvl1pPr>
          </a:lstStyle>
          <a:p>
            <a:pPr algn="l"/>
            <a:r>
              <a:rPr lang="zh-CN" altLang="en-US" sz="1200" spc="0" dirty="0">
                <a:latin typeface="OPPOSans M" panose="00020600040101010101" pitchFamily="18" charset="-122"/>
                <a:ea typeface="OPPOSans M" panose="00020600040101010101" pitchFamily="18" charset="-122"/>
                <a:cs typeface="OPPOSans M" panose="00020600040101010101" pitchFamily="18" charset="-122"/>
              </a:rPr>
              <a:t>他们是年轻人中最为进取的知识青年</a:t>
            </a:r>
            <a:r>
              <a:rPr lang="en-US" altLang="zh-CN" sz="1200" spc="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200" spc="0" dirty="0">
                <a:latin typeface="OPPOSans M" panose="00020600040101010101" pitchFamily="18" charset="-122"/>
                <a:ea typeface="OPPOSans M" panose="00020600040101010101" pitchFamily="18" charset="-122"/>
                <a:cs typeface="OPPOSans M" panose="00020600040101010101" pitchFamily="18" charset="-122"/>
              </a:rPr>
              <a:t>代表时代的未来</a:t>
            </a:r>
            <a:endParaRPr lang="en-US" sz="1200" spc="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5" name="文本框 34">
            <a:extLst>
              <a:ext uri="{FF2B5EF4-FFF2-40B4-BE49-F238E27FC236}">
                <a16:creationId xmlns:a16="http://schemas.microsoft.com/office/drawing/2014/main" id="{E917DA5F-0FFA-1F25-B56F-8CEDE7C2F0DD}"/>
              </a:ext>
            </a:extLst>
          </p:cNvPr>
          <p:cNvSpPr txBox="1"/>
          <p:nvPr/>
        </p:nvSpPr>
        <p:spPr>
          <a:xfrm>
            <a:off x="8984113" y="4949249"/>
            <a:ext cx="910597" cy="215444"/>
          </a:xfrm>
          <a:prstGeom prst="rect">
            <a:avLst/>
          </a:prstGeom>
          <a:noFill/>
        </p:spPr>
        <p:txBody>
          <a:bodyPr vert="horz" wrap="square" rtlCol="0">
            <a:spAutoFit/>
          </a:bodyPr>
          <a:lstStyle/>
          <a:p>
            <a:pPr algn="r"/>
            <a:r>
              <a:rPr lang="en-US" altLang="zh-CN" sz="800" spc="100" dirty="0">
                <a:solidFill>
                  <a:schemeClr val="bg1"/>
                </a:solidFill>
                <a:latin typeface="+mj-ea"/>
                <a:ea typeface="+mj-ea"/>
                <a:cs typeface="OPPOSans M" panose="00020600040101010101" pitchFamily="18" charset="-122"/>
              </a:rPr>
              <a:t>26.38%</a:t>
            </a:r>
            <a:endParaRPr lang="en-US" sz="800" spc="100" dirty="0">
              <a:solidFill>
                <a:schemeClr val="bg1"/>
              </a:solidFill>
              <a:latin typeface="+mj-ea"/>
              <a:ea typeface="+mj-ea"/>
              <a:cs typeface="OPPOSans M" panose="00020600040101010101" pitchFamily="18" charset="-122"/>
            </a:endParaRPr>
          </a:p>
        </p:txBody>
      </p:sp>
      <p:sp>
        <p:nvSpPr>
          <p:cNvPr id="36" name="文本框 35">
            <a:extLst>
              <a:ext uri="{FF2B5EF4-FFF2-40B4-BE49-F238E27FC236}">
                <a16:creationId xmlns:a16="http://schemas.microsoft.com/office/drawing/2014/main" id="{8A7D4ADE-9FD0-4F38-0A8F-7C008E0BB9CB}"/>
              </a:ext>
            </a:extLst>
          </p:cNvPr>
          <p:cNvSpPr txBox="1"/>
          <p:nvPr/>
        </p:nvSpPr>
        <p:spPr>
          <a:xfrm>
            <a:off x="8984113" y="3501748"/>
            <a:ext cx="910597" cy="215444"/>
          </a:xfrm>
          <a:prstGeom prst="rect">
            <a:avLst/>
          </a:prstGeom>
          <a:noFill/>
        </p:spPr>
        <p:txBody>
          <a:bodyPr vert="horz" wrap="square" rtlCol="0">
            <a:spAutoFit/>
          </a:bodyPr>
          <a:lstStyle/>
          <a:p>
            <a:pPr algn="r"/>
            <a:r>
              <a:rPr lang="en-US" altLang="zh-CN" sz="800" spc="100" dirty="0">
                <a:solidFill>
                  <a:schemeClr val="bg1"/>
                </a:solidFill>
                <a:latin typeface="+mj-ea"/>
                <a:ea typeface="+mj-ea"/>
                <a:cs typeface="OPPOSans M" panose="00020600040101010101" pitchFamily="18" charset="-122"/>
              </a:rPr>
              <a:t>40%</a:t>
            </a:r>
            <a:endParaRPr lang="en-US" sz="800" spc="100" dirty="0">
              <a:solidFill>
                <a:schemeClr val="bg1"/>
              </a:solidFill>
              <a:latin typeface="+mj-ea"/>
              <a:ea typeface="+mj-ea"/>
              <a:cs typeface="OPPOSans M" panose="00020600040101010101" pitchFamily="18" charset="-122"/>
            </a:endParaRPr>
          </a:p>
        </p:txBody>
      </p:sp>
    </p:spTree>
    <p:extLst>
      <p:ext uri="{BB962C8B-B14F-4D97-AF65-F5344CB8AC3E}">
        <p14:creationId xmlns:p14="http://schemas.microsoft.com/office/powerpoint/2010/main" val="381426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E0C7DB6C-6B5F-C295-EF7C-270BADB79DC5}"/>
              </a:ext>
            </a:extLst>
          </p:cNvPr>
          <p:cNvPicPr>
            <a:picLocks noChangeAspect="1"/>
          </p:cNvPicPr>
          <p:nvPr/>
        </p:nvPicPr>
        <p:blipFill>
          <a:blip r:embed="rId2"/>
          <a:stretch>
            <a:fillRect/>
          </a:stretch>
        </p:blipFill>
        <p:spPr>
          <a:xfrm>
            <a:off x="9525" y="0"/>
            <a:ext cx="12172950" cy="6858000"/>
          </a:xfrm>
          <a:prstGeom prst="rect">
            <a:avLst/>
          </a:prstGeom>
        </p:spPr>
      </p:pic>
      <p:sp>
        <p:nvSpPr>
          <p:cNvPr id="21" name="梯形 20">
            <a:extLst>
              <a:ext uri="{FF2B5EF4-FFF2-40B4-BE49-F238E27FC236}">
                <a16:creationId xmlns:a16="http://schemas.microsoft.com/office/drawing/2014/main" id="{183BBA37-01AF-0802-2A7F-AD55928E1AAF}"/>
              </a:ext>
            </a:extLst>
          </p:cNvPr>
          <p:cNvSpPr/>
          <p:nvPr/>
        </p:nvSpPr>
        <p:spPr>
          <a:xfrm rot="10800000">
            <a:off x="1533523" y="5024120"/>
            <a:ext cx="9201149" cy="981046"/>
          </a:xfrm>
          <a:prstGeom prst="trapezoid">
            <a:avLst>
              <a:gd name="adj" fmla="val 212384"/>
            </a:avLst>
          </a:prstGeom>
          <a:gradFill>
            <a:gsLst>
              <a:gs pos="0">
                <a:srgbClr val="E31D19">
                  <a:alpha val="2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梯形 17">
            <a:extLst>
              <a:ext uri="{FF2B5EF4-FFF2-40B4-BE49-F238E27FC236}">
                <a16:creationId xmlns:a16="http://schemas.microsoft.com/office/drawing/2014/main" id="{B0817906-7822-8A5A-6972-EE48FD7887A4}"/>
              </a:ext>
            </a:extLst>
          </p:cNvPr>
          <p:cNvSpPr/>
          <p:nvPr/>
        </p:nvSpPr>
        <p:spPr>
          <a:xfrm rot="16200000" flipH="1">
            <a:off x="8240620" y="2510634"/>
            <a:ext cx="3157538" cy="2108200"/>
          </a:xfrm>
          <a:prstGeom prst="trapezoid">
            <a:avLst/>
          </a:prstGeom>
          <a:gradFill>
            <a:gsLst>
              <a:gs pos="0">
                <a:srgbClr val="E31D19">
                  <a:alpha val="2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梯形 16">
            <a:extLst>
              <a:ext uri="{FF2B5EF4-FFF2-40B4-BE49-F238E27FC236}">
                <a16:creationId xmlns:a16="http://schemas.microsoft.com/office/drawing/2014/main" id="{D5809CEF-DCA4-4AC6-C76D-B1032566E143}"/>
              </a:ext>
            </a:extLst>
          </p:cNvPr>
          <p:cNvSpPr/>
          <p:nvPr/>
        </p:nvSpPr>
        <p:spPr>
          <a:xfrm rot="5400000">
            <a:off x="844389" y="2510634"/>
            <a:ext cx="3157538" cy="2108200"/>
          </a:xfrm>
          <a:prstGeom prst="trapezoid">
            <a:avLst/>
          </a:prstGeom>
          <a:gradFill>
            <a:gsLst>
              <a:gs pos="0">
                <a:srgbClr val="E31D19">
                  <a:alpha val="2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E1213EE-BBE7-8BBA-4370-6874924439A6}"/>
              </a:ext>
            </a:extLst>
          </p:cNvPr>
          <p:cNvSpPr txBox="1"/>
          <p:nvPr/>
        </p:nvSpPr>
        <p:spPr>
          <a:xfrm>
            <a:off x="4421503" y="659814"/>
            <a:ext cx="3348995" cy="523220"/>
          </a:xfrm>
          <a:prstGeom prst="rect">
            <a:avLst/>
          </a:prstGeom>
          <a:noFill/>
        </p:spPr>
        <p:txBody>
          <a:bodyPr wrap="none" rtlCol="0">
            <a:spAutoFit/>
          </a:bodyPr>
          <a:lstStyle/>
          <a:p>
            <a:pPr algn="ctr"/>
            <a:r>
              <a:rPr lang="en-US" altLang="zh-CN" sz="2800" dirty="0">
                <a:latin typeface="+mj-ea"/>
                <a:ea typeface="+mj-ea"/>
              </a:rPr>
              <a:t>API</a:t>
            </a:r>
            <a:r>
              <a:rPr lang="zh-CN" altLang="en-US" sz="2800" dirty="0">
                <a:latin typeface="+mj-ea"/>
                <a:ea typeface="+mj-ea"/>
              </a:rPr>
              <a:t>全生命周期治理</a:t>
            </a:r>
            <a:endParaRPr lang="en-US" sz="2800" dirty="0">
              <a:latin typeface="+mj-ea"/>
              <a:ea typeface="+mj-ea"/>
            </a:endParaRPr>
          </a:p>
        </p:txBody>
      </p:sp>
      <p:sp>
        <p:nvSpPr>
          <p:cNvPr id="13" name="椭圆 12">
            <a:extLst>
              <a:ext uri="{FF2B5EF4-FFF2-40B4-BE49-F238E27FC236}">
                <a16:creationId xmlns:a16="http://schemas.microsoft.com/office/drawing/2014/main" id="{C0ECD530-DDD1-8C72-F066-41F999037AF9}"/>
              </a:ext>
            </a:extLst>
          </p:cNvPr>
          <p:cNvSpPr/>
          <p:nvPr/>
        </p:nvSpPr>
        <p:spPr>
          <a:xfrm>
            <a:off x="5112768" y="2504440"/>
            <a:ext cx="889000" cy="2108200"/>
          </a:xfrm>
          <a:prstGeom prst="ellipse">
            <a:avLst/>
          </a:prstGeom>
          <a:solidFill>
            <a:srgbClr val="F9DDDD"/>
          </a:solidFill>
          <a:ln w="6350">
            <a:solidFill>
              <a:srgbClr val="E31D1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椭圆 4">
            <a:extLst>
              <a:ext uri="{FF2B5EF4-FFF2-40B4-BE49-F238E27FC236}">
                <a16:creationId xmlns:a16="http://schemas.microsoft.com/office/drawing/2014/main" id="{44E4E55D-83D9-B18B-7BCB-8D431070AF22}"/>
              </a:ext>
            </a:extLst>
          </p:cNvPr>
          <p:cNvSpPr/>
          <p:nvPr/>
        </p:nvSpPr>
        <p:spPr>
          <a:xfrm>
            <a:off x="3032760" y="2504440"/>
            <a:ext cx="889000" cy="2108200"/>
          </a:xfrm>
          <a:prstGeom prst="ellipse">
            <a:avLst/>
          </a:prstGeom>
          <a:solidFill>
            <a:srgbClr val="F9DDDD"/>
          </a:solidFill>
          <a:ln w="6350">
            <a:solidFill>
              <a:srgbClr val="E31D1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3E367F8D-E61A-A846-DB47-63077ADACDE3}"/>
              </a:ext>
            </a:extLst>
          </p:cNvPr>
          <p:cNvSpPr/>
          <p:nvPr/>
        </p:nvSpPr>
        <p:spPr>
          <a:xfrm>
            <a:off x="7269481" y="2504440"/>
            <a:ext cx="889000" cy="2108200"/>
          </a:xfrm>
          <a:prstGeom prst="ellipse">
            <a:avLst/>
          </a:prstGeom>
          <a:solidFill>
            <a:srgbClr val="F9DDDD"/>
          </a:solidFill>
          <a:ln w="6350">
            <a:solidFill>
              <a:srgbClr val="E31D1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C1B93CF-7F49-6420-4CE1-374253E1C3A2}"/>
              </a:ext>
            </a:extLst>
          </p:cNvPr>
          <p:cNvSpPr/>
          <p:nvPr/>
        </p:nvSpPr>
        <p:spPr>
          <a:xfrm>
            <a:off x="3477260" y="2915920"/>
            <a:ext cx="5097780" cy="1356360"/>
          </a:xfrm>
          <a:prstGeom prst="rect">
            <a:avLst/>
          </a:prstGeom>
          <a:solidFill>
            <a:srgbClr val="E31D1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形状 11">
            <a:extLst>
              <a:ext uri="{FF2B5EF4-FFF2-40B4-BE49-F238E27FC236}">
                <a16:creationId xmlns:a16="http://schemas.microsoft.com/office/drawing/2014/main" id="{B0B91110-8825-6771-0408-265D9B8FCE94}"/>
              </a:ext>
            </a:extLst>
          </p:cNvPr>
          <p:cNvSpPr/>
          <p:nvPr/>
        </p:nvSpPr>
        <p:spPr>
          <a:xfrm>
            <a:off x="3477259" y="2504440"/>
            <a:ext cx="1445260" cy="2108200"/>
          </a:xfrm>
          <a:custGeom>
            <a:avLst/>
            <a:gdLst>
              <a:gd name="connsiteX0" fmla="*/ 0 w 1445260"/>
              <a:gd name="connsiteY0" fmla="*/ 0 h 2108200"/>
              <a:gd name="connsiteX1" fmla="*/ 944243 w 1445260"/>
              <a:gd name="connsiteY1" fmla="*/ 0 h 2108200"/>
              <a:gd name="connsiteX2" fmla="*/ 944243 w 1445260"/>
              <a:gd name="connsiteY2" fmla="*/ 9449 h 2108200"/>
              <a:gd name="connsiteX3" fmla="*/ 955313 w 1445260"/>
              <a:gd name="connsiteY3" fmla="*/ 5442 h 2108200"/>
              <a:gd name="connsiteX4" fmla="*/ 1000760 w 1445260"/>
              <a:gd name="connsiteY4" fmla="*/ 0 h 2108200"/>
              <a:gd name="connsiteX5" fmla="*/ 1445260 w 1445260"/>
              <a:gd name="connsiteY5" fmla="*/ 1054100 h 2108200"/>
              <a:gd name="connsiteX6" fmla="*/ 1000760 w 1445260"/>
              <a:gd name="connsiteY6" fmla="*/ 2108200 h 2108200"/>
              <a:gd name="connsiteX7" fmla="*/ 955313 w 1445260"/>
              <a:gd name="connsiteY7" fmla="*/ 2102758 h 2108200"/>
              <a:gd name="connsiteX8" fmla="*/ 944243 w 1445260"/>
              <a:gd name="connsiteY8" fmla="*/ 2098752 h 2108200"/>
              <a:gd name="connsiteX9" fmla="*/ 944243 w 1445260"/>
              <a:gd name="connsiteY9" fmla="*/ 2108200 h 2108200"/>
              <a:gd name="connsiteX10" fmla="*/ 0 w 1445260"/>
              <a:gd name="connsiteY10" fmla="*/ 2108200 h 2108200"/>
              <a:gd name="connsiteX11" fmla="*/ 444500 w 1445260"/>
              <a:gd name="connsiteY11" fmla="*/ 1054100 h 2108200"/>
              <a:gd name="connsiteX12" fmla="*/ 0 w 1445260"/>
              <a:gd name="connsiteY12" fmla="*/ 0 h 210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5260" h="2108200">
                <a:moveTo>
                  <a:pt x="0" y="0"/>
                </a:moveTo>
                <a:lnTo>
                  <a:pt x="944243" y="0"/>
                </a:lnTo>
                <a:lnTo>
                  <a:pt x="944243" y="9449"/>
                </a:lnTo>
                <a:lnTo>
                  <a:pt x="955313" y="5442"/>
                </a:lnTo>
                <a:cubicBezTo>
                  <a:pt x="970255" y="1844"/>
                  <a:pt x="985417" y="0"/>
                  <a:pt x="1000760" y="0"/>
                </a:cubicBezTo>
                <a:cubicBezTo>
                  <a:pt x="1246251" y="0"/>
                  <a:pt x="1445260" y="471937"/>
                  <a:pt x="1445260" y="1054100"/>
                </a:cubicBezTo>
                <a:cubicBezTo>
                  <a:pt x="1445260" y="1636263"/>
                  <a:pt x="1246251" y="2108200"/>
                  <a:pt x="1000760" y="2108200"/>
                </a:cubicBezTo>
                <a:cubicBezTo>
                  <a:pt x="985417" y="2108200"/>
                  <a:pt x="970255" y="2106357"/>
                  <a:pt x="955313" y="2102758"/>
                </a:cubicBezTo>
                <a:lnTo>
                  <a:pt x="944243" y="2098752"/>
                </a:lnTo>
                <a:lnTo>
                  <a:pt x="944243" y="2108200"/>
                </a:lnTo>
                <a:lnTo>
                  <a:pt x="0" y="2108200"/>
                </a:lnTo>
                <a:cubicBezTo>
                  <a:pt x="245491" y="2108200"/>
                  <a:pt x="444500" y="1636263"/>
                  <a:pt x="444500" y="1054100"/>
                </a:cubicBezTo>
                <a:cubicBezTo>
                  <a:pt x="444500" y="471937"/>
                  <a:pt x="245491" y="0"/>
                  <a:pt x="0" y="0"/>
                </a:cubicBezTo>
                <a:close/>
              </a:path>
            </a:pathLst>
          </a:cu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椭圆 5">
            <a:extLst>
              <a:ext uri="{FF2B5EF4-FFF2-40B4-BE49-F238E27FC236}">
                <a16:creationId xmlns:a16="http://schemas.microsoft.com/office/drawing/2014/main" id="{55920564-9AE8-8FE7-1C63-75FB2A6CFBB5}"/>
              </a:ext>
            </a:extLst>
          </p:cNvPr>
          <p:cNvSpPr/>
          <p:nvPr/>
        </p:nvSpPr>
        <p:spPr>
          <a:xfrm>
            <a:off x="3185160" y="2915920"/>
            <a:ext cx="523240" cy="1356360"/>
          </a:xfrm>
          <a:prstGeom prst="ellipse">
            <a:avLst/>
          </a:prstGeom>
          <a:solidFill>
            <a:srgbClr val="F6C9C9"/>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任意多边形: 形状 13">
            <a:extLst>
              <a:ext uri="{FF2B5EF4-FFF2-40B4-BE49-F238E27FC236}">
                <a16:creationId xmlns:a16="http://schemas.microsoft.com/office/drawing/2014/main" id="{334412EF-A9E8-87ED-3764-000B7237177F}"/>
              </a:ext>
            </a:extLst>
          </p:cNvPr>
          <p:cNvSpPr/>
          <p:nvPr/>
        </p:nvSpPr>
        <p:spPr>
          <a:xfrm>
            <a:off x="5557267" y="2504440"/>
            <a:ext cx="1445260" cy="2108200"/>
          </a:xfrm>
          <a:custGeom>
            <a:avLst/>
            <a:gdLst>
              <a:gd name="connsiteX0" fmla="*/ 0 w 1445260"/>
              <a:gd name="connsiteY0" fmla="*/ 0 h 2108200"/>
              <a:gd name="connsiteX1" fmla="*/ 944243 w 1445260"/>
              <a:gd name="connsiteY1" fmla="*/ 0 h 2108200"/>
              <a:gd name="connsiteX2" fmla="*/ 944243 w 1445260"/>
              <a:gd name="connsiteY2" fmla="*/ 9449 h 2108200"/>
              <a:gd name="connsiteX3" fmla="*/ 955313 w 1445260"/>
              <a:gd name="connsiteY3" fmla="*/ 5442 h 2108200"/>
              <a:gd name="connsiteX4" fmla="*/ 1000760 w 1445260"/>
              <a:gd name="connsiteY4" fmla="*/ 0 h 2108200"/>
              <a:gd name="connsiteX5" fmla="*/ 1445260 w 1445260"/>
              <a:gd name="connsiteY5" fmla="*/ 1054100 h 2108200"/>
              <a:gd name="connsiteX6" fmla="*/ 1000760 w 1445260"/>
              <a:gd name="connsiteY6" fmla="*/ 2108200 h 2108200"/>
              <a:gd name="connsiteX7" fmla="*/ 955313 w 1445260"/>
              <a:gd name="connsiteY7" fmla="*/ 2102758 h 2108200"/>
              <a:gd name="connsiteX8" fmla="*/ 944243 w 1445260"/>
              <a:gd name="connsiteY8" fmla="*/ 2098752 h 2108200"/>
              <a:gd name="connsiteX9" fmla="*/ 944243 w 1445260"/>
              <a:gd name="connsiteY9" fmla="*/ 2108200 h 2108200"/>
              <a:gd name="connsiteX10" fmla="*/ 0 w 1445260"/>
              <a:gd name="connsiteY10" fmla="*/ 2108200 h 2108200"/>
              <a:gd name="connsiteX11" fmla="*/ 444500 w 1445260"/>
              <a:gd name="connsiteY11" fmla="*/ 1054100 h 2108200"/>
              <a:gd name="connsiteX12" fmla="*/ 0 w 1445260"/>
              <a:gd name="connsiteY12" fmla="*/ 0 h 210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5260" h="2108200">
                <a:moveTo>
                  <a:pt x="0" y="0"/>
                </a:moveTo>
                <a:lnTo>
                  <a:pt x="944243" y="0"/>
                </a:lnTo>
                <a:lnTo>
                  <a:pt x="944243" y="9449"/>
                </a:lnTo>
                <a:lnTo>
                  <a:pt x="955313" y="5442"/>
                </a:lnTo>
                <a:cubicBezTo>
                  <a:pt x="970255" y="1844"/>
                  <a:pt x="985417" y="0"/>
                  <a:pt x="1000760" y="0"/>
                </a:cubicBezTo>
                <a:cubicBezTo>
                  <a:pt x="1246251" y="0"/>
                  <a:pt x="1445260" y="471937"/>
                  <a:pt x="1445260" y="1054100"/>
                </a:cubicBezTo>
                <a:cubicBezTo>
                  <a:pt x="1445260" y="1636263"/>
                  <a:pt x="1246251" y="2108200"/>
                  <a:pt x="1000760" y="2108200"/>
                </a:cubicBezTo>
                <a:cubicBezTo>
                  <a:pt x="985417" y="2108200"/>
                  <a:pt x="970255" y="2106357"/>
                  <a:pt x="955313" y="2102758"/>
                </a:cubicBezTo>
                <a:lnTo>
                  <a:pt x="944243" y="2098752"/>
                </a:lnTo>
                <a:lnTo>
                  <a:pt x="944243" y="2108200"/>
                </a:lnTo>
                <a:lnTo>
                  <a:pt x="0" y="2108200"/>
                </a:lnTo>
                <a:cubicBezTo>
                  <a:pt x="245491" y="2108200"/>
                  <a:pt x="444500" y="1636263"/>
                  <a:pt x="444500" y="1054100"/>
                </a:cubicBezTo>
                <a:cubicBezTo>
                  <a:pt x="444500" y="471937"/>
                  <a:pt x="245491" y="0"/>
                  <a:pt x="0" y="0"/>
                </a:cubicBezTo>
                <a:close/>
              </a:path>
            </a:pathLst>
          </a:cu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任意多边形: 形状 15">
            <a:extLst>
              <a:ext uri="{FF2B5EF4-FFF2-40B4-BE49-F238E27FC236}">
                <a16:creationId xmlns:a16="http://schemas.microsoft.com/office/drawing/2014/main" id="{604EE45F-497D-05B4-2E62-4F4751951B5A}"/>
              </a:ext>
            </a:extLst>
          </p:cNvPr>
          <p:cNvSpPr/>
          <p:nvPr/>
        </p:nvSpPr>
        <p:spPr>
          <a:xfrm>
            <a:off x="7713980" y="2504440"/>
            <a:ext cx="1445260" cy="2108200"/>
          </a:xfrm>
          <a:custGeom>
            <a:avLst/>
            <a:gdLst>
              <a:gd name="connsiteX0" fmla="*/ 0 w 1445260"/>
              <a:gd name="connsiteY0" fmla="*/ 0 h 2108200"/>
              <a:gd name="connsiteX1" fmla="*/ 944243 w 1445260"/>
              <a:gd name="connsiteY1" fmla="*/ 0 h 2108200"/>
              <a:gd name="connsiteX2" fmla="*/ 944243 w 1445260"/>
              <a:gd name="connsiteY2" fmla="*/ 9449 h 2108200"/>
              <a:gd name="connsiteX3" fmla="*/ 955313 w 1445260"/>
              <a:gd name="connsiteY3" fmla="*/ 5442 h 2108200"/>
              <a:gd name="connsiteX4" fmla="*/ 1000760 w 1445260"/>
              <a:gd name="connsiteY4" fmla="*/ 0 h 2108200"/>
              <a:gd name="connsiteX5" fmla="*/ 1445260 w 1445260"/>
              <a:gd name="connsiteY5" fmla="*/ 1054100 h 2108200"/>
              <a:gd name="connsiteX6" fmla="*/ 1000760 w 1445260"/>
              <a:gd name="connsiteY6" fmla="*/ 2108200 h 2108200"/>
              <a:gd name="connsiteX7" fmla="*/ 955313 w 1445260"/>
              <a:gd name="connsiteY7" fmla="*/ 2102758 h 2108200"/>
              <a:gd name="connsiteX8" fmla="*/ 944243 w 1445260"/>
              <a:gd name="connsiteY8" fmla="*/ 2098752 h 2108200"/>
              <a:gd name="connsiteX9" fmla="*/ 944243 w 1445260"/>
              <a:gd name="connsiteY9" fmla="*/ 2108200 h 2108200"/>
              <a:gd name="connsiteX10" fmla="*/ 0 w 1445260"/>
              <a:gd name="connsiteY10" fmla="*/ 2108200 h 2108200"/>
              <a:gd name="connsiteX11" fmla="*/ 444500 w 1445260"/>
              <a:gd name="connsiteY11" fmla="*/ 1054100 h 2108200"/>
              <a:gd name="connsiteX12" fmla="*/ 0 w 1445260"/>
              <a:gd name="connsiteY12" fmla="*/ 0 h 210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5260" h="2108200">
                <a:moveTo>
                  <a:pt x="0" y="0"/>
                </a:moveTo>
                <a:lnTo>
                  <a:pt x="944243" y="0"/>
                </a:lnTo>
                <a:lnTo>
                  <a:pt x="944243" y="9449"/>
                </a:lnTo>
                <a:lnTo>
                  <a:pt x="955313" y="5442"/>
                </a:lnTo>
                <a:cubicBezTo>
                  <a:pt x="970255" y="1844"/>
                  <a:pt x="985417" y="0"/>
                  <a:pt x="1000760" y="0"/>
                </a:cubicBezTo>
                <a:cubicBezTo>
                  <a:pt x="1246251" y="0"/>
                  <a:pt x="1445260" y="471937"/>
                  <a:pt x="1445260" y="1054100"/>
                </a:cubicBezTo>
                <a:cubicBezTo>
                  <a:pt x="1445260" y="1636263"/>
                  <a:pt x="1246251" y="2108200"/>
                  <a:pt x="1000760" y="2108200"/>
                </a:cubicBezTo>
                <a:cubicBezTo>
                  <a:pt x="985417" y="2108200"/>
                  <a:pt x="970255" y="2106357"/>
                  <a:pt x="955313" y="2102758"/>
                </a:cubicBezTo>
                <a:lnTo>
                  <a:pt x="944243" y="2098752"/>
                </a:lnTo>
                <a:lnTo>
                  <a:pt x="944243" y="2108200"/>
                </a:lnTo>
                <a:lnTo>
                  <a:pt x="0" y="2108200"/>
                </a:lnTo>
                <a:cubicBezTo>
                  <a:pt x="245491" y="2108200"/>
                  <a:pt x="444500" y="1636263"/>
                  <a:pt x="444500" y="1054100"/>
                </a:cubicBezTo>
                <a:cubicBezTo>
                  <a:pt x="444500" y="471937"/>
                  <a:pt x="245491" y="0"/>
                  <a:pt x="0" y="0"/>
                </a:cubicBezTo>
                <a:close/>
              </a:path>
            </a:pathLst>
          </a:cu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梯形 21">
            <a:extLst>
              <a:ext uri="{FF2B5EF4-FFF2-40B4-BE49-F238E27FC236}">
                <a16:creationId xmlns:a16="http://schemas.microsoft.com/office/drawing/2014/main" id="{9AB3CB4B-13B4-246F-DDF7-9F716A16AB5A}"/>
              </a:ext>
            </a:extLst>
          </p:cNvPr>
          <p:cNvSpPr/>
          <p:nvPr/>
        </p:nvSpPr>
        <p:spPr>
          <a:xfrm rot="10800000">
            <a:off x="3565528" y="5064460"/>
            <a:ext cx="5137138" cy="981046"/>
          </a:xfrm>
          <a:prstGeom prst="trapezoid">
            <a:avLst>
              <a:gd name="adj" fmla="val 0"/>
            </a:avLst>
          </a:prstGeom>
          <a:gradFill>
            <a:gsLst>
              <a:gs pos="0">
                <a:srgbClr val="E31D19">
                  <a:alpha val="1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1EA1A9FA-368E-677A-8A87-3CC8A253ECF4}"/>
              </a:ext>
            </a:extLst>
          </p:cNvPr>
          <p:cNvSpPr/>
          <p:nvPr/>
        </p:nvSpPr>
        <p:spPr>
          <a:xfrm>
            <a:off x="3585207" y="5983287"/>
            <a:ext cx="5097780" cy="504825"/>
          </a:xfrm>
          <a:prstGeom prst="ellipse">
            <a:avLst/>
          </a:prstGeom>
          <a:solidFill>
            <a:srgbClr val="F6C9C9">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25ED7D78-2252-9F22-ACBD-3521FD8C66B8}"/>
              </a:ext>
            </a:extLst>
          </p:cNvPr>
          <p:cNvSpPr/>
          <p:nvPr/>
        </p:nvSpPr>
        <p:spPr>
          <a:xfrm>
            <a:off x="3585207" y="5726747"/>
            <a:ext cx="5097780" cy="504825"/>
          </a:xfrm>
          <a:prstGeom prst="ellipse">
            <a:avLst/>
          </a:prstGeom>
          <a:solidFill>
            <a:srgbClr val="F6C9C9"/>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a:extLst>
              <a:ext uri="{FF2B5EF4-FFF2-40B4-BE49-F238E27FC236}">
                <a16:creationId xmlns:a16="http://schemas.microsoft.com/office/drawing/2014/main" id="{36C30FE8-96DD-A091-D9B5-243095326079}"/>
              </a:ext>
            </a:extLst>
          </p:cNvPr>
          <p:cNvSpPr txBox="1"/>
          <p:nvPr/>
        </p:nvSpPr>
        <p:spPr>
          <a:xfrm>
            <a:off x="4874352" y="5164425"/>
            <a:ext cx="2443297" cy="400110"/>
          </a:xfrm>
          <a:prstGeom prst="rect">
            <a:avLst/>
          </a:prstGeom>
          <a:noFill/>
        </p:spPr>
        <p:txBody>
          <a:bodyPr wrap="none" rtlCol="0">
            <a:spAutoFit/>
          </a:bodyPr>
          <a:lstStyle/>
          <a:p>
            <a:pPr algn="ctr"/>
            <a:r>
              <a:rPr lang="en-US" altLang="zh-CN" sz="2000" dirty="0">
                <a:latin typeface="+mj-ea"/>
                <a:ea typeface="+mj-ea"/>
              </a:rPr>
              <a:t>API</a:t>
            </a:r>
            <a:r>
              <a:rPr lang="zh-CN" altLang="en-US" sz="2000" dirty="0">
                <a:latin typeface="+mj-ea"/>
                <a:ea typeface="+mj-ea"/>
              </a:rPr>
              <a:t>全生命周期治理</a:t>
            </a:r>
            <a:endParaRPr lang="en-US" sz="2000" dirty="0">
              <a:latin typeface="+mj-ea"/>
              <a:ea typeface="+mj-ea"/>
            </a:endParaRPr>
          </a:p>
        </p:txBody>
      </p:sp>
      <p:sp>
        <p:nvSpPr>
          <p:cNvPr id="24" name="椭圆 23">
            <a:extLst>
              <a:ext uri="{FF2B5EF4-FFF2-40B4-BE49-F238E27FC236}">
                <a16:creationId xmlns:a16="http://schemas.microsoft.com/office/drawing/2014/main" id="{8A8C2991-7EB3-8903-1092-43C1FE7BC164}"/>
              </a:ext>
            </a:extLst>
          </p:cNvPr>
          <p:cNvSpPr/>
          <p:nvPr/>
        </p:nvSpPr>
        <p:spPr>
          <a:xfrm>
            <a:off x="1163933" y="2174810"/>
            <a:ext cx="1100609" cy="1100609"/>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80BA3F71-1DA7-E13B-B04F-E36EDCCBC05E}"/>
              </a:ext>
            </a:extLst>
          </p:cNvPr>
          <p:cNvSpPr/>
          <p:nvPr/>
        </p:nvSpPr>
        <p:spPr>
          <a:xfrm>
            <a:off x="1611084" y="3199992"/>
            <a:ext cx="1100609" cy="1100609"/>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F9775E86-E4C0-77C6-428C-434404D33839}"/>
              </a:ext>
            </a:extLst>
          </p:cNvPr>
          <p:cNvSpPr/>
          <p:nvPr/>
        </p:nvSpPr>
        <p:spPr>
          <a:xfrm>
            <a:off x="909376" y="3981825"/>
            <a:ext cx="1001955" cy="1001955"/>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6D7A99A3-3AD4-1A6D-3A05-10D18C4A61EB}"/>
              </a:ext>
            </a:extLst>
          </p:cNvPr>
          <p:cNvSpPr/>
          <p:nvPr/>
        </p:nvSpPr>
        <p:spPr>
          <a:xfrm>
            <a:off x="688753" y="3104928"/>
            <a:ext cx="922331" cy="922331"/>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50788C45-9091-353F-A094-C6044EB4EE10}"/>
              </a:ext>
            </a:extLst>
          </p:cNvPr>
          <p:cNvSpPr/>
          <p:nvPr/>
        </p:nvSpPr>
        <p:spPr>
          <a:xfrm>
            <a:off x="10107908" y="2174810"/>
            <a:ext cx="1100609" cy="1100609"/>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D968BB05-034D-B2C6-BE44-90B95444471A}"/>
              </a:ext>
            </a:extLst>
          </p:cNvPr>
          <p:cNvSpPr/>
          <p:nvPr/>
        </p:nvSpPr>
        <p:spPr>
          <a:xfrm>
            <a:off x="9846972" y="3981825"/>
            <a:ext cx="1001955" cy="1001955"/>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2EE23F4F-A3A2-3A63-89B9-1D8E3CA4C20C}"/>
              </a:ext>
            </a:extLst>
          </p:cNvPr>
          <p:cNvSpPr/>
          <p:nvPr/>
        </p:nvSpPr>
        <p:spPr>
          <a:xfrm>
            <a:off x="9626349" y="3104928"/>
            <a:ext cx="922331" cy="922331"/>
          </a:xfrm>
          <a:prstGeom prst="ellipse">
            <a:avLst/>
          </a:prstGeom>
          <a:solidFill>
            <a:srgbClr val="FFF1F1"/>
          </a:solid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2EB4A5D0-14CE-A1F9-7D61-D5859ED66AF6}"/>
              </a:ext>
            </a:extLst>
          </p:cNvPr>
          <p:cNvSpPr txBox="1"/>
          <p:nvPr/>
        </p:nvSpPr>
        <p:spPr>
          <a:xfrm>
            <a:off x="3408152" y="1812500"/>
            <a:ext cx="1172116" cy="338554"/>
          </a:xfrm>
          <a:prstGeom prst="rect">
            <a:avLst/>
          </a:prstGeom>
          <a:noFill/>
        </p:spPr>
        <p:txBody>
          <a:bodyPr vert="horz" wrap="none" rtlCol="0">
            <a:spAutoFit/>
          </a:bodyPr>
          <a:lstStyle/>
          <a:p>
            <a:pPr algn="ctr"/>
            <a:r>
              <a:rPr lang="en-US" altLang="zh-CN" sz="1600" dirty="0">
                <a:latin typeface="+mj-ea"/>
                <a:ea typeface="+mj-ea"/>
                <a:cs typeface="OPPOSans B" panose="00020600040101010101" pitchFamily="18" charset="-122"/>
              </a:rPr>
              <a:t>API</a:t>
            </a:r>
            <a:r>
              <a:rPr lang="zh-CN" altLang="en-US" sz="1600" dirty="0">
                <a:latin typeface="+mj-ea"/>
                <a:ea typeface="+mj-ea"/>
                <a:cs typeface="OPPOSans B" panose="00020600040101010101" pitchFamily="18" charset="-122"/>
              </a:rPr>
              <a:t>生产者</a:t>
            </a:r>
            <a:endParaRPr lang="en-US" sz="1600" dirty="0">
              <a:latin typeface="+mj-ea"/>
              <a:ea typeface="+mj-ea"/>
              <a:cs typeface="OPPOSans B" panose="00020600040101010101" pitchFamily="18" charset="-122"/>
            </a:endParaRPr>
          </a:p>
        </p:txBody>
      </p:sp>
      <p:sp>
        <p:nvSpPr>
          <p:cNvPr id="32" name="文本框 31">
            <a:extLst>
              <a:ext uri="{FF2B5EF4-FFF2-40B4-BE49-F238E27FC236}">
                <a16:creationId xmlns:a16="http://schemas.microsoft.com/office/drawing/2014/main" id="{6CA42B82-A556-07F0-5F9C-EACFA16B881E}"/>
              </a:ext>
            </a:extLst>
          </p:cNvPr>
          <p:cNvSpPr txBox="1"/>
          <p:nvPr/>
        </p:nvSpPr>
        <p:spPr>
          <a:xfrm>
            <a:off x="3378531" y="2092960"/>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（生成）</a:t>
            </a:r>
            <a:endParaRPr lang="en-US" sz="1400" dirty="0"/>
          </a:p>
        </p:txBody>
      </p:sp>
      <p:sp>
        <p:nvSpPr>
          <p:cNvPr id="33" name="文本框 32">
            <a:extLst>
              <a:ext uri="{FF2B5EF4-FFF2-40B4-BE49-F238E27FC236}">
                <a16:creationId xmlns:a16="http://schemas.microsoft.com/office/drawing/2014/main" id="{FCC9B7FC-1EB3-79D8-47EA-05536EF445FF}"/>
              </a:ext>
            </a:extLst>
          </p:cNvPr>
          <p:cNvSpPr txBox="1"/>
          <p:nvPr/>
        </p:nvSpPr>
        <p:spPr>
          <a:xfrm>
            <a:off x="5582842" y="1812500"/>
            <a:ext cx="1172116" cy="338554"/>
          </a:xfrm>
          <a:prstGeom prst="rect">
            <a:avLst/>
          </a:prstGeom>
          <a:noFill/>
        </p:spPr>
        <p:txBody>
          <a:bodyPr vert="horz" wrap="none" rtlCol="0">
            <a:spAutoFit/>
          </a:bodyPr>
          <a:lstStyle/>
          <a:p>
            <a:pPr algn="ctr"/>
            <a:r>
              <a:rPr lang="en-US" altLang="zh-CN" sz="1600" dirty="0">
                <a:latin typeface="+mj-ea"/>
                <a:ea typeface="+mj-ea"/>
                <a:cs typeface="OPPOSans B" panose="00020600040101010101" pitchFamily="18" charset="-122"/>
              </a:rPr>
              <a:t>API</a:t>
            </a:r>
            <a:r>
              <a:rPr lang="zh-CN" altLang="en-US" sz="1600" dirty="0">
                <a:latin typeface="+mj-ea"/>
                <a:ea typeface="+mj-ea"/>
                <a:cs typeface="OPPOSans B" panose="00020600040101010101" pitchFamily="18" charset="-122"/>
              </a:rPr>
              <a:t>管理者</a:t>
            </a:r>
            <a:endParaRPr lang="en-US" sz="1600" dirty="0">
              <a:latin typeface="+mj-ea"/>
              <a:ea typeface="+mj-ea"/>
              <a:cs typeface="OPPOSans B" panose="00020600040101010101" pitchFamily="18" charset="-122"/>
            </a:endParaRPr>
          </a:p>
        </p:txBody>
      </p:sp>
      <p:sp>
        <p:nvSpPr>
          <p:cNvPr id="34" name="文本框 33">
            <a:extLst>
              <a:ext uri="{FF2B5EF4-FFF2-40B4-BE49-F238E27FC236}">
                <a16:creationId xmlns:a16="http://schemas.microsoft.com/office/drawing/2014/main" id="{11336EC1-860E-6881-AFF8-391DC495D282}"/>
              </a:ext>
            </a:extLst>
          </p:cNvPr>
          <p:cNvSpPr txBox="1"/>
          <p:nvPr/>
        </p:nvSpPr>
        <p:spPr>
          <a:xfrm>
            <a:off x="5553221" y="2092960"/>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（服务）</a:t>
            </a:r>
            <a:endParaRPr lang="en-US" sz="1400" dirty="0"/>
          </a:p>
        </p:txBody>
      </p:sp>
      <p:sp>
        <p:nvSpPr>
          <p:cNvPr id="35" name="文本框 34">
            <a:extLst>
              <a:ext uri="{FF2B5EF4-FFF2-40B4-BE49-F238E27FC236}">
                <a16:creationId xmlns:a16="http://schemas.microsoft.com/office/drawing/2014/main" id="{20177652-A647-886B-7A96-C7DAE72702FD}"/>
              </a:ext>
            </a:extLst>
          </p:cNvPr>
          <p:cNvSpPr txBox="1"/>
          <p:nvPr/>
        </p:nvSpPr>
        <p:spPr>
          <a:xfrm>
            <a:off x="7698284" y="1812500"/>
            <a:ext cx="1172116" cy="338554"/>
          </a:xfrm>
          <a:prstGeom prst="rect">
            <a:avLst/>
          </a:prstGeom>
          <a:noFill/>
        </p:spPr>
        <p:txBody>
          <a:bodyPr vert="horz" wrap="none" rtlCol="0">
            <a:spAutoFit/>
          </a:bodyPr>
          <a:lstStyle/>
          <a:p>
            <a:pPr algn="ctr"/>
            <a:r>
              <a:rPr lang="en-US" altLang="zh-CN" sz="1600" dirty="0">
                <a:latin typeface="+mj-ea"/>
                <a:ea typeface="+mj-ea"/>
                <a:cs typeface="OPPOSans B" panose="00020600040101010101" pitchFamily="18" charset="-122"/>
              </a:rPr>
              <a:t>API</a:t>
            </a:r>
            <a:r>
              <a:rPr lang="zh-CN" altLang="en-US" sz="1600" dirty="0">
                <a:latin typeface="+mj-ea"/>
                <a:ea typeface="+mj-ea"/>
                <a:cs typeface="OPPOSans B" panose="00020600040101010101" pitchFamily="18" charset="-122"/>
              </a:rPr>
              <a:t>消费者</a:t>
            </a:r>
            <a:endParaRPr lang="en-US" sz="1600" dirty="0">
              <a:latin typeface="+mj-ea"/>
              <a:ea typeface="+mj-ea"/>
              <a:cs typeface="OPPOSans B" panose="00020600040101010101" pitchFamily="18" charset="-122"/>
            </a:endParaRPr>
          </a:p>
        </p:txBody>
      </p:sp>
      <p:sp>
        <p:nvSpPr>
          <p:cNvPr id="36" name="文本框 35">
            <a:extLst>
              <a:ext uri="{FF2B5EF4-FFF2-40B4-BE49-F238E27FC236}">
                <a16:creationId xmlns:a16="http://schemas.microsoft.com/office/drawing/2014/main" id="{DD200B04-F9E4-550E-8648-C9FB3D4F0D44}"/>
              </a:ext>
            </a:extLst>
          </p:cNvPr>
          <p:cNvSpPr txBox="1"/>
          <p:nvPr/>
        </p:nvSpPr>
        <p:spPr>
          <a:xfrm>
            <a:off x="7668663" y="2092960"/>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（变现）</a:t>
            </a:r>
            <a:endParaRPr lang="en-US" sz="1400" dirty="0"/>
          </a:p>
        </p:txBody>
      </p:sp>
      <p:sp>
        <p:nvSpPr>
          <p:cNvPr id="37" name="文本框 36">
            <a:extLst>
              <a:ext uri="{FF2B5EF4-FFF2-40B4-BE49-F238E27FC236}">
                <a16:creationId xmlns:a16="http://schemas.microsoft.com/office/drawing/2014/main" id="{125E2B9F-C124-3790-F288-82E5E3777561}"/>
              </a:ext>
            </a:extLst>
          </p:cNvPr>
          <p:cNvSpPr txBox="1"/>
          <p:nvPr/>
        </p:nvSpPr>
        <p:spPr>
          <a:xfrm>
            <a:off x="4022030" y="3104928"/>
            <a:ext cx="800219" cy="668966"/>
          </a:xfrm>
          <a:prstGeom prst="rect">
            <a:avLst/>
          </a:prstGeom>
          <a:noFill/>
        </p:spPr>
        <p:txBody>
          <a:bodyPr vert="horz" wrap="none" rtlCol="0">
            <a:spAutoFit/>
          </a:bodyPr>
          <a:lstStyle/>
          <a:p>
            <a:pPr algn="ctr">
              <a:lnSpc>
                <a:spcPct val="120000"/>
              </a:lnSpc>
            </a:pPr>
            <a:r>
              <a:rPr lang="en-US" altLang="zh-CN" sz="1600" dirty="0">
                <a:solidFill>
                  <a:schemeClr val="bg1"/>
                </a:solidFill>
                <a:latin typeface="+mj-ea"/>
                <a:ea typeface="+mj-ea"/>
                <a:cs typeface="OPPOSans B" panose="00020600040101010101" pitchFamily="18" charset="-122"/>
              </a:rPr>
              <a:t>API</a:t>
            </a:r>
          </a:p>
          <a:p>
            <a:pPr algn="ctr">
              <a:lnSpc>
                <a:spcPct val="120000"/>
              </a:lnSpc>
            </a:pPr>
            <a:r>
              <a:rPr lang="zh-CN" altLang="en-US" sz="1600" dirty="0">
                <a:solidFill>
                  <a:schemeClr val="bg1"/>
                </a:solidFill>
                <a:latin typeface="+mj-ea"/>
                <a:ea typeface="+mj-ea"/>
                <a:cs typeface="OPPOSans B" panose="00020600040101010101" pitchFamily="18" charset="-122"/>
              </a:rPr>
              <a:t>生产者</a:t>
            </a:r>
            <a:endParaRPr lang="en-US" sz="1600" dirty="0">
              <a:solidFill>
                <a:schemeClr val="bg1"/>
              </a:solidFill>
              <a:latin typeface="+mj-ea"/>
              <a:ea typeface="+mj-ea"/>
              <a:cs typeface="OPPOSans B" panose="00020600040101010101" pitchFamily="18" charset="-122"/>
            </a:endParaRPr>
          </a:p>
        </p:txBody>
      </p:sp>
      <p:sp>
        <p:nvSpPr>
          <p:cNvPr id="38" name="文本框 37">
            <a:extLst>
              <a:ext uri="{FF2B5EF4-FFF2-40B4-BE49-F238E27FC236}">
                <a16:creationId xmlns:a16="http://schemas.microsoft.com/office/drawing/2014/main" id="{88E0415B-6834-903F-1866-349457AD04F4}"/>
              </a:ext>
            </a:extLst>
          </p:cNvPr>
          <p:cNvSpPr txBox="1"/>
          <p:nvPr/>
        </p:nvSpPr>
        <p:spPr>
          <a:xfrm>
            <a:off x="3798326" y="3685465"/>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solidFill>
                  <a:schemeClr val="bg1"/>
                </a:solidFill>
              </a:rPr>
              <a:t>（引擎）</a:t>
            </a:r>
            <a:endParaRPr lang="en-US" sz="1200" dirty="0">
              <a:solidFill>
                <a:schemeClr val="bg1"/>
              </a:solidFill>
            </a:endParaRPr>
          </a:p>
        </p:txBody>
      </p:sp>
      <p:sp>
        <p:nvSpPr>
          <p:cNvPr id="39" name="文本框 38">
            <a:extLst>
              <a:ext uri="{FF2B5EF4-FFF2-40B4-BE49-F238E27FC236}">
                <a16:creationId xmlns:a16="http://schemas.microsoft.com/office/drawing/2014/main" id="{40002A8B-0397-12A6-7D94-FB33EDB675E5}"/>
              </a:ext>
            </a:extLst>
          </p:cNvPr>
          <p:cNvSpPr txBox="1"/>
          <p:nvPr/>
        </p:nvSpPr>
        <p:spPr>
          <a:xfrm>
            <a:off x="6201080" y="3104928"/>
            <a:ext cx="595035" cy="668966"/>
          </a:xfrm>
          <a:prstGeom prst="rect">
            <a:avLst/>
          </a:prstGeom>
          <a:noFill/>
        </p:spPr>
        <p:txBody>
          <a:bodyPr vert="horz" wrap="none" rtlCol="0">
            <a:spAutoFit/>
          </a:bodyPr>
          <a:lstStyle/>
          <a:p>
            <a:pPr algn="ctr">
              <a:lnSpc>
                <a:spcPct val="120000"/>
              </a:lnSpc>
            </a:pPr>
            <a:r>
              <a:rPr lang="en-US" altLang="zh-CN" sz="1600" dirty="0">
                <a:solidFill>
                  <a:schemeClr val="bg1"/>
                </a:solidFill>
                <a:latin typeface="+mj-ea"/>
                <a:ea typeface="+mj-ea"/>
                <a:cs typeface="OPPOSans B" panose="00020600040101010101" pitchFamily="18" charset="-122"/>
              </a:rPr>
              <a:t>API</a:t>
            </a:r>
          </a:p>
          <a:p>
            <a:pPr algn="ctr">
              <a:lnSpc>
                <a:spcPct val="120000"/>
              </a:lnSpc>
            </a:pPr>
            <a:r>
              <a:rPr lang="zh-CN" altLang="en-US" sz="1600" dirty="0">
                <a:solidFill>
                  <a:schemeClr val="bg1"/>
                </a:solidFill>
                <a:latin typeface="+mj-ea"/>
                <a:ea typeface="+mj-ea"/>
                <a:cs typeface="OPPOSans B" panose="00020600040101010101" pitchFamily="18" charset="-122"/>
              </a:rPr>
              <a:t>运行</a:t>
            </a:r>
            <a:endParaRPr lang="en-US" sz="1600" dirty="0">
              <a:solidFill>
                <a:schemeClr val="bg1"/>
              </a:solidFill>
              <a:latin typeface="+mj-ea"/>
              <a:ea typeface="+mj-ea"/>
              <a:cs typeface="OPPOSans B" panose="00020600040101010101" pitchFamily="18" charset="-122"/>
            </a:endParaRPr>
          </a:p>
        </p:txBody>
      </p:sp>
      <p:sp>
        <p:nvSpPr>
          <p:cNvPr id="40" name="文本框 39">
            <a:extLst>
              <a:ext uri="{FF2B5EF4-FFF2-40B4-BE49-F238E27FC236}">
                <a16:creationId xmlns:a16="http://schemas.microsoft.com/office/drawing/2014/main" id="{542B1675-7ED0-9952-EFB7-BECB3A401784}"/>
              </a:ext>
            </a:extLst>
          </p:cNvPr>
          <p:cNvSpPr txBox="1"/>
          <p:nvPr/>
        </p:nvSpPr>
        <p:spPr>
          <a:xfrm>
            <a:off x="5874784" y="3685465"/>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solidFill>
                  <a:schemeClr val="bg1"/>
                </a:solidFill>
              </a:rPr>
              <a:t>（网关）</a:t>
            </a:r>
            <a:endParaRPr lang="en-US" sz="1200" dirty="0">
              <a:solidFill>
                <a:schemeClr val="bg1"/>
              </a:solidFill>
            </a:endParaRPr>
          </a:p>
        </p:txBody>
      </p:sp>
      <p:sp>
        <p:nvSpPr>
          <p:cNvPr id="41" name="文本框 40">
            <a:extLst>
              <a:ext uri="{FF2B5EF4-FFF2-40B4-BE49-F238E27FC236}">
                <a16:creationId xmlns:a16="http://schemas.microsoft.com/office/drawing/2014/main" id="{74CD5213-3C7F-B57C-1B2F-A5B20134CFC0}"/>
              </a:ext>
            </a:extLst>
          </p:cNvPr>
          <p:cNvSpPr txBox="1"/>
          <p:nvPr/>
        </p:nvSpPr>
        <p:spPr>
          <a:xfrm>
            <a:off x="8335096" y="3104928"/>
            <a:ext cx="595035" cy="668966"/>
          </a:xfrm>
          <a:prstGeom prst="rect">
            <a:avLst/>
          </a:prstGeom>
          <a:noFill/>
        </p:spPr>
        <p:txBody>
          <a:bodyPr vert="horz" wrap="none" rtlCol="0">
            <a:spAutoFit/>
          </a:bodyPr>
          <a:lstStyle/>
          <a:p>
            <a:pPr algn="ctr">
              <a:lnSpc>
                <a:spcPct val="120000"/>
              </a:lnSpc>
            </a:pPr>
            <a:r>
              <a:rPr lang="en-US" altLang="zh-CN" sz="1600" dirty="0">
                <a:solidFill>
                  <a:schemeClr val="bg1"/>
                </a:solidFill>
                <a:latin typeface="+mj-ea"/>
                <a:ea typeface="+mj-ea"/>
                <a:cs typeface="OPPOSans B" panose="00020600040101010101" pitchFamily="18" charset="-122"/>
              </a:rPr>
              <a:t>API</a:t>
            </a:r>
          </a:p>
          <a:p>
            <a:pPr algn="ctr">
              <a:lnSpc>
                <a:spcPct val="120000"/>
              </a:lnSpc>
            </a:pPr>
            <a:r>
              <a:rPr lang="zh-CN" altLang="en-US" sz="1600" dirty="0">
                <a:solidFill>
                  <a:schemeClr val="bg1"/>
                </a:solidFill>
                <a:latin typeface="+mj-ea"/>
                <a:ea typeface="+mj-ea"/>
                <a:cs typeface="OPPOSans B" panose="00020600040101010101" pitchFamily="18" charset="-122"/>
              </a:rPr>
              <a:t>运营</a:t>
            </a:r>
            <a:endParaRPr lang="en-US" sz="1600" dirty="0">
              <a:solidFill>
                <a:schemeClr val="bg1"/>
              </a:solidFill>
              <a:latin typeface="+mj-ea"/>
              <a:ea typeface="+mj-ea"/>
              <a:cs typeface="OPPOSans B" panose="00020600040101010101" pitchFamily="18" charset="-122"/>
            </a:endParaRPr>
          </a:p>
        </p:txBody>
      </p:sp>
      <p:sp>
        <p:nvSpPr>
          <p:cNvPr id="42" name="文本框 41">
            <a:extLst>
              <a:ext uri="{FF2B5EF4-FFF2-40B4-BE49-F238E27FC236}">
                <a16:creationId xmlns:a16="http://schemas.microsoft.com/office/drawing/2014/main" id="{174DFC0A-ACAF-B993-AC76-4F8DD8B9F987}"/>
              </a:ext>
            </a:extLst>
          </p:cNvPr>
          <p:cNvSpPr txBox="1"/>
          <p:nvPr/>
        </p:nvSpPr>
        <p:spPr>
          <a:xfrm>
            <a:off x="8008800" y="3685465"/>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solidFill>
                  <a:schemeClr val="bg1"/>
                </a:solidFill>
              </a:rPr>
              <a:t>（门户）</a:t>
            </a:r>
            <a:endParaRPr lang="en-US" sz="1200" dirty="0">
              <a:solidFill>
                <a:schemeClr val="bg1"/>
              </a:solidFill>
            </a:endParaRPr>
          </a:p>
        </p:txBody>
      </p:sp>
      <p:sp>
        <p:nvSpPr>
          <p:cNvPr id="43" name="文本框 42">
            <a:extLst>
              <a:ext uri="{FF2B5EF4-FFF2-40B4-BE49-F238E27FC236}">
                <a16:creationId xmlns:a16="http://schemas.microsoft.com/office/drawing/2014/main" id="{9FFC62F7-FD6A-0322-82CA-0C8FE9E3E03D}"/>
              </a:ext>
            </a:extLst>
          </p:cNvPr>
          <p:cNvSpPr txBox="1"/>
          <p:nvPr/>
        </p:nvSpPr>
        <p:spPr>
          <a:xfrm>
            <a:off x="4274988" y="5824750"/>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t>态势感知</a:t>
            </a:r>
            <a:endParaRPr lang="en-US" sz="1200" dirty="0"/>
          </a:p>
        </p:txBody>
      </p:sp>
      <p:sp>
        <p:nvSpPr>
          <p:cNvPr id="44" name="文本框 43">
            <a:extLst>
              <a:ext uri="{FF2B5EF4-FFF2-40B4-BE49-F238E27FC236}">
                <a16:creationId xmlns:a16="http://schemas.microsoft.com/office/drawing/2014/main" id="{EDA9DC12-C048-C8BD-EA01-4D903EF8B761}"/>
              </a:ext>
            </a:extLst>
          </p:cNvPr>
          <p:cNvSpPr txBox="1"/>
          <p:nvPr/>
        </p:nvSpPr>
        <p:spPr>
          <a:xfrm>
            <a:off x="5523594" y="5824750"/>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t>监控预警</a:t>
            </a:r>
            <a:endParaRPr lang="en-US" sz="1200" dirty="0"/>
          </a:p>
        </p:txBody>
      </p:sp>
      <p:sp>
        <p:nvSpPr>
          <p:cNvPr id="45" name="文本框 44">
            <a:extLst>
              <a:ext uri="{FF2B5EF4-FFF2-40B4-BE49-F238E27FC236}">
                <a16:creationId xmlns:a16="http://schemas.microsoft.com/office/drawing/2014/main" id="{91FD49E2-EC07-A4FB-4AC6-560688ED8C3E}"/>
              </a:ext>
            </a:extLst>
          </p:cNvPr>
          <p:cNvSpPr txBox="1"/>
          <p:nvPr/>
        </p:nvSpPr>
        <p:spPr>
          <a:xfrm>
            <a:off x="6772200" y="5824750"/>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t>质量评估</a:t>
            </a:r>
            <a:endParaRPr lang="en-US" sz="1200" dirty="0"/>
          </a:p>
        </p:txBody>
      </p:sp>
      <p:sp>
        <p:nvSpPr>
          <p:cNvPr id="46" name="文本框 45">
            <a:extLst>
              <a:ext uri="{FF2B5EF4-FFF2-40B4-BE49-F238E27FC236}">
                <a16:creationId xmlns:a16="http://schemas.microsoft.com/office/drawing/2014/main" id="{E4FA72C9-682E-B547-9D22-D902605E82E1}"/>
              </a:ext>
            </a:extLst>
          </p:cNvPr>
          <p:cNvSpPr txBox="1"/>
          <p:nvPr/>
        </p:nvSpPr>
        <p:spPr>
          <a:xfrm>
            <a:off x="1416734" y="2427875"/>
            <a:ext cx="646331"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存量</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数据库</a:t>
            </a:r>
            <a:endParaRPr lang="en-US" sz="1200" dirty="0">
              <a:solidFill>
                <a:srgbClr val="E31D19"/>
              </a:solidFill>
              <a:latin typeface="+mj-ea"/>
              <a:ea typeface="+mj-ea"/>
              <a:cs typeface="OPPOSans B" panose="00020600040101010101" pitchFamily="18" charset="-122"/>
            </a:endParaRPr>
          </a:p>
        </p:txBody>
      </p:sp>
      <p:sp>
        <p:nvSpPr>
          <p:cNvPr id="47" name="文本框 46">
            <a:extLst>
              <a:ext uri="{FF2B5EF4-FFF2-40B4-BE49-F238E27FC236}">
                <a16:creationId xmlns:a16="http://schemas.microsoft.com/office/drawing/2014/main" id="{EA9867F3-3F83-B975-ACDA-651E5179E4BA}"/>
              </a:ext>
            </a:extLst>
          </p:cNvPr>
          <p:cNvSpPr txBox="1"/>
          <p:nvPr/>
        </p:nvSpPr>
        <p:spPr>
          <a:xfrm>
            <a:off x="910847" y="3322721"/>
            <a:ext cx="492443"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在研</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系统</a:t>
            </a:r>
            <a:endParaRPr lang="en-US" sz="1200" dirty="0">
              <a:solidFill>
                <a:srgbClr val="E31D19"/>
              </a:solidFill>
              <a:latin typeface="+mj-ea"/>
              <a:ea typeface="+mj-ea"/>
              <a:cs typeface="OPPOSans B" panose="00020600040101010101" pitchFamily="18" charset="-122"/>
            </a:endParaRPr>
          </a:p>
        </p:txBody>
      </p:sp>
      <p:sp>
        <p:nvSpPr>
          <p:cNvPr id="48" name="文本框 47">
            <a:extLst>
              <a:ext uri="{FF2B5EF4-FFF2-40B4-BE49-F238E27FC236}">
                <a16:creationId xmlns:a16="http://schemas.microsoft.com/office/drawing/2014/main" id="{37C224EE-D028-6DCD-0E97-17112843E32A}"/>
              </a:ext>
            </a:extLst>
          </p:cNvPr>
          <p:cNvSpPr txBox="1"/>
          <p:nvPr/>
        </p:nvSpPr>
        <p:spPr>
          <a:xfrm>
            <a:off x="1842665" y="3473479"/>
            <a:ext cx="646331"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外部</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数据源</a:t>
            </a:r>
            <a:endParaRPr lang="en-US" sz="1200" dirty="0">
              <a:solidFill>
                <a:srgbClr val="E31D19"/>
              </a:solidFill>
              <a:latin typeface="+mj-ea"/>
              <a:ea typeface="+mj-ea"/>
              <a:cs typeface="OPPOSans B" panose="00020600040101010101" pitchFamily="18" charset="-122"/>
            </a:endParaRPr>
          </a:p>
        </p:txBody>
      </p:sp>
      <p:sp>
        <p:nvSpPr>
          <p:cNvPr id="49" name="文本框 48">
            <a:extLst>
              <a:ext uri="{FF2B5EF4-FFF2-40B4-BE49-F238E27FC236}">
                <a16:creationId xmlns:a16="http://schemas.microsoft.com/office/drawing/2014/main" id="{75C3AD38-A6E6-B323-4F50-84EDBF87E9AC}"/>
              </a:ext>
            </a:extLst>
          </p:cNvPr>
          <p:cNvSpPr txBox="1"/>
          <p:nvPr/>
        </p:nvSpPr>
        <p:spPr>
          <a:xfrm>
            <a:off x="1186142" y="4225954"/>
            <a:ext cx="492443"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存量</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系统</a:t>
            </a:r>
            <a:endParaRPr lang="en-US" sz="1200" dirty="0">
              <a:solidFill>
                <a:srgbClr val="E31D19"/>
              </a:solidFill>
              <a:latin typeface="+mj-ea"/>
              <a:ea typeface="+mj-ea"/>
              <a:cs typeface="OPPOSans B" panose="00020600040101010101" pitchFamily="18" charset="-122"/>
            </a:endParaRPr>
          </a:p>
        </p:txBody>
      </p:sp>
      <p:sp>
        <p:nvSpPr>
          <p:cNvPr id="50" name="文本框 49">
            <a:extLst>
              <a:ext uri="{FF2B5EF4-FFF2-40B4-BE49-F238E27FC236}">
                <a16:creationId xmlns:a16="http://schemas.microsoft.com/office/drawing/2014/main" id="{EBFDC1C2-13CE-9081-7FA3-6EDAA4E811BF}"/>
              </a:ext>
            </a:extLst>
          </p:cNvPr>
          <p:cNvSpPr txBox="1"/>
          <p:nvPr/>
        </p:nvSpPr>
        <p:spPr>
          <a:xfrm>
            <a:off x="10424893" y="2462702"/>
            <a:ext cx="492443"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外部</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客户</a:t>
            </a:r>
            <a:endParaRPr lang="en-US" sz="1200" dirty="0">
              <a:solidFill>
                <a:srgbClr val="E31D19"/>
              </a:solidFill>
              <a:latin typeface="+mj-ea"/>
              <a:ea typeface="+mj-ea"/>
              <a:cs typeface="OPPOSans B" panose="00020600040101010101" pitchFamily="18" charset="-122"/>
            </a:endParaRPr>
          </a:p>
        </p:txBody>
      </p:sp>
      <p:sp>
        <p:nvSpPr>
          <p:cNvPr id="51" name="文本框 50">
            <a:extLst>
              <a:ext uri="{FF2B5EF4-FFF2-40B4-BE49-F238E27FC236}">
                <a16:creationId xmlns:a16="http://schemas.microsoft.com/office/drawing/2014/main" id="{6F116B18-E08B-9F50-1C2D-260D63160305}"/>
              </a:ext>
            </a:extLst>
          </p:cNvPr>
          <p:cNvSpPr txBox="1"/>
          <p:nvPr/>
        </p:nvSpPr>
        <p:spPr>
          <a:xfrm>
            <a:off x="9861686" y="3303681"/>
            <a:ext cx="492443"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外部</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客户</a:t>
            </a:r>
            <a:endParaRPr lang="en-US" sz="1200" dirty="0">
              <a:solidFill>
                <a:srgbClr val="E31D19"/>
              </a:solidFill>
              <a:latin typeface="+mj-ea"/>
              <a:ea typeface="+mj-ea"/>
              <a:cs typeface="OPPOSans B" panose="00020600040101010101" pitchFamily="18" charset="-122"/>
            </a:endParaRPr>
          </a:p>
        </p:txBody>
      </p:sp>
      <p:sp>
        <p:nvSpPr>
          <p:cNvPr id="52" name="文本框 51">
            <a:extLst>
              <a:ext uri="{FF2B5EF4-FFF2-40B4-BE49-F238E27FC236}">
                <a16:creationId xmlns:a16="http://schemas.microsoft.com/office/drawing/2014/main" id="{7D80A0FF-7B01-7F27-7779-FE7618D688B2}"/>
              </a:ext>
            </a:extLst>
          </p:cNvPr>
          <p:cNvSpPr txBox="1"/>
          <p:nvPr/>
        </p:nvSpPr>
        <p:spPr>
          <a:xfrm>
            <a:off x="10123889" y="4216714"/>
            <a:ext cx="492443" cy="524824"/>
          </a:xfrm>
          <a:prstGeom prst="rect">
            <a:avLst/>
          </a:prstGeom>
          <a:noFill/>
        </p:spPr>
        <p:txBody>
          <a:bodyPr vert="horz" wrap="none" rtlCol="0">
            <a:spAutoFit/>
          </a:bodyPr>
          <a:lstStyle/>
          <a:p>
            <a:pPr algn="ctr">
              <a:lnSpc>
                <a:spcPct val="120000"/>
              </a:lnSpc>
            </a:pPr>
            <a:r>
              <a:rPr lang="zh-CN" altLang="en-US" sz="1200" dirty="0">
                <a:solidFill>
                  <a:srgbClr val="E31D19"/>
                </a:solidFill>
                <a:latin typeface="+mj-ea"/>
                <a:ea typeface="+mj-ea"/>
                <a:cs typeface="OPPOSans B" panose="00020600040101010101" pitchFamily="18" charset="-122"/>
              </a:rPr>
              <a:t>生态</a:t>
            </a:r>
            <a:endParaRPr lang="en-US" altLang="zh-CN" sz="1200" dirty="0">
              <a:solidFill>
                <a:srgbClr val="E31D19"/>
              </a:solidFill>
              <a:latin typeface="+mj-ea"/>
              <a:ea typeface="+mj-ea"/>
              <a:cs typeface="OPPOSans B" panose="00020600040101010101" pitchFamily="18" charset="-122"/>
            </a:endParaRPr>
          </a:p>
          <a:p>
            <a:pPr algn="ctr">
              <a:lnSpc>
                <a:spcPct val="120000"/>
              </a:lnSpc>
            </a:pPr>
            <a:r>
              <a:rPr lang="zh-CN" altLang="en-US" sz="1200" dirty="0">
                <a:solidFill>
                  <a:srgbClr val="E31D19"/>
                </a:solidFill>
                <a:latin typeface="+mj-ea"/>
                <a:ea typeface="+mj-ea"/>
                <a:cs typeface="OPPOSans B" panose="00020600040101010101" pitchFamily="18" charset="-122"/>
              </a:rPr>
              <a:t>伙伴</a:t>
            </a:r>
            <a:endParaRPr lang="en-US" sz="1200" dirty="0">
              <a:solidFill>
                <a:srgbClr val="E31D19"/>
              </a:solidFill>
              <a:latin typeface="+mj-ea"/>
              <a:ea typeface="+mj-ea"/>
              <a:cs typeface="OPPOSans B" panose="00020600040101010101" pitchFamily="18" charset="-122"/>
            </a:endParaRPr>
          </a:p>
        </p:txBody>
      </p:sp>
    </p:spTree>
    <p:extLst>
      <p:ext uri="{BB962C8B-B14F-4D97-AF65-F5344CB8AC3E}">
        <p14:creationId xmlns:p14="http://schemas.microsoft.com/office/powerpoint/2010/main" val="506961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3A871D-F878-9717-BD44-ABD559D98A6C}"/>
              </a:ext>
            </a:extLst>
          </p:cNvPr>
          <p:cNvSpPr txBox="1"/>
          <p:nvPr/>
        </p:nvSpPr>
        <p:spPr>
          <a:xfrm>
            <a:off x="4127500" y="551646"/>
            <a:ext cx="4006849" cy="477054"/>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dirty="0"/>
              <a:t>IP</a:t>
            </a:r>
            <a:r>
              <a:rPr lang="zh-CN" altLang="en-US" dirty="0"/>
              <a:t>与受众的链接过程及价值</a:t>
            </a:r>
            <a:endParaRPr lang="en-US" dirty="0"/>
          </a:p>
        </p:txBody>
      </p:sp>
      <p:sp>
        <p:nvSpPr>
          <p:cNvPr id="5" name="椭圆 4">
            <a:extLst>
              <a:ext uri="{FF2B5EF4-FFF2-40B4-BE49-F238E27FC236}">
                <a16:creationId xmlns:a16="http://schemas.microsoft.com/office/drawing/2014/main" id="{63E3CB13-0BA6-5AAD-64E4-874E1B3CDAC1}"/>
              </a:ext>
            </a:extLst>
          </p:cNvPr>
          <p:cNvSpPr/>
          <p:nvPr/>
        </p:nvSpPr>
        <p:spPr>
          <a:xfrm>
            <a:off x="4056651"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1A4CE2D2-B44C-CF5F-F8EE-FAD4E09CACA9}"/>
              </a:ext>
            </a:extLst>
          </p:cNvPr>
          <p:cNvSpPr/>
          <p:nvPr/>
        </p:nvSpPr>
        <p:spPr>
          <a:xfrm>
            <a:off x="8148727"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矩形: 圆角 7">
            <a:extLst>
              <a:ext uri="{FF2B5EF4-FFF2-40B4-BE49-F238E27FC236}">
                <a16:creationId xmlns:a16="http://schemas.microsoft.com/office/drawing/2014/main" id="{35DB0E7D-FE99-7BEB-34DC-BF7332F9C55C}"/>
              </a:ext>
            </a:extLst>
          </p:cNvPr>
          <p:cNvSpPr/>
          <p:nvPr/>
        </p:nvSpPr>
        <p:spPr>
          <a:xfrm>
            <a:off x="885371" y="2227944"/>
            <a:ext cx="10398579" cy="2663371"/>
          </a:xfrm>
          <a:prstGeom prst="roundRect">
            <a:avLst>
              <a:gd name="adj" fmla="val 50000"/>
            </a:avLst>
          </a:prstGeom>
          <a:ln w="127000">
            <a:solidFill>
              <a:schemeClr val="bg1"/>
            </a:solid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任意多边形: 形状 20">
            <a:extLst>
              <a:ext uri="{FF2B5EF4-FFF2-40B4-BE49-F238E27FC236}">
                <a16:creationId xmlns:a16="http://schemas.microsoft.com/office/drawing/2014/main" id="{9D8426B3-96F8-5219-212F-577C0280DE78}"/>
              </a:ext>
            </a:extLst>
          </p:cNvPr>
          <p:cNvSpPr/>
          <p:nvPr/>
        </p:nvSpPr>
        <p:spPr>
          <a:xfrm>
            <a:off x="283028" y="1550178"/>
            <a:ext cx="3943043" cy="3914451"/>
          </a:xfrm>
          <a:custGeom>
            <a:avLst/>
            <a:gdLst>
              <a:gd name="connsiteX0" fmla="*/ 3512458 w 3943043"/>
              <a:gd name="connsiteY0" fmla="*/ 0 h 3914451"/>
              <a:gd name="connsiteX1" fmla="*/ 3943043 w 3943043"/>
              <a:gd name="connsiteY1" fmla="*/ 249740 h 3914451"/>
              <a:gd name="connsiteX2" fmla="*/ 3512458 w 3943043"/>
              <a:gd name="connsiteY2" fmla="*/ 499479 h 3914451"/>
              <a:gd name="connsiteX3" fmla="*/ 3512458 w 3943043"/>
              <a:gd name="connsiteY3" fmla="*/ 394735 h 3914451"/>
              <a:gd name="connsiteX4" fmla="*/ 2006601 w 3943043"/>
              <a:gd name="connsiteY4" fmla="*/ 394735 h 3914451"/>
              <a:gd name="connsiteX5" fmla="*/ 377372 w 3943043"/>
              <a:gd name="connsiteY5" fmla="*/ 2023964 h 3914451"/>
              <a:gd name="connsiteX6" fmla="*/ 2006601 w 3943043"/>
              <a:gd name="connsiteY6" fmla="*/ 3653193 h 3914451"/>
              <a:gd name="connsiteX7" fmla="*/ 3541486 w 3943043"/>
              <a:gd name="connsiteY7" fmla="*/ 3653193 h 3914451"/>
              <a:gd name="connsiteX8" fmla="*/ 3541486 w 3943043"/>
              <a:gd name="connsiteY8" fmla="*/ 3914451 h 3914451"/>
              <a:gd name="connsiteX9" fmla="*/ 1905000 w 3943043"/>
              <a:gd name="connsiteY9" fmla="*/ 3914451 h 3914451"/>
              <a:gd name="connsiteX10" fmla="*/ 0 w 3943043"/>
              <a:gd name="connsiteY10" fmla="*/ 2009451 h 3914451"/>
              <a:gd name="connsiteX11" fmla="*/ 1905000 w 3943043"/>
              <a:gd name="connsiteY11" fmla="*/ 104451 h 3914451"/>
              <a:gd name="connsiteX12" fmla="*/ 3512458 w 3943043"/>
              <a:gd name="connsiteY12" fmla="*/ 104451 h 391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3043" h="3914451">
                <a:moveTo>
                  <a:pt x="3512458" y="0"/>
                </a:moveTo>
                <a:lnTo>
                  <a:pt x="3943043" y="249740"/>
                </a:lnTo>
                <a:lnTo>
                  <a:pt x="3512458" y="499479"/>
                </a:lnTo>
                <a:lnTo>
                  <a:pt x="3512458" y="394735"/>
                </a:lnTo>
                <a:lnTo>
                  <a:pt x="2006601" y="394735"/>
                </a:lnTo>
                <a:cubicBezTo>
                  <a:pt x="1106803" y="394735"/>
                  <a:pt x="377372" y="1124166"/>
                  <a:pt x="377372" y="2023964"/>
                </a:cubicBezTo>
                <a:cubicBezTo>
                  <a:pt x="377372" y="2923762"/>
                  <a:pt x="1106803" y="3653193"/>
                  <a:pt x="2006601" y="3653193"/>
                </a:cubicBezTo>
                <a:lnTo>
                  <a:pt x="3541486" y="3653193"/>
                </a:lnTo>
                <a:lnTo>
                  <a:pt x="3541486" y="3914451"/>
                </a:lnTo>
                <a:lnTo>
                  <a:pt x="1905000" y="3914451"/>
                </a:lnTo>
                <a:cubicBezTo>
                  <a:pt x="852898" y="3914451"/>
                  <a:pt x="0" y="3061553"/>
                  <a:pt x="0" y="2009451"/>
                </a:cubicBezTo>
                <a:cubicBezTo>
                  <a:pt x="0" y="957349"/>
                  <a:pt x="852898" y="104451"/>
                  <a:pt x="1905000" y="104451"/>
                </a:cubicBezTo>
                <a:lnTo>
                  <a:pt x="3512458" y="104451"/>
                </a:lnTo>
                <a:close/>
              </a:path>
            </a:pathLst>
          </a:custGeom>
          <a:gradFill>
            <a:gsLst>
              <a:gs pos="0">
                <a:srgbClr val="E31D19"/>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任意多边形: 形状 21">
            <a:extLst>
              <a:ext uri="{FF2B5EF4-FFF2-40B4-BE49-F238E27FC236}">
                <a16:creationId xmlns:a16="http://schemas.microsoft.com/office/drawing/2014/main" id="{AE12C152-7F00-5317-DC71-6F054AE71B14}"/>
              </a:ext>
            </a:extLst>
          </p:cNvPr>
          <p:cNvSpPr/>
          <p:nvPr/>
        </p:nvSpPr>
        <p:spPr>
          <a:xfrm>
            <a:off x="8056331" y="1654629"/>
            <a:ext cx="3794582" cy="3925494"/>
          </a:xfrm>
          <a:custGeom>
            <a:avLst/>
            <a:gdLst>
              <a:gd name="connsiteX0" fmla="*/ 354698 w 3794582"/>
              <a:gd name="connsiteY0" fmla="*/ 0 h 3925494"/>
              <a:gd name="connsiteX1" fmla="*/ 1889582 w 3794582"/>
              <a:gd name="connsiteY1" fmla="*/ 0 h 3925494"/>
              <a:gd name="connsiteX2" fmla="*/ 3794582 w 3794582"/>
              <a:gd name="connsiteY2" fmla="*/ 1905000 h 3925494"/>
              <a:gd name="connsiteX3" fmla="*/ 1889582 w 3794582"/>
              <a:gd name="connsiteY3" fmla="*/ 3810000 h 3925494"/>
              <a:gd name="connsiteX4" fmla="*/ 430585 w 3794582"/>
              <a:gd name="connsiteY4" fmla="*/ 3810000 h 3925494"/>
              <a:gd name="connsiteX5" fmla="*/ 430585 w 3794582"/>
              <a:gd name="connsiteY5" fmla="*/ 3925494 h 3925494"/>
              <a:gd name="connsiteX6" fmla="*/ 0 w 3794582"/>
              <a:gd name="connsiteY6" fmla="*/ 3675755 h 3925494"/>
              <a:gd name="connsiteX7" fmla="*/ 430585 w 3794582"/>
              <a:gd name="connsiteY7" fmla="*/ 3426015 h 3925494"/>
              <a:gd name="connsiteX8" fmla="*/ 430585 w 3794582"/>
              <a:gd name="connsiteY8" fmla="*/ 3548742 h 3925494"/>
              <a:gd name="connsiteX9" fmla="*/ 1826804 w 3794582"/>
              <a:gd name="connsiteY9" fmla="*/ 3548742 h 3925494"/>
              <a:gd name="connsiteX10" fmla="*/ 3456033 w 3794582"/>
              <a:gd name="connsiteY10" fmla="*/ 1919513 h 3925494"/>
              <a:gd name="connsiteX11" fmla="*/ 1826804 w 3794582"/>
              <a:gd name="connsiteY11" fmla="*/ 290284 h 3925494"/>
              <a:gd name="connsiteX12" fmla="*/ 354698 w 3794582"/>
              <a:gd name="connsiteY12" fmla="*/ 290284 h 392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94582" h="3925494">
                <a:moveTo>
                  <a:pt x="354698" y="0"/>
                </a:moveTo>
                <a:lnTo>
                  <a:pt x="1889582" y="0"/>
                </a:lnTo>
                <a:cubicBezTo>
                  <a:pt x="2941684" y="0"/>
                  <a:pt x="3794582" y="852898"/>
                  <a:pt x="3794582" y="1905000"/>
                </a:cubicBezTo>
                <a:cubicBezTo>
                  <a:pt x="3794582" y="2957102"/>
                  <a:pt x="2941684" y="3810000"/>
                  <a:pt x="1889582" y="3810000"/>
                </a:cubicBezTo>
                <a:lnTo>
                  <a:pt x="430585" y="3810000"/>
                </a:lnTo>
                <a:lnTo>
                  <a:pt x="430585" y="3925494"/>
                </a:lnTo>
                <a:lnTo>
                  <a:pt x="0" y="3675755"/>
                </a:lnTo>
                <a:lnTo>
                  <a:pt x="430585" y="3426015"/>
                </a:lnTo>
                <a:lnTo>
                  <a:pt x="430585" y="3548742"/>
                </a:lnTo>
                <a:lnTo>
                  <a:pt x="1826804" y="3548742"/>
                </a:lnTo>
                <a:cubicBezTo>
                  <a:pt x="2726602" y="3548742"/>
                  <a:pt x="3456033" y="2819311"/>
                  <a:pt x="3456033" y="1919513"/>
                </a:cubicBezTo>
                <a:cubicBezTo>
                  <a:pt x="3456033" y="1019715"/>
                  <a:pt x="2726602" y="290284"/>
                  <a:pt x="1826804" y="290284"/>
                </a:cubicBezTo>
                <a:lnTo>
                  <a:pt x="354698" y="290284"/>
                </a:lnTo>
                <a:close/>
              </a:path>
            </a:pathLst>
          </a:custGeom>
          <a:gradFill>
            <a:gsLst>
              <a:gs pos="100000">
                <a:srgbClr val="E31D19"/>
              </a:gs>
              <a:gs pos="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椭圆 22">
            <a:extLst>
              <a:ext uri="{FF2B5EF4-FFF2-40B4-BE49-F238E27FC236}">
                <a16:creationId xmlns:a16="http://schemas.microsoft.com/office/drawing/2014/main" id="{151EAD0B-876C-C474-962D-30BD65146278}"/>
              </a:ext>
            </a:extLst>
          </p:cNvPr>
          <p:cNvSpPr/>
          <p:nvPr/>
        </p:nvSpPr>
        <p:spPr>
          <a:xfrm>
            <a:off x="1567543" y="2764972"/>
            <a:ext cx="1531258" cy="153125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B34DDA10-C36D-D422-5F29-C3CA38CAABE2}"/>
              </a:ext>
            </a:extLst>
          </p:cNvPr>
          <p:cNvSpPr/>
          <p:nvPr/>
        </p:nvSpPr>
        <p:spPr>
          <a:xfrm>
            <a:off x="3418114" y="2906486"/>
            <a:ext cx="1248230" cy="124823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CD4BFB6A-6ED7-0A16-2FAF-99F8236DF7AC}"/>
              </a:ext>
            </a:extLst>
          </p:cNvPr>
          <p:cNvSpPr/>
          <p:nvPr/>
        </p:nvSpPr>
        <p:spPr>
          <a:xfrm>
            <a:off x="5218624" y="2648858"/>
            <a:ext cx="1763487" cy="176348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1D499D7B-35B2-D486-3BDD-57AD7C11B97A}"/>
              </a:ext>
            </a:extLst>
          </p:cNvPr>
          <p:cNvSpPr/>
          <p:nvPr/>
        </p:nvSpPr>
        <p:spPr>
          <a:xfrm>
            <a:off x="7560036" y="2906486"/>
            <a:ext cx="1248230" cy="124823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9B7C3BFA-29FD-8F99-25CE-AA7D01FF2932}"/>
              </a:ext>
            </a:extLst>
          </p:cNvPr>
          <p:cNvSpPr/>
          <p:nvPr/>
        </p:nvSpPr>
        <p:spPr>
          <a:xfrm>
            <a:off x="9111343" y="2764972"/>
            <a:ext cx="1531258" cy="153125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C1CF2734-1FEA-328C-1F1D-3BB3484D2747}"/>
              </a:ext>
            </a:extLst>
          </p:cNvPr>
          <p:cNvSpPr/>
          <p:nvPr/>
        </p:nvSpPr>
        <p:spPr>
          <a:xfrm>
            <a:off x="10569645" y="2770335"/>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圆角 28">
            <a:extLst>
              <a:ext uri="{FF2B5EF4-FFF2-40B4-BE49-F238E27FC236}">
                <a16:creationId xmlns:a16="http://schemas.microsoft.com/office/drawing/2014/main" id="{C63AF7E3-7A4D-FFA3-E42F-6EDFF7B19230}"/>
              </a:ext>
            </a:extLst>
          </p:cNvPr>
          <p:cNvSpPr/>
          <p:nvPr/>
        </p:nvSpPr>
        <p:spPr>
          <a:xfrm>
            <a:off x="10775258" y="3463659"/>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圆角 29">
            <a:extLst>
              <a:ext uri="{FF2B5EF4-FFF2-40B4-BE49-F238E27FC236}">
                <a16:creationId xmlns:a16="http://schemas.microsoft.com/office/drawing/2014/main" id="{0FDAE359-D00A-5DBC-7731-521D80163024}"/>
              </a:ext>
            </a:extLst>
          </p:cNvPr>
          <p:cNvSpPr/>
          <p:nvPr/>
        </p:nvSpPr>
        <p:spPr>
          <a:xfrm>
            <a:off x="10569644" y="4132943"/>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a:extLst>
              <a:ext uri="{FF2B5EF4-FFF2-40B4-BE49-F238E27FC236}">
                <a16:creationId xmlns:a16="http://schemas.microsoft.com/office/drawing/2014/main" id="{8DD82065-2D03-A246-5DDC-A7650A96EFE9}"/>
              </a:ext>
            </a:extLst>
          </p:cNvPr>
          <p:cNvSpPr/>
          <p:nvPr/>
        </p:nvSpPr>
        <p:spPr>
          <a:xfrm>
            <a:off x="1240756" y="4132943"/>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圆角 31">
            <a:extLst>
              <a:ext uri="{FF2B5EF4-FFF2-40B4-BE49-F238E27FC236}">
                <a16:creationId xmlns:a16="http://schemas.microsoft.com/office/drawing/2014/main" id="{76B3BF4B-18A2-B582-536E-5DC316E5E7F0}"/>
              </a:ext>
            </a:extLst>
          </p:cNvPr>
          <p:cNvSpPr/>
          <p:nvPr/>
        </p:nvSpPr>
        <p:spPr>
          <a:xfrm>
            <a:off x="1039971" y="3678741"/>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圆角 32">
            <a:extLst>
              <a:ext uri="{FF2B5EF4-FFF2-40B4-BE49-F238E27FC236}">
                <a16:creationId xmlns:a16="http://schemas.microsoft.com/office/drawing/2014/main" id="{97A9F75B-D1F8-1402-D410-9728E15BC2A8}"/>
              </a:ext>
            </a:extLst>
          </p:cNvPr>
          <p:cNvSpPr/>
          <p:nvPr/>
        </p:nvSpPr>
        <p:spPr>
          <a:xfrm>
            <a:off x="1039971" y="3224538"/>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3">
            <a:extLst>
              <a:ext uri="{FF2B5EF4-FFF2-40B4-BE49-F238E27FC236}">
                <a16:creationId xmlns:a16="http://schemas.microsoft.com/office/drawing/2014/main" id="{381CF192-6AA1-5933-070E-5D549E903913}"/>
              </a:ext>
            </a:extLst>
          </p:cNvPr>
          <p:cNvSpPr/>
          <p:nvPr/>
        </p:nvSpPr>
        <p:spPr>
          <a:xfrm>
            <a:off x="1240756" y="2770335"/>
            <a:ext cx="376034" cy="191939"/>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图形 37">
            <a:extLst>
              <a:ext uri="{FF2B5EF4-FFF2-40B4-BE49-F238E27FC236}">
                <a16:creationId xmlns:a16="http://schemas.microsoft.com/office/drawing/2014/main" id="{FBDDF343-6769-3780-5FC0-2B98EFB265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9126" y="2866304"/>
            <a:ext cx="4191068" cy="1684024"/>
          </a:xfrm>
          <a:prstGeom prst="rect">
            <a:avLst/>
          </a:prstGeom>
        </p:spPr>
      </p:pic>
      <p:pic>
        <p:nvPicPr>
          <p:cNvPr id="40" name="图形 39">
            <a:extLst>
              <a:ext uri="{FF2B5EF4-FFF2-40B4-BE49-F238E27FC236}">
                <a16:creationId xmlns:a16="http://schemas.microsoft.com/office/drawing/2014/main" id="{307DB18B-9558-8009-773A-3D27CC85C2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4190" y="2514906"/>
            <a:ext cx="4192355" cy="1684541"/>
          </a:xfrm>
          <a:prstGeom prst="rect">
            <a:avLst/>
          </a:prstGeom>
        </p:spPr>
      </p:pic>
      <p:sp>
        <p:nvSpPr>
          <p:cNvPr id="41" name="椭圆 40">
            <a:extLst>
              <a:ext uri="{FF2B5EF4-FFF2-40B4-BE49-F238E27FC236}">
                <a16:creationId xmlns:a16="http://schemas.microsoft.com/office/drawing/2014/main" id="{804A4AB5-FDDF-9E83-F381-D7799D2D4342}"/>
              </a:ext>
            </a:extLst>
          </p:cNvPr>
          <p:cNvSpPr/>
          <p:nvPr/>
        </p:nvSpPr>
        <p:spPr>
          <a:xfrm>
            <a:off x="3998239" y="2826465"/>
            <a:ext cx="108000" cy="108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E951463C-E50F-8D89-EA99-2F94AD185C80}"/>
              </a:ext>
            </a:extLst>
          </p:cNvPr>
          <p:cNvSpPr/>
          <p:nvPr/>
        </p:nvSpPr>
        <p:spPr>
          <a:xfrm>
            <a:off x="3998239" y="4131286"/>
            <a:ext cx="108000" cy="108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7C577CB7-196D-66F4-0D21-9BEE49BB2F09}"/>
              </a:ext>
            </a:extLst>
          </p:cNvPr>
          <p:cNvSpPr/>
          <p:nvPr/>
        </p:nvSpPr>
        <p:spPr>
          <a:xfrm>
            <a:off x="8100873" y="2826465"/>
            <a:ext cx="108000" cy="108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E5A30FCA-16E1-9038-0131-E3DC1B6DEA35}"/>
              </a:ext>
            </a:extLst>
          </p:cNvPr>
          <p:cNvSpPr/>
          <p:nvPr/>
        </p:nvSpPr>
        <p:spPr>
          <a:xfrm>
            <a:off x="8100873" y="4131286"/>
            <a:ext cx="108000" cy="108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1EDDD28F-BC37-2424-BAC2-17938B481435}"/>
              </a:ext>
            </a:extLst>
          </p:cNvPr>
          <p:cNvSpPr txBox="1"/>
          <p:nvPr/>
        </p:nvSpPr>
        <p:spPr>
          <a:xfrm>
            <a:off x="2133470" y="3279559"/>
            <a:ext cx="394660" cy="338554"/>
          </a:xfrm>
          <a:prstGeom prst="rect">
            <a:avLst/>
          </a:prstGeom>
          <a:noFill/>
        </p:spPr>
        <p:txBody>
          <a:bodyPr vert="horz" wrap="none" rtlCol="0">
            <a:spAutoFit/>
          </a:bodyPr>
          <a:lstStyle/>
          <a:p>
            <a:pPr algn="ctr"/>
            <a:r>
              <a:rPr lang="en-US" altLang="zh-CN" sz="1600" dirty="0">
                <a:latin typeface="+mj-ea"/>
                <a:ea typeface="+mj-ea"/>
                <a:cs typeface="OPPOSans B" panose="00020600040101010101" pitchFamily="18" charset="-122"/>
              </a:rPr>
              <a:t>IP</a:t>
            </a:r>
            <a:endParaRPr lang="en-US" sz="1600" dirty="0">
              <a:latin typeface="+mj-ea"/>
              <a:ea typeface="+mj-ea"/>
              <a:cs typeface="OPPOSans B" panose="00020600040101010101" pitchFamily="18" charset="-122"/>
            </a:endParaRPr>
          </a:p>
        </p:txBody>
      </p:sp>
      <p:sp>
        <p:nvSpPr>
          <p:cNvPr id="46" name="文本框 45">
            <a:extLst>
              <a:ext uri="{FF2B5EF4-FFF2-40B4-BE49-F238E27FC236}">
                <a16:creationId xmlns:a16="http://schemas.microsoft.com/office/drawing/2014/main" id="{63C29FB9-949E-B996-2814-664FDDCF6926}"/>
              </a:ext>
            </a:extLst>
          </p:cNvPr>
          <p:cNvSpPr txBox="1"/>
          <p:nvPr/>
        </p:nvSpPr>
        <p:spPr>
          <a:xfrm>
            <a:off x="1572214" y="3560019"/>
            <a:ext cx="1517178" cy="27956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dirty="0"/>
              <a:t>intellectual property</a:t>
            </a:r>
            <a:endParaRPr lang="en-US" dirty="0"/>
          </a:p>
        </p:txBody>
      </p:sp>
      <p:sp>
        <p:nvSpPr>
          <p:cNvPr id="47" name="文本框 46">
            <a:extLst>
              <a:ext uri="{FF2B5EF4-FFF2-40B4-BE49-F238E27FC236}">
                <a16:creationId xmlns:a16="http://schemas.microsoft.com/office/drawing/2014/main" id="{982AF046-337C-6EAA-D999-27CDA56B4965}"/>
              </a:ext>
            </a:extLst>
          </p:cNvPr>
          <p:cNvSpPr txBox="1"/>
          <p:nvPr/>
        </p:nvSpPr>
        <p:spPr>
          <a:xfrm>
            <a:off x="3436557" y="3354436"/>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内容产出</a:t>
            </a:r>
            <a:endParaRPr lang="en-US" sz="1400" dirty="0"/>
          </a:p>
        </p:txBody>
      </p:sp>
      <p:sp>
        <p:nvSpPr>
          <p:cNvPr id="48" name="文本框 47">
            <a:extLst>
              <a:ext uri="{FF2B5EF4-FFF2-40B4-BE49-F238E27FC236}">
                <a16:creationId xmlns:a16="http://schemas.microsoft.com/office/drawing/2014/main" id="{1897ADB5-894B-8B7F-1154-5157C2FCED3C}"/>
              </a:ext>
            </a:extLst>
          </p:cNvPr>
          <p:cNvSpPr txBox="1"/>
          <p:nvPr/>
        </p:nvSpPr>
        <p:spPr>
          <a:xfrm>
            <a:off x="5484685" y="2900137"/>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设计策略</a:t>
            </a:r>
            <a:endParaRPr lang="en-US" sz="1400" dirty="0"/>
          </a:p>
        </p:txBody>
      </p:sp>
      <p:sp>
        <p:nvSpPr>
          <p:cNvPr id="49" name="文本框 48">
            <a:extLst>
              <a:ext uri="{FF2B5EF4-FFF2-40B4-BE49-F238E27FC236}">
                <a16:creationId xmlns:a16="http://schemas.microsoft.com/office/drawing/2014/main" id="{DDC0FDBC-65FC-F6CB-DE40-F127D52F6BD5}"/>
              </a:ext>
            </a:extLst>
          </p:cNvPr>
          <p:cNvSpPr txBox="1"/>
          <p:nvPr/>
        </p:nvSpPr>
        <p:spPr>
          <a:xfrm>
            <a:off x="7578852" y="3395597"/>
            <a:ext cx="1231364"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400" dirty="0"/>
              <a:t>情感共鸣</a:t>
            </a:r>
            <a:endParaRPr lang="en-US" sz="1400" dirty="0"/>
          </a:p>
        </p:txBody>
      </p:sp>
      <p:sp>
        <p:nvSpPr>
          <p:cNvPr id="50" name="文本框 49">
            <a:extLst>
              <a:ext uri="{FF2B5EF4-FFF2-40B4-BE49-F238E27FC236}">
                <a16:creationId xmlns:a16="http://schemas.microsoft.com/office/drawing/2014/main" id="{D94E8FF5-22A4-C833-C6B3-6D4D9DEABDFB}"/>
              </a:ext>
            </a:extLst>
          </p:cNvPr>
          <p:cNvSpPr txBox="1"/>
          <p:nvPr/>
        </p:nvSpPr>
        <p:spPr>
          <a:xfrm>
            <a:off x="9572575" y="3279559"/>
            <a:ext cx="595036" cy="338554"/>
          </a:xfrm>
          <a:prstGeom prst="rect">
            <a:avLst/>
          </a:prstGeom>
          <a:noFill/>
        </p:spPr>
        <p:txBody>
          <a:bodyPr vert="horz" wrap="none" rtlCol="0">
            <a:spAutoFit/>
          </a:bodyPr>
          <a:lstStyle/>
          <a:p>
            <a:pPr algn="ctr"/>
            <a:r>
              <a:rPr lang="zh-CN" altLang="en-US" sz="1600" dirty="0">
                <a:latin typeface="+mj-ea"/>
                <a:ea typeface="+mj-ea"/>
                <a:cs typeface="OPPOSans B" panose="00020600040101010101" pitchFamily="18" charset="-122"/>
              </a:rPr>
              <a:t>受众</a:t>
            </a:r>
            <a:endParaRPr lang="en-US" sz="1600" dirty="0">
              <a:latin typeface="+mj-ea"/>
              <a:ea typeface="+mj-ea"/>
              <a:cs typeface="OPPOSans B" panose="00020600040101010101" pitchFamily="18" charset="-122"/>
            </a:endParaRPr>
          </a:p>
        </p:txBody>
      </p:sp>
      <p:sp>
        <p:nvSpPr>
          <p:cNvPr id="51" name="文本框 50">
            <a:extLst>
              <a:ext uri="{FF2B5EF4-FFF2-40B4-BE49-F238E27FC236}">
                <a16:creationId xmlns:a16="http://schemas.microsoft.com/office/drawing/2014/main" id="{1F5E4172-B5AD-4832-4765-CCB8D88D9ACB}"/>
              </a:ext>
            </a:extLst>
          </p:cNvPr>
          <p:cNvSpPr txBox="1"/>
          <p:nvPr/>
        </p:nvSpPr>
        <p:spPr>
          <a:xfrm>
            <a:off x="9254414" y="3560019"/>
            <a:ext cx="1231364" cy="27956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dirty="0"/>
              <a:t>audience</a:t>
            </a:r>
            <a:endParaRPr lang="en-US" dirty="0"/>
          </a:p>
        </p:txBody>
      </p:sp>
      <p:sp>
        <p:nvSpPr>
          <p:cNvPr id="52" name="文本框 51">
            <a:extLst>
              <a:ext uri="{FF2B5EF4-FFF2-40B4-BE49-F238E27FC236}">
                <a16:creationId xmlns:a16="http://schemas.microsoft.com/office/drawing/2014/main" id="{73FB56F9-E924-8F7C-85F2-C93B36D6573E}"/>
              </a:ext>
            </a:extLst>
          </p:cNvPr>
          <p:cNvSpPr txBox="1"/>
          <p:nvPr/>
        </p:nvSpPr>
        <p:spPr>
          <a:xfrm>
            <a:off x="5398479" y="3354436"/>
            <a:ext cx="569504"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sz="1100" dirty="0"/>
              <a:t>形象</a:t>
            </a:r>
            <a:endParaRPr lang="en-US" sz="1100" dirty="0"/>
          </a:p>
        </p:txBody>
      </p:sp>
      <p:sp>
        <p:nvSpPr>
          <p:cNvPr id="53" name="文本框 52">
            <a:extLst>
              <a:ext uri="{FF2B5EF4-FFF2-40B4-BE49-F238E27FC236}">
                <a16:creationId xmlns:a16="http://schemas.microsoft.com/office/drawing/2014/main" id="{3A2128AD-3380-9F42-295F-FFE24BD66BAF}"/>
              </a:ext>
            </a:extLst>
          </p:cNvPr>
          <p:cNvSpPr txBox="1"/>
          <p:nvPr/>
        </p:nvSpPr>
        <p:spPr>
          <a:xfrm>
            <a:off x="5871273" y="3390963"/>
            <a:ext cx="1231364"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100" dirty="0">
                <a:solidFill>
                  <a:schemeClr val="tx1">
                    <a:alpha val="50000"/>
                  </a:schemeClr>
                </a:solidFill>
              </a:rPr>
              <a:t>打造记忆点</a:t>
            </a:r>
            <a:endParaRPr lang="en-US" sz="1100" dirty="0">
              <a:solidFill>
                <a:schemeClr val="tx1">
                  <a:alpha val="50000"/>
                </a:schemeClr>
              </a:solidFill>
            </a:endParaRPr>
          </a:p>
        </p:txBody>
      </p:sp>
      <p:sp>
        <p:nvSpPr>
          <p:cNvPr id="54" name="文本框 53">
            <a:extLst>
              <a:ext uri="{FF2B5EF4-FFF2-40B4-BE49-F238E27FC236}">
                <a16:creationId xmlns:a16="http://schemas.microsoft.com/office/drawing/2014/main" id="{79D7F5E4-014B-EADC-75FA-BE0A9F72EC52}"/>
              </a:ext>
            </a:extLst>
          </p:cNvPr>
          <p:cNvSpPr txBox="1"/>
          <p:nvPr/>
        </p:nvSpPr>
        <p:spPr>
          <a:xfrm>
            <a:off x="5398479" y="3637563"/>
            <a:ext cx="569504"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sz="1100" dirty="0"/>
              <a:t>互动</a:t>
            </a:r>
            <a:endParaRPr lang="en-US" sz="1100" dirty="0"/>
          </a:p>
        </p:txBody>
      </p:sp>
      <p:sp>
        <p:nvSpPr>
          <p:cNvPr id="55" name="文本框 54">
            <a:extLst>
              <a:ext uri="{FF2B5EF4-FFF2-40B4-BE49-F238E27FC236}">
                <a16:creationId xmlns:a16="http://schemas.microsoft.com/office/drawing/2014/main" id="{12105F35-CD94-54EC-8085-60216E9BE2EC}"/>
              </a:ext>
            </a:extLst>
          </p:cNvPr>
          <p:cNvSpPr txBox="1"/>
          <p:nvPr/>
        </p:nvSpPr>
        <p:spPr>
          <a:xfrm>
            <a:off x="5871273" y="3674090"/>
            <a:ext cx="1231364"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100" dirty="0">
                <a:solidFill>
                  <a:schemeClr val="tx1">
                    <a:alpha val="50000"/>
                  </a:schemeClr>
                </a:solidFill>
              </a:rPr>
              <a:t>构建世界观</a:t>
            </a:r>
            <a:endParaRPr lang="en-US" sz="1100" dirty="0">
              <a:solidFill>
                <a:schemeClr val="tx1">
                  <a:alpha val="50000"/>
                </a:schemeClr>
              </a:solidFill>
            </a:endParaRPr>
          </a:p>
        </p:txBody>
      </p:sp>
      <p:sp>
        <p:nvSpPr>
          <p:cNvPr id="58" name="文本框 57">
            <a:extLst>
              <a:ext uri="{FF2B5EF4-FFF2-40B4-BE49-F238E27FC236}">
                <a16:creationId xmlns:a16="http://schemas.microsoft.com/office/drawing/2014/main" id="{2D58E5BC-EC2B-80C2-C24E-75874085D2B4}"/>
              </a:ext>
            </a:extLst>
          </p:cNvPr>
          <p:cNvSpPr txBox="1"/>
          <p:nvPr/>
        </p:nvSpPr>
        <p:spPr>
          <a:xfrm>
            <a:off x="10395242" y="2732567"/>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参会者</a:t>
            </a:r>
            <a:endParaRPr lang="en-US" sz="800" dirty="0"/>
          </a:p>
        </p:txBody>
      </p:sp>
      <p:sp>
        <p:nvSpPr>
          <p:cNvPr id="59" name="文本框 58">
            <a:extLst>
              <a:ext uri="{FF2B5EF4-FFF2-40B4-BE49-F238E27FC236}">
                <a16:creationId xmlns:a16="http://schemas.microsoft.com/office/drawing/2014/main" id="{CCF23CBB-937D-A686-2028-7DFC831B720A}"/>
              </a:ext>
            </a:extLst>
          </p:cNvPr>
          <p:cNvSpPr txBox="1"/>
          <p:nvPr/>
        </p:nvSpPr>
        <p:spPr>
          <a:xfrm>
            <a:off x="10600857" y="3426941"/>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从业者</a:t>
            </a:r>
            <a:endParaRPr lang="en-US" sz="800" dirty="0"/>
          </a:p>
        </p:txBody>
      </p:sp>
      <p:sp>
        <p:nvSpPr>
          <p:cNvPr id="60" name="文本框 59">
            <a:extLst>
              <a:ext uri="{FF2B5EF4-FFF2-40B4-BE49-F238E27FC236}">
                <a16:creationId xmlns:a16="http://schemas.microsoft.com/office/drawing/2014/main" id="{1BAC14D3-5C20-0921-CDB2-86EBAC694454}"/>
              </a:ext>
            </a:extLst>
          </p:cNvPr>
          <p:cNvSpPr txBox="1"/>
          <p:nvPr/>
        </p:nvSpPr>
        <p:spPr>
          <a:xfrm>
            <a:off x="10395242" y="4090830"/>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组织者</a:t>
            </a:r>
            <a:endParaRPr lang="en-US" sz="800" dirty="0"/>
          </a:p>
        </p:txBody>
      </p:sp>
      <p:sp>
        <p:nvSpPr>
          <p:cNvPr id="61" name="文本框 60">
            <a:extLst>
              <a:ext uri="{FF2B5EF4-FFF2-40B4-BE49-F238E27FC236}">
                <a16:creationId xmlns:a16="http://schemas.microsoft.com/office/drawing/2014/main" id="{A3817FE8-439A-B2AD-3CAF-A3085C17ED61}"/>
              </a:ext>
            </a:extLst>
          </p:cNvPr>
          <p:cNvSpPr txBox="1"/>
          <p:nvPr/>
        </p:nvSpPr>
        <p:spPr>
          <a:xfrm>
            <a:off x="1069781" y="4090830"/>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世界观</a:t>
            </a:r>
            <a:endParaRPr lang="en-US" sz="800" dirty="0"/>
          </a:p>
        </p:txBody>
      </p:sp>
      <p:sp>
        <p:nvSpPr>
          <p:cNvPr id="62" name="文本框 61">
            <a:extLst>
              <a:ext uri="{FF2B5EF4-FFF2-40B4-BE49-F238E27FC236}">
                <a16:creationId xmlns:a16="http://schemas.microsoft.com/office/drawing/2014/main" id="{7E560310-AEFD-2CBB-262A-B42D50CF5FD4}"/>
              </a:ext>
            </a:extLst>
          </p:cNvPr>
          <p:cNvSpPr txBox="1"/>
          <p:nvPr/>
        </p:nvSpPr>
        <p:spPr>
          <a:xfrm>
            <a:off x="875441" y="3636262"/>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故事线</a:t>
            </a:r>
            <a:endParaRPr lang="en-US" sz="800" dirty="0"/>
          </a:p>
        </p:txBody>
      </p:sp>
      <p:sp>
        <p:nvSpPr>
          <p:cNvPr id="63" name="文本框 62">
            <a:extLst>
              <a:ext uri="{FF2B5EF4-FFF2-40B4-BE49-F238E27FC236}">
                <a16:creationId xmlns:a16="http://schemas.microsoft.com/office/drawing/2014/main" id="{3A349397-2152-4D4F-7B15-71783162C712}"/>
              </a:ext>
            </a:extLst>
          </p:cNvPr>
          <p:cNvSpPr txBox="1"/>
          <p:nvPr/>
        </p:nvSpPr>
        <p:spPr>
          <a:xfrm>
            <a:off x="864038" y="3205791"/>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人设</a:t>
            </a:r>
            <a:endParaRPr lang="en-US" sz="800" dirty="0"/>
          </a:p>
        </p:txBody>
      </p:sp>
      <p:sp>
        <p:nvSpPr>
          <p:cNvPr id="64" name="文本框 63">
            <a:extLst>
              <a:ext uri="{FF2B5EF4-FFF2-40B4-BE49-F238E27FC236}">
                <a16:creationId xmlns:a16="http://schemas.microsoft.com/office/drawing/2014/main" id="{1A529C87-03A2-2A19-11E0-2DB761344CA6}"/>
              </a:ext>
            </a:extLst>
          </p:cNvPr>
          <p:cNvSpPr txBox="1"/>
          <p:nvPr/>
        </p:nvSpPr>
        <p:spPr>
          <a:xfrm>
            <a:off x="1076103" y="2742245"/>
            <a:ext cx="724838" cy="2421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800" dirty="0"/>
              <a:t>形象</a:t>
            </a:r>
            <a:endParaRPr lang="en-US" sz="800" dirty="0"/>
          </a:p>
        </p:txBody>
      </p:sp>
      <p:sp>
        <p:nvSpPr>
          <p:cNvPr id="65" name="文本框 64">
            <a:extLst>
              <a:ext uri="{FF2B5EF4-FFF2-40B4-BE49-F238E27FC236}">
                <a16:creationId xmlns:a16="http://schemas.microsoft.com/office/drawing/2014/main" id="{37A4CAF6-7FE9-7158-C315-B902E592CFEA}"/>
              </a:ext>
            </a:extLst>
          </p:cNvPr>
          <p:cNvSpPr txBox="1"/>
          <p:nvPr/>
        </p:nvSpPr>
        <p:spPr>
          <a:xfrm>
            <a:off x="2599162" y="1651653"/>
            <a:ext cx="1231364" cy="30777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r">
              <a:lnSpc>
                <a:spcPct val="100000"/>
              </a:lnSpc>
            </a:pPr>
            <a:r>
              <a:rPr lang="zh-CN" altLang="en-US" sz="1400" dirty="0">
                <a:solidFill>
                  <a:schemeClr val="bg1"/>
                </a:solidFill>
              </a:rPr>
              <a:t>营销触达</a:t>
            </a:r>
            <a:endParaRPr lang="en-US" sz="1400" dirty="0">
              <a:solidFill>
                <a:schemeClr val="bg1"/>
              </a:solidFill>
            </a:endParaRPr>
          </a:p>
        </p:txBody>
      </p:sp>
      <p:sp>
        <p:nvSpPr>
          <p:cNvPr id="66" name="文本框 65">
            <a:extLst>
              <a:ext uri="{FF2B5EF4-FFF2-40B4-BE49-F238E27FC236}">
                <a16:creationId xmlns:a16="http://schemas.microsoft.com/office/drawing/2014/main" id="{316340BF-204F-5FC7-6E48-F87102F143F3}"/>
              </a:ext>
            </a:extLst>
          </p:cNvPr>
          <p:cNvSpPr txBox="1"/>
          <p:nvPr/>
        </p:nvSpPr>
        <p:spPr>
          <a:xfrm>
            <a:off x="8495661" y="5174529"/>
            <a:ext cx="1533710" cy="30777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400" dirty="0">
                <a:solidFill>
                  <a:schemeClr val="bg1"/>
                </a:solidFill>
              </a:rPr>
              <a:t>强化品牌记忆</a:t>
            </a:r>
            <a:endParaRPr lang="en-US" sz="1400" dirty="0">
              <a:solidFill>
                <a:schemeClr val="bg1"/>
              </a:solidFill>
            </a:endParaRPr>
          </a:p>
        </p:txBody>
      </p:sp>
      <p:sp>
        <p:nvSpPr>
          <p:cNvPr id="70" name="任意多边形: 形状 69">
            <a:extLst>
              <a:ext uri="{FF2B5EF4-FFF2-40B4-BE49-F238E27FC236}">
                <a16:creationId xmlns:a16="http://schemas.microsoft.com/office/drawing/2014/main" id="{F3DD3211-081A-F233-E069-6EE93F22C39E}"/>
              </a:ext>
            </a:extLst>
          </p:cNvPr>
          <p:cNvSpPr/>
          <p:nvPr/>
        </p:nvSpPr>
        <p:spPr>
          <a:xfrm>
            <a:off x="6848475"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任意多边形: 形状 70">
            <a:extLst>
              <a:ext uri="{FF2B5EF4-FFF2-40B4-BE49-F238E27FC236}">
                <a16:creationId xmlns:a16="http://schemas.microsoft.com/office/drawing/2014/main" id="{4D7677E2-0EE5-6CC5-FACD-D7DC47D7A1E8}"/>
              </a:ext>
            </a:extLst>
          </p:cNvPr>
          <p:cNvSpPr/>
          <p:nvPr/>
        </p:nvSpPr>
        <p:spPr>
          <a:xfrm>
            <a:off x="6956506"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任意多边形: 形状 71">
            <a:extLst>
              <a:ext uri="{FF2B5EF4-FFF2-40B4-BE49-F238E27FC236}">
                <a16:creationId xmlns:a16="http://schemas.microsoft.com/office/drawing/2014/main" id="{D0987067-5C8D-FF14-2BB9-03096A98A9F7}"/>
              </a:ext>
            </a:extLst>
          </p:cNvPr>
          <p:cNvSpPr/>
          <p:nvPr/>
        </p:nvSpPr>
        <p:spPr>
          <a:xfrm>
            <a:off x="7064537"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a:extLst>
              <a:ext uri="{FF2B5EF4-FFF2-40B4-BE49-F238E27FC236}">
                <a16:creationId xmlns:a16="http://schemas.microsoft.com/office/drawing/2014/main" id="{21764A03-1A48-0351-17D5-C896D85697BF}"/>
              </a:ext>
            </a:extLst>
          </p:cNvPr>
          <p:cNvSpPr txBox="1"/>
          <p:nvPr/>
        </p:nvSpPr>
        <p:spPr>
          <a:xfrm>
            <a:off x="7172568" y="5201275"/>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被动吸引</a:t>
            </a:r>
            <a:endParaRPr lang="en-US" sz="1200" dirty="0">
              <a:solidFill>
                <a:srgbClr val="E31D19"/>
              </a:solidFill>
            </a:endParaRPr>
          </a:p>
        </p:txBody>
      </p:sp>
      <p:sp>
        <p:nvSpPr>
          <p:cNvPr id="74" name="任意多边形: 形状 73">
            <a:extLst>
              <a:ext uri="{FF2B5EF4-FFF2-40B4-BE49-F238E27FC236}">
                <a16:creationId xmlns:a16="http://schemas.microsoft.com/office/drawing/2014/main" id="{A7067B59-BABA-E473-A722-B003CDD39622}"/>
              </a:ext>
            </a:extLst>
          </p:cNvPr>
          <p:cNvSpPr/>
          <p:nvPr/>
        </p:nvSpPr>
        <p:spPr>
          <a:xfrm>
            <a:off x="5707437"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任意多边形: 形状 74">
            <a:extLst>
              <a:ext uri="{FF2B5EF4-FFF2-40B4-BE49-F238E27FC236}">
                <a16:creationId xmlns:a16="http://schemas.microsoft.com/office/drawing/2014/main" id="{FBBFCFAF-6CF3-35D8-2435-CBEB92D9A93E}"/>
              </a:ext>
            </a:extLst>
          </p:cNvPr>
          <p:cNvSpPr/>
          <p:nvPr/>
        </p:nvSpPr>
        <p:spPr>
          <a:xfrm>
            <a:off x="5815468"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任意多边形: 形状 75">
            <a:extLst>
              <a:ext uri="{FF2B5EF4-FFF2-40B4-BE49-F238E27FC236}">
                <a16:creationId xmlns:a16="http://schemas.microsoft.com/office/drawing/2014/main" id="{F19293EA-1483-37D1-3C5D-CB0DDABC87C5}"/>
              </a:ext>
            </a:extLst>
          </p:cNvPr>
          <p:cNvSpPr/>
          <p:nvPr/>
        </p:nvSpPr>
        <p:spPr>
          <a:xfrm>
            <a:off x="5923499"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文本框 76">
            <a:extLst>
              <a:ext uri="{FF2B5EF4-FFF2-40B4-BE49-F238E27FC236}">
                <a16:creationId xmlns:a16="http://schemas.microsoft.com/office/drawing/2014/main" id="{1AF48913-FAFE-1DB5-4C6E-990505B66890}"/>
              </a:ext>
            </a:extLst>
          </p:cNvPr>
          <p:cNvSpPr txBox="1"/>
          <p:nvPr/>
        </p:nvSpPr>
        <p:spPr>
          <a:xfrm>
            <a:off x="6031530" y="5201275"/>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产生兴趣</a:t>
            </a:r>
            <a:endParaRPr lang="en-US" sz="1200" dirty="0">
              <a:solidFill>
                <a:srgbClr val="E31D19"/>
              </a:solidFill>
            </a:endParaRPr>
          </a:p>
        </p:txBody>
      </p:sp>
      <p:sp>
        <p:nvSpPr>
          <p:cNvPr id="78" name="任意多边形: 形状 77">
            <a:extLst>
              <a:ext uri="{FF2B5EF4-FFF2-40B4-BE49-F238E27FC236}">
                <a16:creationId xmlns:a16="http://schemas.microsoft.com/office/drawing/2014/main" id="{04C7E384-645A-CB3D-7FAD-261B56BA61F4}"/>
              </a:ext>
            </a:extLst>
          </p:cNvPr>
          <p:cNvSpPr/>
          <p:nvPr/>
        </p:nvSpPr>
        <p:spPr>
          <a:xfrm>
            <a:off x="4514094"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任意多边形: 形状 78">
            <a:extLst>
              <a:ext uri="{FF2B5EF4-FFF2-40B4-BE49-F238E27FC236}">
                <a16:creationId xmlns:a16="http://schemas.microsoft.com/office/drawing/2014/main" id="{3332DF0A-D45F-86B0-5884-A86EF16F9E87}"/>
              </a:ext>
            </a:extLst>
          </p:cNvPr>
          <p:cNvSpPr/>
          <p:nvPr/>
        </p:nvSpPr>
        <p:spPr>
          <a:xfrm>
            <a:off x="4622125"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任意多边形: 形状 79">
            <a:extLst>
              <a:ext uri="{FF2B5EF4-FFF2-40B4-BE49-F238E27FC236}">
                <a16:creationId xmlns:a16="http://schemas.microsoft.com/office/drawing/2014/main" id="{244EA3EF-98DD-7F68-8E55-FA8859CFFD39}"/>
              </a:ext>
            </a:extLst>
          </p:cNvPr>
          <p:cNvSpPr/>
          <p:nvPr/>
        </p:nvSpPr>
        <p:spPr>
          <a:xfrm>
            <a:off x="4730156" y="5263574"/>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文本框 80">
            <a:extLst>
              <a:ext uri="{FF2B5EF4-FFF2-40B4-BE49-F238E27FC236}">
                <a16:creationId xmlns:a16="http://schemas.microsoft.com/office/drawing/2014/main" id="{4B3879FF-11B0-DDB3-F05A-7B20CE1E24DE}"/>
              </a:ext>
            </a:extLst>
          </p:cNvPr>
          <p:cNvSpPr txBox="1"/>
          <p:nvPr/>
        </p:nvSpPr>
        <p:spPr>
          <a:xfrm>
            <a:off x="4838187" y="5201275"/>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消费冲动</a:t>
            </a:r>
            <a:endParaRPr lang="en-US" sz="1200" dirty="0">
              <a:solidFill>
                <a:srgbClr val="E31D19"/>
              </a:solidFill>
            </a:endParaRPr>
          </a:p>
        </p:txBody>
      </p:sp>
      <p:grpSp>
        <p:nvGrpSpPr>
          <p:cNvPr id="86" name="组合 85">
            <a:extLst>
              <a:ext uri="{FF2B5EF4-FFF2-40B4-BE49-F238E27FC236}">
                <a16:creationId xmlns:a16="http://schemas.microsoft.com/office/drawing/2014/main" id="{538D1ADA-97CF-6817-DCFD-43EB15B5F111}"/>
              </a:ext>
            </a:extLst>
          </p:cNvPr>
          <p:cNvGrpSpPr/>
          <p:nvPr/>
        </p:nvGrpSpPr>
        <p:grpSpPr>
          <a:xfrm flipH="1">
            <a:off x="4272359" y="1651653"/>
            <a:ext cx="1131656" cy="276999"/>
            <a:chOff x="4514094" y="1651653"/>
            <a:chExt cx="1131656" cy="276999"/>
          </a:xfrm>
        </p:grpSpPr>
        <p:sp>
          <p:nvSpPr>
            <p:cNvPr id="82" name="任意多边形: 形状 81">
              <a:extLst>
                <a:ext uri="{FF2B5EF4-FFF2-40B4-BE49-F238E27FC236}">
                  <a16:creationId xmlns:a16="http://schemas.microsoft.com/office/drawing/2014/main" id="{D884FCF7-9160-9E8F-6207-3ED4EAFFEDA2}"/>
                </a:ext>
              </a:extLst>
            </p:cNvPr>
            <p:cNvSpPr/>
            <p:nvPr/>
          </p:nvSpPr>
          <p:spPr>
            <a:xfrm>
              <a:off x="4514094"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任意多边形: 形状 82">
              <a:extLst>
                <a:ext uri="{FF2B5EF4-FFF2-40B4-BE49-F238E27FC236}">
                  <a16:creationId xmlns:a16="http://schemas.microsoft.com/office/drawing/2014/main" id="{ADB73534-8585-8480-CE80-7A0358660B47}"/>
                </a:ext>
              </a:extLst>
            </p:cNvPr>
            <p:cNvSpPr/>
            <p:nvPr/>
          </p:nvSpPr>
          <p:spPr>
            <a:xfrm>
              <a:off x="4622125"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任意多边形: 形状 83">
              <a:extLst>
                <a:ext uri="{FF2B5EF4-FFF2-40B4-BE49-F238E27FC236}">
                  <a16:creationId xmlns:a16="http://schemas.microsoft.com/office/drawing/2014/main" id="{36BF1394-51BF-48C0-DDC6-D3B2BB36CE33}"/>
                </a:ext>
              </a:extLst>
            </p:cNvPr>
            <p:cNvSpPr/>
            <p:nvPr/>
          </p:nvSpPr>
          <p:spPr>
            <a:xfrm>
              <a:off x="4730156"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文本框 84">
              <a:extLst>
                <a:ext uri="{FF2B5EF4-FFF2-40B4-BE49-F238E27FC236}">
                  <a16:creationId xmlns:a16="http://schemas.microsoft.com/office/drawing/2014/main" id="{ADC68DA9-037B-0F49-8547-983DAA956293}"/>
                </a:ext>
              </a:extLst>
            </p:cNvPr>
            <p:cNvSpPr txBox="1"/>
            <p:nvPr/>
          </p:nvSpPr>
          <p:spPr>
            <a:xfrm>
              <a:off x="4838187" y="1651653"/>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传播物料</a:t>
              </a:r>
              <a:endParaRPr lang="en-US" sz="1200" dirty="0">
                <a:solidFill>
                  <a:srgbClr val="E31D19"/>
                </a:solidFill>
              </a:endParaRPr>
            </a:p>
          </p:txBody>
        </p:sp>
      </p:grpSp>
      <p:grpSp>
        <p:nvGrpSpPr>
          <p:cNvPr id="87" name="组合 86">
            <a:extLst>
              <a:ext uri="{FF2B5EF4-FFF2-40B4-BE49-F238E27FC236}">
                <a16:creationId xmlns:a16="http://schemas.microsoft.com/office/drawing/2014/main" id="{1FDDDEC7-9457-14D5-1391-AAAE93DE0D53}"/>
              </a:ext>
            </a:extLst>
          </p:cNvPr>
          <p:cNvGrpSpPr/>
          <p:nvPr/>
        </p:nvGrpSpPr>
        <p:grpSpPr>
          <a:xfrm flipH="1">
            <a:off x="5433871" y="1651653"/>
            <a:ext cx="1131656" cy="276999"/>
            <a:chOff x="4514094" y="1651653"/>
            <a:chExt cx="1131656" cy="276999"/>
          </a:xfrm>
        </p:grpSpPr>
        <p:sp>
          <p:nvSpPr>
            <p:cNvPr id="88" name="任意多边形: 形状 87">
              <a:extLst>
                <a:ext uri="{FF2B5EF4-FFF2-40B4-BE49-F238E27FC236}">
                  <a16:creationId xmlns:a16="http://schemas.microsoft.com/office/drawing/2014/main" id="{5CB10E6D-3FF6-70B7-1BBC-98FB6594BD6E}"/>
                </a:ext>
              </a:extLst>
            </p:cNvPr>
            <p:cNvSpPr/>
            <p:nvPr/>
          </p:nvSpPr>
          <p:spPr>
            <a:xfrm>
              <a:off x="4514094"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任意多边形: 形状 88">
              <a:extLst>
                <a:ext uri="{FF2B5EF4-FFF2-40B4-BE49-F238E27FC236}">
                  <a16:creationId xmlns:a16="http://schemas.microsoft.com/office/drawing/2014/main" id="{DC1F1F64-7BA7-D637-7869-15565639C73C}"/>
                </a:ext>
              </a:extLst>
            </p:cNvPr>
            <p:cNvSpPr/>
            <p:nvPr/>
          </p:nvSpPr>
          <p:spPr>
            <a:xfrm>
              <a:off x="4622125"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任意多边形: 形状 89">
              <a:extLst>
                <a:ext uri="{FF2B5EF4-FFF2-40B4-BE49-F238E27FC236}">
                  <a16:creationId xmlns:a16="http://schemas.microsoft.com/office/drawing/2014/main" id="{8FF9B425-2B4B-22DE-A311-35E298F5AD02}"/>
                </a:ext>
              </a:extLst>
            </p:cNvPr>
            <p:cNvSpPr/>
            <p:nvPr/>
          </p:nvSpPr>
          <p:spPr>
            <a:xfrm>
              <a:off x="4730156"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文本框 90">
              <a:extLst>
                <a:ext uri="{FF2B5EF4-FFF2-40B4-BE49-F238E27FC236}">
                  <a16:creationId xmlns:a16="http://schemas.microsoft.com/office/drawing/2014/main" id="{19CCF883-7AE9-6E7F-CB8E-CEABEE098104}"/>
                </a:ext>
              </a:extLst>
            </p:cNvPr>
            <p:cNvSpPr txBox="1"/>
            <p:nvPr/>
          </p:nvSpPr>
          <p:spPr>
            <a:xfrm>
              <a:off x="4838187" y="1651653"/>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互动游戏</a:t>
              </a:r>
              <a:endParaRPr lang="en-US" sz="1200" dirty="0">
                <a:solidFill>
                  <a:srgbClr val="E31D19"/>
                </a:solidFill>
              </a:endParaRPr>
            </a:p>
          </p:txBody>
        </p:sp>
      </p:grpSp>
      <p:grpSp>
        <p:nvGrpSpPr>
          <p:cNvPr id="92" name="组合 91">
            <a:extLst>
              <a:ext uri="{FF2B5EF4-FFF2-40B4-BE49-F238E27FC236}">
                <a16:creationId xmlns:a16="http://schemas.microsoft.com/office/drawing/2014/main" id="{080C2BF9-B989-F8F3-A415-2168AF54B761}"/>
              </a:ext>
            </a:extLst>
          </p:cNvPr>
          <p:cNvGrpSpPr/>
          <p:nvPr/>
        </p:nvGrpSpPr>
        <p:grpSpPr>
          <a:xfrm flipH="1">
            <a:off x="6635147" y="1651653"/>
            <a:ext cx="1131656" cy="276999"/>
            <a:chOff x="4514094" y="1651653"/>
            <a:chExt cx="1131656" cy="276999"/>
          </a:xfrm>
        </p:grpSpPr>
        <p:sp>
          <p:nvSpPr>
            <p:cNvPr id="93" name="任意多边形: 形状 92">
              <a:extLst>
                <a:ext uri="{FF2B5EF4-FFF2-40B4-BE49-F238E27FC236}">
                  <a16:creationId xmlns:a16="http://schemas.microsoft.com/office/drawing/2014/main" id="{E37D7F99-2C61-74C6-0BB7-DB49B4758222}"/>
                </a:ext>
              </a:extLst>
            </p:cNvPr>
            <p:cNvSpPr/>
            <p:nvPr/>
          </p:nvSpPr>
          <p:spPr>
            <a:xfrm>
              <a:off x="4514094"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任意多边形: 形状 93">
              <a:extLst>
                <a:ext uri="{FF2B5EF4-FFF2-40B4-BE49-F238E27FC236}">
                  <a16:creationId xmlns:a16="http://schemas.microsoft.com/office/drawing/2014/main" id="{269D16DA-70ED-A446-014D-B4CAEF179B53}"/>
                </a:ext>
              </a:extLst>
            </p:cNvPr>
            <p:cNvSpPr/>
            <p:nvPr/>
          </p:nvSpPr>
          <p:spPr>
            <a:xfrm>
              <a:off x="4622125"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任意多边形: 形状 94">
              <a:extLst>
                <a:ext uri="{FF2B5EF4-FFF2-40B4-BE49-F238E27FC236}">
                  <a16:creationId xmlns:a16="http://schemas.microsoft.com/office/drawing/2014/main" id="{6ED545C7-C688-07FB-786E-DB9DC2161EB5}"/>
                </a:ext>
              </a:extLst>
            </p:cNvPr>
            <p:cNvSpPr/>
            <p:nvPr/>
          </p:nvSpPr>
          <p:spPr>
            <a:xfrm>
              <a:off x="4730156"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本框 95">
              <a:extLst>
                <a:ext uri="{FF2B5EF4-FFF2-40B4-BE49-F238E27FC236}">
                  <a16:creationId xmlns:a16="http://schemas.microsoft.com/office/drawing/2014/main" id="{C76F4016-DF4F-CCCA-B389-5A00A88EB41F}"/>
                </a:ext>
              </a:extLst>
            </p:cNvPr>
            <p:cNvSpPr txBox="1"/>
            <p:nvPr/>
          </p:nvSpPr>
          <p:spPr>
            <a:xfrm>
              <a:off x="4838187" y="1651653"/>
              <a:ext cx="80756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solidFill>
                    <a:srgbClr val="E31D19"/>
                  </a:solidFill>
                </a:rPr>
                <a:t>周边商品</a:t>
              </a:r>
              <a:endParaRPr lang="en-US" sz="1200" dirty="0">
                <a:solidFill>
                  <a:srgbClr val="E31D19"/>
                </a:solidFill>
              </a:endParaRPr>
            </a:p>
          </p:txBody>
        </p:sp>
      </p:grpSp>
    </p:spTree>
    <p:extLst>
      <p:ext uri="{BB962C8B-B14F-4D97-AF65-F5344CB8AC3E}">
        <p14:creationId xmlns:p14="http://schemas.microsoft.com/office/powerpoint/2010/main" val="289369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形状 54">
            <a:extLst>
              <a:ext uri="{FF2B5EF4-FFF2-40B4-BE49-F238E27FC236}">
                <a16:creationId xmlns:a16="http://schemas.microsoft.com/office/drawing/2014/main" id="{54E1FB4E-7A82-F39C-5CC4-940C17C9B2DF}"/>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任意多边形: 形状 57">
            <a:extLst>
              <a:ext uri="{FF2B5EF4-FFF2-40B4-BE49-F238E27FC236}">
                <a16:creationId xmlns:a16="http://schemas.microsoft.com/office/drawing/2014/main" id="{BA4EA245-B2A9-0803-0FAB-2042C21F386B}"/>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圆: 空心 36">
            <a:extLst>
              <a:ext uri="{FF2B5EF4-FFF2-40B4-BE49-F238E27FC236}">
                <a16:creationId xmlns:a16="http://schemas.microsoft.com/office/drawing/2014/main" id="{CDFB675C-9D45-3461-4E9C-352E1B71A971}"/>
              </a:ext>
            </a:extLst>
          </p:cNvPr>
          <p:cNvSpPr/>
          <p:nvPr/>
        </p:nvSpPr>
        <p:spPr>
          <a:xfrm>
            <a:off x="3597811" y="1329450"/>
            <a:ext cx="5182973" cy="5182973"/>
          </a:xfrm>
          <a:prstGeom prst="donut">
            <a:avLst>
              <a:gd name="adj" fmla="val 9204"/>
            </a:avLst>
          </a:prstGeom>
          <a:gradFill>
            <a:gsLst>
              <a:gs pos="48800">
                <a:srgbClr val="F18B89">
                  <a:alpha val="0"/>
                </a:srgbClr>
              </a:gs>
              <a:gs pos="0">
                <a:srgbClr val="E31D19">
                  <a:alpha val="30000"/>
                </a:srgbClr>
              </a:gs>
              <a:gs pos="100000">
                <a:srgbClr val="E31D19">
                  <a:alpha val="30000"/>
                </a:srgb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文本框 3">
            <a:extLst>
              <a:ext uri="{FF2B5EF4-FFF2-40B4-BE49-F238E27FC236}">
                <a16:creationId xmlns:a16="http://schemas.microsoft.com/office/drawing/2014/main" id="{83B10E4F-740A-452C-81B9-2BA0CF825840}"/>
              </a:ext>
            </a:extLst>
          </p:cNvPr>
          <p:cNvSpPr txBox="1"/>
          <p:nvPr/>
        </p:nvSpPr>
        <p:spPr>
          <a:xfrm>
            <a:off x="2980054" y="444966"/>
            <a:ext cx="6231892" cy="523220"/>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2800" dirty="0">
                <a:solidFill>
                  <a:srgbClr val="E31D19"/>
                </a:solidFill>
                <a:effectLst/>
              </a:rPr>
              <a:t>从资源覆盖到高效转化的全链路闭环</a:t>
            </a:r>
            <a:endParaRPr lang="en-US" sz="2800" dirty="0">
              <a:solidFill>
                <a:srgbClr val="E31D19"/>
              </a:solidFill>
              <a:effectLst/>
            </a:endParaRPr>
          </a:p>
        </p:txBody>
      </p:sp>
      <p:sp>
        <p:nvSpPr>
          <p:cNvPr id="5" name="文本框 4">
            <a:extLst>
              <a:ext uri="{FF2B5EF4-FFF2-40B4-BE49-F238E27FC236}">
                <a16:creationId xmlns:a16="http://schemas.microsoft.com/office/drawing/2014/main" id="{88872C9B-B336-B4A3-76F4-89DB30138DCD}"/>
              </a:ext>
            </a:extLst>
          </p:cNvPr>
          <p:cNvSpPr txBox="1"/>
          <p:nvPr/>
        </p:nvSpPr>
        <p:spPr>
          <a:xfrm>
            <a:off x="2047991" y="918937"/>
            <a:ext cx="8104752" cy="39196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600" dirty="0"/>
              <a:t>全场景资源</a:t>
            </a:r>
            <a:r>
              <a:rPr lang="en-US" altLang="zh-CN" sz="1600" dirty="0"/>
              <a:t>+</a:t>
            </a:r>
            <a:r>
              <a:rPr lang="zh-CN" altLang="en-US" sz="1600" dirty="0"/>
              <a:t>原生內容矩阵</a:t>
            </a:r>
            <a:r>
              <a:rPr lang="en-US" altLang="zh-CN" sz="1600" dirty="0"/>
              <a:t>+</a:t>
            </a:r>
            <a:r>
              <a:rPr lang="zh-CN" altLang="en-US" sz="1600" dirty="0"/>
              <a:t>高效产品转化稳定持续地连接用户与品牌</a:t>
            </a:r>
            <a:endParaRPr lang="en-US" sz="1600" dirty="0"/>
          </a:p>
        </p:txBody>
      </p:sp>
      <p:sp>
        <p:nvSpPr>
          <p:cNvPr id="8" name="矩形: 圆角 7">
            <a:extLst>
              <a:ext uri="{FF2B5EF4-FFF2-40B4-BE49-F238E27FC236}">
                <a16:creationId xmlns:a16="http://schemas.microsoft.com/office/drawing/2014/main" id="{95B53608-6777-DC47-D807-5B52814A98A9}"/>
              </a:ext>
            </a:extLst>
          </p:cNvPr>
          <p:cNvSpPr/>
          <p:nvPr/>
        </p:nvSpPr>
        <p:spPr>
          <a:xfrm>
            <a:off x="2419350" y="2714625"/>
            <a:ext cx="2057400" cy="2728258"/>
          </a:xfrm>
          <a:prstGeom prst="roundRect">
            <a:avLst>
              <a:gd name="adj" fmla="val 546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7E75F87B-933B-F29F-94BE-FB41E8FF507D}"/>
              </a:ext>
            </a:extLst>
          </p:cNvPr>
          <p:cNvSpPr/>
          <p:nvPr/>
        </p:nvSpPr>
        <p:spPr>
          <a:xfrm>
            <a:off x="4595811" y="2714625"/>
            <a:ext cx="6381750" cy="2728258"/>
          </a:xfrm>
          <a:prstGeom prst="roundRect">
            <a:avLst>
              <a:gd name="adj" fmla="val 546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圆角 5">
            <a:extLst>
              <a:ext uri="{FF2B5EF4-FFF2-40B4-BE49-F238E27FC236}">
                <a16:creationId xmlns:a16="http://schemas.microsoft.com/office/drawing/2014/main" id="{41215BBD-5C18-A005-DD80-DC43E8C2D405}"/>
              </a:ext>
            </a:extLst>
          </p:cNvPr>
          <p:cNvSpPr/>
          <p:nvPr/>
        </p:nvSpPr>
        <p:spPr>
          <a:xfrm>
            <a:off x="2419350" y="2490788"/>
            <a:ext cx="2057400" cy="523220"/>
          </a:xfrm>
          <a:prstGeom prst="roundRect">
            <a:avLst>
              <a:gd name="adj" fmla="val 2212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A15A82BB-2C17-AC7A-3012-AA27B333918C}"/>
              </a:ext>
            </a:extLst>
          </p:cNvPr>
          <p:cNvSpPr/>
          <p:nvPr/>
        </p:nvSpPr>
        <p:spPr>
          <a:xfrm>
            <a:off x="4595811" y="2490788"/>
            <a:ext cx="6381751" cy="523220"/>
          </a:xfrm>
          <a:prstGeom prst="roundRect">
            <a:avLst>
              <a:gd name="adj" fmla="val 2212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376F89F9-2BAB-D787-2F82-D9B482E2E124}"/>
              </a:ext>
            </a:extLst>
          </p:cNvPr>
          <p:cNvSpPr/>
          <p:nvPr/>
        </p:nvSpPr>
        <p:spPr>
          <a:xfrm>
            <a:off x="4913086" y="3160740"/>
            <a:ext cx="2946400" cy="638628"/>
          </a:xfrm>
          <a:prstGeom prst="roundRect">
            <a:avLst>
              <a:gd name="adj" fmla="val 13258"/>
            </a:avLst>
          </a:prstGeom>
          <a:gradFill>
            <a:gsLst>
              <a:gs pos="0">
                <a:schemeClr val="bg1">
                  <a:alpha val="40000"/>
                </a:schemeClr>
              </a:gs>
              <a:gs pos="100000">
                <a:schemeClr val="bg1">
                  <a:alpha val="10000"/>
                </a:schemeClr>
              </a:gs>
            </a:gsLst>
            <a:lin ang="5400000" scaled="0"/>
          </a:gradFill>
          <a:ln w="9525">
            <a:gradFill>
              <a:gsLst>
                <a:gs pos="0">
                  <a:schemeClr val="bg1">
                    <a:alpha val="19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BA353BBD-00D0-ED52-3016-9C4B44AC2D79}"/>
              </a:ext>
            </a:extLst>
          </p:cNvPr>
          <p:cNvSpPr/>
          <p:nvPr/>
        </p:nvSpPr>
        <p:spPr>
          <a:xfrm>
            <a:off x="4913086" y="3955397"/>
            <a:ext cx="2946400" cy="638628"/>
          </a:xfrm>
          <a:prstGeom prst="roundRect">
            <a:avLst>
              <a:gd name="adj" fmla="val 13258"/>
            </a:avLst>
          </a:prstGeom>
          <a:gradFill>
            <a:gsLst>
              <a:gs pos="0">
                <a:schemeClr val="bg1">
                  <a:alpha val="40000"/>
                </a:schemeClr>
              </a:gs>
              <a:gs pos="100000">
                <a:schemeClr val="bg1">
                  <a:alpha val="10000"/>
                </a:schemeClr>
              </a:gs>
            </a:gsLst>
            <a:lin ang="5400000" scaled="0"/>
          </a:gradFill>
          <a:ln w="9525">
            <a:gradFill>
              <a:gsLst>
                <a:gs pos="0">
                  <a:schemeClr val="bg1">
                    <a:alpha val="19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8FF2890D-C7E7-2B5B-0CCA-3DDC737D79C2}"/>
              </a:ext>
            </a:extLst>
          </p:cNvPr>
          <p:cNvSpPr/>
          <p:nvPr/>
        </p:nvSpPr>
        <p:spPr>
          <a:xfrm>
            <a:off x="8577942" y="3160740"/>
            <a:ext cx="2104571" cy="2096168"/>
          </a:xfrm>
          <a:prstGeom prst="roundRect">
            <a:avLst>
              <a:gd name="adj" fmla="val 4009"/>
            </a:avLst>
          </a:prstGeom>
          <a:gradFill>
            <a:gsLst>
              <a:gs pos="0">
                <a:schemeClr val="bg1">
                  <a:alpha val="40000"/>
                </a:schemeClr>
              </a:gs>
              <a:gs pos="100000">
                <a:schemeClr val="bg1">
                  <a:alpha val="10000"/>
                </a:schemeClr>
              </a:gs>
            </a:gsLst>
            <a:lin ang="5400000" scaled="0"/>
          </a:gradFill>
          <a:ln w="9525">
            <a:gradFill>
              <a:gsLst>
                <a:gs pos="0">
                  <a:schemeClr val="bg1">
                    <a:alpha val="19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430D5BE2-3CF1-497F-5175-37C9B7372E73}"/>
              </a:ext>
            </a:extLst>
          </p:cNvPr>
          <p:cNvSpPr txBox="1"/>
          <p:nvPr/>
        </p:nvSpPr>
        <p:spPr>
          <a:xfrm>
            <a:off x="2866450" y="3924865"/>
            <a:ext cx="902811" cy="307777"/>
          </a:xfrm>
          <a:prstGeom prst="rect">
            <a:avLst/>
          </a:prstGeom>
          <a:noFill/>
        </p:spPr>
        <p:txBody>
          <a:bodyPr vert="horz" wrap="none" rtlCol="0">
            <a:spAutoFit/>
          </a:bodyPr>
          <a:lstStyle/>
          <a:p>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投放升级</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5" name="文本框 14">
            <a:extLst>
              <a:ext uri="{FF2B5EF4-FFF2-40B4-BE49-F238E27FC236}">
                <a16:creationId xmlns:a16="http://schemas.microsoft.com/office/drawing/2014/main" id="{3EB36DBB-2172-9D1D-E3B1-6DD8A00CE3C3}"/>
              </a:ext>
            </a:extLst>
          </p:cNvPr>
          <p:cNvSpPr txBox="1"/>
          <p:nvPr/>
        </p:nvSpPr>
        <p:spPr>
          <a:xfrm>
            <a:off x="2866450" y="4232642"/>
            <a:ext cx="954107" cy="246221"/>
          </a:xfrm>
          <a:prstGeom prst="rect">
            <a:avLst/>
          </a:prstGeom>
          <a:noFill/>
        </p:spPr>
        <p:txBody>
          <a:bodyPr wrap="none" rtlCol="0">
            <a:spAutoFit/>
          </a:bodyPr>
          <a:lstStyle/>
          <a:p>
            <a:r>
              <a:rPr lang="zh-CN" altLang="en-US" sz="1000" dirty="0">
                <a:latin typeface="+mn-ea"/>
                <a:cs typeface="OPPOSans B" panose="00020600040101010101" pitchFamily="18" charset="-122"/>
              </a:rPr>
              <a:t>融合投放平台</a:t>
            </a:r>
            <a:endParaRPr lang="en-US" sz="1000" dirty="0">
              <a:latin typeface="+mn-ea"/>
              <a:cs typeface="OPPOSans B" panose="00020600040101010101" pitchFamily="18" charset="-122"/>
            </a:endParaRPr>
          </a:p>
        </p:txBody>
      </p:sp>
      <p:grpSp>
        <p:nvGrpSpPr>
          <p:cNvPr id="18" name="组合 17">
            <a:extLst>
              <a:ext uri="{FF2B5EF4-FFF2-40B4-BE49-F238E27FC236}">
                <a16:creationId xmlns:a16="http://schemas.microsoft.com/office/drawing/2014/main" id="{A5CCA9B6-9C1A-E331-130E-6D3DD69955BD}"/>
              </a:ext>
            </a:extLst>
          </p:cNvPr>
          <p:cNvGrpSpPr/>
          <p:nvPr/>
        </p:nvGrpSpPr>
        <p:grpSpPr>
          <a:xfrm>
            <a:off x="5614574" y="3222248"/>
            <a:ext cx="1505540" cy="515612"/>
            <a:chOff x="5614574" y="3292607"/>
            <a:chExt cx="1505540" cy="515612"/>
          </a:xfrm>
        </p:grpSpPr>
        <p:sp>
          <p:nvSpPr>
            <p:cNvPr id="16" name="文本框 15">
              <a:extLst>
                <a:ext uri="{FF2B5EF4-FFF2-40B4-BE49-F238E27FC236}">
                  <a16:creationId xmlns:a16="http://schemas.microsoft.com/office/drawing/2014/main" id="{85599D96-DF5D-8280-2645-ACE71231E15F}"/>
                </a:ext>
              </a:extLst>
            </p:cNvPr>
            <p:cNvSpPr txBox="1"/>
            <p:nvPr/>
          </p:nvSpPr>
          <p:spPr>
            <a:xfrm>
              <a:off x="5915939" y="3292607"/>
              <a:ext cx="902811"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创意体系</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文本框 16">
              <a:extLst>
                <a:ext uri="{FF2B5EF4-FFF2-40B4-BE49-F238E27FC236}">
                  <a16:creationId xmlns:a16="http://schemas.microsoft.com/office/drawing/2014/main" id="{5D13B114-CF94-2BF9-F49A-F416300AF9FA}"/>
                </a:ext>
              </a:extLst>
            </p:cNvPr>
            <p:cNvSpPr txBox="1"/>
            <p:nvPr/>
          </p:nvSpPr>
          <p:spPr>
            <a:xfrm>
              <a:off x="5614574" y="3561998"/>
              <a:ext cx="1505540" cy="246221"/>
            </a:xfrm>
            <a:prstGeom prst="rect">
              <a:avLst/>
            </a:prstGeom>
            <a:noFill/>
          </p:spPr>
          <p:txBody>
            <a:bodyPr wrap="none" rtlCol="0">
              <a:spAutoFit/>
            </a:bodyPr>
            <a:lstStyle/>
            <a:p>
              <a:pPr algn="ctr"/>
              <a:r>
                <a:rPr lang="zh-CN" altLang="en-US" sz="1000" dirty="0">
                  <a:latin typeface="+mn-ea"/>
                  <a:cs typeface="OPPOSans B" panose="00020600040101010101" pitchFamily="18" charset="-122"/>
                </a:rPr>
                <a:t>创意方法论 创意视频化</a:t>
              </a:r>
              <a:endParaRPr lang="en-US" sz="1000" dirty="0">
                <a:latin typeface="+mn-ea"/>
                <a:cs typeface="OPPOSans B" panose="00020600040101010101" pitchFamily="18" charset="-122"/>
              </a:endParaRPr>
            </a:p>
          </p:txBody>
        </p:sp>
      </p:grpSp>
      <p:grpSp>
        <p:nvGrpSpPr>
          <p:cNvPr id="20" name="组合 19">
            <a:extLst>
              <a:ext uri="{FF2B5EF4-FFF2-40B4-BE49-F238E27FC236}">
                <a16:creationId xmlns:a16="http://schemas.microsoft.com/office/drawing/2014/main" id="{BBD06E1E-A7D9-15F9-B39D-8254754B2DD1}"/>
              </a:ext>
            </a:extLst>
          </p:cNvPr>
          <p:cNvGrpSpPr/>
          <p:nvPr/>
        </p:nvGrpSpPr>
        <p:grpSpPr>
          <a:xfrm>
            <a:off x="5566484" y="4061016"/>
            <a:ext cx="1601721" cy="515612"/>
            <a:chOff x="5566484" y="3292607"/>
            <a:chExt cx="1601721" cy="515612"/>
          </a:xfrm>
        </p:grpSpPr>
        <p:sp>
          <p:nvSpPr>
            <p:cNvPr id="21" name="文本框 20">
              <a:extLst>
                <a:ext uri="{FF2B5EF4-FFF2-40B4-BE49-F238E27FC236}">
                  <a16:creationId xmlns:a16="http://schemas.microsoft.com/office/drawing/2014/main" id="{F5866763-034D-01F1-0628-AD35EF0327C5}"/>
                </a:ext>
              </a:extLst>
            </p:cNvPr>
            <p:cNvSpPr txBox="1"/>
            <p:nvPr/>
          </p:nvSpPr>
          <p:spPr>
            <a:xfrm>
              <a:off x="5736402" y="3292607"/>
              <a:ext cx="1261885"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转化提升技术</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8CF6B8AA-427E-D58E-695F-14E1A1F577EC}"/>
                </a:ext>
              </a:extLst>
            </p:cNvPr>
            <p:cNvSpPr txBox="1"/>
            <p:nvPr/>
          </p:nvSpPr>
          <p:spPr>
            <a:xfrm>
              <a:off x="5566484" y="3561998"/>
              <a:ext cx="1601721" cy="246221"/>
            </a:xfrm>
            <a:prstGeom prst="rect">
              <a:avLst/>
            </a:prstGeom>
            <a:noFill/>
          </p:spPr>
          <p:txBody>
            <a:bodyPr wrap="none" rtlCol="0">
              <a:spAutoFit/>
            </a:bodyPr>
            <a:lstStyle/>
            <a:p>
              <a:pPr algn="ctr"/>
              <a:r>
                <a:rPr lang="en-US" altLang="zh-CN" sz="1000" dirty="0">
                  <a:latin typeface="+mn-ea"/>
                  <a:cs typeface="OPPOSans B" panose="00020600040101010101" pitchFamily="18" charset="-122"/>
                </a:rPr>
                <a:t>oCPX</a:t>
              </a:r>
              <a:r>
                <a:rPr lang="zh-CN" altLang="en-US" sz="1000" dirty="0">
                  <a:latin typeface="+mn-ea"/>
                  <a:cs typeface="OPPOSans B" panose="00020600040101010101" pitchFamily="18" charset="-122"/>
                </a:rPr>
                <a:t>深度转化</a:t>
              </a:r>
              <a:r>
                <a:rPr lang="en-US" altLang="zh-CN" sz="1000" dirty="0">
                  <a:latin typeface="+mn-ea"/>
                  <a:cs typeface="OPPOSans B" panose="00020600040101010101" pitchFamily="18" charset="-122"/>
                </a:rPr>
                <a:t>RTA+DPA</a:t>
              </a:r>
              <a:endParaRPr lang="en-US" sz="1000" dirty="0">
                <a:latin typeface="+mn-ea"/>
                <a:cs typeface="OPPOSans B" panose="00020600040101010101" pitchFamily="18" charset="-122"/>
              </a:endParaRPr>
            </a:p>
          </p:txBody>
        </p:sp>
      </p:grpSp>
      <p:grpSp>
        <p:nvGrpSpPr>
          <p:cNvPr id="26" name="组合 25">
            <a:extLst>
              <a:ext uri="{FF2B5EF4-FFF2-40B4-BE49-F238E27FC236}">
                <a16:creationId xmlns:a16="http://schemas.microsoft.com/office/drawing/2014/main" id="{B6FF7F4F-539F-B3FF-A74A-8D7F70683DA9}"/>
              </a:ext>
            </a:extLst>
          </p:cNvPr>
          <p:cNvGrpSpPr/>
          <p:nvPr/>
        </p:nvGrpSpPr>
        <p:grpSpPr>
          <a:xfrm>
            <a:off x="9024933" y="3472161"/>
            <a:ext cx="1210588" cy="1350688"/>
            <a:chOff x="5762050" y="3292607"/>
            <a:chExt cx="1210588" cy="1350688"/>
          </a:xfrm>
        </p:grpSpPr>
        <p:sp>
          <p:nvSpPr>
            <p:cNvPr id="27" name="文本框 26">
              <a:extLst>
                <a:ext uri="{FF2B5EF4-FFF2-40B4-BE49-F238E27FC236}">
                  <a16:creationId xmlns:a16="http://schemas.microsoft.com/office/drawing/2014/main" id="{0A8B1D9C-0146-A7F3-BAA2-E9A70E1CE9A9}"/>
                </a:ext>
              </a:extLst>
            </p:cNvPr>
            <p:cNvSpPr txBox="1"/>
            <p:nvPr/>
          </p:nvSpPr>
          <p:spPr>
            <a:xfrm>
              <a:off x="5915939" y="3292607"/>
              <a:ext cx="902811"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归因度量</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17977E47-B1D7-D25D-AC9C-08EF3A20E4A7}"/>
                </a:ext>
              </a:extLst>
            </p:cNvPr>
            <p:cNvSpPr txBox="1"/>
            <p:nvPr/>
          </p:nvSpPr>
          <p:spPr>
            <a:xfrm>
              <a:off x="5762050" y="3652732"/>
              <a:ext cx="1210588" cy="246221"/>
            </a:xfrm>
            <a:prstGeom prst="rect">
              <a:avLst/>
            </a:prstGeom>
            <a:noFill/>
          </p:spPr>
          <p:txBody>
            <a:bodyPr wrap="none" rtlCol="0">
              <a:spAutoFit/>
            </a:bodyPr>
            <a:lstStyle/>
            <a:p>
              <a:pPr algn="ctr"/>
              <a:r>
                <a:rPr lang="zh-CN" altLang="en-US" sz="1000" dirty="0">
                  <a:latin typeface="+mn-ea"/>
                  <a:cs typeface="OPPOSans B" panose="00020600040101010101" pitchFamily="18" charset="-122"/>
                </a:rPr>
                <a:t>效果归因度量体系</a:t>
              </a:r>
              <a:endParaRPr lang="en-US" sz="1000" dirty="0">
                <a:latin typeface="+mn-ea"/>
                <a:cs typeface="OPPOSans B" panose="00020600040101010101" pitchFamily="18" charset="-122"/>
              </a:endParaRPr>
            </a:p>
          </p:txBody>
        </p:sp>
        <p:sp>
          <p:nvSpPr>
            <p:cNvPr id="29" name="文本框 28">
              <a:extLst>
                <a:ext uri="{FF2B5EF4-FFF2-40B4-BE49-F238E27FC236}">
                  <a16:creationId xmlns:a16="http://schemas.microsoft.com/office/drawing/2014/main" id="{1245B35A-FA52-961B-47D5-A2AD28276E14}"/>
                </a:ext>
              </a:extLst>
            </p:cNvPr>
            <p:cNvSpPr txBox="1"/>
            <p:nvPr/>
          </p:nvSpPr>
          <p:spPr>
            <a:xfrm>
              <a:off x="5890290" y="4031624"/>
              <a:ext cx="954107" cy="246221"/>
            </a:xfrm>
            <a:prstGeom prst="rect">
              <a:avLst/>
            </a:prstGeom>
            <a:noFill/>
          </p:spPr>
          <p:txBody>
            <a:bodyPr wrap="none" rtlCol="0">
              <a:spAutoFit/>
            </a:bodyPr>
            <a:lstStyle/>
            <a:p>
              <a:pPr algn="ctr"/>
              <a:r>
                <a:rPr lang="zh-CN" altLang="en-US" sz="1000" dirty="0">
                  <a:latin typeface="+mn-ea"/>
                  <a:cs typeface="OPPOSans B" panose="00020600040101010101" pitchFamily="18" charset="-122"/>
                </a:rPr>
                <a:t>品牌价值评估</a:t>
              </a:r>
              <a:endParaRPr lang="en-US" sz="1000" dirty="0">
                <a:latin typeface="+mn-ea"/>
                <a:cs typeface="OPPOSans B" panose="00020600040101010101" pitchFamily="18" charset="-122"/>
              </a:endParaRPr>
            </a:p>
          </p:txBody>
        </p:sp>
        <p:sp>
          <p:nvSpPr>
            <p:cNvPr id="30" name="文本框 29">
              <a:extLst>
                <a:ext uri="{FF2B5EF4-FFF2-40B4-BE49-F238E27FC236}">
                  <a16:creationId xmlns:a16="http://schemas.microsoft.com/office/drawing/2014/main" id="{9CA04B3C-9008-220B-10FB-ECDD3DEAA5CB}"/>
                </a:ext>
              </a:extLst>
            </p:cNvPr>
            <p:cNvSpPr txBox="1"/>
            <p:nvPr/>
          </p:nvSpPr>
          <p:spPr>
            <a:xfrm>
              <a:off x="6018530" y="4397074"/>
              <a:ext cx="697627" cy="246221"/>
            </a:xfrm>
            <a:prstGeom prst="rect">
              <a:avLst/>
            </a:prstGeom>
            <a:noFill/>
          </p:spPr>
          <p:txBody>
            <a:bodyPr wrap="none" rtlCol="0">
              <a:spAutoFit/>
            </a:bodyPr>
            <a:lstStyle/>
            <a:p>
              <a:pPr algn="ctr"/>
              <a:r>
                <a:rPr lang="zh-CN" altLang="en-US" sz="1000" dirty="0">
                  <a:latin typeface="+mn-ea"/>
                  <a:cs typeface="OPPOSans B" panose="00020600040101010101" pitchFamily="18" charset="-122"/>
                </a:rPr>
                <a:t>线索管理</a:t>
              </a:r>
              <a:endParaRPr lang="en-US" sz="1000" dirty="0">
                <a:latin typeface="+mn-ea"/>
                <a:cs typeface="OPPOSans B" panose="00020600040101010101" pitchFamily="18" charset="-122"/>
              </a:endParaRPr>
            </a:p>
          </p:txBody>
        </p:sp>
        <p:sp>
          <p:nvSpPr>
            <p:cNvPr id="32" name="文本框 31">
              <a:extLst>
                <a:ext uri="{FF2B5EF4-FFF2-40B4-BE49-F238E27FC236}">
                  <a16:creationId xmlns:a16="http://schemas.microsoft.com/office/drawing/2014/main" id="{B94F4DD1-9E64-0591-4FD9-5E4A92CBAD13}"/>
                </a:ext>
              </a:extLst>
            </p:cNvPr>
            <p:cNvSpPr txBox="1"/>
            <p:nvPr/>
          </p:nvSpPr>
          <p:spPr>
            <a:xfrm>
              <a:off x="6235737" y="3841332"/>
              <a:ext cx="263213" cy="246221"/>
            </a:xfrm>
            <a:prstGeom prst="rect">
              <a:avLst/>
            </a:prstGeom>
            <a:noFill/>
          </p:spPr>
          <p:txBody>
            <a:bodyPr wrap="none" rtlCol="0">
              <a:spAutoFit/>
            </a:bodyPr>
            <a:lstStyle/>
            <a:p>
              <a:pPr algn="ctr"/>
              <a:r>
                <a:rPr lang="en-US" altLang="zh-CN" sz="1000" dirty="0">
                  <a:solidFill>
                    <a:srgbClr val="E31D19"/>
                  </a:solidFill>
                  <a:latin typeface="+mn-ea"/>
                  <a:cs typeface="OPPOSans B" panose="00020600040101010101" pitchFamily="18" charset="-122"/>
                </a:rPr>
                <a:t>+</a:t>
              </a:r>
              <a:endParaRPr lang="en-US" sz="1000" dirty="0">
                <a:solidFill>
                  <a:srgbClr val="E31D19"/>
                </a:solidFill>
                <a:latin typeface="+mn-ea"/>
                <a:cs typeface="OPPOSans B" panose="00020600040101010101" pitchFamily="18" charset="-122"/>
              </a:endParaRPr>
            </a:p>
          </p:txBody>
        </p:sp>
        <p:sp>
          <p:nvSpPr>
            <p:cNvPr id="33" name="文本框 32">
              <a:extLst>
                <a:ext uri="{FF2B5EF4-FFF2-40B4-BE49-F238E27FC236}">
                  <a16:creationId xmlns:a16="http://schemas.microsoft.com/office/drawing/2014/main" id="{BB89034F-6EC6-4398-24BB-7224F01FED29}"/>
                </a:ext>
              </a:extLst>
            </p:cNvPr>
            <p:cNvSpPr txBox="1"/>
            <p:nvPr/>
          </p:nvSpPr>
          <p:spPr>
            <a:xfrm>
              <a:off x="6235736" y="3842178"/>
              <a:ext cx="263213" cy="246221"/>
            </a:xfrm>
            <a:prstGeom prst="rect">
              <a:avLst/>
            </a:prstGeom>
            <a:noFill/>
          </p:spPr>
          <p:txBody>
            <a:bodyPr wrap="none" rtlCol="0">
              <a:spAutoFit/>
            </a:bodyPr>
            <a:lstStyle/>
            <a:p>
              <a:pPr algn="ctr"/>
              <a:r>
                <a:rPr lang="en-US" altLang="zh-CN" sz="1000" dirty="0">
                  <a:solidFill>
                    <a:srgbClr val="E31D19"/>
                  </a:solidFill>
                  <a:latin typeface="+mn-ea"/>
                  <a:cs typeface="OPPOSans B" panose="00020600040101010101" pitchFamily="18" charset="-122"/>
                </a:rPr>
                <a:t>+</a:t>
              </a:r>
              <a:endParaRPr lang="en-US" sz="1000" dirty="0">
                <a:solidFill>
                  <a:srgbClr val="E31D19"/>
                </a:solidFill>
                <a:latin typeface="+mn-ea"/>
                <a:cs typeface="OPPOSans B" panose="00020600040101010101" pitchFamily="18" charset="-122"/>
              </a:endParaRPr>
            </a:p>
          </p:txBody>
        </p:sp>
        <p:sp>
          <p:nvSpPr>
            <p:cNvPr id="34" name="文本框 33">
              <a:extLst>
                <a:ext uri="{FF2B5EF4-FFF2-40B4-BE49-F238E27FC236}">
                  <a16:creationId xmlns:a16="http://schemas.microsoft.com/office/drawing/2014/main" id="{3FC75F76-91AF-CBA9-E0AF-BE08688CCCF3}"/>
                </a:ext>
              </a:extLst>
            </p:cNvPr>
            <p:cNvSpPr txBox="1"/>
            <p:nvPr/>
          </p:nvSpPr>
          <p:spPr>
            <a:xfrm>
              <a:off x="6235736" y="4200598"/>
              <a:ext cx="263213" cy="246221"/>
            </a:xfrm>
            <a:prstGeom prst="rect">
              <a:avLst/>
            </a:prstGeom>
            <a:noFill/>
          </p:spPr>
          <p:txBody>
            <a:bodyPr wrap="none" rtlCol="0">
              <a:spAutoFit/>
            </a:bodyPr>
            <a:lstStyle/>
            <a:p>
              <a:pPr algn="ctr"/>
              <a:r>
                <a:rPr lang="en-US" altLang="zh-CN" sz="1000" dirty="0">
                  <a:solidFill>
                    <a:srgbClr val="E31D19"/>
                  </a:solidFill>
                  <a:latin typeface="+mn-ea"/>
                  <a:cs typeface="OPPOSans B" panose="00020600040101010101" pitchFamily="18" charset="-122"/>
                </a:rPr>
                <a:t>+</a:t>
              </a:r>
              <a:endParaRPr lang="en-US" sz="1000" dirty="0">
                <a:solidFill>
                  <a:srgbClr val="E31D19"/>
                </a:solidFill>
                <a:latin typeface="+mn-ea"/>
                <a:cs typeface="OPPOSans B" panose="00020600040101010101" pitchFamily="18" charset="-122"/>
              </a:endParaRPr>
            </a:p>
          </p:txBody>
        </p:sp>
      </p:grpSp>
      <p:sp>
        <p:nvSpPr>
          <p:cNvPr id="31" name="文本框 30">
            <a:extLst>
              <a:ext uri="{FF2B5EF4-FFF2-40B4-BE49-F238E27FC236}">
                <a16:creationId xmlns:a16="http://schemas.microsoft.com/office/drawing/2014/main" id="{B6AC8FD1-35BA-B502-8BDF-4D17F5639B88}"/>
              </a:ext>
            </a:extLst>
          </p:cNvPr>
          <p:cNvSpPr txBox="1"/>
          <p:nvPr/>
        </p:nvSpPr>
        <p:spPr>
          <a:xfrm>
            <a:off x="660400" y="3924865"/>
            <a:ext cx="1620957" cy="634533"/>
          </a:xfrm>
          <a:prstGeom prst="rect">
            <a:avLst/>
          </a:prstGeom>
          <a:noFill/>
        </p:spPr>
        <p:txBody>
          <a:bodyPr vert="horz" wrap="none" rtlCol="0">
            <a:spAutoFit/>
          </a:bodyPr>
          <a:lstStyle/>
          <a:p>
            <a:pPr>
              <a:lnSpc>
                <a:spcPct val="130000"/>
              </a:lnSpc>
            </a:pP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高效产品转化中枢</a:t>
            </a:r>
            <a:endParaRPr lang="en-US" altLang="zh-CN"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助力营销目标达成</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DE1BBDCC-1560-08BF-CD95-FC525EB29093}"/>
              </a:ext>
            </a:extLst>
          </p:cNvPr>
          <p:cNvSpPr txBox="1"/>
          <p:nvPr/>
        </p:nvSpPr>
        <p:spPr>
          <a:xfrm>
            <a:off x="2945349" y="2598510"/>
            <a:ext cx="1005404" cy="338554"/>
          </a:xfrm>
          <a:prstGeom prst="rect">
            <a:avLst/>
          </a:prstGeom>
          <a:noFill/>
        </p:spPr>
        <p:txBody>
          <a:bodyPr vert="horz" wrap="non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量级保障</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6" name="文本框 35">
            <a:extLst>
              <a:ext uri="{FF2B5EF4-FFF2-40B4-BE49-F238E27FC236}">
                <a16:creationId xmlns:a16="http://schemas.microsoft.com/office/drawing/2014/main" id="{3771EDD5-65BA-0B99-46CE-1C1E85774DE8}"/>
              </a:ext>
            </a:extLst>
          </p:cNvPr>
          <p:cNvSpPr txBox="1"/>
          <p:nvPr/>
        </p:nvSpPr>
        <p:spPr>
          <a:xfrm>
            <a:off x="7283984" y="2583121"/>
            <a:ext cx="1005404" cy="338554"/>
          </a:xfrm>
          <a:prstGeom prst="rect">
            <a:avLst/>
          </a:prstGeom>
          <a:noFill/>
        </p:spPr>
        <p:txBody>
          <a:bodyPr vert="horz" wrap="non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效果保障</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C482E182-204C-AD14-75F3-BBAAA0E76304}"/>
              </a:ext>
            </a:extLst>
          </p:cNvPr>
          <p:cNvSpPr txBox="1"/>
          <p:nvPr/>
        </p:nvSpPr>
        <p:spPr>
          <a:xfrm>
            <a:off x="4471680" y="1595921"/>
            <a:ext cx="3461204" cy="2568341"/>
          </a:xfrm>
          <a:prstGeom prst="rect">
            <a:avLst/>
          </a:prstGeom>
          <a:noFill/>
        </p:spPr>
        <p:txBody>
          <a:bodyPr wrap="none" rtlCol="0">
            <a:prstTxWarp prst="textArchUp">
              <a:avLst/>
            </a:prstTxWarp>
            <a:spAutoFit/>
          </a:bodyPr>
          <a:lstStyle/>
          <a:p>
            <a:pPr algn="ctr"/>
            <a:r>
              <a:rPr lang="zh-CN" altLang="en-US"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全场景资源 </a:t>
            </a:r>
            <a:r>
              <a:rPr lang="en-US" altLang="zh-CN"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24</a:t>
            </a:r>
            <a:r>
              <a:rPr lang="zh-CN" altLang="en-US"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小时稳定触达用户</a:t>
            </a:r>
            <a:endParaRPr lang="en-US"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CA4431BA-CEE5-00F6-0682-26956C1C8719}"/>
              </a:ext>
            </a:extLst>
          </p:cNvPr>
          <p:cNvSpPr txBox="1"/>
          <p:nvPr/>
        </p:nvSpPr>
        <p:spPr>
          <a:xfrm>
            <a:off x="4471680" y="3756406"/>
            <a:ext cx="3461204" cy="2568341"/>
          </a:xfrm>
          <a:prstGeom prst="rect">
            <a:avLst/>
          </a:prstGeom>
          <a:noFill/>
        </p:spPr>
        <p:txBody>
          <a:bodyPr wrap="none" rtlCol="0">
            <a:prstTxWarp prst="textArchDown">
              <a:avLst/>
            </a:prstTxWarp>
            <a:spAutoFit/>
          </a:bodyPr>
          <a:lstStyle/>
          <a:p>
            <a:pPr algn="ctr"/>
            <a:r>
              <a:rPr lang="zh-CN" altLang="en-US"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原声内容生态矩阵 建立品牌共鸣</a:t>
            </a:r>
            <a:endParaRPr lang="en-US" sz="1400" spc="3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42" name="组合 41">
            <a:extLst>
              <a:ext uri="{FF2B5EF4-FFF2-40B4-BE49-F238E27FC236}">
                <a16:creationId xmlns:a16="http://schemas.microsoft.com/office/drawing/2014/main" id="{DD8EA01E-BC74-E904-3663-AB78F7A31535}"/>
              </a:ext>
            </a:extLst>
          </p:cNvPr>
          <p:cNvGrpSpPr/>
          <p:nvPr/>
        </p:nvGrpSpPr>
        <p:grpSpPr>
          <a:xfrm>
            <a:off x="6079564" y="5594366"/>
            <a:ext cx="219466" cy="318794"/>
            <a:chOff x="11518900" y="3686796"/>
            <a:chExt cx="1060704" cy="1540768"/>
          </a:xfrm>
        </p:grpSpPr>
        <p:sp>
          <p:nvSpPr>
            <p:cNvPr id="40" name="等腰三角形 39">
              <a:extLst>
                <a:ext uri="{FF2B5EF4-FFF2-40B4-BE49-F238E27FC236}">
                  <a16:creationId xmlns:a16="http://schemas.microsoft.com/office/drawing/2014/main" id="{9946CE20-2601-152C-96AF-967BFBFAA71F}"/>
                </a:ext>
              </a:extLst>
            </p:cNvPr>
            <p:cNvSpPr/>
            <p:nvPr/>
          </p:nvSpPr>
          <p:spPr>
            <a:xfrm>
              <a:off x="11518900" y="3686796"/>
              <a:ext cx="1060704" cy="914400"/>
            </a:xfrm>
            <a:prstGeom prst="triangle">
              <a:avLst/>
            </a:prstGeom>
            <a:gradFill>
              <a:gsLst>
                <a:gs pos="0">
                  <a:srgbClr val="E31D19">
                    <a:alpha val="70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等腰三角形 40">
              <a:extLst>
                <a:ext uri="{FF2B5EF4-FFF2-40B4-BE49-F238E27FC236}">
                  <a16:creationId xmlns:a16="http://schemas.microsoft.com/office/drawing/2014/main" id="{FD5E9CF4-2862-3CE3-BDB2-A98209E1B260}"/>
                </a:ext>
              </a:extLst>
            </p:cNvPr>
            <p:cNvSpPr/>
            <p:nvPr/>
          </p:nvSpPr>
          <p:spPr>
            <a:xfrm>
              <a:off x="11518900" y="4313164"/>
              <a:ext cx="1060704" cy="914400"/>
            </a:xfrm>
            <a:prstGeom prst="triangle">
              <a:avLst/>
            </a:prstGeom>
            <a:gradFill>
              <a:gsLst>
                <a:gs pos="0">
                  <a:srgbClr val="E31D19">
                    <a:alpha val="70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组合 42">
            <a:extLst>
              <a:ext uri="{FF2B5EF4-FFF2-40B4-BE49-F238E27FC236}">
                <a16:creationId xmlns:a16="http://schemas.microsoft.com/office/drawing/2014/main" id="{296740CF-A80F-8565-60FC-A10BC2654798}"/>
              </a:ext>
            </a:extLst>
          </p:cNvPr>
          <p:cNvGrpSpPr/>
          <p:nvPr/>
        </p:nvGrpSpPr>
        <p:grpSpPr>
          <a:xfrm flipV="1">
            <a:off x="6079564" y="1988673"/>
            <a:ext cx="219466" cy="318794"/>
            <a:chOff x="11518900" y="3686796"/>
            <a:chExt cx="1060704" cy="1540768"/>
          </a:xfrm>
        </p:grpSpPr>
        <p:sp>
          <p:nvSpPr>
            <p:cNvPr id="44" name="等腰三角形 43">
              <a:extLst>
                <a:ext uri="{FF2B5EF4-FFF2-40B4-BE49-F238E27FC236}">
                  <a16:creationId xmlns:a16="http://schemas.microsoft.com/office/drawing/2014/main" id="{00339987-8295-0659-8036-DE6032DA62C8}"/>
                </a:ext>
              </a:extLst>
            </p:cNvPr>
            <p:cNvSpPr/>
            <p:nvPr/>
          </p:nvSpPr>
          <p:spPr>
            <a:xfrm>
              <a:off x="11518900" y="3686796"/>
              <a:ext cx="1060704" cy="914400"/>
            </a:xfrm>
            <a:prstGeom prst="triangle">
              <a:avLst/>
            </a:prstGeom>
            <a:gradFill>
              <a:gsLst>
                <a:gs pos="0">
                  <a:srgbClr val="E31D19">
                    <a:alpha val="70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等腰三角形 44">
              <a:extLst>
                <a:ext uri="{FF2B5EF4-FFF2-40B4-BE49-F238E27FC236}">
                  <a16:creationId xmlns:a16="http://schemas.microsoft.com/office/drawing/2014/main" id="{DC52FA4D-D19B-0C27-EE9B-72DF50FE19A8}"/>
                </a:ext>
              </a:extLst>
            </p:cNvPr>
            <p:cNvSpPr/>
            <p:nvPr/>
          </p:nvSpPr>
          <p:spPr>
            <a:xfrm>
              <a:off x="11518900" y="4313164"/>
              <a:ext cx="1060704" cy="914400"/>
            </a:xfrm>
            <a:prstGeom prst="triangle">
              <a:avLst/>
            </a:prstGeom>
            <a:gradFill>
              <a:gsLst>
                <a:gs pos="0">
                  <a:srgbClr val="E31D19">
                    <a:alpha val="70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矩形: 圆角 11">
            <a:extLst>
              <a:ext uri="{FF2B5EF4-FFF2-40B4-BE49-F238E27FC236}">
                <a16:creationId xmlns:a16="http://schemas.microsoft.com/office/drawing/2014/main" id="{8A2E5E66-172C-BDA1-1C48-9D870C7D1DFC}"/>
              </a:ext>
            </a:extLst>
          </p:cNvPr>
          <p:cNvSpPr/>
          <p:nvPr/>
        </p:nvSpPr>
        <p:spPr>
          <a:xfrm>
            <a:off x="4913086" y="4750054"/>
            <a:ext cx="2946400" cy="506854"/>
          </a:xfrm>
          <a:prstGeom prst="roundRect">
            <a:avLst>
              <a:gd name="adj" fmla="val 13258"/>
            </a:avLst>
          </a:prstGeom>
          <a:gradFill>
            <a:gsLst>
              <a:gs pos="0">
                <a:schemeClr val="bg1">
                  <a:alpha val="40000"/>
                </a:schemeClr>
              </a:gs>
              <a:gs pos="100000">
                <a:schemeClr val="bg1">
                  <a:alpha val="10000"/>
                </a:schemeClr>
              </a:gs>
            </a:gsLst>
            <a:lin ang="5400000" scaled="0"/>
          </a:gradFill>
          <a:ln w="9525">
            <a:gradFill>
              <a:gsLst>
                <a:gs pos="0">
                  <a:schemeClr val="bg1">
                    <a:alpha val="19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02A2C3F8-8D84-EF16-6A65-9D56D268C324}"/>
              </a:ext>
            </a:extLst>
          </p:cNvPr>
          <p:cNvSpPr txBox="1"/>
          <p:nvPr/>
        </p:nvSpPr>
        <p:spPr>
          <a:xfrm>
            <a:off x="5646634" y="4849593"/>
            <a:ext cx="1441421"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系统级作弊能力</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3018262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5DE9280E-1D50-4584-0C9E-701DAE04133D}"/>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4" name="任意多边形: 形状 43">
            <a:extLst>
              <a:ext uri="{FF2B5EF4-FFF2-40B4-BE49-F238E27FC236}">
                <a16:creationId xmlns:a16="http://schemas.microsoft.com/office/drawing/2014/main" id="{848F5B01-0158-E8F2-ED7F-04E7042EA774}"/>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椭圆 5">
            <a:extLst>
              <a:ext uri="{FF2B5EF4-FFF2-40B4-BE49-F238E27FC236}">
                <a16:creationId xmlns:a16="http://schemas.microsoft.com/office/drawing/2014/main" id="{40CD83AB-44FC-BD41-D7AF-A82DC9C9B92F}"/>
              </a:ext>
            </a:extLst>
          </p:cNvPr>
          <p:cNvSpPr/>
          <p:nvPr/>
        </p:nvSpPr>
        <p:spPr>
          <a:xfrm>
            <a:off x="3886201" y="1343026"/>
            <a:ext cx="4505324" cy="4505324"/>
          </a:xfrm>
          <a:prstGeom prst="ellipse">
            <a:avLst/>
          </a:prstGeom>
          <a:no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椭圆 4">
            <a:extLst>
              <a:ext uri="{FF2B5EF4-FFF2-40B4-BE49-F238E27FC236}">
                <a16:creationId xmlns:a16="http://schemas.microsoft.com/office/drawing/2014/main" id="{09011442-D0D6-7227-86F7-C5EA45A36440}"/>
              </a:ext>
            </a:extLst>
          </p:cNvPr>
          <p:cNvSpPr/>
          <p:nvPr/>
        </p:nvSpPr>
        <p:spPr>
          <a:xfrm>
            <a:off x="4094465" y="1563839"/>
            <a:ext cx="4063698" cy="4063698"/>
          </a:xfrm>
          <a:prstGeom prst="ellipse">
            <a:avLst/>
          </a:prstGeom>
          <a:noFill/>
          <a:ln>
            <a:solidFill>
              <a:srgbClr val="E31D19">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椭圆 3">
            <a:extLst>
              <a:ext uri="{FF2B5EF4-FFF2-40B4-BE49-F238E27FC236}">
                <a16:creationId xmlns:a16="http://schemas.microsoft.com/office/drawing/2014/main" id="{5D27612D-D68C-69DA-EA6E-DDCAAC0704DD}"/>
              </a:ext>
            </a:extLst>
          </p:cNvPr>
          <p:cNvSpPr/>
          <p:nvPr/>
        </p:nvSpPr>
        <p:spPr>
          <a:xfrm>
            <a:off x="4672013" y="2128838"/>
            <a:ext cx="2933700" cy="2933700"/>
          </a:xfrm>
          <a:prstGeom prst="ellipse">
            <a:avLst/>
          </a:prstGeom>
          <a:no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87E8125B-6EFB-F938-51BE-1840C439D244}"/>
              </a:ext>
            </a:extLst>
          </p:cNvPr>
          <p:cNvSpPr/>
          <p:nvPr/>
        </p:nvSpPr>
        <p:spPr>
          <a:xfrm>
            <a:off x="5164173" y="1492181"/>
            <a:ext cx="1201458" cy="1201458"/>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2DFD4A3D-F611-B6EC-E6F7-D5DFB260B9FD}"/>
              </a:ext>
            </a:extLst>
          </p:cNvPr>
          <p:cNvSpPr/>
          <p:nvPr/>
        </p:nvSpPr>
        <p:spPr>
          <a:xfrm>
            <a:off x="4189483" y="3971487"/>
            <a:ext cx="1201458" cy="1201458"/>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94E91D4B-DCB7-26E8-62DF-892E05107859}"/>
              </a:ext>
            </a:extLst>
          </p:cNvPr>
          <p:cNvSpPr/>
          <p:nvPr/>
        </p:nvSpPr>
        <p:spPr>
          <a:xfrm>
            <a:off x="7073386" y="3769497"/>
            <a:ext cx="1293041" cy="1293041"/>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D308EFCE-FCEB-11C1-008E-023BD3774217}"/>
              </a:ext>
            </a:extLst>
          </p:cNvPr>
          <p:cNvSpPr/>
          <p:nvPr/>
        </p:nvSpPr>
        <p:spPr>
          <a:xfrm>
            <a:off x="6576860" y="5205469"/>
            <a:ext cx="642881" cy="642881"/>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4C556A35-43B6-4253-A63F-179A56011BF4}"/>
              </a:ext>
            </a:extLst>
          </p:cNvPr>
          <p:cNvSpPr/>
          <p:nvPr/>
        </p:nvSpPr>
        <p:spPr>
          <a:xfrm>
            <a:off x="8044986" y="2924329"/>
            <a:ext cx="642881" cy="642881"/>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FB611569-F300-C260-AF03-6EBC334D350D}"/>
              </a:ext>
            </a:extLst>
          </p:cNvPr>
          <p:cNvSpPr/>
          <p:nvPr/>
        </p:nvSpPr>
        <p:spPr>
          <a:xfrm>
            <a:off x="4189483" y="1717239"/>
            <a:ext cx="642881" cy="642881"/>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5E8518FB-5505-C687-AB79-77B49E5DA246}"/>
              </a:ext>
            </a:extLst>
          </p:cNvPr>
          <p:cNvSpPr/>
          <p:nvPr/>
        </p:nvSpPr>
        <p:spPr>
          <a:xfrm>
            <a:off x="3774727" y="2771832"/>
            <a:ext cx="818311" cy="818311"/>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BD918D56-436A-FFA6-BC88-04A457C023BE}"/>
              </a:ext>
            </a:extLst>
          </p:cNvPr>
          <p:cNvSpPr/>
          <p:nvPr/>
        </p:nvSpPr>
        <p:spPr>
          <a:xfrm>
            <a:off x="3155773" y="3812381"/>
            <a:ext cx="652463" cy="652463"/>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72A3847B-ADE2-AD5A-55B2-C59A394DE0D5}"/>
              </a:ext>
            </a:extLst>
          </p:cNvPr>
          <p:cNvSpPr/>
          <p:nvPr/>
        </p:nvSpPr>
        <p:spPr>
          <a:xfrm>
            <a:off x="5698178" y="4753207"/>
            <a:ext cx="652463" cy="652463"/>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FF1D5026-5FE9-B33B-36BF-D3BECBC1C9E0}"/>
              </a:ext>
            </a:extLst>
          </p:cNvPr>
          <p:cNvSpPr/>
          <p:nvPr/>
        </p:nvSpPr>
        <p:spPr>
          <a:xfrm>
            <a:off x="8644425" y="3826669"/>
            <a:ext cx="652463" cy="652463"/>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0E25D647-B520-5714-84D3-931C77B4A36B}"/>
              </a:ext>
            </a:extLst>
          </p:cNvPr>
          <p:cNvSpPr/>
          <p:nvPr/>
        </p:nvSpPr>
        <p:spPr>
          <a:xfrm>
            <a:off x="6531559" y="982277"/>
            <a:ext cx="652463" cy="652463"/>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B706B58E-3980-40A8-AB52-0E819B65EEF4}"/>
              </a:ext>
            </a:extLst>
          </p:cNvPr>
          <p:cNvSpPr/>
          <p:nvPr/>
        </p:nvSpPr>
        <p:spPr>
          <a:xfrm>
            <a:off x="7264784" y="1717239"/>
            <a:ext cx="842404" cy="842404"/>
          </a:xfrm>
          <a:prstGeom prst="ellipse">
            <a:avLst/>
          </a:prstGeom>
          <a:solidFill>
            <a:srgbClr val="FFF6F6"/>
          </a:solidFill>
          <a:ln w="6350">
            <a:solidFill>
              <a:srgbClr val="E31D19">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D86FB6ED-856A-AA3F-A9C2-5DEB0A5A6EA2}"/>
              </a:ext>
            </a:extLst>
          </p:cNvPr>
          <p:cNvSpPr txBox="1"/>
          <p:nvPr/>
        </p:nvSpPr>
        <p:spPr>
          <a:xfrm>
            <a:off x="5287849" y="1892855"/>
            <a:ext cx="954108" cy="400110"/>
          </a:xfrm>
          <a:prstGeom prst="rect">
            <a:avLst/>
          </a:prstGeom>
          <a:noFill/>
        </p:spPr>
        <p:txBody>
          <a:bodyPr vert="horz"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冲击力</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6E9D58CD-0686-498A-30EB-4490F24D0E79}"/>
              </a:ext>
            </a:extLst>
          </p:cNvPr>
          <p:cNvSpPr txBox="1"/>
          <p:nvPr/>
        </p:nvSpPr>
        <p:spPr>
          <a:xfrm>
            <a:off x="4313159" y="4416017"/>
            <a:ext cx="954107" cy="400110"/>
          </a:xfrm>
          <a:prstGeom prst="rect">
            <a:avLst/>
          </a:prstGeom>
          <a:noFill/>
        </p:spPr>
        <p:txBody>
          <a:bodyPr vert="horz"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速度感</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61BA99F7-1A7B-8659-4877-0B753B34D853}"/>
              </a:ext>
            </a:extLst>
          </p:cNvPr>
          <p:cNvSpPr txBox="1"/>
          <p:nvPr/>
        </p:nvSpPr>
        <p:spPr>
          <a:xfrm>
            <a:off x="7265894" y="4215962"/>
            <a:ext cx="954107" cy="400110"/>
          </a:xfrm>
          <a:prstGeom prst="rect">
            <a:avLst/>
          </a:prstGeom>
          <a:noFill/>
        </p:spPr>
        <p:txBody>
          <a:bodyPr vert="horz"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火爆感</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22F1F36C-3B63-241E-7A30-7E1F7302B688}"/>
              </a:ext>
            </a:extLst>
          </p:cNvPr>
          <p:cNvSpPr txBox="1"/>
          <p:nvPr/>
        </p:nvSpPr>
        <p:spPr>
          <a:xfrm>
            <a:off x="8171500" y="3076492"/>
            <a:ext cx="389851" cy="338554"/>
          </a:xfrm>
          <a:prstGeom prst="rect">
            <a:avLst/>
          </a:prstGeom>
          <a:noFill/>
        </p:spPr>
        <p:txBody>
          <a:bodyPr vert="horz" wrap="non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劵</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42B53031-286F-9B88-5EE7-1B64500DDA19}"/>
              </a:ext>
            </a:extLst>
          </p:cNvPr>
          <p:cNvSpPr txBox="1"/>
          <p:nvPr/>
        </p:nvSpPr>
        <p:spPr>
          <a:xfrm>
            <a:off x="6634151" y="5357632"/>
            <a:ext cx="595036" cy="338554"/>
          </a:xfrm>
          <a:prstGeom prst="rect">
            <a:avLst/>
          </a:prstGeom>
          <a:noFill/>
        </p:spPr>
        <p:txBody>
          <a:bodyPr vert="horz" wrap="non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闪电</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4" name="文本框 23">
            <a:extLst>
              <a:ext uri="{FF2B5EF4-FFF2-40B4-BE49-F238E27FC236}">
                <a16:creationId xmlns:a16="http://schemas.microsoft.com/office/drawing/2014/main" id="{486F826F-3124-CD80-8991-0E7C2E8FC204}"/>
              </a:ext>
            </a:extLst>
          </p:cNvPr>
          <p:cNvSpPr txBox="1"/>
          <p:nvPr/>
        </p:nvSpPr>
        <p:spPr>
          <a:xfrm>
            <a:off x="4219169" y="1868279"/>
            <a:ext cx="595036" cy="338554"/>
          </a:xfrm>
          <a:prstGeom prst="rect">
            <a:avLst/>
          </a:prstGeom>
          <a:noFill/>
        </p:spPr>
        <p:txBody>
          <a:bodyPr vert="horz" wrap="non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钞票</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7248A735-747F-3327-DF45-6FF1D61D1757}"/>
              </a:ext>
            </a:extLst>
          </p:cNvPr>
          <p:cNvSpPr txBox="1"/>
          <p:nvPr/>
        </p:nvSpPr>
        <p:spPr>
          <a:xfrm>
            <a:off x="6579867" y="1139231"/>
            <a:ext cx="543740"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光效</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2CCBE301-CEA2-EF35-3156-9CECA01476C5}"/>
              </a:ext>
            </a:extLst>
          </p:cNvPr>
          <p:cNvSpPr txBox="1"/>
          <p:nvPr/>
        </p:nvSpPr>
        <p:spPr>
          <a:xfrm>
            <a:off x="7395680" y="1976674"/>
            <a:ext cx="543740"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红包</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DD8C11F7-DBD8-65ED-2A41-9D9DC475980D}"/>
              </a:ext>
            </a:extLst>
          </p:cNvPr>
          <p:cNvSpPr txBox="1"/>
          <p:nvPr/>
        </p:nvSpPr>
        <p:spPr>
          <a:xfrm>
            <a:off x="8599789" y="3999011"/>
            <a:ext cx="723275"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效果保</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909FCC2D-ECE0-C425-F39E-6FFB341306DF}"/>
              </a:ext>
            </a:extLst>
          </p:cNvPr>
          <p:cNvSpPr txBox="1"/>
          <p:nvPr/>
        </p:nvSpPr>
        <p:spPr>
          <a:xfrm>
            <a:off x="5728029" y="4946876"/>
            <a:ext cx="543740"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钱币</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55D8B426-C12A-8575-D5BE-05109D7B1B2B}"/>
              </a:ext>
            </a:extLst>
          </p:cNvPr>
          <p:cNvSpPr txBox="1"/>
          <p:nvPr/>
        </p:nvSpPr>
        <p:spPr>
          <a:xfrm>
            <a:off x="3205185" y="4000726"/>
            <a:ext cx="543740"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钱币</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0" name="文本框 29">
            <a:extLst>
              <a:ext uri="{FF2B5EF4-FFF2-40B4-BE49-F238E27FC236}">
                <a16:creationId xmlns:a16="http://schemas.microsoft.com/office/drawing/2014/main" id="{8499FB26-B069-3CCC-B2DB-C35B33D6993B}"/>
              </a:ext>
            </a:extLst>
          </p:cNvPr>
          <p:cNvSpPr txBox="1"/>
          <p:nvPr/>
        </p:nvSpPr>
        <p:spPr>
          <a:xfrm>
            <a:off x="3802614" y="3056180"/>
            <a:ext cx="723276" cy="307777"/>
          </a:xfrm>
          <a:prstGeom prst="rect">
            <a:avLst/>
          </a:prstGeom>
          <a:noFill/>
        </p:spPr>
        <p:txBody>
          <a:bodyPr vert="horz" wrap="none" rtlCol="0">
            <a:spAutoFit/>
          </a:bodyPr>
          <a:lstStyle/>
          <a:p>
            <a:pPr algn="ct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优惠券</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1" name="文本框 30">
            <a:extLst>
              <a:ext uri="{FF2B5EF4-FFF2-40B4-BE49-F238E27FC236}">
                <a16:creationId xmlns:a16="http://schemas.microsoft.com/office/drawing/2014/main" id="{A27F77FC-CEE0-7081-834A-D5B2A5B1E621}"/>
              </a:ext>
            </a:extLst>
          </p:cNvPr>
          <p:cNvSpPr txBox="1"/>
          <p:nvPr/>
        </p:nvSpPr>
        <p:spPr>
          <a:xfrm>
            <a:off x="4736810" y="1260547"/>
            <a:ext cx="364203" cy="307777"/>
          </a:xfrm>
          <a:prstGeom prst="rect">
            <a:avLst/>
          </a:prstGeom>
          <a:noFill/>
        </p:spPr>
        <p:txBody>
          <a:bodyPr vert="horz" wrap="none" rtlCol="0">
            <a:spAutoFit/>
          </a:bodyPr>
          <a:lstStyle/>
          <a:p>
            <a:pPr algn="r"/>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钱</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文本框 31">
            <a:extLst>
              <a:ext uri="{FF2B5EF4-FFF2-40B4-BE49-F238E27FC236}">
                <a16:creationId xmlns:a16="http://schemas.microsoft.com/office/drawing/2014/main" id="{7E6BBA5A-CF97-75BF-E464-51C9D85954C1}"/>
              </a:ext>
            </a:extLst>
          </p:cNvPr>
          <p:cNvSpPr txBox="1"/>
          <p:nvPr/>
        </p:nvSpPr>
        <p:spPr>
          <a:xfrm>
            <a:off x="3169245" y="2360120"/>
            <a:ext cx="543740" cy="307777"/>
          </a:xfrm>
          <a:prstGeom prst="rect">
            <a:avLst/>
          </a:prstGeom>
          <a:noFill/>
        </p:spPr>
        <p:txBody>
          <a:bodyPr vert="horz" wrap="none" rtlCol="0">
            <a:spAutoFit/>
          </a:bodyPr>
          <a:lstStyle/>
          <a:p>
            <a:pPr algn="r"/>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闪亮</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F1C5D58A-492A-4B44-374C-FB130BE99E77}"/>
              </a:ext>
            </a:extLst>
          </p:cNvPr>
          <p:cNvSpPr txBox="1"/>
          <p:nvPr/>
        </p:nvSpPr>
        <p:spPr>
          <a:xfrm>
            <a:off x="2426301" y="3413321"/>
            <a:ext cx="543740" cy="307777"/>
          </a:xfrm>
          <a:prstGeom prst="rect">
            <a:avLst/>
          </a:prstGeom>
          <a:noFill/>
        </p:spPr>
        <p:txBody>
          <a:bodyPr vert="horz" wrap="none" rtlCol="0">
            <a:spAutoFit/>
          </a:bodyPr>
          <a:lstStyle/>
          <a:p>
            <a:pPr algn="r"/>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促销</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文本框 33">
            <a:extLst>
              <a:ext uri="{FF2B5EF4-FFF2-40B4-BE49-F238E27FC236}">
                <a16:creationId xmlns:a16="http://schemas.microsoft.com/office/drawing/2014/main" id="{3CCD0A8F-1C4C-B901-9BE9-DB669EF7AD43}"/>
              </a:ext>
            </a:extLst>
          </p:cNvPr>
          <p:cNvSpPr txBox="1"/>
          <p:nvPr/>
        </p:nvSpPr>
        <p:spPr>
          <a:xfrm>
            <a:off x="3514187" y="4696786"/>
            <a:ext cx="543740" cy="307777"/>
          </a:xfrm>
          <a:prstGeom prst="rect">
            <a:avLst/>
          </a:prstGeom>
          <a:noFill/>
        </p:spPr>
        <p:txBody>
          <a:bodyPr vert="horz" wrap="none" rtlCol="0">
            <a:spAutoFit/>
          </a:bodyPr>
          <a:lstStyle/>
          <a:p>
            <a:pPr algn="r"/>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品质</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5" name="文本框 34">
            <a:extLst>
              <a:ext uri="{FF2B5EF4-FFF2-40B4-BE49-F238E27FC236}">
                <a16:creationId xmlns:a16="http://schemas.microsoft.com/office/drawing/2014/main" id="{C3E7F318-0D28-E544-832C-DE6196869E81}"/>
              </a:ext>
            </a:extLst>
          </p:cNvPr>
          <p:cNvSpPr txBox="1"/>
          <p:nvPr/>
        </p:nvSpPr>
        <p:spPr>
          <a:xfrm>
            <a:off x="4369417" y="5569706"/>
            <a:ext cx="543740" cy="307777"/>
          </a:xfrm>
          <a:prstGeom prst="rect">
            <a:avLst/>
          </a:prstGeom>
          <a:noFill/>
        </p:spPr>
        <p:txBody>
          <a:bodyPr vert="horz" wrap="none" rtlCol="0">
            <a:spAutoFit/>
          </a:bodyPr>
          <a:lstStyle/>
          <a:p>
            <a:pPr algn="r"/>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纸币</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文本框 35">
            <a:extLst>
              <a:ext uri="{FF2B5EF4-FFF2-40B4-BE49-F238E27FC236}">
                <a16:creationId xmlns:a16="http://schemas.microsoft.com/office/drawing/2014/main" id="{C4922493-5494-1AD6-3448-B6DA25A4CEE8}"/>
              </a:ext>
            </a:extLst>
          </p:cNvPr>
          <p:cNvSpPr txBox="1"/>
          <p:nvPr/>
        </p:nvSpPr>
        <p:spPr>
          <a:xfrm>
            <a:off x="7806532" y="5488872"/>
            <a:ext cx="543739" cy="307777"/>
          </a:xfrm>
          <a:prstGeom prst="rect">
            <a:avLst/>
          </a:prstGeom>
          <a:noFill/>
        </p:spPr>
        <p:txBody>
          <a:bodyPr vert="horz" wrap="none" rtlCol="0">
            <a:spAutoFit/>
          </a:bodyPr>
          <a:lstStyle/>
          <a:p>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紧迫</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文本框 36">
            <a:extLst>
              <a:ext uri="{FF2B5EF4-FFF2-40B4-BE49-F238E27FC236}">
                <a16:creationId xmlns:a16="http://schemas.microsoft.com/office/drawing/2014/main" id="{CFE0DD35-DE71-8BD8-B83C-FA54A2CB5ED5}"/>
              </a:ext>
            </a:extLst>
          </p:cNvPr>
          <p:cNvSpPr txBox="1"/>
          <p:nvPr/>
        </p:nvSpPr>
        <p:spPr>
          <a:xfrm>
            <a:off x="8735711" y="4860278"/>
            <a:ext cx="723275" cy="307777"/>
          </a:xfrm>
          <a:prstGeom prst="rect">
            <a:avLst/>
          </a:prstGeom>
          <a:noFill/>
        </p:spPr>
        <p:txBody>
          <a:bodyPr vert="horz" wrap="none" rtlCol="0">
            <a:spAutoFit/>
          </a:bodyPr>
          <a:lstStyle/>
          <a:p>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人气感</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BCACDC12-6C6E-D02C-2B8F-249FAF4C98DD}"/>
              </a:ext>
            </a:extLst>
          </p:cNvPr>
          <p:cNvSpPr txBox="1"/>
          <p:nvPr/>
        </p:nvSpPr>
        <p:spPr>
          <a:xfrm>
            <a:off x="8874599" y="3328319"/>
            <a:ext cx="543739" cy="307777"/>
          </a:xfrm>
          <a:prstGeom prst="rect">
            <a:avLst/>
          </a:prstGeom>
          <a:noFill/>
        </p:spPr>
        <p:txBody>
          <a:bodyPr vert="horz" wrap="none" rtlCol="0">
            <a:spAutoFit/>
          </a:bodyPr>
          <a:lstStyle/>
          <a:p>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火焰</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1440195D-3898-B9AF-C339-9E9D8C644209}"/>
              </a:ext>
            </a:extLst>
          </p:cNvPr>
          <p:cNvSpPr txBox="1"/>
          <p:nvPr/>
        </p:nvSpPr>
        <p:spPr>
          <a:xfrm>
            <a:off x="8502139" y="2434209"/>
            <a:ext cx="543739" cy="307777"/>
          </a:xfrm>
          <a:prstGeom prst="rect">
            <a:avLst/>
          </a:prstGeom>
          <a:noFill/>
        </p:spPr>
        <p:txBody>
          <a:bodyPr vert="horz" wrap="none" rtlCol="0">
            <a:spAutoFit/>
          </a:bodyPr>
          <a:lstStyle/>
          <a:p>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进发</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69E0EBD8-3DBE-62F7-F0A6-C79413BA1285}"/>
              </a:ext>
            </a:extLst>
          </p:cNvPr>
          <p:cNvSpPr txBox="1"/>
          <p:nvPr/>
        </p:nvSpPr>
        <p:spPr>
          <a:xfrm>
            <a:off x="7814373" y="1246941"/>
            <a:ext cx="543739" cy="307777"/>
          </a:xfrm>
          <a:prstGeom prst="rect">
            <a:avLst/>
          </a:prstGeom>
          <a:noFill/>
        </p:spPr>
        <p:txBody>
          <a:bodyPr vert="horz" wrap="none" rtlCol="0">
            <a:spAutoFit/>
          </a:bodyPr>
          <a:lstStyle/>
          <a:p>
            <a:r>
              <a:rPr lang="zh-CN" alt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rPr>
              <a:t>放射</a:t>
            </a:r>
            <a:endParaRPr lang="en-US" sz="1400" dirty="0">
              <a:solidFill>
                <a:srgbClr val="E31D19">
                  <a:alpha val="50000"/>
                </a:srgb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3D4CB217-E58D-4478-45FC-0FE055DF8679}"/>
              </a:ext>
            </a:extLst>
          </p:cNvPr>
          <p:cNvSpPr txBox="1"/>
          <p:nvPr/>
        </p:nvSpPr>
        <p:spPr>
          <a:xfrm>
            <a:off x="5080340" y="3123968"/>
            <a:ext cx="2031325" cy="646331"/>
          </a:xfrm>
          <a:prstGeom prst="rect">
            <a:avLst/>
          </a:prstGeom>
          <a:noFill/>
        </p:spPr>
        <p:txBody>
          <a:bodyPr wrap="none" rtlCol="0">
            <a:spAutoFit/>
          </a:bodyPr>
          <a:lstStyle/>
          <a:p>
            <a:pPr algn="ctr"/>
            <a:r>
              <a:rPr lang="zh-CN" altLang="en-US" sz="36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资源覆盖</a:t>
            </a:r>
            <a:endParaRPr lang="en-US" sz="36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42" name="文本框 41">
            <a:extLst>
              <a:ext uri="{FF2B5EF4-FFF2-40B4-BE49-F238E27FC236}">
                <a16:creationId xmlns:a16="http://schemas.microsoft.com/office/drawing/2014/main" id="{A7E7EEDB-0AD0-D9BE-2537-52E90BC0D1CD}"/>
              </a:ext>
            </a:extLst>
          </p:cNvPr>
          <p:cNvSpPr txBox="1"/>
          <p:nvPr/>
        </p:nvSpPr>
        <p:spPr>
          <a:xfrm>
            <a:off x="5016712" y="3699008"/>
            <a:ext cx="2167310" cy="429413"/>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800" spc="300" dirty="0">
                <a:solidFill>
                  <a:schemeClr val="tx1">
                    <a:alpha val="50000"/>
                  </a:schemeClr>
                </a:solidFill>
              </a:rPr>
              <a:t>视觉定位发散</a:t>
            </a:r>
            <a:endParaRPr lang="en-US" sz="1800" spc="300" dirty="0">
              <a:solidFill>
                <a:schemeClr val="tx1">
                  <a:alpha val="50000"/>
                </a:schemeClr>
              </a:solidFill>
            </a:endParaRPr>
          </a:p>
        </p:txBody>
      </p:sp>
    </p:spTree>
    <p:extLst>
      <p:ext uri="{BB962C8B-B14F-4D97-AF65-F5344CB8AC3E}">
        <p14:creationId xmlns:p14="http://schemas.microsoft.com/office/powerpoint/2010/main" val="21849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B8BCB7-D925-4DB1-8439-76FA447923CF}"/>
              </a:ext>
            </a:extLst>
          </p:cNvPr>
          <p:cNvPicPr>
            <a:picLocks noChangeAspect="1"/>
          </p:cNvPicPr>
          <p:nvPr/>
        </p:nvPicPr>
        <p:blipFill>
          <a:blip r:embed="rId2">
            <a:alphaModFix amt="20000"/>
          </a:blip>
          <a:stretch>
            <a:fillRect/>
          </a:stretch>
        </p:blipFill>
        <p:spPr>
          <a:xfrm flipH="1">
            <a:off x="0" y="0"/>
            <a:ext cx="12192000" cy="6858000"/>
          </a:xfrm>
          <a:prstGeom prst="rect">
            <a:avLst/>
          </a:prstGeom>
        </p:spPr>
      </p:pic>
      <p:sp>
        <p:nvSpPr>
          <p:cNvPr id="16" name="文本框 15">
            <a:extLst>
              <a:ext uri="{FF2B5EF4-FFF2-40B4-BE49-F238E27FC236}">
                <a16:creationId xmlns:a16="http://schemas.microsoft.com/office/drawing/2014/main" id="{683C9AB4-815D-43F4-A98E-89A925D03BB7}"/>
              </a:ext>
            </a:extLst>
          </p:cNvPr>
          <p:cNvSpPr txBox="1"/>
          <p:nvPr/>
        </p:nvSpPr>
        <p:spPr>
          <a:xfrm>
            <a:off x="758985" y="1910966"/>
            <a:ext cx="2340704" cy="1107996"/>
          </a:xfrm>
          <a:prstGeom prst="rect">
            <a:avLst/>
          </a:prstGeom>
          <a:noFill/>
        </p:spPr>
        <p:txBody>
          <a:bodyPr wrap="none" rtlCol="0">
            <a:spAutoFit/>
          </a:bodyPr>
          <a:lstStyle/>
          <a:p>
            <a:pPr algn="ctr"/>
            <a:r>
              <a:rPr lang="en-US" altLang="zh-CN"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rPr>
              <a:t>LIMS</a:t>
            </a:r>
            <a:endParaRPr lang="en-US"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 name="矩形: 圆角 3">
            <a:extLst>
              <a:ext uri="{FF2B5EF4-FFF2-40B4-BE49-F238E27FC236}">
                <a16:creationId xmlns:a16="http://schemas.microsoft.com/office/drawing/2014/main" id="{D0E51F60-E30B-42F9-B8D3-290E69FDE815}"/>
              </a:ext>
            </a:extLst>
          </p:cNvPr>
          <p:cNvSpPr/>
          <p:nvPr/>
        </p:nvSpPr>
        <p:spPr>
          <a:xfrm>
            <a:off x="371475" y="386953"/>
            <a:ext cx="615315" cy="422671"/>
          </a:xfrm>
          <a:prstGeom prst="roundRect">
            <a:avLst>
              <a:gd name="adj" fmla="val 6831"/>
            </a:avLst>
          </a:prstGeom>
          <a:solidFill>
            <a:srgbClr val="CE1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F137AEBA-2AB9-4CDD-9AD4-E8E84FEDCD9A}"/>
              </a:ext>
            </a:extLst>
          </p:cNvPr>
          <p:cNvSpPr txBox="1"/>
          <p:nvPr/>
        </p:nvSpPr>
        <p:spPr>
          <a:xfrm>
            <a:off x="394439" y="413622"/>
            <a:ext cx="569387" cy="369332"/>
          </a:xfrm>
          <a:prstGeom prst="rect">
            <a:avLst/>
          </a:prstGeom>
          <a:noFill/>
        </p:spPr>
        <p:txBody>
          <a:bodyPr wrap="none" rtlCol="0">
            <a:spAutoFit/>
          </a:bodyPr>
          <a:lstStyle/>
          <a:p>
            <a:pPr algn="ctr"/>
            <a:r>
              <a:rPr lang="en-US" altLang="zh-CN" dirty="0">
                <a:solidFill>
                  <a:schemeClr val="bg1"/>
                </a:solidFill>
                <a:latin typeface="+mj-ea"/>
                <a:ea typeface="+mj-ea"/>
              </a:rPr>
              <a:t>02.</a:t>
            </a:r>
            <a:endParaRPr lang="en-US" dirty="0">
              <a:solidFill>
                <a:schemeClr val="bg1"/>
              </a:solidFill>
              <a:latin typeface="+mj-ea"/>
              <a:ea typeface="+mj-ea"/>
            </a:endParaRPr>
          </a:p>
        </p:txBody>
      </p:sp>
      <p:sp>
        <p:nvSpPr>
          <p:cNvPr id="7" name="文本框 6">
            <a:extLst>
              <a:ext uri="{FF2B5EF4-FFF2-40B4-BE49-F238E27FC236}">
                <a16:creationId xmlns:a16="http://schemas.microsoft.com/office/drawing/2014/main" id="{70B4B77D-2E76-4D36-AEA3-24C6668BA794}"/>
              </a:ext>
            </a:extLst>
          </p:cNvPr>
          <p:cNvSpPr txBox="1"/>
          <p:nvPr/>
        </p:nvSpPr>
        <p:spPr>
          <a:xfrm>
            <a:off x="313531" y="1276765"/>
            <a:ext cx="3947319" cy="307777"/>
          </a:xfrm>
          <a:prstGeom prst="rect">
            <a:avLst/>
          </a:prstGeom>
          <a:noFill/>
        </p:spPr>
        <p:txBody>
          <a:bodyPr wrap="square" rtlCol="0">
            <a:spAutoFit/>
          </a:bodyPr>
          <a:lstStyle/>
          <a:p>
            <a:r>
              <a:rPr lang="en-US" sz="1400" spc="50" dirty="0">
                <a:solidFill>
                  <a:schemeClr val="tx1">
                    <a:alpha val="50000"/>
                  </a:schemeClr>
                </a:solidFill>
                <a:latin typeface="+mn-ea"/>
              </a:rPr>
              <a:t>Construction significance</a:t>
            </a:r>
          </a:p>
        </p:txBody>
      </p:sp>
      <p:sp>
        <p:nvSpPr>
          <p:cNvPr id="9" name="文本框 8">
            <a:extLst>
              <a:ext uri="{FF2B5EF4-FFF2-40B4-BE49-F238E27FC236}">
                <a16:creationId xmlns:a16="http://schemas.microsoft.com/office/drawing/2014/main" id="{99CFE663-AB41-454D-9549-DE2B1E6E58F0}"/>
              </a:ext>
            </a:extLst>
          </p:cNvPr>
          <p:cNvSpPr txBox="1"/>
          <p:nvPr/>
        </p:nvSpPr>
        <p:spPr>
          <a:xfrm>
            <a:off x="292100" y="871538"/>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mj-ea"/>
                <a:ea typeface="+mj-ea"/>
              </a:rPr>
              <a:t>建设意义</a:t>
            </a:r>
            <a:endParaRPr lang="en-US" sz="2400" spc="300" dirty="0">
              <a:solidFill>
                <a:schemeClr val="tx1">
                  <a:lumMod val="75000"/>
                  <a:lumOff val="25000"/>
                </a:schemeClr>
              </a:solidFill>
              <a:latin typeface="+mj-ea"/>
              <a:ea typeface="+mj-ea"/>
            </a:endParaRPr>
          </a:p>
        </p:txBody>
      </p:sp>
      <p:cxnSp>
        <p:nvCxnSpPr>
          <p:cNvPr id="10" name="直接连接符 9">
            <a:extLst>
              <a:ext uri="{FF2B5EF4-FFF2-40B4-BE49-F238E27FC236}">
                <a16:creationId xmlns:a16="http://schemas.microsoft.com/office/drawing/2014/main" id="{CBB328D7-96D2-4C65-9510-EB449A7B7597}"/>
              </a:ext>
            </a:extLst>
          </p:cNvPr>
          <p:cNvCxnSpPr>
            <a:cxnSpLocks/>
            <a:stCxn id="9" idx="3"/>
          </p:cNvCxnSpPr>
          <p:nvPr/>
        </p:nvCxnSpPr>
        <p:spPr>
          <a:xfrm>
            <a:off x="1861760" y="1102371"/>
            <a:ext cx="786190" cy="0"/>
          </a:xfrm>
          <a:prstGeom prst="line">
            <a:avLst/>
          </a:prstGeom>
          <a:ln w="190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C3C9B735-28C7-4878-B638-A6AEE22A6560}"/>
              </a:ext>
            </a:extLst>
          </p:cNvPr>
          <p:cNvSpPr/>
          <p:nvPr/>
        </p:nvSpPr>
        <p:spPr>
          <a:xfrm>
            <a:off x="607183" y="2489002"/>
            <a:ext cx="2608970" cy="1501146"/>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63FD062B-6BBA-4412-B03D-4C08BBB27A92}"/>
              </a:ext>
            </a:extLst>
          </p:cNvPr>
          <p:cNvGrpSpPr/>
          <p:nvPr/>
        </p:nvGrpSpPr>
        <p:grpSpPr>
          <a:xfrm>
            <a:off x="1129242" y="2793452"/>
            <a:ext cx="1564852" cy="892246"/>
            <a:chOff x="5327858" y="2907476"/>
            <a:chExt cx="1564852" cy="892246"/>
          </a:xfrm>
        </p:grpSpPr>
        <p:sp>
          <p:nvSpPr>
            <p:cNvPr id="13" name="文本框 12">
              <a:extLst>
                <a:ext uri="{FF2B5EF4-FFF2-40B4-BE49-F238E27FC236}">
                  <a16:creationId xmlns:a16="http://schemas.microsoft.com/office/drawing/2014/main" id="{F59C774D-424E-410C-918E-BF5D21C243D6}"/>
                </a:ext>
              </a:extLst>
            </p:cNvPr>
            <p:cNvSpPr txBox="1"/>
            <p:nvPr/>
          </p:nvSpPr>
          <p:spPr>
            <a:xfrm>
              <a:off x="5504992" y="2907476"/>
              <a:ext cx="1210588" cy="400110"/>
            </a:xfrm>
            <a:prstGeom prst="rect">
              <a:avLst/>
            </a:prstGeom>
            <a:noFill/>
          </p:spPr>
          <p:txBody>
            <a:bodyPr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点状数据</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4" name="文本框 13">
              <a:extLst>
                <a:ext uri="{FF2B5EF4-FFF2-40B4-BE49-F238E27FC236}">
                  <a16:creationId xmlns:a16="http://schemas.microsoft.com/office/drawing/2014/main" id="{EC89ABCA-4B21-4EC2-809D-21DEA824128A}"/>
                </a:ext>
              </a:extLst>
            </p:cNvPr>
            <p:cNvSpPr txBox="1"/>
            <p:nvPr/>
          </p:nvSpPr>
          <p:spPr>
            <a:xfrm>
              <a:off x="5327858" y="3266243"/>
              <a:ext cx="1564852" cy="533479"/>
            </a:xfrm>
            <a:prstGeom prst="rect">
              <a:avLst/>
            </a:prstGeom>
            <a:noFill/>
          </p:spPr>
          <p:txBody>
            <a:bodyPr wrap="none" rtlCol="0">
              <a:spAutoFit/>
            </a:bodyPr>
            <a:lstStyle/>
            <a:p>
              <a:pPr algn="ctr">
                <a:lnSpc>
                  <a:spcPct val="150000"/>
                </a:lnSpc>
              </a:pPr>
              <a:r>
                <a:rPr lang="en-US" altLang="zh-CN" sz="1000" dirty="0">
                  <a:solidFill>
                    <a:schemeClr val="bg1"/>
                  </a:solidFill>
                  <a:latin typeface="+mn-ea"/>
                  <a:cs typeface="OPPOSans M" panose="00020600040101010101" pitchFamily="18" charset="-122"/>
                </a:rPr>
                <a:t>Lab Information</a:t>
              </a:r>
            </a:p>
            <a:p>
              <a:pPr algn="ctr">
                <a:lnSpc>
                  <a:spcPct val="150000"/>
                </a:lnSpc>
              </a:pPr>
              <a:r>
                <a:rPr lang="en-US" altLang="zh-CN" sz="1000" dirty="0">
                  <a:solidFill>
                    <a:schemeClr val="bg1"/>
                  </a:solidFill>
                  <a:latin typeface="+mn-ea"/>
                  <a:cs typeface="OPPOSans M" panose="00020600040101010101" pitchFamily="18" charset="-122"/>
                </a:rPr>
                <a:t>Management System</a:t>
              </a:r>
              <a:endParaRPr lang="zh-CN" altLang="en-US" sz="1000" dirty="0">
                <a:solidFill>
                  <a:schemeClr val="bg1"/>
                </a:solidFill>
                <a:latin typeface="+mn-ea"/>
                <a:cs typeface="OPPOSans M" panose="00020600040101010101" pitchFamily="18" charset="-122"/>
              </a:endParaRPr>
            </a:p>
          </p:txBody>
        </p:sp>
      </p:grpSp>
      <p:sp>
        <p:nvSpPr>
          <p:cNvPr id="15" name="矩形: 圆角 14">
            <a:extLst>
              <a:ext uri="{FF2B5EF4-FFF2-40B4-BE49-F238E27FC236}">
                <a16:creationId xmlns:a16="http://schemas.microsoft.com/office/drawing/2014/main" id="{8B192705-03E1-4A3C-977F-FF12CCD826EE}"/>
              </a:ext>
            </a:extLst>
          </p:cNvPr>
          <p:cNvSpPr/>
          <p:nvPr/>
        </p:nvSpPr>
        <p:spPr>
          <a:xfrm>
            <a:off x="527685" y="2389744"/>
            <a:ext cx="2767966" cy="1699663"/>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69565533-C22E-4673-BB98-71410944EE31}"/>
              </a:ext>
            </a:extLst>
          </p:cNvPr>
          <p:cNvSpPr txBox="1"/>
          <p:nvPr/>
        </p:nvSpPr>
        <p:spPr>
          <a:xfrm>
            <a:off x="5002628" y="1910966"/>
            <a:ext cx="2222083" cy="1107996"/>
          </a:xfrm>
          <a:prstGeom prst="rect">
            <a:avLst/>
          </a:prstGeom>
          <a:noFill/>
        </p:spPr>
        <p:txBody>
          <a:bodyPr wrap="none" rtlCol="0">
            <a:spAutoFit/>
          </a:bodyPr>
          <a:lstStyle/>
          <a:p>
            <a:pPr algn="ctr"/>
            <a:r>
              <a:rPr lang="en-US" altLang="zh-CN"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rPr>
              <a:t>TIDS</a:t>
            </a:r>
            <a:endParaRPr lang="en-US"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矩形: 圆角 17">
            <a:extLst>
              <a:ext uri="{FF2B5EF4-FFF2-40B4-BE49-F238E27FC236}">
                <a16:creationId xmlns:a16="http://schemas.microsoft.com/office/drawing/2014/main" id="{2B06849F-42CF-4F18-82DA-AC7FC10DDB64}"/>
              </a:ext>
            </a:extLst>
          </p:cNvPr>
          <p:cNvSpPr/>
          <p:nvPr/>
        </p:nvSpPr>
        <p:spPr>
          <a:xfrm>
            <a:off x="4791515" y="2489002"/>
            <a:ext cx="2608970" cy="1501146"/>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id="{4B83DE6D-B34E-42C4-9BF2-9AA6B92B9150}"/>
              </a:ext>
            </a:extLst>
          </p:cNvPr>
          <p:cNvGrpSpPr/>
          <p:nvPr/>
        </p:nvGrpSpPr>
        <p:grpSpPr>
          <a:xfrm>
            <a:off x="5313574" y="2793452"/>
            <a:ext cx="1564852" cy="892246"/>
            <a:chOff x="5327858" y="2907476"/>
            <a:chExt cx="1564852" cy="892246"/>
          </a:xfrm>
        </p:grpSpPr>
        <p:sp>
          <p:nvSpPr>
            <p:cNvPr id="20" name="文本框 19">
              <a:extLst>
                <a:ext uri="{FF2B5EF4-FFF2-40B4-BE49-F238E27FC236}">
                  <a16:creationId xmlns:a16="http://schemas.microsoft.com/office/drawing/2014/main" id="{9569DFDF-0D77-4F15-8189-1A57A2A6B398}"/>
                </a:ext>
              </a:extLst>
            </p:cNvPr>
            <p:cNvSpPr txBox="1"/>
            <p:nvPr/>
          </p:nvSpPr>
          <p:spPr>
            <a:xfrm>
              <a:off x="5504992" y="2907476"/>
              <a:ext cx="1210588" cy="400110"/>
            </a:xfrm>
            <a:prstGeom prst="rect">
              <a:avLst/>
            </a:prstGeom>
            <a:noFill/>
          </p:spPr>
          <p:txBody>
            <a:bodyPr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点状数据</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932A6156-E4F9-49D3-9EEB-1F620C6AA0F5}"/>
                </a:ext>
              </a:extLst>
            </p:cNvPr>
            <p:cNvSpPr txBox="1"/>
            <p:nvPr/>
          </p:nvSpPr>
          <p:spPr>
            <a:xfrm>
              <a:off x="5327858" y="3266243"/>
              <a:ext cx="1564852" cy="533479"/>
            </a:xfrm>
            <a:prstGeom prst="rect">
              <a:avLst/>
            </a:prstGeom>
            <a:noFill/>
          </p:spPr>
          <p:txBody>
            <a:bodyPr wrap="none" rtlCol="0">
              <a:spAutoFit/>
            </a:bodyPr>
            <a:lstStyle/>
            <a:p>
              <a:pPr algn="ctr">
                <a:lnSpc>
                  <a:spcPct val="150000"/>
                </a:lnSpc>
              </a:pPr>
              <a:r>
                <a:rPr lang="en-US" altLang="zh-CN" sz="1000" dirty="0">
                  <a:solidFill>
                    <a:schemeClr val="bg1"/>
                  </a:solidFill>
                  <a:latin typeface="+mn-ea"/>
                  <a:cs typeface="OPPOSans M" panose="00020600040101010101" pitchFamily="18" charset="-122"/>
                </a:rPr>
                <a:t>Lab Information</a:t>
              </a:r>
            </a:p>
            <a:p>
              <a:pPr algn="ctr">
                <a:lnSpc>
                  <a:spcPct val="150000"/>
                </a:lnSpc>
              </a:pPr>
              <a:r>
                <a:rPr lang="en-US" altLang="zh-CN" sz="1000" dirty="0">
                  <a:solidFill>
                    <a:schemeClr val="bg1"/>
                  </a:solidFill>
                  <a:latin typeface="+mn-ea"/>
                  <a:cs typeface="OPPOSans M" panose="00020600040101010101" pitchFamily="18" charset="-122"/>
                </a:rPr>
                <a:t>Management System</a:t>
              </a:r>
              <a:endParaRPr lang="zh-CN" altLang="en-US" sz="1000" dirty="0">
                <a:solidFill>
                  <a:schemeClr val="bg1"/>
                </a:solidFill>
                <a:latin typeface="+mn-ea"/>
                <a:cs typeface="OPPOSans M" panose="00020600040101010101" pitchFamily="18" charset="-122"/>
              </a:endParaRPr>
            </a:p>
          </p:txBody>
        </p:sp>
      </p:grpSp>
      <p:sp>
        <p:nvSpPr>
          <p:cNvPr id="22" name="矩形: 圆角 21">
            <a:extLst>
              <a:ext uri="{FF2B5EF4-FFF2-40B4-BE49-F238E27FC236}">
                <a16:creationId xmlns:a16="http://schemas.microsoft.com/office/drawing/2014/main" id="{64F4262A-8D9D-4332-B53E-0C66B40BA1B6}"/>
              </a:ext>
            </a:extLst>
          </p:cNvPr>
          <p:cNvSpPr/>
          <p:nvPr/>
        </p:nvSpPr>
        <p:spPr>
          <a:xfrm>
            <a:off x="4712017" y="2389744"/>
            <a:ext cx="2767966" cy="1699663"/>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a:extLst>
              <a:ext uri="{FF2B5EF4-FFF2-40B4-BE49-F238E27FC236}">
                <a16:creationId xmlns:a16="http://schemas.microsoft.com/office/drawing/2014/main" id="{B9BF977A-5D62-4A01-A0DE-827A74AA16D4}"/>
              </a:ext>
            </a:extLst>
          </p:cNvPr>
          <p:cNvSpPr txBox="1"/>
          <p:nvPr/>
        </p:nvSpPr>
        <p:spPr>
          <a:xfrm>
            <a:off x="9267110" y="1910966"/>
            <a:ext cx="2061783" cy="1107996"/>
          </a:xfrm>
          <a:prstGeom prst="rect">
            <a:avLst/>
          </a:prstGeom>
          <a:noFill/>
        </p:spPr>
        <p:txBody>
          <a:bodyPr wrap="none" rtlCol="0">
            <a:spAutoFit/>
          </a:bodyPr>
          <a:lstStyle/>
          <a:p>
            <a:pPr algn="ctr"/>
            <a:r>
              <a:rPr lang="en-US" altLang="zh-CN"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rPr>
              <a:t>DAS</a:t>
            </a:r>
            <a:endParaRPr lang="en-US" sz="6600" dirty="0">
              <a:solidFill>
                <a:srgbClr val="EBEBEB"/>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4" name="矩形: 圆角 23">
            <a:extLst>
              <a:ext uri="{FF2B5EF4-FFF2-40B4-BE49-F238E27FC236}">
                <a16:creationId xmlns:a16="http://schemas.microsoft.com/office/drawing/2014/main" id="{B8D9BB99-92CE-4641-B7AD-03BD6C71ECD6}"/>
              </a:ext>
            </a:extLst>
          </p:cNvPr>
          <p:cNvSpPr/>
          <p:nvPr/>
        </p:nvSpPr>
        <p:spPr>
          <a:xfrm>
            <a:off x="8975847" y="2489002"/>
            <a:ext cx="2608970" cy="1501146"/>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组合 24">
            <a:extLst>
              <a:ext uri="{FF2B5EF4-FFF2-40B4-BE49-F238E27FC236}">
                <a16:creationId xmlns:a16="http://schemas.microsoft.com/office/drawing/2014/main" id="{62CA6E33-DA0B-4B37-9FB0-FDB9B4A65B55}"/>
              </a:ext>
            </a:extLst>
          </p:cNvPr>
          <p:cNvGrpSpPr/>
          <p:nvPr/>
        </p:nvGrpSpPr>
        <p:grpSpPr>
          <a:xfrm>
            <a:off x="9497906" y="2793452"/>
            <a:ext cx="1564852" cy="892246"/>
            <a:chOff x="5327858" y="2907476"/>
            <a:chExt cx="1564852" cy="892246"/>
          </a:xfrm>
        </p:grpSpPr>
        <p:sp>
          <p:nvSpPr>
            <p:cNvPr id="26" name="文本框 25">
              <a:extLst>
                <a:ext uri="{FF2B5EF4-FFF2-40B4-BE49-F238E27FC236}">
                  <a16:creationId xmlns:a16="http://schemas.microsoft.com/office/drawing/2014/main" id="{6BD155E1-4385-4D06-A3E1-F9A2C16B279D}"/>
                </a:ext>
              </a:extLst>
            </p:cNvPr>
            <p:cNvSpPr txBox="1"/>
            <p:nvPr/>
          </p:nvSpPr>
          <p:spPr>
            <a:xfrm>
              <a:off x="5504992" y="2907476"/>
              <a:ext cx="1210588" cy="400110"/>
            </a:xfrm>
            <a:prstGeom prst="rect">
              <a:avLst/>
            </a:prstGeom>
            <a:noFill/>
          </p:spPr>
          <p:txBody>
            <a:bodyPr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点状数据</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1A1AE2E2-EC8F-4F91-97C9-2D46E867ECE3}"/>
                </a:ext>
              </a:extLst>
            </p:cNvPr>
            <p:cNvSpPr txBox="1"/>
            <p:nvPr/>
          </p:nvSpPr>
          <p:spPr>
            <a:xfrm>
              <a:off x="5327858" y="3266243"/>
              <a:ext cx="1564852" cy="533479"/>
            </a:xfrm>
            <a:prstGeom prst="rect">
              <a:avLst/>
            </a:prstGeom>
            <a:noFill/>
          </p:spPr>
          <p:txBody>
            <a:bodyPr wrap="none" rtlCol="0">
              <a:spAutoFit/>
            </a:bodyPr>
            <a:lstStyle/>
            <a:p>
              <a:pPr algn="ctr">
                <a:lnSpc>
                  <a:spcPct val="150000"/>
                </a:lnSpc>
              </a:pPr>
              <a:r>
                <a:rPr lang="en-US" altLang="zh-CN" sz="1000" dirty="0">
                  <a:solidFill>
                    <a:schemeClr val="bg1"/>
                  </a:solidFill>
                  <a:latin typeface="+mn-ea"/>
                  <a:cs typeface="OPPOSans M" panose="00020600040101010101" pitchFamily="18" charset="-122"/>
                </a:rPr>
                <a:t>Lab Information</a:t>
              </a:r>
            </a:p>
            <a:p>
              <a:pPr algn="ctr">
                <a:lnSpc>
                  <a:spcPct val="150000"/>
                </a:lnSpc>
              </a:pPr>
              <a:r>
                <a:rPr lang="en-US" altLang="zh-CN" sz="1000" dirty="0">
                  <a:solidFill>
                    <a:schemeClr val="bg1"/>
                  </a:solidFill>
                  <a:latin typeface="+mn-ea"/>
                  <a:cs typeface="OPPOSans M" panose="00020600040101010101" pitchFamily="18" charset="-122"/>
                </a:rPr>
                <a:t>Management System</a:t>
              </a:r>
              <a:endParaRPr lang="zh-CN" altLang="en-US" sz="1000" dirty="0">
                <a:solidFill>
                  <a:schemeClr val="bg1"/>
                </a:solidFill>
                <a:latin typeface="+mn-ea"/>
                <a:cs typeface="OPPOSans M" panose="00020600040101010101" pitchFamily="18" charset="-122"/>
              </a:endParaRPr>
            </a:p>
          </p:txBody>
        </p:sp>
      </p:grpSp>
      <p:sp>
        <p:nvSpPr>
          <p:cNvPr id="28" name="矩形: 圆角 27">
            <a:extLst>
              <a:ext uri="{FF2B5EF4-FFF2-40B4-BE49-F238E27FC236}">
                <a16:creationId xmlns:a16="http://schemas.microsoft.com/office/drawing/2014/main" id="{B259B595-30D1-4F23-AEF5-1DA9A328FBFE}"/>
              </a:ext>
            </a:extLst>
          </p:cNvPr>
          <p:cNvSpPr/>
          <p:nvPr/>
        </p:nvSpPr>
        <p:spPr>
          <a:xfrm>
            <a:off x="8896349" y="2389744"/>
            <a:ext cx="2767966" cy="1699663"/>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箭头: 右 28">
            <a:extLst>
              <a:ext uri="{FF2B5EF4-FFF2-40B4-BE49-F238E27FC236}">
                <a16:creationId xmlns:a16="http://schemas.microsoft.com/office/drawing/2014/main" id="{37365A66-C564-4B3A-A089-C3F503729AF7}"/>
              </a:ext>
            </a:extLst>
          </p:cNvPr>
          <p:cNvSpPr/>
          <p:nvPr/>
        </p:nvSpPr>
        <p:spPr>
          <a:xfrm>
            <a:off x="3745757" y="3008770"/>
            <a:ext cx="631872" cy="553580"/>
          </a:xfrm>
          <a:prstGeom prst="rightArrow">
            <a:avLst>
              <a:gd name="adj1" fmla="val 50000"/>
              <a:gd name="adj2" fmla="val 70099"/>
            </a:avLst>
          </a:prstGeom>
          <a:gradFill>
            <a:gsLst>
              <a:gs pos="0">
                <a:srgbClr val="EA3A3A">
                  <a:alpha val="0"/>
                </a:srgbClr>
              </a:gs>
              <a:gs pos="100000">
                <a:srgbClr val="CE1B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箭头: 右 29">
            <a:extLst>
              <a:ext uri="{FF2B5EF4-FFF2-40B4-BE49-F238E27FC236}">
                <a16:creationId xmlns:a16="http://schemas.microsoft.com/office/drawing/2014/main" id="{123153B5-6184-4386-BF01-64BF4E627702}"/>
              </a:ext>
            </a:extLst>
          </p:cNvPr>
          <p:cNvSpPr/>
          <p:nvPr/>
        </p:nvSpPr>
        <p:spPr>
          <a:xfrm>
            <a:off x="7916028" y="3008770"/>
            <a:ext cx="631872" cy="553580"/>
          </a:xfrm>
          <a:prstGeom prst="rightArrow">
            <a:avLst>
              <a:gd name="adj1" fmla="val 50000"/>
              <a:gd name="adj2" fmla="val 70099"/>
            </a:avLst>
          </a:prstGeom>
          <a:gradFill>
            <a:gsLst>
              <a:gs pos="0">
                <a:srgbClr val="EA3A3A">
                  <a:alpha val="0"/>
                </a:srgbClr>
              </a:gs>
              <a:gs pos="100000">
                <a:srgbClr val="CE1B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9244C7D1-1721-42B2-9BC4-DDE7CB28A517}"/>
              </a:ext>
            </a:extLst>
          </p:cNvPr>
          <p:cNvSpPr txBox="1"/>
          <p:nvPr/>
        </p:nvSpPr>
        <p:spPr>
          <a:xfrm>
            <a:off x="3531724" y="2685712"/>
            <a:ext cx="888180" cy="276999"/>
          </a:xfrm>
          <a:prstGeom prst="rect">
            <a:avLst/>
          </a:prstGeom>
          <a:noFill/>
        </p:spPr>
        <p:txBody>
          <a:bodyPr wrap="square" rtlCol="0">
            <a:spAutoFit/>
          </a:bodyPr>
          <a:lstStyle/>
          <a:p>
            <a:pPr algn="ctr"/>
            <a:r>
              <a:rPr lang="zh-CN" altLang="en-US" sz="1200" dirty="0">
                <a:solidFill>
                  <a:srgbClr val="88564A"/>
                </a:solidFill>
                <a:latin typeface="OPPOSans M" panose="00020600040101010101" pitchFamily="18" charset="-122"/>
                <a:ea typeface="OPPOSans M" panose="00020600040101010101" pitchFamily="18" charset="-122"/>
                <a:cs typeface="OPPOSans M" panose="00020600040101010101" pitchFamily="18" charset="-122"/>
              </a:rPr>
              <a:t>成果支撑</a:t>
            </a:r>
          </a:p>
        </p:txBody>
      </p:sp>
      <p:sp>
        <p:nvSpPr>
          <p:cNvPr id="32" name="文本框 31">
            <a:extLst>
              <a:ext uri="{FF2B5EF4-FFF2-40B4-BE49-F238E27FC236}">
                <a16:creationId xmlns:a16="http://schemas.microsoft.com/office/drawing/2014/main" id="{4F610482-2351-4FCC-9D28-F5EEB913CCC4}"/>
              </a:ext>
            </a:extLst>
          </p:cNvPr>
          <p:cNvSpPr txBox="1"/>
          <p:nvPr/>
        </p:nvSpPr>
        <p:spPr>
          <a:xfrm>
            <a:off x="7784441" y="2685712"/>
            <a:ext cx="888180" cy="276999"/>
          </a:xfrm>
          <a:prstGeom prst="rect">
            <a:avLst/>
          </a:prstGeom>
          <a:noFill/>
        </p:spPr>
        <p:txBody>
          <a:bodyPr wrap="square" rtlCol="0">
            <a:spAutoFit/>
          </a:bodyPr>
          <a:lstStyle/>
          <a:p>
            <a:pPr algn="ctr"/>
            <a:r>
              <a:rPr lang="zh-CN" altLang="en-US" sz="1200" dirty="0">
                <a:solidFill>
                  <a:srgbClr val="88564A"/>
                </a:solidFill>
                <a:latin typeface="OPPOSans M" panose="00020600040101010101" pitchFamily="18" charset="-122"/>
                <a:ea typeface="OPPOSans M" panose="00020600040101010101" pitchFamily="18" charset="-122"/>
                <a:cs typeface="OPPOSans M" panose="00020600040101010101" pitchFamily="18" charset="-122"/>
              </a:rPr>
              <a:t>交易规则</a:t>
            </a:r>
          </a:p>
        </p:txBody>
      </p:sp>
      <p:sp>
        <p:nvSpPr>
          <p:cNvPr id="33" name="矩形: 圆角 32">
            <a:extLst>
              <a:ext uri="{FF2B5EF4-FFF2-40B4-BE49-F238E27FC236}">
                <a16:creationId xmlns:a16="http://schemas.microsoft.com/office/drawing/2014/main" id="{711AFE3B-28E8-4563-A237-3E8FC4B1F533}"/>
              </a:ext>
            </a:extLst>
          </p:cNvPr>
          <p:cNvSpPr/>
          <p:nvPr/>
        </p:nvSpPr>
        <p:spPr>
          <a:xfrm>
            <a:off x="527685" y="4568185"/>
            <a:ext cx="2767966" cy="436434"/>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78625751-35B6-428B-97F2-C22FE658EADA}"/>
              </a:ext>
            </a:extLst>
          </p:cNvPr>
          <p:cNvSpPr txBox="1"/>
          <p:nvPr/>
        </p:nvSpPr>
        <p:spPr>
          <a:xfrm>
            <a:off x="1345761" y="4632514"/>
            <a:ext cx="557879" cy="307777"/>
          </a:xfrm>
          <a:prstGeom prst="rect">
            <a:avLst/>
          </a:prstGeom>
          <a:noFill/>
        </p:spPr>
        <p:txBody>
          <a:bodyPr vert="horz" wrap="square" rtlCol="0">
            <a:spAutoFit/>
          </a:bodyPr>
          <a:lstStyle/>
          <a:p>
            <a:r>
              <a:rPr lang="zh-CN" altLang="en-US" sz="1400" dirty="0">
                <a:solidFill>
                  <a:srgbClr val="EA3A3A"/>
                </a:solidFill>
                <a:latin typeface="+mj-ea"/>
                <a:ea typeface="+mj-ea"/>
              </a:rPr>
              <a:t>问题</a:t>
            </a:r>
            <a:endParaRPr lang="en-US" sz="1400" dirty="0">
              <a:solidFill>
                <a:srgbClr val="EA3A3A"/>
              </a:solidFill>
              <a:latin typeface="+mj-ea"/>
              <a:ea typeface="+mj-ea"/>
            </a:endParaRPr>
          </a:p>
        </p:txBody>
      </p:sp>
      <p:sp>
        <p:nvSpPr>
          <p:cNvPr id="35" name="文本框 34">
            <a:extLst>
              <a:ext uri="{FF2B5EF4-FFF2-40B4-BE49-F238E27FC236}">
                <a16:creationId xmlns:a16="http://schemas.microsoft.com/office/drawing/2014/main" id="{B42BEB72-E07A-4685-A554-6A87D77CE93A}"/>
              </a:ext>
            </a:extLst>
          </p:cNvPr>
          <p:cNvSpPr txBox="1"/>
          <p:nvPr/>
        </p:nvSpPr>
        <p:spPr>
          <a:xfrm>
            <a:off x="1772097" y="4647903"/>
            <a:ext cx="875853" cy="276999"/>
          </a:xfrm>
          <a:prstGeom prst="rect">
            <a:avLst/>
          </a:prstGeom>
          <a:noFill/>
        </p:spPr>
        <p:txBody>
          <a:bodyPr wrap="square" rtlCol="0">
            <a:spAutoFit/>
          </a:bodyPr>
          <a:lstStyle/>
          <a:p>
            <a:r>
              <a:rPr lang="en-US" sz="1200" spc="50" dirty="0">
                <a:solidFill>
                  <a:schemeClr val="tx1">
                    <a:alpha val="50000"/>
                  </a:schemeClr>
                </a:solidFill>
                <a:latin typeface="+mn-ea"/>
              </a:rPr>
              <a:t>Problem</a:t>
            </a:r>
          </a:p>
        </p:txBody>
      </p:sp>
      <p:sp>
        <p:nvSpPr>
          <p:cNvPr id="36" name="矩形: 圆角 35">
            <a:extLst>
              <a:ext uri="{FF2B5EF4-FFF2-40B4-BE49-F238E27FC236}">
                <a16:creationId xmlns:a16="http://schemas.microsoft.com/office/drawing/2014/main" id="{31FBE338-EC79-421E-81DE-DEDD89C346F5}"/>
              </a:ext>
            </a:extLst>
          </p:cNvPr>
          <p:cNvSpPr/>
          <p:nvPr/>
        </p:nvSpPr>
        <p:spPr>
          <a:xfrm>
            <a:off x="4712016" y="4568185"/>
            <a:ext cx="6929121" cy="436434"/>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组合 38">
            <a:extLst>
              <a:ext uri="{FF2B5EF4-FFF2-40B4-BE49-F238E27FC236}">
                <a16:creationId xmlns:a16="http://schemas.microsoft.com/office/drawing/2014/main" id="{80F84F0B-60F8-4D7B-A379-FDD3964D3A84}"/>
              </a:ext>
            </a:extLst>
          </p:cNvPr>
          <p:cNvGrpSpPr/>
          <p:nvPr/>
        </p:nvGrpSpPr>
        <p:grpSpPr>
          <a:xfrm>
            <a:off x="7525482" y="4632514"/>
            <a:ext cx="1450365" cy="307777"/>
            <a:chOff x="5530093" y="4632514"/>
            <a:chExt cx="1450365" cy="307777"/>
          </a:xfrm>
        </p:grpSpPr>
        <p:sp>
          <p:nvSpPr>
            <p:cNvPr id="37" name="文本框 36">
              <a:extLst>
                <a:ext uri="{FF2B5EF4-FFF2-40B4-BE49-F238E27FC236}">
                  <a16:creationId xmlns:a16="http://schemas.microsoft.com/office/drawing/2014/main" id="{762B86BF-8295-4009-B896-E95C0DA96342}"/>
                </a:ext>
              </a:extLst>
            </p:cNvPr>
            <p:cNvSpPr txBox="1"/>
            <p:nvPr/>
          </p:nvSpPr>
          <p:spPr>
            <a:xfrm>
              <a:off x="5530093" y="4632514"/>
              <a:ext cx="557879" cy="307777"/>
            </a:xfrm>
            <a:prstGeom prst="rect">
              <a:avLst/>
            </a:prstGeom>
            <a:noFill/>
          </p:spPr>
          <p:txBody>
            <a:bodyPr vert="horz" wrap="square" rtlCol="0">
              <a:spAutoFit/>
            </a:bodyPr>
            <a:lstStyle/>
            <a:p>
              <a:r>
                <a:rPr lang="zh-CN" altLang="en-US" sz="1400" dirty="0">
                  <a:solidFill>
                    <a:srgbClr val="EA3A3A"/>
                  </a:solidFill>
                  <a:latin typeface="+mj-ea"/>
                  <a:ea typeface="+mj-ea"/>
                </a:rPr>
                <a:t>难点</a:t>
              </a:r>
              <a:endParaRPr lang="en-US" sz="1400" dirty="0">
                <a:solidFill>
                  <a:srgbClr val="EA3A3A"/>
                </a:solidFill>
                <a:latin typeface="+mj-ea"/>
                <a:ea typeface="+mj-ea"/>
              </a:endParaRPr>
            </a:p>
          </p:txBody>
        </p:sp>
        <p:sp>
          <p:nvSpPr>
            <p:cNvPr id="38" name="文本框 37">
              <a:extLst>
                <a:ext uri="{FF2B5EF4-FFF2-40B4-BE49-F238E27FC236}">
                  <a16:creationId xmlns:a16="http://schemas.microsoft.com/office/drawing/2014/main" id="{1EEC459C-CE67-401F-9FE7-DBAFCA1645DA}"/>
                </a:ext>
              </a:extLst>
            </p:cNvPr>
            <p:cNvSpPr txBox="1"/>
            <p:nvPr/>
          </p:nvSpPr>
          <p:spPr>
            <a:xfrm>
              <a:off x="5956429" y="4647903"/>
              <a:ext cx="1024029" cy="276999"/>
            </a:xfrm>
            <a:prstGeom prst="rect">
              <a:avLst/>
            </a:prstGeom>
            <a:noFill/>
          </p:spPr>
          <p:txBody>
            <a:bodyPr wrap="square" rtlCol="0">
              <a:spAutoFit/>
            </a:bodyPr>
            <a:lstStyle/>
            <a:p>
              <a:r>
                <a:rPr lang="en-US" sz="1200" spc="50" dirty="0">
                  <a:solidFill>
                    <a:schemeClr val="tx1">
                      <a:alpha val="50000"/>
                    </a:schemeClr>
                  </a:solidFill>
                  <a:latin typeface="+mn-ea"/>
                </a:rPr>
                <a:t>Difficulty</a:t>
              </a:r>
            </a:p>
          </p:txBody>
        </p:sp>
      </p:grpSp>
      <p:sp>
        <p:nvSpPr>
          <p:cNvPr id="40" name="椭圆 39">
            <a:extLst>
              <a:ext uri="{FF2B5EF4-FFF2-40B4-BE49-F238E27FC236}">
                <a16:creationId xmlns:a16="http://schemas.microsoft.com/office/drawing/2014/main" id="{BE5BB6EB-EB56-424B-83FD-22EA90F51B67}"/>
              </a:ext>
            </a:extLst>
          </p:cNvPr>
          <p:cNvSpPr/>
          <p:nvPr/>
        </p:nvSpPr>
        <p:spPr>
          <a:xfrm>
            <a:off x="646453" y="5369442"/>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41" name="文本框 40">
            <a:extLst>
              <a:ext uri="{FF2B5EF4-FFF2-40B4-BE49-F238E27FC236}">
                <a16:creationId xmlns:a16="http://schemas.microsoft.com/office/drawing/2014/main" id="{69157AA4-5973-400D-B8A6-89811270839E}"/>
              </a:ext>
            </a:extLst>
          </p:cNvPr>
          <p:cNvSpPr txBox="1"/>
          <p:nvPr/>
        </p:nvSpPr>
        <p:spPr>
          <a:xfrm>
            <a:off x="826040" y="5344897"/>
            <a:ext cx="276796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点状数据零散且繁多，缺乏统一标准</a:t>
            </a:r>
          </a:p>
        </p:txBody>
      </p:sp>
      <p:sp>
        <p:nvSpPr>
          <p:cNvPr id="42" name="椭圆 41">
            <a:extLst>
              <a:ext uri="{FF2B5EF4-FFF2-40B4-BE49-F238E27FC236}">
                <a16:creationId xmlns:a16="http://schemas.microsoft.com/office/drawing/2014/main" id="{0862666B-06C5-4B93-B017-EFCC48511091}"/>
              </a:ext>
            </a:extLst>
          </p:cNvPr>
          <p:cNvSpPr/>
          <p:nvPr/>
        </p:nvSpPr>
        <p:spPr>
          <a:xfrm>
            <a:off x="646453" y="5713250"/>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43" name="文本框 42">
            <a:extLst>
              <a:ext uri="{FF2B5EF4-FFF2-40B4-BE49-F238E27FC236}">
                <a16:creationId xmlns:a16="http://schemas.microsoft.com/office/drawing/2014/main" id="{3E4A7413-DF12-44A0-A407-009A050CADD2}"/>
              </a:ext>
            </a:extLst>
          </p:cNvPr>
          <p:cNvSpPr txBox="1"/>
          <p:nvPr/>
        </p:nvSpPr>
        <p:spPr>
          <a:xfrm>
            <a:off x="826040" y="5688705"/>
            <a:ext cx="276796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a:t>
            </a:r>
          </a:p>
        </p:txBody>
      </p:sp>
      <p:sp>
        <p:nvSpPr>
          <p:cNvPr id="44" name="椭圆 43">
            <a:extLst>
              <a:ext uri="{FF2B5EF4-FFF2-40B4-BE49-F238E27FC236}">
                <a16:creationId xmlns:a16="http://schemas.microsoft.com/office/drawing/2014/main" id="{661FED81-775A-4829-A128-E64856F24FA3}"/>
              </a:ext>
            </a:extLst>
          </p:cNvPr>
          <p:cNvSpPr/>
          <p:nvPr/>
        </p:nvSpPr>
        <p:spPr>
          <a:xfrm>
            <a:off x="646453" y="6057057"/>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45" name="文本框 44">
            <a:extLst>
              <a:ext uri="{FF2B5EF4-FFF2-40B4-BE49-F238E27FC236}">
                <a16:creationId xmlns:a16="http://schemas.microsoft.com/office/drawing/2014/main" id="{4269FDDB-9229-442C-BCD1-6F76E3A15A79}"/>
              </a:ext>
            </a:extLst>
          </p:cNvPr>
          <p:cNvSpPr txBox="1"/>
          <p:nvPr/>
        </p:nvSpPr>
        <p:spPr>
          <a:xfrm>
            <a:off x="826040" y="6032512"/>
            <a:ext cx="276796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a:t>
            </a:r>
          </a:p>
        </p:txBody>
      </p:sp>
      <p:sp>
        <p:nvSpPr>
          <p:cNvPr id="46" name="椭圆 45">
            <a:extLst>
              <a:ext uri="{FF2B5EF4-FFF2-40B4-BE49-F238E27FC236}">
                <a16:creationId xmlns:a16="http://schemas.microsoft.com/office/drawing/2014/main" id="{4338E9E5-A157-4917-87CB-87C3606E8FBF}"/>
              </a:ext>
            </a:extLst>
          </p:cNvPr>
          <p:cNvSpPr/>
          <p:nvPr/>
        </p:nvSpPr>
        <p:spPr>
          <a:xfrm>
            <a:off x="5625632" y="5369442"/>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47" name="文本框 46">
            <a:extLst>
              <a:ext uri="{FF2B5EF4-FFF2-40B4-BE49-F238E27FC236}">
                <a16:creationId xmlns:a16="http://schemas.microsoft.com/office/drawing/2014/main" id="{B98B9DE0-531C-4FCA-A7F8-CB329DE33329}"/>
              </a:ext>
            </a:extLst>
          </p:cNvPr>
          <p:cNvSpPr txBox="1"/>
          <p:nvPr/>
        </p:nvSpPr>
        <p:spPr>
          <a:xfrm>
            <a:off x="5805219" y="5344897"/>
            <a:ext cx="276796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a:t>
            </a:r>
          </a:p>
        </p:txBody>
      </p:sp>
      <p:sp>
        <p:nvSpPr>
          <p:cNvPr id="48" name="椭圆 47">
            <a:extLst>
              <a:ext uri="{FF2B5EF4-FFF2-40B4-BE49-F238E27FC236}">
                <a16:creationId xmlns:a16="http://schemas.microsoft.com/office/drawing/2014/main" id="{EB2F7A80-5E28-495C-A2A8-17B915B10283}"/>
              </a:ext>
            </a:extLst>
          </p:cNvPr>
          <p:cNvSpPr/>
          <p:nvPr/>
        </p:nvSpPr>
        <p:spPr>
          <a:xfrm>
            <a:off x="5625632" y="5713250"/>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49" name="文本框 48">
            <a:extLst>
              <a:ext uri="{FF2B5EF4-FFF2-40B4-BE49-F238E27FC236}">
                <a16:creationId xmlns:a16="http://schemas.microsoft.com/office/drawing/2014/main" id="{A433EB21-9D5A-4F64-B897-92E4FFA74745}"/>
              </a:ext>
            </a:extLst>
          </p:cNvPr>
          <p:cNvSpPr txBox="1"/>
          <p:nvPr/>
        </p:nvSpPr>
        <p:spPr>
          <a:xfrm>
            <a:off x="5805219" y="5688705"/>
            <a:ext cx="276796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点状数据零散且繁多，缺乏统一标准</a:t>
            </a:r>
          </a:p>
        </p:txBody>
      </p:sp>
      <p:sp>
        <p:nvSpPr>
          <p:cNvPr id="50" name="椭圆 49">
            <a:extLst>
              <a:ext uri="{FF2B5EF4-FFF2-40B4-BE49-F238E27FC236}">
                <a16:creationId xmlns:a16="http://schemas.microsoft.com/office/drawing/2014/main" id="{6FC34EA5-824E-48CC-82EF-215BF6356BFD}"/>
              </a:ext>
            </a:extLst>
          </p:cNvPr>
          <p:cNvSpPr/>
          <p:nvPr/>
        </p:nvSpPr>
        <p:spPr>
          <a:xfrm>
            <a:off x="5625632" y="6057057"/>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51" name="文本框 50">
            <a:extLst>
              <a:ext uri="{FF2B5EF4-FFF2-40B4-BE49-F238E27FC236}">
                <a16:creationId xmlns:a16="http://schemas.microsoft.com/office/drawing/2014/main" id="{5E19C084-3A5E-4CEC-A458-BD3CFA13EEE7}"/>
              </a:ext>
            </a:extLst>
          </p:cNvPr>
          <p:cNvSpPr txBox="1"/>
          <p:nvPr/>
        </p:nvSpPr>
        <p:spPr>
          <a:xfrm>
            <a:off x="5805218" y="6032512"/>
            <a:ext cx="5560741"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点状数据零散且繁多，缺乏统一标准点状数据零散且繁多，缺乏统一标准</a:t>
            </a:r>
          </a:p>
        </p:txBody>
      </p:sp>
      <p:sp>
        <p:nvSpPr>
          <p:cNvPr id="52" name="椭圆 51">
            <a:extLst>
              <a:ext uri="{FF2B5EF4-FFF2-40B4-BE49-F238E27FC236}">
                <a16:creationId xmlns:a16="http://schemas.microsoft.com/office/drawing/2014/main" id="{6332E5D0-465C-4ADC-8320-2134DA65AEC9}"/>
              </a:ext>
            </a:extLst>
          </p:cNvPr>
          <p:cNvSpPr/>
          <p:nvPr/>
        </p:nvSpPr>
        <p:spPr>
          <a:xfrm>
            <a:off x="5625632" y="6373474"/>
            <a:ext cx="225064" cy="225064"/>
          </a:xfrm>
          <a:prstGeom prst="ellipse">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OPPOSans B" panose="00020600040101010101" pitchFamily="18" charset="-122"/>
                <a:ea typeface="OPPOSans B" panose="00020600040101010101" pitchFamily="18" charset="-122"/>
                <a:cs typeface="OPPOSans B" panose="00020600040101010101" pitchFamily="18" charset="-122"/>
              </a:rPr>
              <a:t>1</a:t>
            </a:r>
          </a:p>
        </p:txBody>
      </p:sp>
      <p:sp>
        <p:nvSpPr>
          <p:cNvPr id="53" name="文本框 52">
            <a:extLst>
              <a:ext uri="{FF2B5EF4-FFF2-40B4-BE49-F238E27FC236}">
                <a16:creationId xmlns:a16="http://schemas.microsoft.com/office/drawing/2014/main" id="{EB1537C4-C3A0-4E9C-9DDA-1A04CF7008AA}"/>
              </a:ext>
            </a:extLst>
          </p:cNvPr>
          <p:cNvSpPr txBox="1"/>
          <p:nvPr/>
        </p:nvSpPr>
        <p:spPr>
          <a:xfrm>
            <a:off x="5805219" y="6348929"/>
            <a:ext cx="3908936" cy="276999"/>
          </a:xfrm>
          <a:prstGeom prst="rect">
            <a:avLst/>
          </a:prstGeom>
          <a:noFill/>
        </p:spPr>
        <p:txBody>
          <a:bodyPr wrap="square" rtlCol="0">
            <a:spAutoFit/>
          </a:bodyPr>
          <a:lstStyle/>
          <a:p>
            <a:r>
              <a:rPr lang="zh-CN" altLang="en-US" sz="1200" dirty="0">
                <a:solidFill>
                  <a:schemeClr val="tx1">
                    <a:lumMod val="50000"/>
                    <a:lumOff val="50000"/>
                  </a:schemeClr>
                </a:solidFill>
                <a:latin typeface="OPPOSans B" panose="00020600040101010101" pitchFamily="18" charset="-122"/>
                <a:ea typeface="OPPOSans B" panose="00020600040101010101" pitchFamily="18" charset="-122"/>
                <a:cs typeface="OPPOSans B" panose="00020600040101010101" pitchFamily="18" charset="-122"/>
              </a:rPr>
              <a:t>点状数据零散且繁多，缺乏统一标准统一标准</a:t>
            </a:r>
          </a:p>
        </p:txBody>
      </p:sp>
    </p:spTree>
    <p:extLst>
      <p:ext uri="{BB962C8B-B14F-4D97-AF65-F5344CB8AC3E}">
        <p14:creationId xmlns:p14="http://schemas.microsoft.com/office/powerpoint/2010/main" val="4096742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3518AB-4EA2-1733-297A-500C6A51843E}"/>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58FC7CAE-AB7A-9F87-BAA0-031157621AC7}"/>
              </a:ext>
            </a:extLst>
          </p:cNvPr>
          <p:cNvSpPr txBox="1"/>
          <p:nvPr/>
        </p:nvSpPr>
        <p:spPr>
          <a:xfrm>
            <a:off x="718457" y="566161"/>
            <a:ext cx="1467068"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产品优势</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CA686839-ECFC-4C7F-A4F1-016FDB050E8E}"/>
              </a:ext>
            </a:extLst>
          </p:cNvPr>
          <p:cNvSpPr txBox="1"/>
          <p:nvPr/>
        </p:nvSpPr>
        <p:spPr>
          <a:xfrm>
            <a:off x="2127935" y="731168"/>
            <a:ext cx="2685351" cy="276999"/>
          </a:xfrm>
          <a:prstGeom prst="rect">
            <a:avLst/>
          </a:prstGeom>
          <a:noFill/>
        </p:spPr>
        <p:txBody>
          <a:bodyPr wrap="none" rtlCol="0">
            <a:spAutoFit/>
          </a:bodyPr>
          <a:lstStyle/>
          <a:p>
            <a:r>
              <a:rPr lang="zh-CN" altLang="en-US" sz="1200" dirty="0">
                <a:solidFill>
                  <a:schemeClr val="bg1">
                    <a:lumMod val="75000"/>
                  </a:schemeClr>
                </a:solidFill>
                <a:latin typeface="+mn-ea"/>
              </a:rPr>
              <a:t>均为艾煤咨询</a:t>
            </a:r>
            <a:r>
              <a:rPr lang="en-US" altLang="zh-CN" sz="1200" dirty="0">
                <a:solidFill>
                  <a:schemeClr val="bg1">
                    <a:lumMod val="75000"/>
                  </a:schemeClr>
                </a:solidFill>
                <a:latin typeface="+mn-ea"/>
              </a:rPr>
              <a:t>2019</a:t>
            </a:r>
            <a:r>
              <a:rPr lang="zh-CN" altLang="en-US" sz="1200" dirty="0">
                <a:solidFill>
                  <a:schemeClr val="bg1">
                    <a:lumMod val="75000"/>
                  </a:schemeClr>
                </a:solidFill>
                <a:latin typeface="+mn-ea"/>
              </a:rPr>
              <a:t>年直描行业相关数</a:t>
            </a:r>
            <a:endParaRPr lang="en-US" sz="1200" dirty="0">
              <a:solidFill>
                <a:schemeClr val="bg1">
                  <a:lumMod val="75000"/>
                </a:schemeClr>
              </a:solidFill>
              <a:latin typeface="+mn-ea"/>
            </a:endParaRPr>
          </a:p>
        </p:txBody>
      </p:sp>
      <p:sp>
        <p:nvSpPr>
          <p:cNvPr id="7" name="矩形 6">
            <a:extLst>
              <a:ext uri="{FF2B5EF4-FFF2-40B4-BE49-F238E27FC236}">
                <a16:creationId xmlns:a16="http://schemas.microsoft.com/office/drawing/2014/main" id="{12E0BEFA-A8BB-FBD1-F2FE-5BBCA9EBC5B6}"/>
              </a:ext>
            </a:extLst>
          </p:cNvPr>
          <p:cNvSpPr/>
          <p:nvPr/>
        </p:nvSpPr>
        <p:spPr>
          <a:xfrm>
            <a:off x="746760" y="1482090"/>
            <a:ext cx="5695950" cy="1920240"/>
          </a:xfrm>
          <a:prstGeom prst="rect">
            <a:avLst/>
          </a:prstGeom>
          <a:solidFill>
            <a:srgbClr val="F9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FE8D8E5F-05E3-6320-9114-E85B71EF1708}"/>
              </a:ext>
            </a:extLst>
          </p:cNvPr>
          <p:cNvSpPr/>
          <p:nvPr/>
        </p:nvSpPr>
        <p:spPr>
          <a:xfrm>
            <a:off x="746760" y="3745230"/>
            <a:ext cx="5695950" cy="2049780"/>
          </a:xfrm>
          <a:prstGeom prst="rect">
            <a:avLst/>
          </a:prstGeom>
          <a:solidFill>
            <a:srgbClr val="F9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33542807-9F1F-F48A-FFB7-D8EF925F4717}"/>
              </a:ext>
            </a:extLst>
          </p:cNvPr>
          <p:cNvSpPr/>
          <p:nvPr/>
        </p:nvSpPr>
        <p:spPr>
          <a:xfrm>
            <a:off x="1654969" y="2446192"/>
            <a:ext cx="4083844" cy="86678"/>
          </a:xfrm>
          <a:prstGeom prst="roundRect">
            <a:avLst>
              <a:gd name="adj" fmla="val 50000"/>
            </a:avLst>
          </a:prstGeom>
          <a:blipFill dpi="0" rotWithShape="1">
            <a:blip r:embed="rId2">
              <a:extLst>
                <a:ext uri="{96DAC541-7B7A-43D3-8B79-37D633B846F1}">
                  <asvg:svgBlip xmlns:asvg="http://schemas.microsoft.com/office/drawing/2016/SVG/main" r:embed="rId3"/>
                </a:ext>
              </a:extLst>
            </a:blip>
            <a:srcRect/>
            <a:stretch>
              <a:fillRect l="-1165" t="-161581" r="-2434" b="-1564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77749F6B-C1F8-F7F9-CAEF-7A6BAC12EC27}"/>
              </a:ext>
            </a:extLst>
          </p:cNvPr>
          <p:cNvSpPr/>
          <p:nvPr/>
        </p:nvSpPr>
        <p:spPr>
          <a:xfrm>
            <a:off x="1654969" y="2833157"/>
            <a:ext cx="4083844" cy="86678"/>
          </a:xfrm>
          <a:prstGeom prst="roundRect">
            <a:avLst>
              <a:gd name="adj" fmla="val 50000"/>
            </a:avLst>
          </a:prstGeom>
          <a:blipFill dpi="0" rotWithShape="1">
            <a:blip r:embed="rId4">
              <a:extLst>
                <a:ext uri="{96DAC541-7B7A-43D3-8B79-37D633B846F1}">
                  <asvg:svgBlip xmlns:asvg="http://schemas.microsoft.com/office/drawing/2016/SVG/main" r:embed="rId5"/>
                </a:ext>
              </a:extLst>
            </a:blip>
            <a:srcRect/>
            <a:stretch>
              <a:fillRect t="-116505" b="-1165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D987ADA3-48F9-012C-B83C-B8E648A6D5C4}"/>
              </a:ext>
            </a:extLst>
          </p:cNvPr>
          <p:cNvSpPr txBox="1"/>
          <p:nvPr/>
        </p:nvSpPr>
        <p:spPr>
          <a:xfrm>
            <a:off x="897493" y="2362573"/>
            <a:ext cx="723275" cy="253916"/>
          </a:xfrm>
          <a:prstGeom prst="rect">
            <a:avLst/>
          </a:prstGeom>
          <a:noFill/>
        </p:spPr>
        <p:txBody>
          <a:bodyPr vert="horz" wrap="none" rtlCol="0">
            <a:spAutoFit/>
          </a:bodyPr>
          <a:lstStyle/>
          <a:p>
            <a:r>
              <a:rPr lang="zh-CN" altLang="en-US" sz="105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学历分布</a:t>
            </a:r>
            <a:endParaRPr lang="en-US" sz="105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9" name="文本框 18">
            <a:extLst>
              <a:ext uri="{FF2B5EF4-FFF2-40B4-BE49-F238E27FC236}">
                <a16:creationId xmlns:a16="http://schemas.microsoft.com/office/drawing/2014/main" id="{828EC57B-4BA2-E386-A3F2-04FC615F3FF6}"/>
              </a:ext>
            </a:extLst>
          </p:cNvPr>
          <p:cNvSpPr txBox="1"/>
          <p:nvPr/>
        </p:nvSpPr>
        <p:spPr>
          <a:xfrm>
            <a:off x="897493" y="2731667"/>
            <a:ext cx="723275" cy="253916"/>
          </a:xfrm>
          <a:prstGeom prst="rect">
            <a:avLst/>
          </a:prstGeom>
          <a:noFill/>
        </p:spPr>
        <p:txBody>
          <a:bodyPr vert="horz" wrap="none" rtlCol="0">
            <a:spAutoFit/>
          </a:bodyPr>
          <a:lstStyle/>
          <a:p>
            <a:r>
              <a:rPr lang="zh-CN" altLang="en-US" sz="105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年龄分布</a:t>
            </a:r>
            <a:endParaRPr lang="en-US" sz="105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763C220E-5CC9-F87E-AB40-8F1C0FDDEC39}"/>
              </a:ext>
            </a:extLst>
          </p:cNvPr>
          <p:cNvSpPr txBox="1"/>
          <p:nvPr/>
        </p:nvSpPr>
        <p:spPr>
          <a:xfrm>
            <a:off x="2652474" y="2531612"/>
            <a:ext cx="853119" cy="200055"/>
          </a:xfrm>
          <a:prstGeom prst="rect">
            <a:avLst/>
          </a:prstGeom>
          <a:noFill/>
        </p:spPr>
        <p:txBody>
          <a:bodyPr vert="horz" wrap="none" rtlCol="0">
            <a:spAutoFit/>
          </a:bodyPr>
          <a:lstStyle/>
          <a:p>
            <a:r>
              <a:rPr lang="zh-CN" alt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大学专科 </a:t>
            </a:r>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22.2%</a:t>
            </a:r>
            <a:endParaRPr 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74EE77BC-1DDA-C9F0-98EF-84D1BDD01D62}"/>
              </a:ext>
            </a:extLst>
          </p:cNvPr>
          <p:cNvSpPr txBox="1"/>
          <p:nvPr/>
        </p:nvSpPr>
        <p:spPr>
          <a:xfrm>
            <a:off x="4066937" y="2531612"/>
            <a:ext cx="768159" cy="200055"/>
          </a:xfrm>
          <a:prstGeom prst="rect">
            <a:avLst/>
          </a:prstGeom>
          <a:noFill/>
        </p:spPr>
        <p:txBody>
          <a:bodyPr vert="horz" wrap="none" rtlCol="0">
            <a:spAutoFit/>
          </a:bodyPr>
          <a:lstStyle/>
          <a:p>
            <a:r>
              <a:rPr lang="zh-CN" alt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大学本科 </a:t>
            </a:r>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48%</a:t>
            </a:r>
            <a:endParaRPr 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79355263-4336-C598-1BB0-F7E55A4E9056}"/>
              </a:ext>
            </a:extLst>
          </p:cNvPr>
          <p:cNvSpPr txBox="1"/>
          <p:nvPr/>
        </p:nvSpPr>
        <p:spPr>
          <a:xfrm>
            <a:off x="5383769" y="2531612"/>
            <a:ext cx="973343" cy="200055"/>
          </a:xfrm>
          <a:prstGeom prst="rect">
            <a:avLst/>
          </a:prstGeom>
          <a:noFill/>
        </p:spPr>
        <p:txBody>
          <a:bodyPr vert="horz" wrap="none" rtlCol="0">
            <a:spAutoFit/>
          </a:bodyPr>
          <a:lstStyle/>
          <a:p>
            <a:r>
              <a:rPr lang="zh-CN" alt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研究生及以上 </a:t>
            </a:r>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6.5%</a:t>
            </a:r>
            <a:endParaRPr 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6D8D521D-866D-984D-6A9D-6A4567AF60AD}"/>
              </a:ext>
            </a:extLst>
          </p:cNvPr>
          <p:cNvSpPr txBox="1"/>
          <p:nvPr/>
        </p:nvSpPr>
        <p:spPr>
          <a:xfrm>
            <a:off x="2127935" y="2913049"/>
            <a:ext cx="971741" cy="200055"/>
          </a:xfrm>
          <a:prstGeom prst="rect">
            <a:avLst/>
          </a:prstGeom>
          <a:noFill/>
        </p:spPr>
        <p:txBody>
          <a:bodyPr vert="horz" wrap="none" rtlCol="0">
            <a:spAutoFit/>
          </a:bodyPr>
          <a:lstStyle/>
          <a:p>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24</a:t>
            </a:r>
            <a:r>
              <a:rPr lang="zh-CN" alt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岁及以下 </a:t>
            </a:r>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46.9%</a:t>
            </a:r>
            <a:endParaRPr 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4" name="文本框 23">
            <a:extLst>
              <a:ext uri="{FF2B5EF4-FFF2-40B4-BE49-F238E27FC236}">
                <a16:creationId xmlns:a16="http://schemas.microsoft.com/office/drawing/2014/main" id="{3F1DB7F8-4E32-E556-DDE5-7FE1E2318D5C}"/>
              </a:ext>
            </a:extLst>
          </p:cNvPr>
          <p:cNvSpPr txBox="1"/>
          <p:nvPr/>
        </p:nvSpPr>
        <p:spPr>
          <a:xfrm>
            <a:off x="3828148" y="2913049"/>
            <a:ext cx="854721" cy="200055"/>
          </a:xfrm>
          <a:prstGeom prst="rect">
            <a:avLst/>
          </a:prstGeom>
          <a:noFill/>
        </p:spPr>
        <p:txBody>
          <a:bodyPr vert="horz" wrap="none" rtlCol="0">
            <a:spAutoFit/>
          </a:bodyPr>
          <a:lstStyle/>
          <a:p>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25-30</a:t>
            </a:r>
            <a:r>
              <a:rPr lang="zh-CN" alt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岁 </a:t>
            </a:r>
            <a:r>
              <a:rPr lang="en-US" altLang="zh-CN"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33.0%</a:t>
            </a:r>
            <a:endParaRPr lang="en-US" sz="7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CE007ADB-87C4-B232-C614-B53DE14113BC}"/>
              </a:ext>
            </a:extLst>
          </p:cNvPr>
          <p:cNvSpPr txBox="1"/>
          <p:nvPr/>
        </p:nvSpPr>
        <p:spPr>
          <a:xfrm>
            <a:off x="897494" y="1721189"/>
            <a:ext cx="4841320" cy="489365"/>
          </a:xfrm>
          <a:prstGeom prst="rect">
            <a:avLst/>
          </a:prstGeom>
          <a:noFill/>
        </p:spPr>
        <p:txBody>
          <a:bodyPr vert="horz" wrap="square" rtlCol="0">
            <a:spAutoFit/>
          </a:bodyPr>
          <a:lstStyle/>
          <a:p>
            <a:pPr>
              <a:lnSpc>
                <a:spcPct val="150000"/>
              </a:lnSpc>
            </a:pPr>
            <a:r>
              <a:rPr lang="zh-CN" alt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直播行业的主要受众为</a:t>
            </a:r>
            <a:r>
              <a:rPr lang="en-US" altLang="zh-CN" sz="900" dirty="0">
                <a:latin typeface="OPPOSans B" panose="00020600040101010101" pitchFamily="18" charset="-122"/>
                <a:ea typeface="OPPOSans B" panose="00020600040101010101" pitchFamily="18" charset="-122"/>
                <a:cs typeface="OPPOSans B" panose="00020600040101010101" pitchFamily="18" charset="-122"/>
              </a:rPr>
              <a:t>30</a:t>
            </a:r>
            <a:r>
              <a:rPr lang="zh-CN" altLang="en-US" sz="900" dirty="0">
                <a:latin typeface="OPPOSans B" panose="00020600040101010101" pitchFamily="18" charset="-122"/>
                <a:ea typeface="OPPOSans B" panose="00020600040101010101" pitchFamily="18" charset="-122"/>
                <a:cs typeface="OPPOSans B" panose="00020600040101010101" pitchFamily="18" charset="-122"/>
              </a:rPr>
              <a:t>岁及以下</a:t>
            </a:r>
            <a:r>
              <a:rPr lang="zh-CN" alt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的用户、男性为多且</a:t>
            </a:r>
            <a:r>
              <a:rPr lang="zh-CN" altLang="en-US" sz="900" dirty="0">
                <a:latin typeface="OPPOSans B" panose="00020600040101010101" pitchFamily="18" charset="-122"/>
                <a:ea typeface="OPPOSans B" panose="00020600040101010101" pitchFamily="18" charset="-122"/>
                <a:cs typeface="OPPOSans B" panose="00020600040101010101" pitchFamily="18" charset="-122"/>
              </a:rPr>
              <a:t>高学历</a:t>
            </a:r>
            <a:r>
              <a:rPr lang="zh-CN" alt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用户占比大，与知乎的用户画像和问答社区的调性相符</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矩形: 圆角 25">
            <a:extLst>
              <a:ext uri="{FF2B5EF4-FFF2-40B4-BE49-F238E27FC236}">
                <a16:creationId xmlns:a16="http://schemas.microsoft.com/office/drawing/2014/main" id="{3231ABFA-A89B-1B6C-DD92-A269681F59E9}"/>
              </a:ext>
            </a:extLst>
          </p:cNvPr>
          <p:cNvSpPr/>
          <p:nvPr/>
        </p:nvSpPr>
        <p:spPr>
          <a:xfrm>
            <a:off x="1021080" y="4827270"/>
            <a:ext cx="701040" cy="575310"/>
          </a:xfrm>
          <a:prstGeom prst="roundRect">
            <a:avLst>
              <a:gd name="adj" fmla="val 10044"/>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D9A1C3EB-2D69-8DD7-335B-B7CB139FB853}"/>
              </a:ext>
            </a:extLst>
          </p:cNvPr>
          <p:cNvSpPr/>
          <p:nvPr/>
        </p:nvSpPr>
        <p:spPr>
          <a:xfrm>
            <a:off x="2185525" y="4937760"/>
            <a:ext cx="701040" cy="464820"/>
          </a:xfrm>
          <a:prstGeom prst="roundRect">
            <a:avLst>
              <a:gd name="adj" fmla="val 10044"/>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E9FBCC7A-96E2-BE1E-8A55-AF7CE21E06AB}"/>
              </a:ext>
            </a:extLst>
          </p:cNvPr>
          <p:cNvSpPr/>
          <p:nvPr/>
        </p:nvSpPr>
        <p:spPr>
          <a:xfrm>
            <a:off x="3398977" y="4983480"/>
            <a:ext cx="701040" cy="419100"/>
          </a:xfrm>
          <a:prstGeom prst="roundRect">
            <a:avLst>
              <a:gd name="adj" fmla="val 10044"/>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圆角 28">
            <a:extLst>
              <a:ext uri="{FF2B5EF4-FFF2-40B4-BE49-F238E27FC236}">
                <a16:creationId xmlns:a16="http://schemas.microsoft.com/office/drawing/2014/main" id="{C564C9AB-1BBC-02A7-FE9B-F77D76B0D27B}"/>
              </a:ext>
            </a:extLst>
          </p:cNvPr>
          <p:cNvSpPr/>
          <p:nvPr/>
        </p:nvSpPr>
        <p:spPr>
          <a:xfrm>
            <a:off x="4570323" y="5063490"/>
            <a:ext cx="701040" cy="339090"/>
          </a:xfrm>
          <a:prstGeom prst="roundRect">
            <a:avLst>
              <a:gd name="adj" fmla="val 10044"/>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52B2C5AB-FD5F-6969-DC65-A233AEBA545B}"/>
              </a:ext>
            </a:extLst>
          </p:cNvPr>
          <p:cNvSpPr txBox="1"/>
          <p:nvPr/>
        </p:nvSpPr>
        <p:spPr>
          <a:xfrm>
            <a:off x="897493" y="4049927"/>
            <a:ext cx="5312807" cy="489365"/>
          </a:xfrm>
          <a:prstGeom prst="rect">
            <a:avLst/>
          </a:prstGeom>
          <a:noFill/>
        </p:spPr>
        <p:txBody>
          <a:bodyPr vert="horz" wrap="square" rtlCol="0">
            <a:spAutoFit/>
          </a:bodyPr>
          <a:lstStyle/>
          <a:p>
            <a:pPr>
              <a:lnSpc>
                <a:spcPct val="150000"/>
              </a:lnSpc>
            </a:pPr>
            <a:r>
              <a:rPr lang="zh-CN" alt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用户观看直播主要有两方面的需求：</a:t>
            </a:r>
            <a:r>
              <a:rPr lang="zh-CN" altLang="en-US" sz="900" dirty="0">
                <a:latin typeface="OPPOSans B" panose="00020600040101010101" pitchFamily="18" charset="-122"/>
                <a:ea typeface="OPPOSans B" panose="00020600040101010101" pitchFamily="18" charset="-122"/>
                <a:cs typeface="OPPOSans B" panose="00020600040101010101" pitchFamily="18" charset="-122"/>
              </a:rPr>
              <a:t>消遣娱乐和获取知识</a:t>
            </a:r>
            <a:r>
              <a:rPr lang="zh-CN" alt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，这两大需求正是大多数用户使用知乎的原因，符合用户的期待</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1" name="文本框 30">
            <a:extLst>
              <a:ext uri="{FF2B5EF4-FFF2-40B4-BE49-F238E27FC236}">
                <a16:creationId xmlns:a16="http://schemas.microsoft.com/office/drawing/2014/main" id="{FFE9C286-5876-5B51-9889-E87522CD69BA}"/>
              </a:ext>
            </a:extLst>
          </p:cNvPr>
          <p:cNvSpPr txBox="1"/>
          <p:nvPr/>
        </p:nvSpPr>
        <p:spPr>
          <a:xfrm>
            <a:off x="817603" y="5471459"/>
            <a:ext cx="1107996" cy="215444"/>
          </a:xfrm>
          <a:prstGeom prst="rect">
            <a:avLst/>
          </a:prstGeom>
          <a:noFill/>
        </p:spPr>
        <p:txBody>
          <a:bodyPr vert="horz" wrap="none" rtlCol="0">
            <a:spAutoFit/>
          </a:bodyPr>
          <a:lstStyle/>
          <a:p>
            <a:pPr algn="ctr"/>
            <a:r>
              <a:rPr lang="zh-CN" alt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消遣娱乐，放松心情</a:t>
            </a:r>
            <a:endParaRPr 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2" name="文本框 31">
            <a:extLst>
              <a:ext uri="{FF2B5EF4-FFF2-40B4-BE49-F238E27FC236}">
                <a16:creationId xmlns:a16="http://schemas.microsoft.com/office/drawing/2014/main" id="{95E0A31D-9EBA-35A4-114F-2A8291BC0B33}"/>
              </a:ext>
            </a:extLst>
          </p:cNvPr>
          <p:cNvSpPr txBox="1"/>
          <p:nvPr/>
        </p:nvSpPr>
        <p:spPr>
          <a:xfrm>
            <a:off x="1972413" y="5471459"/>
            <a:ext cx="1127264" cy="215444"/>
          </a:xfrm>
          <a:prstGeom prst="rect">
            <a:avLst/>
          </a:prstGeom>
          <a:noFill/>
        </p:spPr>
        <p:txBody>
          <a:bodyPr vert="horz" wrap="square" rtlCol="0">
            <a:spAutoFit/>
          </a:bodyPr>
          <a:lstStyle/>
          <a:p>
            <a:pPr algn="ctr"/>
            <a:r>
              <a:rPr lang="zh-CN" alt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获得相应的信息</a:t>
            </a:r>
            <a:endParaRPr 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1D0EC7BD-CC2D-0ED7-2926-B4A02F471DC9}"/>
              </a:ext>
            </a:extLst>
          </p:cNvPr>
          <p:cNvSpPr txBox="1"/>
          <p:nvPr/>
        </p:nvSpPr>
        <p:spPr>
          <a:xfrm>
            <a:off x="3225443" y="5471459"/>
            <a:ext cx="1048108" cy="215444"/>
          </a:xfrm>
          <a:prstGeom prst="rect">
            <a:avLst/>
          </a:prstGeom>
          <a:noFill/>
        </p:spPr>
        <p:txBody>
          <a:bodyPr vert="horz" wrap="square" rtlCol="0">
            <a:spAutoFit/>
          </a:bodyPr>
          <a:lstStyle/>
          <a:p>
            <a:pPr algn="ctr"/>
            <a:r>
              <a:rPr lang="zh-CN" alt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消磨空闲时间</a:t>
            </a:r>
            <a:endParaRPr 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D2E6B795-8BB4-BD08-9188-21B243248398}"/>
              </a:ext>
            </a:extLst>
          </p:cNvPr>
          <p:cNvSpPr txBox="1"/>
          <p:nvPr/>
        </p:nvSpPr>
        <p:spPr>
          <a:xfrm>
            <a:off x="4457916" y="5471459"/>
            <a:ext cx="925854" cy="215444"/>
          </a:xfrm>
          <a:prstGeom prst="rect">
            <a:avLst/>
          </a:prstGeom>
          <a:noFill/>
        </p:spPr>
        <p:txBody>
          <a:bodyPr vert="horz" wrap="square" rtlCol="0">
            <a:spAutoFit/>
          </a:bodyPr>
          <a:lstStyle/>
          <a:p>
            <a:pPr algn="ctr"/>
            <a:r>
              <a:rPr lang="zh-CN" alt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学习相关知识</a:t>
            </a:r>
            <a:endParaRPr lang="en-US" sz="8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6" name="文本框 35">
            <a:extLst>
              <a:ext uri="{FF2B5EF4-FFF2-40B4-BE49-F238E27FC236}">
                <a16:creationId xmlns:a16="http://schemas.microsoft.com/office/drawing/2014/main" id="{437461C8-424C-7DEF-12CB-CF8AF6E9254B}"/>
              </a:ext>
            </a:extLst>
          </p:cNvPr>
          <p:cNvSpPr txBox="1"/>
          <p:nvPr/>
        </p:nvSpPr>
        <p:spPr>
          <a:xfrm>
            <a:off x="5725462" y="4724936"/>
            <a:ext cx="595036" cy="338554"/>
          </a:xfrm>
          <a:prstGeom prst="rect">
            <a:avLst/>
          </a:prstGeom>
          <a:noFill/>
        </p:spPr>
        <p:txBody>
          <a:bodyPr vert="horz" wrap="none" rtlCol="0">
            <a:spAutoFit/>
          </a:bodyPr>
          <a:lstStyle/>
          <a:p>
            <a:pPr algn="ctr"/>
            <a:r>
              <a:rPr lang="zh-CN" altLang="en-US"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娱乐</a:t>
            </a:r>
            <a:endParaRPr lang="en-US"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D01D54F0-1FFB-2BC0-5EF9-C3F99D8D7059}"/>
              </a:ext>
            </a:extLst>
          </p:cNvPr>
          <p:cNvSpPr txBox="1"/>
          <p:nvPr/>
        </p:nvSpPr>
        <p:spPr>
          <a:xfrm>
            <a:off x="5725464" y="5240655"/>
            <a:ext cx="595036" cy="338554"/>
          </a:xfrm>
          <a:prstGeom prst="rect">
            <a:avLst/>
          </a:prstGeom>
          <a:noFill/>
        </p:spPr>
        <p:txBody>
          <a:bodyPr vert="horz" wrap="none" rtlCol="0">
            <a:spAutoFit/>
          </a:bodyPr>
          <a:lstStyle/>
          <a:p>
            <a:pPr algn="ctr"/>
            <a:r>
              <a:rPr lang="zh-CN" altLang="en-US"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知识</a:t>
            </a:r>
            <a:endParaRPr lang="en-US"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EA3A6B66-CDB0-5D63-20CC-4A27A7071DFE}"/>
              </a:ext>
            </a:extLst>
          </p:cNvPr>
          <p:cNvSpPr txBox="1"/>
          <p:nvPr/>
        </p:nvSpPr>
        <p:spPr>
          <a:xfrm>
            <a:off x="4545104" y="5129242"/>
            <a:ext cx="729687" cy="307777"/>
          </a:xfrm>
          <a:prstGeom prst="rect">
            <a:avLst/>
          </a:prstGeom>
          <a:noFill/>
        </p:spPr>
        <p:txBody>
          <a:bodyPr vert="horz" wrap="none" rtlCol="0">
            <a:spAutoFit/>
          </a:bodyPr>
          <a:lstStyle/>
          <a:p>
            <a:pPr algn="ctr"/>
            <a:r>
              <a:rPr lang="en-US" altLang="zh-CN"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32.8%</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24F9D177-5BF5-14FF-60CB-BEBF64AF3B04}"/>
              </a:ext>
            </a:extLst>
          </p:cNvPr>
          <p:cNvSpPr txBox="1"/>
          <p:nvPr/>
        </p:nvSpPr>
        <p:spPr>
          <a:xfrm>
            <a:off x="3389725" y="5129242"/>
            <a:ext cx="729687" cy="307777"/>
          </a:xfrm>
          <a:prstGeom prst="rect">
            <a:avLst/>
          </a:prstGeom>
          <a:noFill/>
        </p:spPr>
        <p:txBody>
          <a:bodyPr vert="horz" wrap="none" rtlCol="0">
            <a:spAutoFit/>
          </a:bodyPr>
          <a:lstStyle/>
          <a:p>
            <a:pPr algn="ctr"/>
            <a:r>
              <a:rPr lang="en-US" altLang="zh-CN"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33.6%</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F3B5A062-82E9-962D-1FF7-F05837EBF4DC}"/>
              </a:ext>
            </a:extLst>
          </p:cNvPr>
          <p:cNvSpPr txBox="1"/>
          <p:nvPr/>
        </p:nvSpPr>
        <p:spPr>
          <a:xfrm>
            <a:off x="2174696" y="5129242"/>
            <a:ext cx="729687" cy="307777"/>
          </a:xfrm>
          <a:prstGeom prst="rect">
            <a:avLst/>
          </a:prstGeom>
          <a:noFill/>
        </p:spPr>
        <p:txBody>
          <a:bodyPr vert="horz" wrap="none" rtlCol="0">
            <a:spAutoFit/>
          </a:bodyPr>
          <a:lstStyle/>
          <a:p>
            <a:pPr algn="ctr"/>
            <a:r>
              <a:rPr lang="en-US" altLang="zh-CN"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34.0%</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66D9F4C0-D8BA-1D68-0772-C1589865658F}"/>
              </a:ext>
            </a:extLst>
          </p:cNvPr>
          <p:cNvSpPr txBox="1"/>
          <p:nvPr/>
        </p:nvSpPr>
        <p:spPr>
          <a:xfrm>
            <a:off x="1017780" y="5129242"/>
            <a:ext cx="696024" cy="307777"/>
          </a:xfrm>
          <a:prstGeom prst="rect">
            <a:avLst/>
          </a:prstGeom>
          <a:noFill/>
        </p:spPr>
        <p:txBody>
          <a:bodyPr vert="horz" wrap="none" rtlCol="0">
            <a:spAutoFit/>
          </a:bodyPr>
          <a:lstStyle/>
          <a:p>
            <a:pPr algn="ctr"/>
            <a:r>
              <a:rPr lang="en-US" altLang="zh-CN"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40.1%</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22617FEA-05A0-61B6-929B-0D44F4C7DC3E}"/>
              </a:ext>
            </a:extLst>
          </p:cNvPr>
          <p:cNvSpPr txBox="1"/>
          <p:nvPr/>
        </p:nvSpPr>
        <p:spPr>
          <a:xfrm>
            <a:off x="5863323" y="4959965"/>
            <a:ext cx="319319" cy="338554"/>
          </a:xfrm>
          <a:prstGeom prst="rect">
            <a:avLst/>
          </a:prstGeom>
          <a:noFill/>
        </p:spPr>
        <p:txBody>
          <a:bodyPr vert="horz" wrap="none" rtlCol="0">
            <a:spAutoFit/>
          </a:bodyPr>
          <a:lstStyle/>
          <a:p>
            <a:pPr algn="ctr"/>
            <a:r>
              <a:rPr lang="en-US" altLang="zh-CN"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a:t>
            </a:r>
            <a:endParaRPr lang="en-US" sz="16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菱形 43">
            <a:extLst>
              <a:ext uri="{FF2B5EF4-FFF2-40B4-BE49-F238E27FC236}">
                <a16:creationId xmlns:a16="http://schemas.microsoft.com/office/drawing/2014/main" id="{3E5A90D6-4115-1693-DE81-39CBDAB9950D}"/>
              </a:ext>
            </a:extLst>
          </p:cNvPr>
          <p:cNvSpPr/>
          <p:nvPr/>
        </p:nvSpPr>
        <p:spPr>
          <a:xfrm>
            <a:off x="8285211" y="1218771"/>
            <a:ext cx="2684836" cy="1767041"/>
          </a:xfrm>
          <a:prstGeom prst="diamond">
            <a:avLst/>
          </a:prstGeom>
          <a:gradFill>
            <a:gsLst>
              <a:gs pos="100000">
                <a:srgbClr val="FBE9E7">
                  <a:lumMod val="80000"/>
                  <a:lumOff val="20000"/>
                </a:srgbClr>
              </a:gs>
              <a:gs pos="0">
                <a:srgbClr val="F4B3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菱形 44">
            <a:extLst>
              <a:ext uri="{FF2B5EF4-FFF2-40B4-BE49-F238E27FC236}">
                <a16:creationId xmlns:a16="http://schemas.microsoft.com/office/drawing/2014/main" id="{1995912A-A239-9F35-DCF1-6B42B25BC2F6}"/>
              </a:ext>
            </a:extLst>
          </p:cNvPr>
          <p:cNvSpPr/>
          <p:nvPr/>
        </p:nvSpPr>
        <p:spPr>
          <a:xfrm>
            <a:off x="8285211" y="4302725"/>
            <a:ext cx="2684836" cy="1767041"/>
          </a:xfrm>
          <a:prstGeom prst="diamond">
            <a:avLst/>
          </a:prstGeom>
          <a:gradFill>
            <a:gsLst>
              <a:gs pos="0">
                <a:srgbClr val="FBE9E7">
                  <a:lumMod val="80000"/>
                  <a:lumOff val="20000"/>
                </a:srgbClr>
              </a:gs>
              <a:gs pos="97000">
                <a:srgbClr val="F4B3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等腰三角形 46">
            <a:extLst>
              <a:ext uri="{FF2B5EF4-FFF2-40B4-BE49-F238E27FC236}">
                <a16:creationId xmlns:a16="http://schemas.microsoft.com/office/drawing/2014/main" id="{C304206C-3BD4-EAEF-AFC5-59B9B60953E2}"/>
              </a:ext>
            </a:extLst>
          </p:cNvPr>
          <p:cNvSpPr/>
          <p:nvPr/>
        </p:nvSpPr>
        <p:spPr>
          <a:xfrm rot="5400000">
            <a:off x="8175061" y="2216409"/>
            <a:ext cx="1544871" cy="1331785"/>
          </a:xfrm>
          <a:prstGeom prst="triangle">
            <a:avLst/>
          </a:prstGeom>
          <a:gradFill>
            <a:gsLst>
              <a:gs pos="100000">
                <a:srgbClr val="FBE9E7">
                  <a:lumMod val="80000"/>
                  <a:lumOff val="20000"/>
                </a:srgbClr>
              </a:gs>
              <a:gs pos="0">
                <a:srgbClr val="F4B3B7"/>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等腰三角形 47">
            <a:extLst>
              <a:ext uri="{FF2B5EF4-FFF2-40B4-BE49-F238E27FC236}">
                <a16:creationId xmlns:a16="http://schemas.microsoft.com/office/drawing/2014/main" id="{689EE67B-708D-599C-5684-3D55612DB27D}"/>
              </a:ext>
            </a:extLst>
          </p:cNvPr>
          <p:cNvSpPr/>
          <p:nvPr/>
        </p:nvSpPr>
        <p:spPr>
          <a:xfrm rot="5400000">
            <a:off x="8175061" y="3747917"/>
            <a:ext cx="1544871" cy="1331785"/>
          </a:xfrm>
          <a:prstGeom prst="triangle">
            <a:avLst/>
          </a:prstGeom>
          <a:gradFill>
            <a:gsLst>
              <a:gs pos="0">
                <a:srgbClr val="FBE9E7">
                  <a:lumMod val="80000"/>
                  <a:lumOff val="20000"/>
                </a:srgbClr>
              </a:gs>
              <a:gs pos="79000">
                <a:srgbClr val="F4B3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等腰三角形 48">
            <a:extLst>
              <a:ext uri="{FF2B5EF4-FFF2-40B4-BE49-F238E27FC236}">
                <a16:creationId xmlns:a16="http://schemas.microsoft.com/office/drawing/2014/main" id="{997E5A03-575F-92AD-50DA-5195EDF082D1}"/>
              </a:ext>
            </a:extLst>
          </p:cNvPr>
          <p:cNvSpPr/>
          <p:nvPr/>
        </p:nvSpPr>
        <p:spPr>
          <a:xfrm rot="16200000" flipH="1">
            <a:off x="9523799" y="2216409"/>
            <a:ext cx="1544871" cy="1331785"/>
          </a:xfrm>
          <a:prstGeom prst="triangle">
            <a:avLst/>
          </a:prstGeom>
          <a:gradFill>
            <a:gsLst>
              <a:gs pos="100000">
                <a:srgbClr val="FBE9E7">
                  <a:lumMod val="80000"/>
                  <a:lumOff val="20000"/>
                </a:srgbClr>
              </a:gs>
              <a:gs pos="0">
                <a:srgbClr val="F4B3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等腰三角形 49">
            <a:extLst>
              <a:ext uri="{FF2B5EF4-FFF2-40B4-BE49-F238E27FC236}">
                <a16:creationId xmlns:a16="http://schemas.microsoft.com/office/drawing/2014/main" id="{C96B3A61-79D9-ED78-4D54-89116BDB5D62}"/>
              </a:ext>
            </a:extLst>
          </p:cNvPr>
          <p:cNvSpPr/>
          <p:nvPr/>
        </p:nvSpPr>
        <p:spPr>
          <a:xfrm rot="16200000" flipH="1">
            <a:off x="9523799" y="3747917"/>
            <a:ext cx="1544871" cy="1331785"/>
          </a:xfrm>
          <a:prstGeom prst="triangle">
            <a:avLst/>
          </a:prstGeom>
          <a:gradFill>
            <a:gsLst>
              <a:gs pos="100000">
                <a:srgbClr val="FBE9E7">
                  <a:lumMod val="80000"/>
                  <a:lumOff val="20000"/>
                </a:srgbClr>
              </a:gs>
              <a:gs pos="0">
                <a:srgbClr val="F4B3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菱形 45">
            <a:extLst>
              <a:ext uri="{FF2B5EF4-FFF2-40B4-BE49-F238E27FC236}">
                <a16:creationId xmlns:a16="http://schemas.microsoft.com/office/drawing/2014/main" id="{3B5EF9FD-D927-2DB1-D32F-85DEBE1B6249}"/>
              </a:ext>
            </a:extLst>
          </p:cNvPr>
          <p:cNvSpPr/>
          <p:nvPr/>
        </p:nvSpPr>
        <p:spPr>
          <a:xfrm>
            <a:off x="8285211" y="2748326"/>
            <a:ext cx="2684836" cy="1767041"/>
          </a:xfrm>
          <a:prstGeom prst="diamond">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文本框 50">
            <a:extLst>
              <a:ext uri="{FF2B5EF4-FFF2-40B4-BE49-F238E27FC236}">
                <a16:creationId xmlns:a16="http://schemas.microsoft.com/office/drawing/2014/main" id="{AEF3A34A-8E89-A568-993B-80175952D78F}"/>
              </a:ext>
            </a:extLst>
          </p:cNvPr>
          <p:cNvSpPr txBox="1"/>
          <p:nvPr/>
        </p:nvSpPr>
        <p:spPr>
          <a:xfrm>
            <a:off x="9071485" y="1887696"/>
            <a:ext cx="1128835" cy="369332"/>
          </a:xfrm>
          <a:prstGeom prst="rect">
            <a:avLst/>
          </a:prstGeom>
          <a:noFill/>
        </p:spPr>
        <p:txBody>
          <a:bodyPr vert="horz" wrap="none" rtlCol="0">
            <a:spAutoFit/>
          </a:bodyPr>
          <a:lstStyle/>
          <a:p>
            <a:pPr algn="ctr"/>
            <a:r>
              <a:rPr lang="zh-CN" alt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知乎</a:t>
            </a:r>
            <a:r>
              <a:rPr lang="en-US" altLang="zh-CN"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APP</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E45FE460-46AC-7474-3ACE-1EDDEB33DA7F}"/>
              </a:ext>
            </a:extLst>
          </p:cNvPr>
          <p:cNvSpPr txBox="1"/>
          <p:nvPr/>
        </p:nvSpPr>
        <p:spPr>
          <a:xfrm>
            <a:off x="9081906" y="5031670"/>
            <a:ext cx="1107996" cy="369332"/>
          </a:xfrm>
          <a:prstGeom prst="rect">
            <a:avLst/>
          </a:prstGeom>
          <a:noFill/>
        </p:spPr>
        <p:txBody>
          <a:bodyPr vert="horz" wrap="none" rtlCol="0">
            <a:spAutoFit/>
          </a:bodyPr>
          <a:lstStyle/>
          <a:p>
            <a:pPr algn="ctr"/>
            <a:r>
              <a:rPr lang="zh-CN" alt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直播行业</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C3591DD2-1C03-0A79-1FF6-896F4754B9F3}"/>
              </a:ext>
            </a:extLst>
          </p:cNvPr>
          <p:cNvSpPr txBox="1"/>
          <p:nvPr/>
        </p:nvSpPr>
        <p:spPr>
          <a:xfrm>
            <a:off x="9004962" y="3031960"/>
            <a:ext cx="1261885" cy="307777"/>
          </a:xfrm>
          <a:prstGeom prst="rect">
            <a:avLst/>
          </a:prstGeom>
          <a:noFill/>
        </p:spPr>
        <p:txBody>
          <a:bodyPr vert="horz"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用户画像相符</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文本框 53">
            <a:extLst>
              <a:ext uri="{FF2B5EF4-FFF2-40B4-BE49-F238E27FC236}">
                <a16:creationId xmlns:a16="http://schemas.microsoft.com/office/drawing/2014/main" id="{B55FB381-7277-D1E5-2DED-EC0A82980CE1}"/>
              </a:ext>
            </a:extLst>
          </p:cNvPr>
          <p:cNvSpPr txBox="1"/>
          <p:nvPr/>
        </p:nvSpPr>
        <p:spPr>
          <a:xfrm>
            <a:off x="9184498" y="3995298"/>
            <a:ext cx="902811" cy="307777"/>
          </a:xfrm>
          <a:prstGeom prst="rect">
            <a:avLst/>
          </a:prstGeom>
          <a:noFill/>
        </p:spPr>
        <p:txBody>
          <a:bodyPr vert="horz"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需求相符</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57" name="组合 56">
            <a:extLst>
              <a:ext uri="{FF2B5EF4-FFF2-40B4-BE49-F238E27FC236}">
                <a16:creationId xmlns:a16="http://schemas.microsoft.com/office/drawing/2014/main" id="{434E4F21-7640-1995-A574-E0A23C3DE872}"/>
              </a:ext>
            </a:extLst>
          </p:cNvPr>
          <p:cNvGrpSpPr/>
          <p:nvPr/>
        </p:nvGrpSpPr>
        <p:grpSpPr>
          <a:xfrm flipH="1">
            <a:off x="6846296" y="3151158"/>
            <a:ext cx="69380" cy="69380"/>
            <a:chOff x="2097106" y="2791433"/>
            <a:chExt cx="339758" cy="339758"/>
          </a:xfrm>
        </p:grpSpPr>
        <p:sp>
          <p:nvSpPr>
            <p:cNvPr id="55" name="矩形 54">
              <a:extLst>
                <a:ext uri="{FF2B5EF4-FFF2-40B4-BE49-F238E27FC236}">
                  <a16:creationId xmlns:a16="http://schemas.microsoft.com/office/drawing/2014/main" id="{2B7C551F-A437-AD1F-B217-4C71211EC547}"/>
                </a:ext>
              </a:extLst>
            </p:cNvPr>
            <p:cNvSpPr/>
            <p:nvPr/>
          </p:nvSpPr>
          <p:spPr>
            <a:xfrm rot="18900000">
              <a:off x="2097106" y="2791433"/>
              <a:ext cx="339758" cy="339758"/>
            </a:xfrm>
            <a:prstGeom prst="rect">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7DF9F09E-5897-57E7-40AA-D5FF29F9E730}"/>
                </a:ext>
              </a:extLst>
            </p:cNvPr>
            <p:cNvSpPr/>
            <p:nvPr/>
          </p:nvSpPr>
          <p:spPr>
            <a:xfrm rot="18900000">
              <a:off x="2144477" y="2838804"/>
              <a:ext cx="245015" cy="245015"/>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直接连接符 60">
            <a:extLst>
              <a:ext uri="{FF2B5EF4-FFF2-40B4-BE49-F238E27FC236}">
                <a16:creationId xmlns:a16="http://schemas.microsoft.com/office/drawing/2014/main" id="{7BDAED14-B5EF-CB77-4BA5-36C18F9811D1}"/>
              </a:ext>
            </a:extLst>
          </p:cNvPr>
          <p:cNvCxnSpPr>
            <a:cxnSpLocks/>
          </p:cNvCxnSpPr>
          <p:nvPr/>
        </p:nvCxnSpPr>
        <p:spPr>
          <a:xfrm flipV="1">
            <a:off x="6898675" y="3177004"/>
            <a:ext cx="2106287" cy="17688"/>
          </a:xfrm>
          <a:prstGeom prst="line">
            <a:avLst/>
          </a:prstGeom>
          <a:ln>
            <a:solidFill>
              <a:srgbClr val="E31D19"/>
            </a:solidFill>
            <a:prstDash val="lg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A490CE17-B382-2B5B-B29B-C16AA8EC8267}"/>
              </a:ext>
            </a:extLst>
          </p:cNvPr>
          <p:cNvGrpSpPr/>
          <p:nvPr/>
        </p:nvGrpSpPr>
        <p:grpSpPr>
          <a:xfrm flipH="1">
            <a:off x="6846296" y="4146035"/>
            <a:ext cx="69380" cy="69380"/>
            <a:chOff x="2097106" y="2791433"/>
            <a:chExt cx="339758" cy="339758"/>
          </a:xfrm>
        </p:grpSpPr>
        <p:sp>
          <p:nvSpPr>
            <p:cNvPr id="63" name="矩形 62">
              <a:extLst>
                <a:ext uri="{FF2B5EF4-FFF2-40B4-BE49-F238E27FC236}">
                  <a16:creationId xmlns:a16="http://schemas.microsoft.com/office/drawing/2014/main" id="{39DDEB6C-78B1-DD1A-4366-7EEBB44E859A}"/>
                </a:ext>
              </a:extLst>
            </p:cNvPr>
            <p:cNvSpPr/>
            <p:nvPr/>
          </p:nvSpPr>
          <p:spPr>
            <a:xfrm rot="18900000">
              <a:off x="2097106" y="2791433"/>
              <a:ext cx="339758" cy="339758"/>
            </a:xfrm>
            <a:prstGeom prst="rect">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矩形 63">
              <a:extLst>
                <a:ext uri="{FF2B5EF4-FFF2-40B4-BE49-F238E27FC236}">
                  <a16:creationId xmlns:a16="http://schemas.microsoft.com/office/drawing/2014/main" id="{008C1AB6-76E8-54E4-3B71-0DB66C74DA3C}"/>
                </a:ext>
              </a:extLst>
            </p:cNvPr>
            <p:cNvSpPr/>
            <p:nvPr/>
          </p:nvSpPr>
          <p:spPr>
            <a:xfrm rot="18900000">
              <a:off x="2144477" y="2838804"/>
              <a:ext cx="245015" cy="245015"/>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直接连接符 64">
            <a:extLst>
              <a:ext uri="{FF2B5EF4-FFF2-40B4-BE49-F238E27FC236}">
                <a16:creationId xmlns:a16="http://schemas.microsoft.com/office/drawing/2014/main" id="{50FC3F85-B303-EF75-C1C4-5BD96805F4EF}"/>
              </a:ext>
            </a:extLst>
          </p:cNvPr>
          <p:cNvCxnSpPr>
            <a:cxnSpLocks/>
          </p:cNvCxnSpPr>
          <p:nvPr/>
        </p:nvCxnSpPr>
        <p:spPr>
          <a:xfrm flipV="1">
            <a:off x="6898675" y="4171881"/>
            <a:ext cx="2106287" cy="17688"/>
          </a:xfrm>
          <a:prstGeom prst="line">
            <a:avLst/>
          </a:prstGeom>
          <a:ln>
            <a:solidFill>
              <a:srgbClr val="E31D19"/>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1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E806C7-4F44-DA9B-04B0-E4F5680B9E0E}"/>
              </a:ext>
            </a:extLst>
          </p:cNvPr>
          <p:cNvPicPr>
            <a:picLocks noChangeAspect="1"/>
          </p:cNvPicPr>
          <p:nvPr/>
        </p:nvPicPr>
        <p:blipFill>
          <a:blip r:embed="rId2"/>
          <a:stretch>
            <a:fillRect/>
          </a:stretch>
        </p:blipFill>
        <p:spPr>
          <a:xfrm>
            <a:off x="9525" y="-23813"/>
            <a:ext cx="12172950" cy="6858000"/>
          </a:xfrm>
          <a:prstGeom prst="rect">
            <a:avLst/>
          </a:prstGeom>
        </p:spPr>
      </p:pic>
      <p:sp>
        <p:nvSpPr>
          <p:cNvPr id="57" name="任意多边形: 形状 56">
            <a:extLst>
              <a:ext uri="{FF2B5EF4-FFF2-40B4-BE49-F238E27FC236}">
                <a16:creationId xmlns:a16="http://schemas.microsoft.com/office/drawing/2014/main" id="{16556596-43EF-D034-C0DF-0D8BF3E4427D}"/>
              </a:ext>
            </a:extLst>
          </p:cNvPr>
          <p:cNvSpPr/>
          <p:nvPr/>
        </p:nvSpPr>
        <p:spPr>
          <a:xfrm>
            <a:off x="3909782" y="1758627"/>
            <a:ext cx="4667708" cy="3418105"/>
          </a:xfrm>
          <a:custGeom>
            <a:avLst/>
            <a:gdLst>
              <a:gd name="connsiteX0" fmla="*/ 2333854 w 4667708"/>
              <a:gd name="connsiteY0" fmla="*/ 0 h 3418105"/>
              <a:gd name="connsiteX1" fmla="*/ 4667708 w 4667708"/>
              <a:gd name="connsiteY1" fmla="*/ 2333854 h 3418105"/>
              <a:gd name="connsiteX2" fmla="*/ 4484302 w 4667708"/>
              <a:gd name="connsiteY2" fmla="*/ 3242296 h 3418105"/>
              <a:gd name="connsiteX3" fmla="*/ 4399611 w 4667708"/>
              <a:gd name="connsiteY3" fmla="*/ 3418105 h 3418105"/>
              <a:gd name="connsiteX4" fmla="*/ 268098 w 4667708"/>
              <a:gd name="connsiteY4" fmla="*/ 3418105 h 3418105"/>
              <a:gd name="connsiteX5" fmla="*/ 183406 w 4667708"/>
              <a:gd name="connsiteY5" fmla="*/ 3242296 h 3418105"/>
              <a:gd name="connsiteX6" fmla="*/ 0 w 4667708"/>
              <a:gd name="connsiteY6" fmla="*/ 2333854 h 3418105"/>
              <a:gd name="connsiteX7" fmla="*/ 2333854 w 4667708"/>
              <a:gd name="connsiteY7" fmla="*/ 0 h 341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7708" h="3418105">
                <a:moveTo>
                  <a:pt x="2333854" y="0"/>
                </a:moveTo>
                <a:cubicBezTo>
                  <a:pt x="3622806" y="0"/>
                  <a:pt x="4667708" y="1044902"/>
                  <a:pt x="4667708" y="2333854"/>
                </a:cubicBezTo>
                <a:cubicBezTo>
                  <a:pt x="4667708" y="2656092"/>
                  <a:pt x="4602402" y="2963077"/>
                  <a:pt x="4484302" y="3242296"/>
                </a:cubicBezTo>
                <a:lnTo>
                  <a:pt x="4399611" y="3418105"/>
                </a:lnTo>
                <a:lnTo>
                  <a:pt x="268098" y="3418105"/>
                </a:lnTo>
                <a:lnTo>
                  <a:pt x="183406" y="3242296"/>
                </a:lnTo>
                <a:cubicBezTo>
                  <a:pt x="65307" y="2963077"/>
                  <a:pt x="0" y="2656092"/>
                  <a:pt x="0" y="2333854"/>
                </a:cubicBezTo>
                <a:cubicBezTo>
                  <a:pt x="0" y="1044902"/>
                  <a:pt x="1044902" y="0"/>
                  <a:pt x="2333854" y="0"/>
                </a:cubicBezTo>
                <a:close/>
              </a:path>
            </a:pathLst>
          </a:custGeom>
          <a:solidFill>
            <a:srgbClr val="F9F5F4"/>
          </a:solidFill>
          <a:ln w="19050">
            <a:solidFill>
              <a:srgbClr val="FBE9E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任意多边形: 形状 133">
            <a:extLst>
              <a:ext uri="{FF2B5EF4-FFF2-40B4-BE49-F238E27FC236}">
                <a16:creationId xmlns:a16="http://schemas.microsoft.com/office/drawing/2014/main" id="{23080023-6079-F6E3-5397-0E5345E35B4A}"/>
              </a:ext>
            </a:extLst>
          </p:cNvPr>
          <p:cNvSpPr/>
          <p:nvPr/>
        </p:nvSpPr>
        <p:spPr>
          <a:xfrm rot="16200000">
            <a:off x="5833301" y="3028601"/>
            <a:ext cx="1499333" cy="158278"/>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0">
                <a:srgbClr val="F3EAE7">
                  <a:alpha val="0"/>
                </a:srgbClr>
              </a:gs>
              <a:gs pos="100000">
                <a:srgbClr val="F3EAE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任意多边形: 形状 54">
            <a:extLst>
              <a:ext uri="{FF2B5EF4-FFF2-40B4-BE49-F238E27FC236}">
                <a16:creationId xmlns:a16="http://schemas.microsoft.com/office/drawing/2014/main" id="{6BFDDB51-FD8A-D54C-5E03-99F3868751E5}"/>
              </a:ext>
            </a:extLst>
          </p:cNvPr>
          <p:cNvSpPr/>
          <p:nvPr/>
        </p:nvSpPr>
        <p:spPr>
          <a:xfrm>
            <a:off x="3336922" y="1185766"/>
            <a:ext cx="5813428" cy="3660150"/>
          </a:xfrm>
          <a:custGeom>
            <a:avLst/>
            <a:gdLst>
              <a:gd name="connsiteX0" fmla="*/ 2906714 w 5813428"/>
              <a:gd name="connsiteY0" fmla="*/ 0 h 3660150"/>
              <a:gd name="connsiteX1" fmla="*/ 5813428 w 5813428"/>
              <a:gd name="connsiteY1" fmla="*/ 2906714 h 3660150"/>
              <a:gd name="connsiteX2" fmla="*/ 5754374 w 5813428"/>
              <a:gd name="connsiteY2" fmla="*/ 3492519 h 3660150"/>
              <a:gd name="connsiteX3" fmla="*/ 5711271 w 5813428"/>
              <a:gd name="connsiteY3" fmla="*/ 3660150 h 3660150"/>
              <a:gd name="connsiteX4" fmla="*/ 102157 w 5813428"/>
              <a:gd name="connsiteY4" fmla="*/ 3660150 h 3660150"/>
              <a:gd name="connsiteX5" fmla="*/ 59054 w 5813428"/>
              <a:gd name="connsiteY5" fmla="*/ 3492519 h 3660150"/>
              <a:gd name="connsiteX6" fmla="*/ 0 w 5813428"/>
              <a:gd name="connsiteY6" fmla="*/ 2906714 h 3660150"/>
              <a:gd name="connsiteX7" fmla="*/ 2906714 w 5813428"/>
              <a:gd name="connsiteY7" fmla="*/ 0 h 36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3428" h="3660150">
                <a:moveTo>
                  <a:pt x="2906714" y="0"/>
                </a:moveTo>
                <a:cubicBezTo>
                  <a:pt x="4512048" y="0"/>
                  <a:pt x="5813428" y="1301380"/>
                  <a:pt x="5813428" y="2906714"/>
                </a:cubicBezTo>
                <a:cubicBezTo>
                  <a:pt x="5813428" y="3107381"/>
                  <a:pt x="5793094" y="3303299"/>
                  <a:pt x="5754374" y="3492519"/>
                </a:cubicBezTo>
                <a:lnTo>
                  <a:pt x="5711271" y="3660150"/>
                </a:lnTo>
                <a:lnTo>
                  <a:pt x="102157" y="3660150"/>
                </a:lnTo>
                <a:lnTo>
                  <a:pt x="59054" y="3492519"/>
                </a:lnTo>
                <a:cubicBezTo>
                  <a:pt x="20334" y="3303299"/>
                  <a:pt x="0" y="3107381"/>
                  <a:pt x="0" y="2906714"/>
                </a:cubicBezTo>
                <a:cubicBezTo>
                  <a:pt x="0" y="1301380"/>
                  <a:pt x="1301380" y="0"/>
                  <a:pt x="2906714" y="0"/>
                </a:cubicBezTo>
                <a:close/>
              </a:path>
            </a:pathLst>
          </a:custGeom>
          <a:noFill/>
          <a:ln w="19050">
            <a:solidFill>
              <a:srgbClr val="FBE9E7"/>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矩形 3">
            <a:extLst>
              <a:ext uri="{FF2B5EF4-FFF2-40B4-BE49-F238E27FC236}">
                <a16:creationId xmlns:a16="http://schemas.microsoft.com/office/drawing/2014/main" id="{488A6656-46B4-42DB-769D-D54D60C92E2F}"/>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5FD38B1B-E062-9A99-79C6-939DFC31ABF2}"/>
              </a:ext>
            </a:extLst>
          </p:cNvPr>
          <p:cNvSpPr txBox="1"/>
          <p:nvPr/>
        </p:nvSpPr>
        <p:spPr>
          <a:xfrm>
            <a:off x="718457" y="566161"/>
            <a:ext cx="2428870"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用户激励与转化</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EA12AE53-AB73-542A-FDB1-CC08A635DA77}"/>
              </a:ext>
            </a:extLst>
          </p:cNvPr>
          <p:cNvSpPr txBox="1"/>
          <p:nvPr/>
        </p:nvSpPr>
        <p:spPr>
          <a:xfrm>
            <a:off x="3075829"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sp>
        <p:nvSpPr>
          <p:cNvPr id="2" name="椭圆 1">
            <a:extLst>
              <a:ext uri="{FF2B5EF4-FFF2-40B4-BE49-F238E27FC236}">
                <a16:creationId xmlns:a16="http://schemas.microsoft.com/office/drawing/2014/main" id="{BF9C94C3-4896-40FD-D73D-A7BBF391A15D}"/>
              </a:ext>
            </a:extLst>
          </p:cNvPr>
          <p:cNvSpPr/>
          <p:nvPr/>
        </p:nvSpPr>
        <p:spPr>
          <a:xfrm>
            <a:off x="3395661" y="3399067"/>
            <a:ext cx="5695951" cy="2695574"/>
          </a:xfrm>
          <a:prstGeom prst="ellipse">
            <a:avLst/>
          </a:prstGeom>
          <a:gradFill>
            <a:gsLst>
              <a:gs pos="0">
                <a:srgbClr val="E31D19"/>
              </a:gs>
              <a:gs pos="100000">
                <a:srgbClr val="E31D19">
                  <a:lumMod val="70000"/>
                  <a:lumOff val="30000"/>
                </a:srgbClr>
              </a:gs>
            </a:gsLst>
            <a:lin ang="5400000" scaled="1"/>
          </a:gradFill>
          <a:ln w="19050">
            <a:solidFill>
              <a:srgbClr val="F8C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11EC4708-F9AF-F187-2531-C839514161F2}"/>
              </a:ext>
            </a:extLst>
          </p:cNvPr>
          <p:cNvSpPr/>
          <p:nvPr/>
        </p:nvSpPr>
        <p:spPr>
          <a:xfrm>
            <a:off x="4054820" y="3780067"/>
            <a:ext cx="4377632" cy="1933574"/>
          </a:xfrm>
          <a:prstGeom prst="ellipse">
            <a:avLst/>
          </a:prstGeom>
          <a:gradFill>
            <a:gsLst>
              <a:gs pos="0">
                <a:schemeClr val="bg1">
                  <a:alpha val="0"/>
                </a:schemeClr>
              </a:gs>
              <a:gs pos="100000">
                <a:schemeClr val="bg1">
                  <a:alpha val="50000"/>
                </a:schemeClr>
              </a:gs>
            </a:gsLst>
            <a:lin ang="5400000" scaled="1"/>
          </a:gradFill>
          <a:ln w="38100">
            <a:gradFill>
              <a:gsLst>
                <a:gs pos="20000">
                  <a:schemeClr val="bg1">
                    <a:alpha val="0"/>
                  </a:schemeClr>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形状 11">
            <a:extLst>
              <a:ext uri="{FF2B5EF4-FFF2-40B4-BE49-F238E27FC236}">
                <a16:creationId xmlns:a16="http://schemas.microsoft.com/office/drawing/2014/main" id="{8662DA28-4F8D-6E3D-ACC1-1E8F4DBB703B}"/>
              </a:ext>
            </a:extLst>
          </p:cNvPr>
          <p:cNvSpPr/>
          <p:nvPr/>
        </p:nvSpPr>
        <p:spPr>
          <a:xfrm>
            <a:off x="5153024" y="4970692"/>
            <a:ext cx="2181224" cy="742949"/>
          </a:xfrm>
          <a:custGeom>
            <a:avLst/>
            <a:gdLst>
              <a:gd name="connsiteX0" fmla="*/ 1090612 w 2181224"/>
              <a:gd name="connsiteY0" fmla="*/ 0 h 742949"/>
              <a:gd name="connsiteX1" fmla="*/ 2181224 w 2181224"/>
              <a:gd name="connsiteY1" fmla="*/ 561975 h 742949"/>
              <a:gd name="connsiteX2" fmla="*/ 2170571 w 2181224"/>
              <a:gd name="connsiteY2" fmla="*/ 616432 h 742949"/>
              <a:gd name="connsiteX3" fmla="*/ 2133932 w 2181224"/>
              <a:gd name="connsiteY3" fmla="*/ 626263 h 742949"/>
              <a:gd name="connsiteX4" fmla="*/ 1090612 w 2181224"/>
              <a:gd name="connsiteY4" fmla="*/ 742949 h 742949"/>
              <a:gd name="connsiteX5" fmla="*/ 47292 w 2181224"/>
              <a:gd name="connsiteY5" fmla="*/ 626263 h 742949"/>
              <a:gd name="connsiteX6" fmla="*/ 10654 w 2181224"/>
              <a:gd name="connsiteY6" fmla="*/ 616432 h 742949"/>
              <a:gd name="connsiteX7" fmla="*/ 0 w 2181224"/>
              <a:gd name="connsiteY7" fmla="*/ 561975 h 742949"/>
              <a:gd name="connsiteX8" fmla="*/ 1090612 w 2181224"/>
              <a:gd name="connsiteY8" fmla="*/ 0 h 74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1224" h="742949">
                <a:moveTo>
                  <a:pt x="1090612" y="0"/>
                </a:moveTo>
                <a:cubicBezTo>
                  <a:pt x="1692940" y="0"/>
                  <a:pt x="2181224" y="251605"/>
                  <a:pt x="2181224" y="561975"/>
                </a:cubicBezTo>
                <a:lnTo>
                  <a:pt x="2170571" y="616432"/>
                </a:lnTo>
                <a:lnTo>
                  <a:pt x="2133932" y="626263"/>
                </a:lnTo>
                <a:cubicBezTo>
                  <a:pt x="1823792" y="700679"/>
                  <a:pt x="1468378" y="742949"/>
                  <a:pt x="1090612" y="742949"/>
                </a:cubicBezTo>
                <a:cubicBezTo>
                  <a:pt x="712847" y="742949"/>
                  <a:pt x="357433" y="700679"/>
                  <a:pt x="47292" y="626263"/>
                </a:cubicBezTo>
                <a:lnTo>
                  <a:pt x="10654" y="616432"/>
                </a:lnTo>
                <a:lnTo>
                  <a:pt x="0" y="561975"/>
                </a:lnTo>
                <a:cubicBezTo>
                  <a:pt x="0" y="251605"/>
                  <a:pt x="488284" y="0"/>
                  <a:pt x="1090612" y="0"/>
                </a:cubicBezTo>
                <a:close/>
              </a:path>
            </a:pathLst>
          </a:custGeom>
          <a:gradFill>
            <a:gsLst>
              <a:gs pos="0">
                <a:schemeClr val="bg1">
                  <a:alpha val="13000"/>
                </a:schemeClr>
              </a:gs>
              <a:gs pos="100000">
                <a:schemeClr val="bg1">
                  <a:alpha val="83000"/>
                </a:schemeClr>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椭圆 12">
            <a:extLst>
              <a:ext uri="{FF2B5EF4-FFF2-40B4-BE49-F238E27FC236}">
                <a16:creationId xmlns:a16="http://schemas.microsoft.com/office/drawing/2014/main" id="{F1D79B7E-44CE-5EFF-C5C5-20917CB686FE}"/>
              </a:ext>
            </a:extLst>
          </p:cNvPr>
          <p:cNvSpPr/>
          <p:nvPr/>
        </p:nvSpPr>
        <p:spPr>
          <a:xfrm>
            <a:off x="4054820" y="3243157"/>
            <a:ext cx="4377632" cy="1933574"/>
          </a:xfrm>
          <a:prstGeom prst="ellipse">
            <a:avLst/>
          </a:prstGeom>
          <a:noFill/>
          <a:ln w="38100">
            <a:gradFill>
              <a:gsLst>
                <a:gs pos="0">
                  <a:schemeClr val="bg1">
                    <a:alpha val="0"/>
                  </a:schemeClr>
                </a:gs>
                <a:gs pos="100000">
                  <a:schemeClr val="bg1">
                    <a:alpha val="2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形状 16">
            <a:extLst>
              <a:ext uri="{FF2B5EF4-FFF2-40B4-BE49-F238E27FC236}">
                <a16:creationId xmlns:a16="http://schemas.microsoft.com/office/drawing/2014/main" id="{8E960EBF-E539-CED2-BFC4-135ECEBABE5F}"/>
              </a:ext>
            </a:extLst>
          </p:cNvPr>
          <p:cNvSpPr/>
          <p:nvPr/>
        </p:nvSpPr>
        <p:spPr>
          <a:xfrm>
            <a:off x="4295541" y="5167205"/>
            <a:ext cx="3896191" cy="551423"/>
          </a:xfrm>
          <a:custGeom>
            <a:avLst/>
            <a:gdLst>
              <a:gd name="connsiteX0" fmla="*/ 1948095 w 3896191"/>
              <a:gd name="connsiteY0" fmla="*/ 0 h 917910"/>
              <a:gd name="connsiteX1" fmla="*/ 3849323 w 3896191"/>
              <a:gd name="connsiteY1" fmla="*/ 487849 h 917910"/>
              <a:gd name="connsiteX2" fmla="*/ 3896191 w 3896191"/>
              <a:gd name="connsiteY2" fmla="*/ 551423 h 917910"/>
              <a:gd name="connsiteX3" fmla="*/ 3759674 w 3896191"/>
              <a:gd name="connsiteY3" fmla="*/ 610141 h 917910"/>
              <a:gd name="connsiteX4" fmla="*/ 2239285 w 3896191"/>
              <a:gd name="connsiteY4" fmla="*/ 910952 h 917910"/>
              <a:gd name="connsiteX5" fmla="*/ 1948100 w 3896191"/>
              <a:gd name="connsiteY5" fmla="*/ 917910 h 917910"/>
              <a:gd name="connsiteX6" fmla="*/ 1948096 w 3896191"/>
              <a:gd name="connsiteY6" fmla="*/ 917910 h 917910"/>
              <a:gd name="connsiteX7" fmla="*/ 1656907 w 3896191"/>
              <a:gd name="connsiteY7" fmla="*/ 910952 h 917910"/>
              <a:gd name="connsiteX8" fmla="*/ 136519 w 3896191"/>
              <a:gd name="connsiteY8" fmla="*/ 610141 h 917910"/>
              <a:gd name="connsiteX9" fmla="*/ 0 w 3896191"/>
              <a:gd name="connsiteY9" fmla="*/ 551422 h 917910"/>
              <a:gd name="connsiteX10" fmla="*/ 46868 w 3896191"/>
              <a:gd name="connsiteY10" fmla="*/ 487849 h 917910"/>
              <a:gd name="connsiteX11" fmla="*/ 1948095 w 3896191"/>
              <a:gd name="connsiteY11" fmla="*/ 0 h 917910"/>
              <a:gd name="connsiteX0" fmla="*/ 1948096 w 3896191"/>
              <a:gd name="connsiteY0" fmla="*/ 917910 h 1009350"/>
              <a:gd name="connsiteX1" fmla="*/ 1656907 w 3896191"/>
              <a:gd name="connsiteY1" fmla="*/ 910952 h 1009350"/>
              <a:gd name="connsiteX2" fmla="*/ 136519 w 3896191"/>
              <a:gd name="connsiteY2" fmla="*/ 610141 h 1009350"/>
              <a:gd name="connsiteX3" fmla="*/ 0 w 3896191"/>
              <a:gd name="connsiteY3" fmla="*/ 551422 h 1009350"/>
              <a:gd name="connsiteX4" fmla="*/ 46868 w 3896191"/>
              <a:gd name="connsiteY4" fmla="*/ 487849 h 1009350"/>
              <a:gd name="connsiteX5" fmla="*/ 1948095 w 3896191"/>
              <a:gd name="connsiteY5" fmla="*/ 0 h 1009350"/>
              <a:gd name="connsiteX6" fmla="*/ 3849323 w 3896191"/>
              <a:gd name="connsiteY6" fmla="*/ 487849 h 1009350"/>
              <a:gd name="connsiteX7" fmla="*/ 3896191 w 3896191"/>
              <a:gd name="connsiteY7" fmla="*/ 551423 h 1009350"/>
              <a:gd name="connsiteX8" fmla="*/ 3759674 w 3896191"/>
              <a:gd name="connsiteY8" fmla="*/ 610141 h 1009350"/>
              <a:gd name="connsiteX9" fmla="*/ 2239285 w 3896191"/>
              <a:gd name="connsiteY9" fmla="*/ 910952 h 1009350"/>
              <a:gd name="connsiteX10" fmla="*/ 1948100 w 3896191"/>
              <a:gd name="connsiteY10" fmla="*/ 917910 h 1009350"/>
              <a:gd name="connsiteX11" fmla="*/ 2039536 w 3896191"/>
              <a:gd name="connsiteY11" fmla="*/ 1009350 h 1009350"/>
              <a:gd name="connsiteX0" fmla="*/ 1948096 w 3896191"/>
              <a:gd name="connsiteY0" fmla="*/ 917910 h 1009350"/>
              <a:gd name="connsiteX1" fmla="*/ 1656907 w 3896191"/>
              <a:gd name="connsiteY1" fmla="*/ 910952 h 1009350"/>
              <a:gd name="connsiteX2" fmla="*/ 136519 w 3896191"/>
              <a:gd name="connsiteY2" fmla="*/ 610141 h 1009350"/>
              <a:gd name="connsiteX3" fmla="*/ 0 w 3896191"/>
              <a:gd name="connsiteY3" fmla="*/ 551422 h 1009350"/>
              <a:gd name="connsiteX4" fmla="*/ 46868 w 3896191"/>
              <a:gd name="connsiteY4" fmla="*/ 487849 h 1009350"/>
              <a:gd name="connsiteX5" fmla="*/ 1948095 w 3896191"/>
              <a:gd name="connsiteY5" fmla="*/ 0 h 1009350"/>
              <a:gd name="connsiteX6" fmla="*/ 3849323 w 3896191"/>
              <a:gd name="connsiteY6" fmla="*/ 487849 h 1009350"/>
              <a:gd name="connsiteX7" fmla="*/ 3896191 w 3896191"/>
              <a:gd name="connsiteY7" fmla="*/ 551423 h 1009350"/>
              <a:gd name="connsiteX8" fmla="*/ 3759674 w 3896191"/>
              <a:gd name="connsiteY8" fmla="*/ 610141 h 1009350"/>
              <a:gd name="connsiteX9" fmla="*/ 2239285 w 3896191"/>
              <a:gd name="connsiteY9" fmla="*/ 910952 h 1009350"/>
              <a:gd name="connsiteX10" fmla="*/ 2039536 w 3896191"/>
              <a:gd name="connsiteY10" fmla="*/ 1009350 h 1009350"/>
              <a:gd name="connsiteX0" fmla="*/ 1656907 w 3896191"/>
              <a:gd name="connsiteY0" fmla="*/ 910952 h 1009350"/>
              <a:gd name="connsiteX1" fmla="*/ 136519 w 3896191"/>
              <a:gd name="connsiteY1" fmla="*/ 610141 h 1009350"/>
              <a:gd name="connsiteX2" fmla="*/ 0 w 3896191"/>
              <a:gd name="connsiteY2" fmla="*/ 551422 h 1009350"/>
              <a:gd name="connsiteX3" fmla="*/ 46868 w 3896191"/>
              <a:gd name="connsiteY3" fmla="*/ 487849 h 1009350"/>
              <a:gd name="connsiteX4" fmla="*/ 1948095 w 3896191"/>
              <a:gd name="connsiteY4" fmla="*/ 0 h 1009350"/>
              <a:gd name="connsiteX5" fmla="*/ 3849323 w 3896191"/>
              <a:gd name="connsiteY5" fmla="*/ 487849 h 1009350"/>
              <a:gd name="connsiteX6" fmla="*/ 3896191 w 3896191"/>
              <a:gd name="connsiteY6" fmla="*/ 551423 h 1009350"/>
              <a:gd name="connsiteX7" fmla="*/ 3759674 w 3896191"/>
              <a:gd name="connsiteY7" fmla="*/ 610141 h 1009350"/>
              <a:gd name="connsiteX8" fmla="*/ 2239285 w 3896191"/>
              <a:gd name="connsiteY8" fmla="*/ 910952 h 1009350"/>
              <a:gd name="connsiteX9" fmla="*/ 2039536 w 3896191"/>
              <a:gd name="connsiteY9" fmla="*/ 1009350 h 1009350"/>
              <a:gd name="connsiteX0" fmla="*/ 1656907 w 3896191"/>
              <a:gd name="connsiteY0" fmla="*/ 910952 h 910952"/>
              <a:gd name="connsiteX1" fmla="*/ 136519 w 3896191"/>
              <a:gd name="connsiteY1" fmla="*/ 610141 h 910952"/>
              <a:gd name="connsiteX2" fmla="*/ 0 w 3896191"/>
              <a:gd name="connsiteY2" fmla="*/ 551422 h 910952"/>
              <a:gd name="connsiteX3" fmla="*/ 46868 w 3896191"/>
              <a:gd name="connsiteY3" fmla="*/ 487849 h 910952"/>
              <a:gd name="connsiteX4" fmla="*/ 1948095 w 3896191"/>
              <a:gd name="connsiteY4" fmla="*/ 0 h 910952"/>
              <a:gd name="connsiteX5" fmla="*/ 3849323 w 3896191"/>
              <a:gd name="connsiteY5" fmla="*/ 487849 h 910952"/>
              <a:gd name="connsiteX6" fmla="*/ 3896191 w 3896191"/>
              <a:gd name="connsiteY6" fmla="*/ 551423 h 910952"/>
              <a:gd name="connsiteX7" fmla="*/ 3759674 w 3896191"/>
              <a:gd name="connsiteY7" fmla="*/ 610141 h 910952"/>
              <a:gd name="connsiteX8" fmla="*/ 2239285 w 3896191"/>
              <a:gd name="connsiteY8" fmla="*/ 910952 h 910952"/>
              <a:gd name="connsiteX0" fmla="*/ 1656907 w 3896191"/>
              <a:gd name="connsiteY0" fmla="*/ 910952 h 910952"/>
              <a:gd name="connsiteX1" fmla="*/ 136519 w 3896191"/>
              <a:gd name="connsiteY1" fmla="*/ 610141 h 910952"/>
              <a:gd name="connsiteX2" fmla="*/ 0 w 3896191"/>
              <a:gd name="connsiteY2" fmla="*/ 551422 h 910952"/>
              <a:gd name="connsiteX3" fmla="*/ 46868 w 3896191"/>
              <a:gd name="connsiteY3" fmla="*/ 487849 h 910952"/>
              <a:gd name="connsiteX4" fmla="*/ 1948095 w 3896191"/>
              <a:gd name="connsiteY4" fmla="*/ 0 h 910952"/>
              <a:gd name="connsiteX5" fmla="*/ 3849323 w 3896191"/>
              <a:gd name="connsiteY5" fmla="*/ 487849 h 910952"/>
              <a:gd name="connsiteX6" fmla="*/ 3896191 w 3896191"/>
              <a:gd name="connsiteY6" fmla="*/ 551423 h 910952"/>
              <a:gd name="connsiteX7" fmla="*/ 3759674 w 3896191"/>
              <a:gd name="connsiteY7" fmla="*/ 610141 h 910952"/>
              <a:gd name="connsiteX0" fmla="*/ 136519 w 3896191"/>
              <a:gd name="connsiteY0" fmla="*/ 610141 h 610141"/>
              <a:gd name="connsiteX1" fmla="*/ 0 w 3896191"/>
              <a:gd name="connsiteY1" fmla="*/ 551422 h 610141"/>
              <a:gd name="connsiteX2" fmla="*/ 46868 w 3896191"/>
              <a:gd name="connsiteY2" fmla="*/ 487849 h 610141"/>
              <a:gd name="connsiteX3" fmla="*/ 1948095 w 3896191"/>
              <a:gd name="connsiteY3" fmla="*/ 0 h 610141"/>
              <a:gd name="connsiteX4" fmla="*/ 3849323 w 3896191"/>
              <a:gd name="connsiteY4" fmla="*/ 487849 h 610141"/>
              <a:gd name="connsiteX5" fmla="*/ 3896191 w 3896191"/>
              <a:gd name="connsiteY5" fmla="*/ 551423 h 610141"/>
              <a:gd name="connsiteX6" fmla="*/ 3759674 w 3896191"/>
              <a:gd name="connsiteY6" fmla="*/ 610141 h 610141"/>
              <a:gd name="connsiteX0" fmla="*/ 0 w 3896191"/>
              <a:gd name="connsiteY0" fmla="*/ 551422 h 610141"/>
              <a:gd name="connsiteX1" fmla="*/ 46868 w 3896191"/>
              <a:gd name="connsiteY1" fmla="*/ 487849 h 610141"/>
              <a:gd name="connsiteX2" fmla="*/ 1948095 w 3896191"/>
              <a:gd name="connsiteY2" fmla="*/ 0 h 610141"/>
              <a:gd name="connsiteX3" fmla="*/ 3849323 w 3896191"/>
              <a:gd name="connsiteY3" fmla="*/ 487849 h 610141"/>
              <a:gd name="connsiteX4" fmla="*/ 3896191 w 3896191"/>
              <a:gd name="connsiteY4" fmla="*/ 551423 h 610141"/>
              <a:gd name="connsiteX5" fmla="*/ 3759674 w 3896191"/>
              <a:gd name="connsiteY5" fmla="*/ 610141 h 610141"/>
              <a:gd name="connsiteX0" fmla="*/ 0 w 3896191"/>
              <a:gd name="connsiteY0" fmla="*/ 551422 h 551423"/>
              <a:gd name="connsiteX1" fmla="*/ 46868 w 3896191"/>
              <a:gd name="connsiteY1" fmla="*/ 487849 h 551423"/>
              <a:gd name="connsiteX2" fmla="*/ 1948095 w 3896191"/>
              <a:gd name="connsiteY2" fmla="*/ 0 h 551423"/>
              <a:gd name="connsiteX3" fmla="*/ 3849323 w 3896191"/>
              <a:gd name="connsiteY3" fmla="*/ 487849 h 551423"/>
              <a:gd name="connsiteX4" fmla="*/ 3896191 w 3896191"/>
              <a:gd name="connsiteY4" fmla="*/ 551423 h 5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6191" h="551423">
                <a:moveTo>
                  <a:pt x="0" y="551422"/>
                </a:moveTo>
                <a:lnTo>
                  <a:pt x="46868" y="487849"/>
                </a:lnTo>
                <a:cubicBezTo>
                  <a:pt x="298917" y="205214"/>
                  <a:pt x="1054794" y="0"/>
                  <a:pt x="1948095" y="0"/>
                </a:cubicBezTo>
                <a:cubicBezTo>
                  <a:pt x="2841396" y="0"/>
                  <a:pt x="3597274" y="205214"/>
                  <a:pt x="3849323" y="487849"/>
                </a:cubicBezTo>
                <a:lnTo>
                  <a:pt x="3896191" y="551423"/>
                </a:lnTo>
              </a:path>
            </a:pathLst>
          </a:custGeom>
          <a:noFill/>
          <a:ln w="53975" cap="rnd">
            <a:gradFill>
              <a:gsLst>
                <a:gs pos="0">
                  <a:schemeClr val="bg1"/>
                </a:gs>
                <a:gs pos="68000">
                  <a:srgbClr val="FFFFFF">
                    <a:alpha val="0"/>
                  </a:srgbClr>
                </a:gs>
                <a:gs pos="28000">
                  <a:schemeClr val="bg1">
                    <a:alpha val="0"/>
                  </a:schemeClr>
                </a:gs>
                <a:gs pos="100000">
                  <a:schemeClr val="bg1"/>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任意多边形: 形状 43">
            <a:extLst>
              <a:ext uri="{FF2B5EF4-FFF2-40B4-BE49-F238E27FC236}">
                <a16:creationId xmlns:a16="http://schemas.microsoft.com/office/drawing/2014/main" id="{EB91B374-D537-CF62-DFFC-0F77720CF89E}"/>
              </a:ext>
            </a:extLst>
          </p:cNvPr>
          <p:cNvSpPr/>
          <p:nvPr/>
        </p:nvSpPr>
        <p:spPr>
          <a:xfrm>
            <a:off x="4695783" y="4186299"/>
            <a:ext cx="457243" cy="1235372"/>
          </a:xfrm>
          <a:custGeom>
            <a:avLst/>
            <a:gdLst>
              <a:gd name="connsiteX0" fmla="*/ 302816 w 457243"/>
              <a:gd name="connsiteY0" fmla="*/ 0 h 1459579"/>
              <a:gd name="connsiteX1" fmla="*/ 341454 w 457243"/>
              <a:gd name="connsiteY1" fmla="*/ 60763 h 1459579"/>
              <a:gd name="connsiteX2" fmla="*/ 457243 w 457243"/>
              <a:gd name="connsiteY2" fmla="*/ 550319 h 1459579"/>
              <a:gd name="connsiteX3" fmla="*/ 25686 w 457243"/>
              <a:gd name="connsiteY3" fmla="*/ 1439652 h 1459579"/>
              <a:gd name="connsiteX4" fmla="*/ 0 w 457243"/>
              <a:gd name="connsiteY4" fmla="*/ 1459579 h 1459579"/>
              <a:gd name="connsiteX5" fmla="*/ 0 w 457243"/>
              <a:gd name="connsiteY5" fmla="*/ 415087 h 1459579"/>
              <a:gd name="connsiteX0" fmla="*/ 0 w 457243"/>
              <a:gd name="connsiteY0" fmla="*/ 415087 h 1459579"/>
              <a:gd name="connsiteX1" fmla="*/ 302816 w 457243"/>
              <a:gd name="connsiteY1" fmla="*/ 0 h 1459579"/>
              <a:gd name="connsiteX2" fmla="*/ 341454 w 457243"/>
              <a:gd name="connsiteY2" fmla="*/ 60763 h 1459579"/>
              <a:gd name="connsiteX3" fmla="*/ 457243 w 457243"/>
              <a:gd name="connsiteY3" fmla="*/ 550319 h 1459579"/>
              <a:gd name="connsiteX4" fmla="*/ 25686 w 457243"/>
              <a:gd name="connsiteY4" fmla="*/ 1439652 h 1459579"/>
              <a:gd name="connsiteX5" fmla="*/ 0 w 457243"/>
              <a:gd name="connsiteY5" fmla="*/ 1459579 h 1459579"/>
              <a:gd name="connsiteX6" fmla="*/ 91440 w 457243"/>
              <a:gd name="connsiteY6" fmla="*/ 506527 h 1459579"/>
              <a:gd name="connsiteX0" fmla="*/ 0 w 457243"/>
              <a:gd name="connsiteY0" fmla="*/ 415087 h 1459579"/>
              <a:gd name="connsiteX1" fmla="*/ 302816 w 457243"/>
              <a:gd name="connsiteY1" fmla="*/ 0 h 1459579"/>
              <a:gd name="connsiteX2" fmla="*/ 341454 w 457243"/>
              <a:gd name="connsiteY2" fmla="*/ 60763 h 1459579"/>
              <a:gd name="connsiteX3" fmla="*/ 457243 w 457243"/>
              <a:gd name="connsiteY3" fmla="*/ 550319 h 1459579"/>
              <a:gd name="connsiteX4" fmla="*/ 25686 w 457243"/>
              <a:gd name="connsiteY4" fmla="*/ 1439652 h 1459579"/>
              <a:gd name="connsiteX5" fmla="*/ 0 w 457243"/>
              <a:gd name="connsiteY5" fmla="*/ 1459579 h 1459579"/>
              <a:gd name="connsiteX0" fmla="*/ 302816 w 457243"/>
              <a:gd name="connsiteY0" fmla="*/ 0 h 1459579"/>
              <a:gd name="connsiteX1" fmla="*/ 341454 w 457243"/>
              <a:gd name="connsiteY1" fmla="*/ 60763 h 1459579"/>
              <a:gd name="connsiteX2" fmla="*/ 457243 w 457243"/>
              <a:gd name="connsiteY2" fmla="*/ 550319 h 1459579"/>
              <a:gd name="connsiteX3" fmla="*/ 25686 w 457243"/>
              <a:gd name="connsiteY3" fmla="*/ 1439652 h 1459579"/>
              <a:gd name="connsiteX4" fmla="*/ 0 w 457243"/>
              <a:gd name="connsiteY4" fmla="*/ 1459579 h 145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43" h="1459579">
                <a:moveTo>
                  <a:pt x="302816" y="0"/>
                </a:moveTo>
                <a:lnTo>
                  <a:pt x="341454" y="60763"/>
                </a:lnTo>
                <a:cubicBezTo>
                  <a:pt x="416013" y="211233"/>
                  <a:pt x="457243" y="376666"/>
                  <a:pt x="457243" y="550319"/>
                </a:cubicBezTo>
                <a:cubicBezTo>
                  <a:pt x="457243" y="897625"/>
                  <a:pt x="292324" y="1212052"/>
                  <a:pt x="25686" y="1439652"/>
                </a:cubicBezTo>
                <a:lnTo>
                  <a:pt x="0" y="1459579"/>
                </a:lnTo>
              </a:path>
            </a:pathLst>
          </a:custGeom>
          <a:noFill/>
          <a:ln w="44450">
            <a:gradFill>
              <a:gsLst>
                <a:gs pos="34000">
                  <a:schemeClr val="bg1">
                    <a:alpha val="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任意多边形: 形状 119">
            <a:extLst>
              <a:ext uri="{FF2B5EF4-FFF2-40B4-BE49-F238E27FC236}">
                <a16:creationId xmlns:a16="http://schemas.microsoft.com/office/drawing/2014/main" id="{2F2F2649-D890-09D9-DB32-1FB83AB9B0AE}"/>
              </a:ext>
            </a:extLst>
          </p:cNvPr>
          <p:cNvSpPr/>
          <p:nvPr/>
        </p:nvSpPr>
        <p:spPr>
          <a:xfrm rot="16200000">
            <a:off x="5587241" y="4943559"/>
            <a:ext cx="870350" cy="91879"/>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任意多边形: 形状 44">
            <a:extLst>
              <a:ext uri="{FF2B5EF4-FFF2-40B4-BE49-F238E27FC236}">
                <a16:creationId xmlns:a16="http://schemas.microsoft.com/office/drawing/2014/main" id="{C299A7C6-ED87-FAF8-1347-FA205441EDA7}"/>
              </a:ext>
            </a:extLst>
          </p:cNvPr>
          <p:cNvSpPr/>
          <p:nvPr/>
        </p:nvSpPr>
        <p:spPr>
          <a:xfrm flipH="1">
            <a:off x="7346346" y="4186299"/>
            <a:ext cx="457243" cy="1235372"/>
          </a:xfrm>
          <a:custGeom>
            <a:avLst/>
            <a:gdLst>
              <a:gd name="connsiteX0" fmla="*/ 302816 w 457243"/>
              <a:gd name="connsiteY0" fmla="*/ 0 h 1459579"/>
              <a:gd name="connsiteX1" fmla="*/ 341454 w 457243"/>
              <a:gd name="connsiteY1" fmla="*/ 60763 h 1459579"/>
              <a:gd name="connsiteX2" fmla="*/ 457243 w 457243"/>
              <a:gd name="connsiteY2" fmla="*/ 550319 h 1459579"/>
              <a:gd name="connsiteX3" fmla="*/ 25686 w 457243"/>
              <a:gd name="connsiteY3" fmla="*/ 1439652 h 1459579"/>
              <a:gd name="connsiteX4" fmla="*/ 0 w 457243"/>
              <a:gd name="connsiteY4" fmla="*/ 1459579 h 1459579"/>
              <a:gd name="connsiteX5" fmla="*/ 0 w 457243"/>
              <a:gd name="connsiteY5" fmla="*/ 415087 h 1459579"/>
              <a:gd name="connsiteX0" fmla="*/ 0 w 457243"/>
              <a:gd name="connsiteY0" fmla="*/ 415087 h 1459579"/>
              <a:gd name="connsiteX1" fmla="*/ 302816 w 457243"/>
              <a:gd name="connsiteY1" fmla="*/ 0 h 1459579"/>
              <a:gd name="connsiteX2" fmla="*/ 341454 w 457243"/>
              <a:gd name="connsiteY2" fmla="*/ 60763 h 1459579"/>
              <a:gd name="connsiteX3" fmla="*/ 457243 w 457243"/>
              <a:gd name="connsiteY3" fmla="*/ 550319 h 1459579"/>
              <a:gd name="connsiteX4" fmla="*/ 25686 w 457243"/>
              <a:gd name="connsiteY4" fmla="*/ 1439652 h 1459579"/>
              <a:gd name="connsiteX5" fmla="*/ 0 w 457243"/>
              <a:gd name="connsiteY5" fmla="*/ 1459579 h 1459579"/>
              <a:gd name="connsiteX6" fmla="*/ 91440 w 457243"/>
              <a:gd name="connsiteY6" fmla="*/ 506527 h 1459579"/>
              <a:gd name="connsiteX0" fmla="*/ 0 w 457243"/>
              <a:gd name="connsiteY0" fmla="*/ 415087 h 1459579"/>
              <a:gd name="connsiteX1" fmla="*/ 302816 w 457243"/>
              <a:gd name="connsiteY1" fmla="*/ 0 h 1459579"/>
              <a:gd name="connsiteX2" fmla="*/ 341454 w 457243"/>
              <a:gd name="connsiteY2" fmla="*/ 60763 h 1459579"/>
              <a:gd name="connsiteX3" fmla="*/ 457243 w 457243"/>
              <a:gd name="connsiteY3" fmla="*/ 550319 h 1459579"/>
              <a:gd name="connsiteX4" fmla="*/ 25686 w 457243"/>
              <a:gd name="connsiteY4" fmla="*/ 1439652 h 1459579"/>
              <a:gd name="connsiteX5" fmla="*/ 0 w 457243"/>
              <a:gd name="connsiteY5" fmla="*/ 1459579 h 1459579"/>
              <a:gd name="connsiteX0" fmla="*/ 302816 w 457243"/>
              <a:gd name="connsiteY0" fmla="*/ 0 h 1459579"/>
              <a:gd name="connsiteX1" fmla="*/ 341454 w 457243"/>
              <a:gd name="connsiteY1" fmla="*/ 60763 h 1459579"/>
              <a:gd name="connsiteX2" fmla="*/ 457243 w 457243"/>
              <a:gd name="connsiteY2" fmla="*/ 550319 h 1459579"/>
              <a:gd name="connsiteX3" fmla="*/ 25686 w 457243"/>
              <a:gd name="connsiteY3" fmla="*/ 1439652 h 1459579"/>
              <a:gd name="connsiteX4" fmla="*/ 0 w 457243"/>
              <a:gd name="connsiteY4" fmla="*/ 1459579 h 145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43" h="1459579">
                <a:moveTo>
                  <a:pt x="302816" y="0"/>
                </a:moveTo>
                <a:lnTo>
                  <a:pt x="341454" y="60763"/>
                </a:lnTo>
                <a:cubicBezTo>
                  <a:pt x="416013" y="211233"/>
                  <a:pt x="457243" y="376666"/>
                  <a:pt x="457243" y="550319"/>
                </a:cubicBezTo>
                <a:cubicBezTo>
                  <a:pt x="457243" y="897625"/>
                  <a:pt x="292324" y="1212052"/>
                  <a:pt x="25686" y="1439652"/>
                </a:cubicBezTo>
                <a:lnTo>
                  <a:pt x="0" y="1459579"/>
                </a:lnTo>
              </a:path>
            </a:pathLst>
          </a:custGeom>
          <a:noFill/>
          <a:ln w="44450">
            <a:gradFill>
              <a:gsLst>
                <a:gs pos="34000">
                  <a:schemeClr val="bg1">
                    <a:alpha val="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任意多边形: 形状 49">
            <a:extLst>
              <a:ext uri="{FF2B5EF4-FFF2-40B4-BE49-F238E27FC236}">
                <a16:creationId xmlns:a16="http://schemas.microsoft.com/office/drawing/2014/main" id="{928D041D-EDED-0860-07FD-05A69AD4A3B0}"/>
              </a:ext>
            </a:extLst>
          </p:cNvPr>
          <p:cNvSpPr/>
          <p:nvPr/>
        </p:nvSpPr>
        <p:spPr>
          <a:xfrm>
            <a:off x="4845654" y="3634933"/>
            <a:ext cx="555558" cy="789267"/>
          </a:xfrm>
          <a:custGeom>
            <a:avLst/>
            <a:gdLst>
              <a:gd name="connsiteX0" fmla="*/ 0 w 555558"/>
              <a:gd name="connsiteY0" fmla="*/ 0 h 789267"/>
              <a:gd name="connsiteX1" fmla="*/ 5081 w 555558"/>
              <a:gd name="connsiteY1" fmla="*/ 2708 h 789267"/>
              <a:gd name="connsiteX2" fmla="*/ 549737 w 555558"/>
              <a:gd name="connsiteY2" fmla="*/ 716205 h 789267"/>
              <a:gd name="connsiteX3" fmla="*/ 555558 w 555558"/>
              <a:gd name="connsiteY3" fmla="*/ 789267 h 789267"/>
              <a:gd name="connsiteX4" fmla="*/ 0 w 555558"/>
              <a:gd name="connsiteY4" fmla="*/ 789267 h 789267"/>
              <a:gd name="connsiteX0" fmla="*/ 0 w 555558"/>
              <a:gd name="connsiteY0" fmla="*/ 789267 h 880707"/>
              <a:gd name="connsiteX1" fmla="*/ 0 w 555558"/>
              <a:gd name="connsiteY1" fmla="*/ 0 h 880707"/>
              <a:gd name="connsiteX2" fmla="*/ 5081 w 555558"/>
              <a:gd name="connsiteY2" fmla="*/ 2708 h 880707"/>
              <a:gd name="connsiteX3" fmla="*/ 549737 w 555558"/>
              <a:gd name="connsiteY3" fmla="*/ 716205 h 880707"/>
              <a:gd name="connsiteX4" fmla="*/ 555558 w 555558"/>
              <a:gd name="connsiteY4" fmla="*/ 789267 h 880707"/>
              <a:gd name="connsiteX5" fmla="*/ 91440 w 555558"/>
              <a:gd name="connsiteY5" fmla="*/ 880707 h 880707"/>
              <a:gd name="connsiteX0" fmla="*/ 0 w 555558"/>
              <a:gd name="connsiteY0" fmla="*/ 789267 h 789267"/>
              <a:gd name="connsiteX1" fmla="*/ 0 w 555558"/>
              <a:gd name="connsiteY1" fmla="*/ 0 h 789267"/>
              <a:gd name="connsiteX2" fmla="*/ 5081 w 555558"/>
              <a:gd name="connsiteY2" fmla="*/ 2708 h 789267"/>
              <a:gd name="connsiteX3" fmla="*/ 549737 w 555558"/>
              <a:gd name="connsiteY3" fmla="*/ 716205 h 789267"/>
              <a:gd name="connsiteX4" fmla="*/ 555558 w 555558"/>
              <a:gd name="connsiteY4" fmla="*/ 789267 h 789267"/>
              <a:gd name="connsiteX0" fmla="*/ 0 w 555558"/>
              <a:gd name="connsiteY0" fmla="*/ 0 h 789267"/>
              <a:gd name="connsiteX1" fmla="*/ 5081 w 555558"/>
              <a:gd name="connsiteY1" fmla="*/ 2708 h 789267"/>
              <a:gd name="connsiteX2" fmla="*/ 549737 w 555558"/>
              <a:gd name="connsiteY2" fmla="*/ 716205 h 789267"/>
              <a:gd name="connsiteX3" fmla="*/ 555558 w 555558"/>
              <a:gd name="connsiteY3" fmla="*/ 789267 h 789267"/>
            </a:gdLst>
            <a:ahLst/>
            <a:cxnLst>
              <a:cxn ang="0">
                <a:pos x="connsiteX0" y="connsiteY0"/>
              </a:cxn>
              <a:cxn ang="0">
                <a:pos x="connsiteX1" y="connsiteY1"/>
              </a:cxn>
              <a:cxn ang="0">
                <a:pos x="connsiteX2" y="connsiteY2"/>
              </a:cxn>
              <a:cxn ang="0">
                <a:pos x="connsiteX3" y="connsiteY3"/>
              </a:cxn>
            </a:cxnLst>
            <a:rect l="l" t="t" r="r" b="b"/>
            <a:pathLst>
              <a:path w="555558" h="789267">
                <a:moveTo>
                  <a:pt x="0" y="0"/>
                </a:moveTo>
                <a:lnTo>
                  <a:pt x="5081" y="2708"/>
                </a:lnTo>
                <a:cubicBezTo>
                  <a:pt x="301448" y="177044"/>
                  <a:pt x="503784" y="429691"/>
                  <a:pt x="549737" y="716205"/>
                </a:cubicBezTo>
                <a:lnTo>
                  <a:pt x="555558" y="789267"/>
                </a:lnTo>
              </a:path>
            </a:pathLst>
          </a:custGeom>
          <a:noFill/>
          <a:ln w="44450">
            <a:gradFill>
              <a:gsLst>
                <a:gs pos="0">
                  <a:schemeClr val="bg1">
                    <a:alpha val="3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任意多边形: 形状 50">
            <a:extLst>
              <a:ext uri="{FF2B5EF4-FFF2-40B4-BE49-F238E27FC236}">
                <a16:creationId xmlns:a16="http://schemas.microsoft.com/office/drawing/2014/main" id="{09DAC11F-9CFE-684A-8295-913241DA5B92}"/>
              </a:ext>
            </a:extLst>
          </p:cNvPr>
          <p:cNvSpPr/>
          <p:nvPr/>
        </p:nvSpPr>
        <p:spPr>
          <a:xfrm flipH="1">
            <a:off x="7172224" y="3634933"/>
            <a:ext cx="555558" cy="789267"/>
          </a:xfrm>
          <a:custGeom>
            <a:avLst/>
            <a:gdLst>
              <a:gd name="connsiteX0" fmla="*/ 0 w 555558"/>
              <a:gd name="connsiteY0" fmla="*/ 0 h 789267"/>
              <a:gd name="connsiteX1" fmla="*/ 5081 w 555558"/>
              <a:gd name="connsiteY1" fmla="*/ 2708 h 789267"/>
              <a:gd name="connsiteX2" fmla="*/ 549737 w 555558"/>
              <a:gd name="connsiteY2" fmla="*/ 716205 h 789267"/>
              <a:gd name="connsiteX3" fmla="*/ 555558 w 555558"/>
              <a:gd name="connsiteY3" fmla="*/ 789267 h 789267"/>
              <a:gd name="connsiteX4" fmla="*/ 0 w 555558"/>
              <a:gd name="connsiteY4" fmla="*/ 789267 h 789267"/>
              <a:gd name="connsiteX0" fmla="*/ 0 w 555558"/>
              <a:gd name="connsiteY0" fmla="*/ 789267 h 880707"/>
              <a:gd name="connsiteX1" fmla="*/ 0 w 555558"/>
              <a:gd name="connsiteY1" fmla="*/ 0 h 880707"/>
              <a:gd name="connsiteX2" fmla="*/ 5081 w 555558"/>
              <a:gd name="connsiteY2" fmla="*/ 2708 h 880707"/>
              <a:gd name="connsiteX3" fmla="*/ 549737 w 555558"/>
              <a:gd name="connsiteY3" fmla="*/ 716205 h 880707"/>
              <a:gd name="connsiteX4" fmla="*/ 555558 w 555558"/>
              <a:gd name="connsiteY4" fmla="*/ 789267 h 880707"/>
              <a:gd name="connsiteX5" fmla="*/ 91440 w 555558"/>
              <a:gd name="connsiteY5" fmla="*/ 880707 h 880707"/>
              <a:gd name="connsiteX0" fmla="*/ 0 w 555558"/>
              <a:gd name="connsiteY0" fmla="*/ 789267 h 789267"/>
              <a:gd name="connsiteX1" fmla="*/ 0 w 555558"/>
              <a:gd name="connsiteY1" fmla="*/ 0 h 789267"/>
              <a:gd name="connsiteX2" fmla="*/ 5081 w 555558"/>
              <a:gd name="connsiteY2" fmla="*/ 2708 h 789267"/>
              <a:gd name="connsiteX3" fmla="*/ 549737 w 555558"/>
              <a:gd name="connsiteY3" fmla="*/ 716205 h 789267"/>
              <a:gd name="connsiteX4" fmla="*/ 555558 w 555558"/>
              <a:gd name="connsiteY4" fmla="*/ 789267 h 789267"/>
              <a:gd name="connsiteX0" fmla="*/ 0 w 555558"/>
              <a:gd name="connsiteY0" fmla="*/ 0 h 789267"/>
              <a:gd name="connsiteX1" fmla="*/ 5081 w 555558"/>
              <a:gd name="connsiteY1" fmla="*/ 2708 h 789267"/>
              <a:gd name="connsiteX2" fmla="*/ 549737 w 555558"/>
              <a:gd name="connsiteY2" fmla="*/ 716205 h 789267"/>
              <a:gd name="connsiteX3" fmla="*/ 555558 w 555558"/>
              <a:gd name="connsiteY3" fmla="*/ 789267 h 789267"/>
            </a:gdLst>
            <a:ahLst/>
            <a:cxnLst>
              <a:cxn ang="0">
                <a:pos x="connsiteX0" y="connsiteY0"/>
              </a:cxn>
              <a:cxn ang="0">
                <a:pos x="connsiteX1" y="connsiteY1"/>
              </a:cxn>
              <a:cxn ang="0">
                <a:pos x="connsiteX2" y="connsiteY2"/>
              </a:cxn>
              <a:cxn ang="0">
                <a:pos x="connsiteX3" y="connsiteY3"/>
              </a:cxn>
            </a:cxnLst>
            <a:rect l="l" t="t" r="r" b="b"/>
            <a:pathLst>
              <a:path w="555558" h="789267">
                <a:moveTo>
                  <a:pt x="0" y="0"/>
                </a:moveTo>
                <a:lnTo>
                  <a:pt x="5081" y="2708"/>
                </a:lnTo>
                <a:cubicBezTo>
                  <a:pt x="301448" y="177044"/>
                  <a:pt x="503784" y="429691"/>
                  <a:pt x="549737" y="716205"/>
                </a:cubicBezTo>
                <a:lnTo>
                  <a:pt x="555558" y="789267"/>
                </a:lnTo>
              </a:path>
            </a:pathLst>
          </a:custGeom>
          <a:noFill/>
          <a:ln w="44450">
            <a:gradFill>
              <a:gsLst>
                <a:gs pos="0">
                  <a:schemeClr val="bg1">
                    <a:alpha val="3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矩形: 圆角 57">
            <a:extLst>
              <a:ext uri="{FF2B5EF4-FFF2-40B4-BE49-F238E27FC236}">
                <a16:creationId xmlns:a16="http://schemas.microsoft.com/office/drawing/2014/main" id="{732E278E-CA44-DC85-8F9C-F4E0BA10DB0E}"/>
              </a:ext>
            </a:extLst>
          </p:cNvPr>
          <p:cNvSpPr/>
          <p:nvPr/>
        </p:nvSpPr>
        <p:spPr>
          <a:xfrm>
            <a:off x="1495425" y="4345780"/>
            <a:ext cx="1733550" cy="695325"/>
          </a:xfrm>
          <a:prstGeom prst="roundRect">
            <a:avLst>
              <a:gd name="adj" fmla="val 50000"/>
            </a:avLst>
          </a:prstGeom>
          <a:gradFill>
            <a:gsLst>
              <a:gs pos="0">
                <a:srgbClr val="E31D19"/>
              </a:gs>
              <a:gs pos="100000">
                <a:srgbClr val="E31D19">
                  <a:lumMod val="70000"/>
                  <a:lumOff val="30000"/>
                </a:srgbClr>
              </a:gs>
            </a:gsLst>
            <a:lin ang="5400000" scaled="1"/>
          </a:gradFill>
          <a:ln w="19050">
            <a:solidFill>
              <a:srgbClr val="C00000"/>
            </a:solidFill>
          </a:ln>
          <a:effectLst>
            <a:outerShdw blurRad="254000" dist="38100" dir="5400000" algn="t" rotWithShape="0">
              <a:srgbClr val="E31D1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矩形: 圆角 58">
            <a:extLst>
              <a:ext uri="{FF2B5EF4-FFF2-40B4-BE49-F238E27FC236}">
                <a16:creationId xmlns:a16="http://schemas.microsoft.com/office/drawing/2014/main" id="{25412963-C4E1-7133-5121-B58A800914BB}"/>
              </a:ext>
            </a:extLst>
          </p:cNvPr>
          <p:cNvSpPr/>
          <p:nvPr/>
        </p:nvSpPr>
        <p:spPr>
          <a:xfrm>
            <a:off x="9265734" y="4345780"/>
            <a:ext cx="1733550" cy="695325"/>
          </a:xfrm>
          <a:prstGeom prst="roundRect">
            <a:avLst>
              <a:gd name="adj" fmla="val 50000"/>
            </a:avLst>
          </a:prstGeom>
          <a:gradFill>
            <a:gsLst>
              <a:gs pos="0">
                <a:srgbClr val="E31D19"/>
              </a:gs>
              <a:gs pos="100000">
                <a:srgbClr val="E31D19">
                  <a:lumMod val="70000"/>
                  <a:lumOff val="30000"/>
                </a:srgbClr>
              </a:gs>
            </a:gsLst>
            <a:lin ang="5400000" scaled="1"/>
          </a:gradFill>
          <a:ln w="19050">
            <a:solidFill>
              <a:srgbClr val="C00000"/>
            </a:solidFill>
          </a:ln>
          <a:effectLst>
            <a:outerShdw blurRad="254000" dist="38100" dir="5400000" algn="t" rotWithShape="0">
              <a:srgbClr val="E31D1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组合 61">
            <a:extLst>
              <a:ext uri="{FF2B5EF4-FFF2-40B4-BE49-F238E27FC236}">
                <a16:creationId xmlns:a16="http://schemas.microsoft.com/office/drawing/2014/main" id="{8BCC9994-2645-7169-51E1-01677BE44649}"/>
              </a:ext>
            </a:extLst>
          </p:cNvPr>
          <p:cNvGrpSpPr/>
          <p:nvPr/>
        </p:nvGrpSpPr>
        <p:grpSpPr>
          <a:xfrm>
            <a:off x="-267433" y="5505679"/>
            <a:ext cx="1970026" cy="207962"/>
            <a:chOff x="-25462" y="-1770062"/>
            <a:chExt cx="1970026" cy="207962"/>
          </a:xfrm>
        </p:grpSpPr>
        <p:sp>
          <p:nvSpPr>
            <p:cNvPr id="61" name="矩形 60">
              <a:extLst>
                <a:ext uri="{FF2B5EF4-FFF2-40B4-BE49-F238E27FC236}">
                  <a16:creationId xmlns:a16="http://schemas.microsoft.com/office/drawing/2014/main" id="{3A315FE2-6E57-C47A-37E5-15D2B30C78B8}"/>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菱形 59">
              <a:extLst>
                <a:ext uri="{FF2B5EF4-FFF2-40B4-BE49-F238E27FC236}">
                  <a16:creationId xmlns:a16="http://schemas.microsoft.com/office/drawing/2014/main" id="{78C2157D-30A9-F197-DCEF-03B6C06BD916}"/>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组合 65">
            <a:extLst>
              <a:ext uri="{FF2B5EF4-FFF2-40B4-BE49-F238E27FC236}">
                <a16:creationId xmlns:a16="http://schemas.microsoft.com/office/drawing/2014/main" id="{1BFE6686-1B13-A7DC-B1D5-C515A8D5E835}"/>
              </a:ext>
            </a:extLst>
          </p:cNvPr>
          <p:cNvGrpSpPr/>
          <p:nvPr/>
        </p:nvGrpSpPr>
        <p:grpSpPr>
          <a:xfrm>
            <a:off x="590951" y="3562066"/>
            <a:ext cx="1970026" cy="207962"/>
            <a:chOff x="1172416" y="-1414588"/>
            <a:chExt cx="1970026" cy="207962"/>
          </a:xfrm>
        </p:grpSpPr>
        <p:sp>
          <p:nvSpPr>
            <p:cNvPr id="64" name="矩形 63">
              <a:extLst>
                <a:ext uri="{FF2B5EF4-FFF2-40B4-BE49-F238E27FC236}">
                  <a16:creationId xmlns:a16="http://schemas.microsoft.com/office/drawing/2014/main" id="{69E302C3-59BC-C1C3-C58E-7C522DBBCFA2}"/>
                </a:ext>
              </a:extLst>
            </p:cNvPr>
            <p:cNvSpPr/>
            <p:nvPr/>
          </p:nvSpPr>
          <p:spPr>
            <a:xfrm>
              <a:off x="1172416" y="-1411167"/>
              <a:ext cx="1903413" cy="192088"/>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菱形 64">
              <a:extLst>
                <a:ext uri="{FF2B5EF4-FFF2-40B4-BE49-F238E27FC236}">
                  <a16:creationId xmlns:a16="http://schemas.microsoft.com/office/drawing/2014/main" id="{825DFABE-8B77-9C15-A647-9BE3ECCAD6B1}"/>
                </a:ext>
              </a:extLst>
            </p:cNvPr>
            <p:cNvSpPr/>
            <p:nvPr/>
          </p:nvSpPr>
          <p:spPr>
            <a:xfrm>
              <a:off x="3009216" y="-1414588"/>
              <a:ext cx="133226" cy="207962"/>
            </a:xfrm>
            <a:prstGeom prst="diamond">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矩形 62">
            <a:extLst>
              <a:ext uri="{FF2B5EF4-FFF2-40B4-BE49-F238E27FC236}">
                <a16:creationId xmlns:a16="http://schemas.microsoft.com/office/drawing/2014/main" id="{10901E07-6C66-BC74-9D1D-13A15287A1D7}"/>
              </a:ext>
            </a:extLst>
          </p:cNvPr>
          <p:cNvSpPr/>
          <p:nvPr/>
        </p:nvSpPr>
        <p:spPr>
          <a:xfrm>
            <a:off x="-74325" y="3684023"/>
            <a:ext cx="1903413" cy="192088"/>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组合 66">
            <a:extLst>
              <a:ext uri="{FF2B5EF4-FFF2-40B4-BE49-F238E27FC236}">
                <a16:creationId xmlns:a16="http://schemas.microsoft.com/office/drawing/2014/main" id="{42C3F059-2179-925E-46B5-BB397E7642C7}"/>
              </a:ext>
            </a:extLst>
          </p:cNvPr>
          <p:cNvGrpSpPr/>
          <p:nvPr/>
        </p:nvGrpSpPr>
        <p:grpSpPr>
          <a:xfrm>
            <a:off x="368103" y="5225464"/>
            <a:ext cx="1970026" cy="207962"/>
            <a:chOff x="-25462" y="-1770062"/>
            <a:chExt cx="1970026" cy="207962"/>
          </a:xfrm>
        </p:grpSpPr>
        <p:sp>
          <p:nvSpPr>
            <p:cNvPr id="68" name="矩形 67">
              <a:extLst>
                <a:ext uri="{FF2B5EF4-FFF2-40B4-BE49-F238E27FC236}">
                  <a16:creationId xmlns:a16="http://schemas.microsoft.com/office/drawing/2014/main" id="{58A4D133-E2D4-DD14-5AE0-70E82C373323}"/>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菱形 68">
              <a:extLst>
                <a:ext uri="{FF2B5EF4-FFF2-40B4-BE49-F238E27FC236}">
                  <a16:creationId xmlns:a16="http://schemas.microsoft.com/office/drawing/2014/main" id="{E908037B-571F-A9DF-0879-ACDF3A4422E9}"/>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矩形 69">
            <a:extLst>
              <a:ext uri="{FF2B5EF4-FFF2-40B4-BE49-F238E27FC236}">
                <a16:creationId xmlns:a16="http://schemas.microsoft.com/office/drawing/2014/main" id="{B579DB89-4974-7D4B-30A4-CA869C5984A5}"/>
              </a:ext>
            </a:extLst>
          </p:cNvPr>
          <p:cNvSpPr/>
          <p:nvPr/>
        </p:nvSpPr>
        <p:spPr>
          <a:xfrm>
            <a:off x="-360756" y="5035034"/>
            <a:ext cx="1903413" cy="154303"/>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矩形 70">
            <a:extLst>
              <a:ext uri="{FF2B5EF4-FFF2-40B4-BE49-F238E27FC236}">
                <a16:creationId xmlns:a16="http://schemas.microsoft.com/office/drawing/2014/main" id="{E81A5B21-F983-E850-C718-B013CBB46447}"/>
              </a:ext>
            </a:extLst>
          </p:cNvPr>
          <p:cNvSpPr/>
          <p:nvPr/>
        </p:nvSpPr>
        <p:spPr>
          <a:xfrm>
            <a:off x="1157121" y="5814956"/>
            <a:ext cx="1903413" cy="154303"/>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组合 71">
            <a:extLst>
              <a:ext uri="{FF2B5EF4-FFF2-40B4-BE49-F238E27FC236}">
                <a16:creationId xmlns:a16="http://schemas.microsoft.com/office/drawing/2014/main" id="{47E034D9-C06C-B808-D6EF-2A7E71FFAAD9}"/>
              </a:ext>
            </a:extLst>
          </p:cNvPr>
          <p:cNvGrpSpPr/>
          <p:nvPr/>
        </p:nvGrpSpPr>
        <p:grpSpPr>
          <a:xfrm>
            <a:off x="971264" y="3177347"/>
            <a:ext cx="1970026" cy="207962"/>
            <a:chOff x="-25462" y="-1770062"/>
            <a:chExt cx="1970026" cy="207962"/>
          </a:xfrm>
        </p:grpSpPr>
        <p:sp>
          <p:nvSpPr>
            <p:cNvPr id="73" name="矩形 72">
              <a:extLst>
                <a:ext uri="{FF2B5EF4-FFF2-40B4-BE49-F238E27FC236}">
                  <a16:creationId xmlns:a16="http://schemas.microsoft.com/office/drawing/2014/main" id="{302144A3-66D8-15C8-BCB9-1DCB60D6F203}"/>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菱形 73">
              <a:extLst>
                <a:ext uri="{FF2B5EF4-FFF2-40B4-BE49-F238E27FC236}">
                  <a16:creationId xmlns:a16="http://schemas.microsoft.com/office/drawing/2014/main" id="{F0346F55-ED1F-EAFC-778C-CA54919F14FD}"/>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组合 78">
            <a:extLst>
              <a:ext uri="{FF2B5EF4-FFF2-40B4-BE49-F238E27FC236}">
                <a16:creationId xmlns:a16="http://schemas.microsoft.com/office/drawing/2014/main" id="{34000404-9AFE-BFBD-D66B-A4AA73756EBD}"/>
              </a:ext>
            </a:extLst>
          </p:cNvPr>
          <p:cNvGrpSpPr/>
          <p:nvPr/>
        </p:nvGrpSpPr>
        <p:grpSpPr>
          <a:xfrm flipH="1">
            <a:off x="9390306" y="3139176"/>
            <a:ext cx="1970026" cy="207962"/>
            <a:chOff x="-25462" y="-1770062"/>
            <a:chExt cx="1970026" cy="207962"/>
          </a:xfrm>
        </p:grpSpPr>
        <p:sp>
          <p:nvSpPr>
            <p:cNvPr id="80" name="矩形 79">
              <a:extLst>
                <a:ext uri="{FF2B5EF4-FFF2-40B4-BE49-F238E27FC236}">
                  <a16:creationId xmlns:a16="http://schemas.microsoft.com/office/drawing/2014/main" id="{86E16D5D-7D69-5CF2-CCC5-C38FB7C5EECF}"/>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菱形 80">
              <a:extLst>
                <a:ext uri="{FF2B5EF4-FFF2-40B4-BE49-F238E27FC236}">
                  <a16:creationId xmlns:a16="http://schemas.microsoft.com/office/drawing/2014/main" id="{B6B185D6-0EC7-C275-19F3-4286E8A3A69A}"/>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组合 81">
            <a:extLst>
              <a:ext uri="{FF2B5EF4-FFF2-40B4-BE49-F238E27FC236}">
                <a16:creationId xmlns:a16="http://schemas.microsoft.com/office/drawing/2014/main" id="{CB50943C-E9C7-C524-10E2-F972BAA527FF}"/>
              </a:ext>
            </a:extLst>
          </p:cNvPr>
          <p:cNvGrpSpPr/>
          <p:nvPr/>
        </p:nvGrpSpPr>
        <p:grpSpPr>
          <a:xfrm flipH="1">
            <a:off x="10023433" y="3634933"/>
            <a:ext cx="1970026" cy="207962"/>
            <a:chOff x="-25462" y="-1770062"/>
            <a:chExt cx="1970026" cy="207962"/>
          </a:xfrm>
        </p:grpSpPr>
        <p:sp>
          <p:nvSpPr>
            <p:cNvPr id="83" name="矩形 82">
              <a:extLst>
                <a:ext uri="{FF2B5EF4-FFF2-40B4-BE49-F238E27FC236}">
                  <a16:creationId xmlns:a16="http://schemas.microsoft.com/office/drawing/2014/main" id="{181F0557-04A7-F7E2-B2B7-449CC9CF9D98}"/>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菱形 83">
              <a:extLst>
                <a:ext uri="{FF2B5EF4-FFF2-40B4-BE49-F238E27FC236}">
                  <a16:creationId xmlns:a16="http://schemas.microsoft.com/office/drawing/2014/main" id="{9682EEC6-B871-24E7-E1C8-1D7A2FDD262E}"/>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组合 84">
            <a:extLst>
              <a:ext uri="{FF2B5EF4-FFF2-40B4-BE49-F238E27FC236}">
                <a16:creationId xmlns:a16="http://schemas.microsoft.com/office/drawing/2014/main" id="{7B15D0B5-BBB8-DF4A-5CAB-1177973DE1F0}"/>
              </a:ext>
            </a:extLst>
          </p:cNvPr>
          <p:cNvGrpSpPr/>
          <p:nvPr/>
        </p:nvGrpSpPr>
        <p:grpSpPr>
          <a:xfrm flipH="1">
            <a:off x="10073970" y="5421671"/>
            <a:ext cx="1970026" cy="207962"/>
            <a:chOff x="-25462" y="-1770062"/>
            <a:chExt cx="1970026" cy="207962"/>
          </a:xfrm>
        </p:grpSpPr>
        <p:sp>
          <p:nvSpPr>
            <p:cNvPr id="86" name="矩形 85">
              <a:extLst>
                <a:ext uri="{FF2B5EF4-FFF2-40B4-BE49-F238E27FC236}">
                  <a16:creationId xmlns:a16="http://schemas.microsoft.com/office/drawing/2014/main" id="{4C3C0749-B8C7-72CF-0B9B-DCE28E254CF2}"/>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菱形 86">
              <a:extLst>
                <a:ext uri="{FF2B5EF4-FFF2-40B4-BE49-F238E27FC236}">
                  <a16:creationId xmlns:a16="http://schemas.microsoft.com/office/drawing/2014/main" id="{B84693AF-7165-D563-BC8F-4E9A35D227E9}"/>
                </a:ext>
              </a:extLst>
            </p:cNvPr>
            <p:cNvSpPr/>
            <p:nvPr/>
          </p:nvSpPr>
          <p:spPr>
            <a:xfrm>
              <a:off x="1811338" y="-1770062"/>
              <a:ext cx="133226" cy="207962"/>
            </a:xfrm>
            <a:prstGeom prst="diamond">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组合 87">
            <a:extLst>
              <a:ext uri="{FF2B5EF4-FFF2-40B4-BE49-F238E27FC236}">
                <a16:creationId xmlns:a16="http://schemas.microsoft.com/office/drawing/2014/main" id="{0A182B9F-402E-7AA2-F6B1-99150A6A2D92}"/>
              </a:ext>
            </a:extLst>
          </p:cNvPr>
          <p:cNvGrpSpPr/>
          <p:nvPr/>
        </p:nvGrpSpPr>
        <p:grpSpPr>
          <a:xfrm flipH="1">
            <a:off x="9125682" y="5787332"/>
            <a:ext cx="1970026" cy="207962"/>
            <a:chOff x="1172416" y="-1414588"/>
            <a:chExt cx="1970026" cy="207962"/>
          </a:xfrm>
        </p:grpSpPr>
        <p:sp>
          <p:nvSpPr>
            <p:cNvPr id="89" name="矩形 88">
              <a:extLst>
                <a:ext uri="{FF2B5EF4-FFF2-40B4-BE49-F238E27FC236}">
                  <a16:creationId xmlns:a16="http://schemas.microsoft.com/office/drawing/2014/main" id="{F5B63E9A-9472-91E8-4408-1714F2BCAECF}"/>
                </a:ext>
              </a:extLst>
            </p:cNvPr>
            <p:cNvSpPr/>
            <p:nvPr/>
          </p:nvSpPr>
          <p:spPr>
            <a:xfrm>
              <a:off x="1172416" y="-1411167"/>
              <a:ext cx="1903413" cy="192088"/>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菱形 89">
              <a:extLst>
                <a:ext uri="{FF2B5EF4-FFF2-40B4-BE49-F238E27FC236}">
                  <a16:creationId xmlns:a16="http://schemas.microsoft.com/office/drawing/2014/main" id="{FA4EAAA1-BA2E-24E1-A0B0-3ED5FFA46BC6}"/>
                </a:ext>
              </a:extLst>
            </p:cNvPr>
            <p:cNvSpPr/>
            <p:nvPr/>
          </p:nvSpPr>
          <p:spPr>
            <a:xfrm>
              <a:off x="3009216" y="-1414588"/>
              <a:ext cx="133226" cy="207962"/>
            </a:xfrm>
            <a:prstGeom prst="diamond">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矩形 90">
            <a:extLst>
              <a:ext uri="{FF2B5EF4-FFF2-40B4-BE49-F238E27FC236}">
                <a16:creationId xmlns:a16="http://schemas.microsoft.com/office/drawing/2014/main" id="{98007141-355E-98C2-FEC7-E83909DAEE91}"/>
              </a:ext>
            </a:extLst>
          </p:cNvPr>
          <p:cNvSpPr/>
          <p:nvPr/>
        </p:nvSpPr>
        <p:spPr>
          <a:xfrm flipH="1">
            <a:off x="10345675" y="3773565"/>
            <a:ext cx="1903413" cy="154303"/>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矩形 91">
            <a:extLst>
              <a:ext uri="{FF2B5EF4-FFF2-40B4-BE49-F238E27FC236}">
                <a16:creationId xmlns:a16="http://schemas.microsoft.com/office/drawing/2014/main" id="{801688F2-9995-E46F-4D02-E75656EF698E}"/>
              </a:ext>
            </a:extLst>
          </p:cNvPr>
          <p:cNvSpPr/>
          <p:nvPr/>
        </p:nvSpPr>
        <p:spPr>
          <a:xfrm flipH="1">
            <a:off x="10715602" y="3336733"/>
            <a:ext cx="1328393" cy="92268"/>
          </a:xfrm>
          <a:prstGeom prst="rect">
            <a:avLst/>
          </a:prstGeom>
          <a:gradFill>
            <a:gsLst>
              <a:gs pos="0">
                <a:srgbClr val="F1F1F5">
                  <a:alpha val="0"/>
                </a:srgbClr>
              </a:gs>
              <a:gs pos="100000">
                <a:srgbClr val="F8C9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矩形 92">
            <a:extLst>
              <a:ext uri="{FF2B5EF4-FFF2-40B4-BE49-F238E27FC236}">
                <a16:creationId xmlns:a16="http://schemas.microsoft.com/office/drawing/2014/main" id="{AC7F88ED-1EC9-F24E-4D0A-6315F7CAC215}"/>
              </a:ext>
            </a:extLst>
          </p:cNvPr>
          <p:cNvSpPr/>
          <p:nvPr/>
        </p:nvSpPr>
        <p:spPr>
          <a:xfrm flipH="1">
            <a:off x="10944616" y="5694709"/>
            <a:ext cx="1029402"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本框 93">
            <a:extLst>
              <a:ext uri="{FF2B5EF4-FFF2-40B4-BE49-F238E27FC236}">
                <a16:creationId xmlns:a16="http://schemas.microsoft.com/office/drawing/2014/main" id="{537B1944-6FE0-82B2-896D-225174D1E6C2}"/>
              </a:ext>
            </a:extLst>
          </p:cNvPr>
          <p:cNvSpPr txBox="1"/>
          <p:nvPr/>
        </p:nvSpPr>
        <p:spPr>
          <a:xfrm>
            <a:off x="5379771" y="5623593"/>
            <a:ext cx="1718170" cy="338554"/>
          </a:xfrm>
          <a:prstGeom prst="rect">
            <a:avLst/>
          </a:prstGeom>
          <a:noFill/>
        </p:spPr>
        <p:txBody>
          <a:bodyPr wrap="square" rtlCol="0">
            <a:prstTxWarp prst="textArchDown">
              <a:avLst/>
            </a:prstTxWarp>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技术平台</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5" name="文本框 94">
            <a:extLst>
              <a:ext uri="{FF2B5EF4-FFF2-40B4-BE49-F238E27FC236}">
                <a16:creationId xmlns:a16="http://schemas.microsoft.com/office/drawing/2014/main" id="{9087D643-62F5-1D3C-1056-983B7BC6BE9B}"/>
              </a:ext>
            </a:extLst>
          </p:cNvPr>
          <p:cNvSpPr txBox="1"/>
          <p:nvPr/>
        </p:nvSpPr>
        <p:spPr>
          <a:xfrm>
            <a:off x="3571739" y="4202964"/>
            <a:ext cx="502597" cy="10772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智能中台</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6" name="文本框 95">
            <a:extLst>
              <a:ext uri="{FF2B5EF4-FFF2-40B4-BE49-F238E27FC236}">
                <a16:creationId xmlns:a16="http://schemas.microsoft.com/office/drawing/2014/main" id="{2CE598BC-9224-A7E4-4525-1BF9933644D4}"/>
              </a:ext>
            </a:extLst>
          </p:cNvPr>
          <p:cNvSpPr txBox="1"/>
          <p:nvPr/>
        </p:nvSpPr>
        <p:spPr>
          <a:xfrm>
            <a:off x="8472747" y="4202964"/>
            <a:ext cx="502597" cy="1077218"/>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数据中台</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0A3D7EBC-C7E8-38AA-C402-A1437FCF2F41}"/>
              </a:ext>
            </a:extLst>
          </p:cNvPr>
          <p:cNvSpPr txBox="1"/>
          <p:nvPr/>
        </p:nvSpPr>
        <p:spPr>
          <a:xfrm>
            <a:off x="5633840" y="3498968"/>
            <a:ext cx="1219593" cy="33855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业务中台</a:t>
            </a:r>
            <a:endParaRPr 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8" name="文本框 97">
            <a:extLst>
              <a:ext uri="{FF2B5EF4-FFF2-40B4-BE49-F238E27FC236}">
                <a16:creationId xmlns:a16="http://schemas.microsoft.com/office/drawing/2014/main" id="{68BAB266-7D37-AFD5-8705-EDD67C1D0FF2}"/>
              </a:ext>
            </a:extLst>
          </p:cNvPr>
          <p:cNvSpPr txBox="1"/>
          <p:nvPr/>
        </p:nvSpPr>
        <p:spPr>
          <a:xfrm rot="348028">
            <a:off x="4800484" y="6255462"/>
            <a:ext cx="121959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200" dirty="0">
                <a:solidFill>
                  <a:schemeClr val="bg1">
                    <a:lumMod val="50000"/>
                  </a:schemeClr>
                </a:solidFill>
                <a:latin typeface="OPPOSans B" panose="00020600040101010101" pitchFamily="18" charset="-122"/>
                <a:ea typeface="OPPOSans B" panose="00020600040101010101" pitchFamily="18" charset="-122"/>
              </a:rPr>
              <a:t>元数据驱动</a:t>
            </a:r>
            <a:endParaRPr lang="en-US" sz="1200" dirty="0">
              <a:solidFill>
                <a:schemeClr val="bg1">
                  <a:lumMod val="50000"/>
                </a:schemeClr>
              </a:solidFill>
              <a:latin typeface="OPPOSans B" panose="00020600040101010101" pitchFamily="18" charset="-122"/>
              <a:ea typeface="OPPOSans B" panose="00020600040101010101" pitchFamily="18" charset="-122"/>
            </a:endParaRPr>
          </a:p>
        </p:txBody>
      </p:sp>
      <p:sp>
        <p:nvSpPr>
          <p:cNvPr id="99" name="文本框 98">
            <a:extLst>
              <a:ext uri="{FF2B5EF4-FFF2-40B4-BE49-F238E27FC236}">
                <a16:creationId xmlns:a16="http://schemas.microsoft.com/office/drawing/2014/main" id="{49B23285-BA80-74DD-1D3E-EA512546EFE6}"/>
              </a:ext>
            </a:extLst>
          </p:cNvPr>
          <p:cNvSpPr txBox="1"/>
          <p:nvPr/>
        </p:nvSpPr>
        <p:spPr>
          <a:xfrm rot="21240000">
            <a:off x="6285975" y="6249815"/>
            <a:ext cx="121959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200" dirty="0">
                <a:solidFill>
                  <a:schemeClr val="bg1">
                    <a:lumMod val="50000"/>
                  </a:schemeClr>
                </a:solidFill>
                <a:latin typeface="OPPOSans B" panose="00020600040101010101" pitchFamily="18" charset="-122"/>
                <a:ea typeface="OPPOSans B" panose="00020600040101010101" pitchFamily="18" charset="-122"/>
              </a:rPr>
              <a:t>中台化</a:t>
            </a:r>
            <a:endParaRPr lang="en-US" sz="1200" dirty="0">
              <a:solidFill>
                <a:schemeClr val="bg1">
                  <a:lumMod val="50000"/>
                </a:schemeClr>
              </a:solidFill>
              <a:latin typeface="OPPOSans B" panose="00020600040101010101" pitchFamily="18" charset="-122"/>
              <a:ea typeface="OPPOSans B" panose="00020600040101010101" pitchFamily="18" charset="-122"/>
            </a:endParaRPr>
          </a:p>
        </p:txBody>
      </p:sp>
      <p:sp>
        <p:nvSpPr>
          <p:cNvPr id="100" name="文本框 99">
            <a:extLst>
              <a:ext uri="{FF2B5EF4-FFF2-40B4-BE49-F238E27FC236}">
                <a16:creationId xmlns:a16="http://schemas.microsoft.com/office/drawing/2014/main" id="{0F6A5A7C-A5A8-33BF-7DF0-5E554D92C9E2}"/>
              </a:ext>
            </a:extLst>
          </p:cNvPr>
          <p:cNvSpPr txBox="1"/>
          <p:nvPr/>
        </p:nvSpPr>
        <p:spPr>
          <a:xfrm rot="19800000">
            <a:off x="7819101" y="5846004"/>
            <a:ext cx="1219593"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200" dirty="0">
                <a:solidFill>
                  <a:schemeClr val="bg1">
                    <a:lumMod val="50000"/>
                  </a:schemeClr>
                </a:solidFill>
                <a:latin typeface="OPPOSans B" panose="00020600040101010101" pitchFamily="18" charset="-122"/>
                <a:ea typeface="OPPOSans B" panose="00020600040101010101" pitchFamily="18" charset="-122"/>
              </a:rPr>
              <a:t>数用分离</a:t>
            </a:r>
            <a:endParaRPr lang="en-US" sz="1200" dirty="0">
              <a:solidFill>
                <a:schemeClr val="bg1">
                  <a:lumMod val="50000"/>
                </a:schemeClr>
              </a:solidFill>
              <a:latin typeface="OPPOSans B" panose="00020600040101010101" pitchFamily="18" charset="-122"/>
              <a:ea typeface="OPPOSans B" panose="00020600040101010101" pitchFamily="18" charset="-122"/>
            </a:endParaRPr>
          </a:p>
        </p:txBody>
      </p:sp>
      <p:sp>
        <p:nvSpPr>
          <p:cNvPr id="101" name="文本框 100">
            <a:extLst>
              <a:ext uri="{FF2B5EF4-FFF2-40B4-BE49-F238E27FC236}">
                <a16:creationId xmlns:a16="http://schemas.microsoft.com/office/drawing/2014/main" id="{15E8A5AD-1F87-2544-0914-6BAB5F94C16D}"/>
              </a:ext>
            </a:extLst>
          </p:cNvPr>
          <p:cNvSpPr txBox="1"/>
          <p:nvPr/>
        </p:nvSpPr>
        <p:spPr>
          <a:xfrm rot="1913931">
            <a:off x="3206698" y="5793802"/>
            <a:ext cx="1592158"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200" dirty="0">
                <a:solidFill>
                  <a:schemeClr val="bg1">
                    <a:lumMod val="50000"/>
                  </a:schemeClr>
                </a:solidFill>
                <a:latin typeface="OPPOSans B" panose="00020600040101010101" pitchFamily="18" charset="-122"/>
                <a:ea typeface="OPPOSans B" panose="00020600040101010101" pitchFamily="18" charset="-122"/>
              </a:rPr>
              <a:t>云原生（含微服务）</a:t>
            </a:r>
            <a:endParaRPr lang="en-US" sz="1200" dirty="0">
              <a:solidFill>
                <a:schemeClr val="bg1">
                  <a:lumMod val="50000"/>
                </a:schemeClr>
              </a:solidFill>
              <a:latin typeface="OPPOSans B" panose="00020600040101010101" pitchFamily="18" charset="-122"/>
              <a:ea typeface="OPPOSans B" panose="00020600040101010101" pitchFamily="18" charset="-122"/>
            </a:endParaRPr>
          </a:p>
        </p:txBody>
      </p:sp>
      <p:sp>
        <p:nvSpPr>
          <p:cNvPr id="110" name="文本框 109">
            <a:extLst>
              <a:ext uri="{FF2B5EF4-FFF2-40B4-BE49-F238E27FC236}">
                <a16:creationId xmlns:a16="http://schemas.microsoft.com/office/drawing/2014/main" id="{677B6884-1D54-6515-6934-ACA11BFA7237}"/>
              </a:ext>
            </a:extLst>
          </p:cNvPr>
          <p:cNvSpPr txBox="1"/>
          <p:nvPr/>
        </p:nvSpPr>
        <p:spPr>
          <a:xfrm>
            <a:off x="1603782" y="4431832"/>
            <a:ext cx="1516838" cy="52322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数智商业的</a:t>
            </a:r>
            <a:endParaRPr lang="en-US" altLang="zh-CN"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0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应用级基础设施</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0EDDA54D-B860-ECE8-EF57-170F585DE97E}"/>
              </a:ext>
            </a:extLst>
          </p:cNvPr>
          <p:cNvSpPr txBox="1"/>
          <p:nvPr/>
        </p:nvSpPr>
        <p:spPr>
          <a:xfrm>
            <a:off x="9374090" y="4431832"/>
            <a:ext cx="1516838" cy="52322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企业服务产业的共创平台</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12" name="组合 111">
            <a:extLst>
              <a:ext uri="{FF2B5EF4-FFF2-40B4-BE49-F238E27FC236}">
                <a16:creationId xmlns:a16="http://schemas.microsoft.com/office/drawing/2014/main" id="{DA1ACA98-B45E-09C6-3E82-74F3AC439EF7}"/>
              </a:ext>
            </a:extLst>
          </p:cNvPr>
          <p:cNvGrpSpPr/>
          <p:nvPr/>
        </p:nvGrpSpPr>
        <p:grpSpPr>
          <a:xfrm rot="16200000">
            <a:off x="6336468" y="5139395"/>
            <a:ext cx="870348" cy="91877"/>
            <a:chOff x="-25462" y="-1770062"/>
            <a:chExt cx="1970026" cy="207962"/>
          </a:xfrm>
        </p:grpSpPr>
        <p:sp>
          <p:nvSpPr>
            <p:cNvPr id="113" name="矩形 112">
              <a:extLst>
                <a:ext uri="{FF2B5EF4-FFF2-40B4-BE49-F238E27FC236}">
                  <a16:creationId xmlns:a16="http://schemas.microsoft.com/office/drawing/2014/main" id="{28250FEC-E665-CDE9-0D4A-499E8490F83A}"/>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椭圆 113">
              <a:extLst>
                <a:ext uri="{FF2B5EF4-FFF2-40B4-BE49-F238E27FC236}">
                  <a16:creationId xmlns:a16="http://schemas.microsoft.com/office/drawing/2014/main" id="{F8CD530F-8E1F-708D-30E3-C190F22250C7}"/>
                </a:ext>
              </a:extLst>
            </p:cNvPr>
            <p:cNvSpPr/>
            <p:nvPr/>
          </p:nvSpPr>
          <p:spPr>
            <a:xfrm>
              <a:off x="1811338" y="-1770062"/>
              <a:ext cx="133226" cy="207962"/>
            </a:xfrm>
            <a:prstGeom prst="ellipse">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任意多边形: 形状 117">
            <a:extLst>
              <a:ext uri="{FF2B5EF4-FFF2-40B4-BE49-F238E27FC236}">
                <a16:creationId xmlns:a16="http://schemas.microsoft.com/office/drawing/2014/main" id="{ACF322ED-2DAD-2EE7-4F16-9EF1A46C5508}"/>
              </a:ext>
            </a:extLst>
          </p:cNvPr>
          <p:cNvSpPr/>
          <p:nvPr/>
        </p:nvSpPr>
        <p:spPr>
          <a:xfrm rot="16200000">
            <a:off x="5658625" y="5457020"/>
            <a:ext cx="870350" cy="91879"/>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9" name="任意多边形: 形状 118">
            <a:extLst>
              <a:ext uri="{FF2B5EF4-FFF2-40B4-BE49-F238E27FC236}">
                <a16:creationId xmlns:a16="http://schemas.microsoft.com/office/drawing/2014/main" id="{80615195-4B86-D220-8846-8C957B530161}"/>
              </a:ext>
            </a:extLst>
          </p:cNvPr>
          <p:cNvSpPr/>
          <p:nvPr/>
        </p:nvSpPr>
        <p:spPr>
          <a:xfrm rot="16200000">
            <a:off x="5339298" y="5094986"/>
            <a:ext cx="870350" cy="91879"/>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任意多边形: 形状 120">
            <a:extLst>
              <a:ext uri="{FF2B5EF4-FFF2-40B4-BE49-F238E27FC236}">
                <a16:creationId xmlns:a16="http://schemas.microsoft.com/office/drawing/2014/main" id="{B2F20906-9AA1-21B8-9EEE-F51E6C9606FC}"/>
              </a:ext>
            </a:extLst>
          </p:cNvPr>
          <p:cNvSpPr/>
          <p:nvPr/>
        </p:nvSpPr>
        <p:spPr>
          <a:xfrm rot="16200000">
            <a:off x="5617505" y="4653298"/>
            <a:ext cx="1607536" cy="154671"/>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任意多边形: 形状 122">
            <a:extLst>
              <a:ext uri="{FF2B5EF4-FFF2-40B4-BE49-F238E27FC236}">
                <a16:creationId xmlns:a16="http://schemas.microsoft.com/office/drawing/2014/main" id="{ADC2454F-171B-3A54-6CD7-A39361820E18}"/>
              </a:ext>
            </a:extLst>
          </p:cNvPr>
          <p:cNvSpPr/>
          <p:nvPr/>
        </p:nvSpPr>
        <p:spPr>
          <a:xfrm rot="16200000">
            <a:off x="4982451" y="3090681"/>
            <a:ext cx="1607536" cy="115367"/>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4" name="任意多边形: 形状 123">
            <a:extLst>
              <a:ext uri="{FF2B5EF4-FFF2-40B4-BE49-F238E27FC236}">
                <a16:creationId xmlns:a16="http://schemas.microsoft.com/office/drawing/2014/main" id="{5502C565-22E5-40A9-9956-E324079C57DC}"/>
              </a:ext>
            </a:extLst>
          </p:cNvPr>
          <p:cNvSpPr/>
          <p:nvPr/>
        </p:nvSpPr>
        <p:spPr>
          <a:xfrm rot="16200000">
            <a:off x="5376462" y="3230041"/>
            <a:ext cx="1607536" cy="115367"/>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34000">
                <a:srgbClr val="FFB0A5">
                  <a:alpha val="0"/>
                </a:srgbClr>
              </a:gs>
              <a:gs pos="100000">
                <a:srgbClr val="FEB6A6">
                  <a:lumMod val="80000"/>
                  <a:lumOff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5" name="组合 124">
            <a:extLst>
              <a:ext uri="{FF2B5EF4-FFF2-40B4-BE49-F238E27FC236}">
                <a16:creationId xmlns:a16="http://schemas.microsoft.com/office/drawing/2014/main" id="{3841855D-72D6-AEB3-4197-C1A31D3E87BD}"/>
              </a:ext>
            </a:extLst>
          </p:cNvPr>
          <p:cNvGrpSpPr/>
          <p:nvPr/>
        </p:nvGrpSpPr>
        <p:grpSpPr>
          <a:xfrm rot="16200000">
            <a:off x="6368285" y="3363381"/>
            <a:ext cx="870348" cy="91877"/>
            <a:chOff x="-25462" y="-1770062"/>
            <a:chExt cx="1970026" cy="207962"/>
          </a:xfrm>
        </p:grpSpPr>
        <p:sp>
          <p:nvSpPr>
            <p:cNvPr id="126" name="矩形 125">
              <a:extLst>
                <a:ext uri="{FF2B5EF4-FFF2-40B4-BE49-F238E27FC236}">
                  <a16:creationId xmlns:a16="http://schemas.microsoft.com/office/drawing/2014/main" id="{50F787A1-353A-CB3C-E2D6-7BA6DACD1ADD}"/>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椭圆 126">
              <a:extLst>
                <a:ext uri="{FF2B5EF4-FFF2-40B4-BE49-F238E27FC236}">
                  <a16:creationId xmlns:a16="http://schemas.microsoft.com/office/drawing/2014/main" id="{2C34EE3B-4C6E-8897-CE5E-69DAC6D586CB}"/>
                </a:ext>
              </a:extLst>
            </p:cNvPr>
            <p:cNvSpPr/>
            <p:nvPr/>
          </p:nvSpPr>
          <p:spPr>
            <a:xfrm>
              <a:off x="1811338" y="-1770062"/>
              <a:ext cx="133226" cy="207962"/>
            </a:xfrm>
            <a:prstGeom prst="ellipse">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组合 127">
            <a:extLst>
              <a:ext uri="{FF2B5EF4-FFF2-40B4-BE49-F238E27FC236}">
                <a16:creationId xmlns:a16="http://schemas.microsoft.com/office/drawing/2014/main" id="{C92D64BB-089F-712B-476A-03F8C4D826CA}"/>
              </a:ext>
            </a:extLst>
          </p:cNvPr>
          <p:cNvGrpSpPr/>
          <p:nvPr/>
        </p:nvGrpSpPr>
        <p:grpSpPr>
          <a:xfrm rot="16200000">
            <a:off x="5525120" y="3020383"/>
            <a:ext cx="870348" cy="91877"/>
            <a:chOff x="-25462" y="-1770062"/>
            <a:chExt cx="1970026" cy="207962"/>
          </a:xfrm>
        </p:grpSpPr>
        <p:sp>
          <p:nvSpPr>
            <p:cNvPr id="129" name="矩形 128">
              <a:extLst>
                <a:ext uri="{FF2B5EF4-FFF2-40B4-BE49-F238E27FC236}">
                  <a16:creationId xmlns:a16="http://schemas.microsoft.com/office/drawing/2014/main" id="{7D7576FE-31F1-14B0-82F7-3F1E8AB393EA}"/>
                </a:ext>
              </a:extLst>
            </p:cNvPr>
            <p:cNvSpPr/>
            <p:nvPr/>
          </p:nvSpPr>
          <p:spPr>
            <a:xfrm>
              <a:off x="-25462" y="-1762125"/>
              <a:ext cx="1903413" cy="192088"/>
            </a:xfrm>
            <a:prstGeom prst="rect">
              <a:avLst/>
            </a:prstGeom>
            <a:gradFill>
              <a:gsLst>
                <a:gs pos="0">
                  <a:srgbClr val="F1F1F5">
                    <a:alpha val="0"/>
                  </a:srgbClr>
                </a:gs>
                <a:gs pos="100000">
                  <a:srgbClr val="F1F1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椭圆 129">
              <a:extLst>
                <a:ext uri="{FF2B5EF4-FFF2-40B4-BE49-F238E27FC236}">
                  <a16:creationId xmlns:a16="http://schemas.microsoft.com/office/drawing/2014/main" id="{C4CE4BC0-747B-CAC8-E47D-FDED0F6FAF28}"/>
                </a:ext>
              </a:extLst>
            </p:cNvPr>
            <p:cNvSpPr/>
            <p:nvPr/>
          </p:nvSpPr>
          <p:spPr>
            <a:xfrm>
              <a:off x="1811338" y="-1770062"/>
              <a:ext cx="133226" cy="207962"/>
            </a:xfrm>
            <a:prstGeom prst="ellipse">
              <a:avLst/>
            </a:prstGeom>
            <a:solidFill>
              <a:srgbClr val="CE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任意多边形: 形状 134">
            <a:extLst>
              <a:ext uri="{FF2B5EF4-FFF2-40B4-BE49-F238E27FC236}">
                <a16:creationId xmlns:a16="http://schemas.microsoft.com/office/drawing/2014/main" id="{05C19C8F-C0F4-E6FB-988E-16D10AD3E68B}"/>
              </a:ext>
            </a:extLst>
          </p:cNvPr>
          <p:cNvSpPr/>
          <p:nvPr/>
        </p:nvSpPr>
        <p:spPr>
          <a:xfrm rot="16200000">
            <a:off x="4633689" y="3351150"/>
            <a:ext cx="1499333" cy="158278"/>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0">
                <a:srgbClr val="F3EAE7">
                  <a:alpha val="0"/>
                </a:srgbClr>
              </a:gs>
              <a:gs pos="100000">
                <a:srgbClr val="F3EAE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6" name="任意多边形: 形状 135">
            <a:extLst>
              <a:ext uri="{FF2B5EF4-FFF2-40B4-BE49-F238E27FC236}">
                <a16:creationId xmlns:a16="http://schemas.microsoft.com/office/drawing/2014/main" id="{E6B450BE-4093-4F9A-0D01-0AB299FC533E}"/>
              </a:ext>
            </a:extLst>
          </p:cNvPr>
          <p:cNvSpPr/>
          <p:nvPr/>
        </p:nvSpPr>
        <p:spPr>
          <a:xfrm rot="16200000">
            <a:off x="6487241" y="3244046"/>
            <a:ext cx="1499333" cy="158278"/>
          </a:xfrm>
          <a:custGeom>
            <a:avLst/>
            <a:gdLst>
              <a:gd name="connsiteX0" fmla="*/ 870350 w 870350"/>
              <a:gd name="connsiteY0" fmla="*/ 45940 h 91879"/>
              <a:gd name="connsiteX1" fmla="*/ 840920 w 870350"/>
              <a:gd name="connsiteY1" fmla="*/ 91879 h 91879"/>
              <a:gd name="connsiteX2" fmla="*/ 829790 w 870350"/>
              <a:gd name="connsiteY2" fmla="*/ 88371 h 91879"/>
              <a:gd name="connsiteX3" fmla="*/ 0 w 870350"/>
              <a:gd name="connsiteY3" fmla="*/ 88371 h 91879"/>
              <a:gd name="connsiteX4" fmla="*/ 0 w 870350"/>
              <a:gd name="connsiteY4" fmla="*/ 3507 h 91879"/>
              <a:gd name="connsiteX5" fmla="*/ 829793 w 870350"/>
              <a:gd name="connsiteY5" fmla="*/ 3507 h 91879"/>
              <a:gd name="connsiteX6" fmla="*/ 840920 w 870350"/>
              <a:gd name="connsiteY6" fmla="*/ 0 h 91879"/>
              <a:gd name="connsiteX7" fmla="*/ 870350 w 870350"/>
              <a:gd name="connsiteY7" fmla="*/ 45940 h 9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350" h="91879">
                <a:moveTo>
                  <a:pt x="870350" y="45940"/>
                </a:moveTo>
                <a:cubicBezTo>
                  <a:pt x="870350" y="71311"/>
                  <a:pt x="857174" y="91879"/>
                  <a:pt x="840920" y="91879"/>
                </a:cubicBezTo>
                <a:lnTo>
                  <a:pt x="829790" y="88371"/>
                </a:lnTo>
                <a:lnTo>
                  <a:pt x="0" y="88371"/>
                </a:lnTo>
                <a:lnTo>
                  <a:pt x="0" y="3507"/>
                </a:lnTo>
                <a:lnTo>
                  <a:pt x="829793" y="3507"/>
                </a:lnTo>
                <a:lnTo>
                  <a:pt x="840920" y="0"/>
                </a:lnTo>
                <a:cubicBezTo>
                  <a:pt x="857174" y="0"/>
                  <a:pt x="870350" y="20569"/>
                  <a:pt x="870350" y="45940"/>
                </a:cubicBezTo>
                <a:close/>
              </a:path>
            </a:pathLst>
          </a:custGeom>
          <a:gradFill>
            <a:gsLst>
              <a:gs pos="0">
                <a:srgbClr val="F3EAE7">
                  <a:alpha val="0"/>
                </a:srgbClr>
              </a:gs>
              <a:gs pos="100000">
                <a:srgbClr val="F3EAE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2" name="组合 121">
            <a:extLst>
              <a:ext uri="{FF2B5EF4-FFF2-40B4-BE49-F238E27FC236}">
                <a16:creationId xmlns:a16="http://schemas.microsoft.com/office/drawing/2014/main" id="{DB69991B-9684-8FAE-B0C6-F5FEA83BF3F0}"/>
              </a:ext>
            </a:extLst>
          </p:cNvPr>
          <p:cNvGrpSpPr/>
          <p:nvPr/>
        </p:nvGrpSpPr>
        <p:grpSpPr>
          <a:xfrm>
            <a:off x="4006355" y="2706247"/>
            <a:ext cx="4534075" cy="1933574"/>
            <a:chOff x="4006355" y="2706247"/>
            <a:chExt cx="4534075" cy="1933574"/>
          </a:xfrm>
        </p:grpSpPr>
        <p:grpSp>
          <p:nvGrpSpPr>
            <p:cNvPr id="47" name="组合 46">
              <a:extLst>
                <a:ext uri="{FF2B5EF4-FFF2-40B4-BE49-F238E27FC236}">
                  <a16:creationId xmlns:a16="http://schemas.microsoft.com/office/drawing/2014/main" id="{49A47F6A-504D-411C-0D44-B0674D6D05BD}"/>
                </a:ext>
              </a:extLst>
            </p:cNvPr>
            <p:cNvGrpSpPr/>
            <p:nvPr/>
          </p:nvGrpSpPr>
          <p:grpSpPr>
            <a:xfrm>
              <a:off x="4070596" y="2706247"/>
              <a:ext cx="4377632" cy="1933574"/>
              <a:chOff x="4054820" y="1799723"/>
              <a:chExt cx="4377632" cy="1933574"/>
            </a:xfrm>
          </p:grpSpPr>
          <p:sp>
            <p:nvSpPr>
              <p:cNvPr id="20" name="任意多边形: 形状 19">
                <a:extLst>
                  <a:ext uri="{FF2B5EF4-FFF2-40B4-BE49-F238E27FC236}">
                    <a16:creationId xmlns:a16="http://schemas.microsoft.com/office/drawing/2014/main" id="{121B4F8A-637E-0CA0-4C03-6AE4DBB2A0A6}"/>
                  </a:ext>
                </a:extLst>
              </p:cNvPr>
              <p:cNvSpPr/>
              <p:nvPr/>
            </p:nvSpPr>
            <p:spPr>
              <a:xfrm>
                <a:off x="4054820" y="1799723"/>
                <a:ext cx="4377632" cy="1933574"/>
              </a:xfrm>
              <a:custGeom>
                <a:avLst/>
                <a:gdLst>
                  <a:gd name="connsiteX0" fmla="*/ 2188816 w 4377632"/>
                  <a:gd name="connsiteY0" fmla="*/ 305301 h 1933574"/>
                  <a:gd name="connsiteX1" fmla="*/ 750539 w 4377632"/>
                  <a:gd name="connsiteY1" fmla="*/ 992047 h 1933574"/>
                  <a:gd name="connsiteX2" fmla="*/ 2188816 w 4377632"/>
                  <a:gd name="connsiteY2" fmla="*/ 1678793 h 1933574"/>
                  <a:gd name="connsiteX3" fmla="*/ 3627093 w 4377632"/>
                  <a:gd name="connsiteY3" fmla="*/ 992047 h 1933574"/>
                  <a:gd name="connsiteX4" fmla="*/ 2188816 w 4377632"/>
                  <a:gd name="connsiteY4" fmla="*/ 305301 h 1933574"/>
                  <a:gd name="connsiteX5" fmla="*/ 2188816 w 4377632"/>
                  <a:gd name="connsiteY5" fmla="*/ 0 h 1933574"/>
                  <a:gd name="connsiteX6" fmla="*/ 4377632 w 4377632"/>
                  <a:gd name="connsiteY6" fmla="*/ 966787 h 1933574"/>
                  <a:gd name="connsiteX7" fmla="*/ 2188816 w 4377632"/>
                  <a:gd name="connsiteY7" fmla="*/ 1933574 h 1933574"/>
                  <a:gd name="connsiteX8" fmla="*/ 0 w 4377632"/>
                  <a:gd name="connsiteY8" fmla="*/ 966787 h 1933574"/>
                  <a:gd name="connsiteX9" fmla="*/ 2188816 w 4377632"/>
                  <a:gd name="connsiteY9" fmla="*/ 0 h 193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7632" h="1933574">
                    <a:moveTo>
                      <a:pt x="2188816" y="305301"/>
                    </a:moveTo>
                    <a:cubicBezTo>
                      <a:pt x="1394478" y="305301"/>
                      <a:pt x="750539" y="612768"/>
                      <a:pt x="750539" y="992047"/>
                    </a:cubicBezTo>
                    <a:cubicBezTo>
                      <a:pt x="750539" y="1371326"/>
                      <a:pt x="1394478" y="1678793"/>
                      <a:pt x="2188816" y="1678793"/>
                    </a:cubicBezTo>
                    <a:cubicBezTo>
                      <a:pt x="2983154" y="1678793"/>
                      <a:pt x="3627093" y="1371326"/>
                      <a:pt x="3627093" y="992047"/>
                    </a:cubicBezTo>
                    <a:cubicBezTo>
                      <a:pt x="3627093" y="612768"/>
                      <a:pt x="2983154" y="305301"/>
                      <a:pt x="2188816" y="305301"/>
                    </a:cubicBezTo>
                    <a:close/>
                    <a:moveTo>
                      <a:pt x="2188816" y="0"/>
                    </a:moveTo>
                    <a:cubicBezTo>
                      <a:pt x="3397666" y="0"/>
                      <a:pt x="4377632" y="432845"/>
                      <a:pt x="4377632" y="966787"/>
                    </a:cubicBezTo>
                    <a:cubicBezTo>
                      <a:pt x="4377632" y="1500729"/>
                      <a:pt x="3397666" y="1933574"/>
                      <a:pt x="2188816" y="1933574"/>
                    </a:cubicBezTo>
                    <a:cubicBezTo>
                      <a:pt x="979966" y="1933574"/>
                      <a:pt x="0" y="1500729"/>
                      <a:pt x="0" y="966787"/>
                    </a:cubicBezTo>
                    <a:cubicBezTo>
                      <a:pt x="0" y="432845"/>
                      <a:pt x="979966" y="0"/>
                      <a:pt x="2188816" y="0"/>
                    </a:cubicBezTo>
                    <a:close/>
                  </a:path>
                </a:pathLst>
              </a:custGeom>
              <a:solidFill>
                <a:srgbClr val="FBE4E3"/>
              </a:solidFill>
              <a:ln w="15875">
                <a:solidFill>
                  <a:srgbClr val="F8C9C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2" name="直接连接符 21">
                <a:extLst>
                  <a:ext uri="{FF2B5EF4-FFF2-40B4-BE49-F238E27FC236}">
                    <a16:creationId xmlns:a16="http://schemas.microsoft.com/office/drawing/2014/main" id="{93D7BE9E-19EC-F496-A474-7A79A60AB234}"/>
                  </a:ext>
                </a:extLst>
              </p:cNvPr>
              <p:cNvCxnSpPr>
                <a:endCxn id="20" idx="0"/>
              </p:cNvCxnSpPr>
              <p:nvPr/>
            </p:nvCxnSpPr>
            <p:spPr>
              <a:xfrm flipH="1">
                <a:off x="6243636" y="1799723"/>
                <a:ext cx="4764" cy="305301"/>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AB5B02A-DA32-D8D6-391C-680678D0B8CA}"/>
                  </a:ext>
                </a:extLst>
              </p:cNvPr>
              <p:cNvCxnSpPr>
                <a:cxnSpLocks/>
                <a:stCxn id="20" idx="2"/>
              </p:cNvCxnSpPr>
              <p:nvPr/>
            </p:nvCxnSpPr>
            <p:spPr>
              <a:xfrm>
                <a:off x="6243636" y="3478516"/>
                <a:ext cx="0" cy="254781"/>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8E8B178-9669-BF2E-1250-A3AFB6C17119}"/>
                  </a:ext>
                </a:extLst>
              </p:cNvPr>
              <p:cNvCxnSpPr>
                <a:cxnSpLocks/>
                <a:endCxn id="20" idx="1"/>
              </p:cNvCxnSpPr>
              <p:nvPr/>
            </p:nvCxnSpPr>
            <p:spPr>
              <a:xfrm>
                <a:off x="4054820" y="2791770"/>
                <a:ext cx="750539" cy="0"/>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8099B97-9FD1-DF42-E112-9F8E7E36EF1D}"/>
                  </a:ext>
                </a:extLst>
              </p:cNvPr>
              <p:cNvCxnSpPr>
                <a:cxnSpLocks/>
              </p:cNvCxnSpPr>
              <p:nvPr/>
            </p:nvCxnSpPr>
            <p:spPr>
              <a:xfrm>
                <a:off x="7681913" y="2791770"/>
                <a:ext cx="750539" cy="0"/>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137D6F6-57C8-5D30-7AAB-749A0D19EF24}"/>
                  </a:ext>
                </a:extLst>
              </p:cNvPr>
              <p:cNvCxnSpPr/>
              <p:nvPr/>
            </p:nvCxnSpPr>
            <p:spPr>
              <a:xfrm>
                <a:off x="4905375" y="1997075"/>
                <a:ext cx="425450" cy="263525"/>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D227C4E-617B-F882-4E05-C46690391F79}"/>
                  </a:ext>
                </a:extLst>
              </p:cNvPr>
              <p:cNvCxnSpPr>
                <a:cxnSpLocks/>
              </p:cNvCxnSpPr>
              <p:nvPr/>
            </p:nvCxnSpPr>
            <p:spPr>
              <a:xfrm>
                <a:off x="7264400" y="3279775"/>
                <a:ext cx="377825" cy="237901"/>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7E4CC06-6EE4-F647-2FCC-29BE1D7CF039}"/>
                  </a:ext>
                </a:extLst>
              </p:cNvPr>
              <p:cNvCxnSpPr>
                <a:cxnSpLocks/>
              </p:cNvCxnSpPr>
              <p:nvPr/>
            </p:nvCxnSpPr>
            <p:spPr>
              <a:xfrm flipH="1">
                <a:off x="7121523" y="1997075"/>
                <a:ext cx="425450" cy="263525"/>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6B18B1D-3034-80AB-F6BA-8603B13D99AA}"/>
                  </a:ext>
                </a:extLst>
              </p:cNvPr>
              <p:cNvCxnSpPr>
                <a:cxnSpLocks/>
              </p:cNvCxnSpPr>
              <p:nvPr/>
            </p:nvCxnSpPr>
            <p:spPr>
              <a:xfrm flipV="1">
                <a:off x="4936503" y="3317134"/>
                <a:ext cx="394322" cy="244244"/>
              </a:xfrm>
              <a:prstGeom prst="line">
                <a:avLst/>
              </a:prstGeom>
              <a:ln>
                <a:solidFill>
                  <a:srgbClr val="F8C9C3"/>
                </a:solidFill>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32914C10-94B1-C1C0-35F6-23D1E61B8BDD}"/>
                </a:ext>
              </a:extLst>
            </p:cNvPr>
            <p:cNvSpPr txBox="1"/>
            <p:nvPr/>
          </p:nvSpPr>
          <p:spPr>
            <a:xfrm>
              <a:off x="5110606" y="4345463"/>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财务云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3" name="文本框 102">
              <a:extLst>
                <a:ext uri="{FF2B5EF4-FFF2-40B4-BE49-F238E27FC236}">
                  <a16:creationId xmlns:a16="http://schemas.microsoft.com/office/drawing/2014/main" id="{E0DAF6E4-4FE3-31BA-D0A7-51E45AFB91BD}"/>
                </a:ext>
              </a:extLst>
            </p:cNvPr>
            <p:cNvSpPr txBox="1"/>
            <p:nvPr/>
          </p:nvSpPr>
          <p:spPr>
            <a:xfrm>
              <a:off x="6240879" y="4345463"/>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协同云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4" name="文本框 103">
              <a:extLst>
                <a:ext uri="{FF2B5EF4-FFF2-40B4-BE49-F238E27FC236}">
                  <a16:creationId xmlns:a16="http://schemas.microsoft.com/office/drawing/2014/main" id="{AA716699-8C1B-9F1A-80C5-F53E9BA1A56E}"/>
                </a:ext>
              </a:extLst>
            </p:cNvPr>
            <p:cNvSpPr txBox="1"/>
            <p:nvPr/>
          </p:nvSpPr>
          <p:spPr>
            <a:xfrm>
              <a:off x="7320837" y="3894808"/>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供应链云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5" name="文本框 104">
              <a:extLst>
                <a:ext uri="{FF2B5EF4-FFF2-40B4-BE49-F238E27FC236}">
                  <a16:creationId xmlns:a16="http://schemas.microsoft.com/office/drawing/2014/main" id="{910A01EE-A2AB-D43B-C0DE-9A3237BE0B20}"/>
                </a:ext>
              </a:extLst>
            </p:cNvPr>
            <p:cNvSpPr txBox="1"/>
            <p:nvPr/>
          </p:nvSpPr>
          <p:spPr>
            <a:xfrm>
              <a:off x="4006355" y="3894808"/>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金融云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6" name="文本框 105">
              <a:extLst>
                <a:ext uri="{FF2B5EF4-FFF2-40B4-BE49-F238E27FC236}">
                  <a16:creationId xmlns:a16="http://schemas.microsoft.com/office/drawing/2014/main" id="{8244CE15-D4B9-0349-854C-388FAD7A1490}"/>
                </a:ext>
              </a:extLst>
            </p:cNvPr>
            <p:cNvSpPr txBox="1"/>
            <p:nvPr/>
          </p:nvSpPr>
          <p:spPr>
            <a:xfrm>
              <a:off x="7320837" y="3260651"/>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采购云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7" name="文本框 106">
              <a:extLst>
                <a:ext uri="{FF2B5EF4-FFF2-40B4-BE49-F238E27FC236}">
                  <a16:creationId xmlns:a16="http://schemas.microsoft.com/office/drawing/2014/main" id="{D76AD3B4-182B-9B08-90E2-6FF53BF64B1F}"/>
                </a:ext>
              </a:extLst>
            </p:cNvPr>
            <p:cNvSpPr txBox="1"/>
            <p:nvPr/>
          </p:nvSpPr>
          <p:spPr>
            <a:xfrm>
              <a:off x="4006355" y="3260651"/>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营销云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8" name="文本框 107">
              <a:extLst>
                <a:ext uri="{FF2B5EF4-FFF2-40B4-BE49-F238E27FC236}">
                  <a16:creationId xmlns:a16="http://schemas.microsoft.com/office/drawing/2014/main" id="{99858D12-7BA5-DF27-15F3-9BFB1AB093A9}"/>
                </a:ext>
              </a:extLst>
            </p:cNvPr>
            <p:cNvSpPr txBox="1"/>
            <p:nvPr/>
          </p:nvSpPr>
          <p:spPr>
            <a:xfrm>
              <a:off x="5110606" y="2741000"/>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制造云</a:t>
              </a:r>
              <a:endParaRPr lang="en-US" sz="1100" dirty="0">
                <a:solidFill>
                  <a:srgbClr val="E31D19"/>
                </a:solidFill>
                <a:latin typeface="OPPOSans B" panose="00020600040101010101" pitchFamily="18" charset="-122"/>
                <a:ea typeface="OPPOSans B" panose="00020600040101010101" pitchFamily="18" charset="-122"/>
              </a:endParaRPr>
            </a:p>
          </p:txBody>
        </p:sp>
        <p:sp>
          <p:nvSpPr>
            <p:cNvPr id="109" name="文本框 108">
              <a:extLst>
                <a:ext uri="{FF2B5EF4-FFF2-40B4-BE49-F238E27FC236}">
                  <a16:creationId xmlns:a16="http://schemas.microsoft.com/office/drawing/2014/main" id="{14814904-5D61-842C-47E0-911925521247}"/>
                </a:ext>
              </a:extLst>
            </p:cNvPr>
            <p:cNvSpPr txBox="1"/>
            <p:nvPr/>
          </p:nvSpPr>
          <p:spPr>
            <a:xfrm>
              <a:off x="6240879" y="2741000"/>
              <a:ext cx="1219593"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rgbClr val="E31D19"/>
                  </a:solidFill>
                  <a:latin typeface="OPPOSans B" panose="00020600040101010101" pitchFamily="18" charset="-122"/>
                  <a:ea typeface="OPPOSans B" panose="00020600040101010101" pitchFamily="18" charset="-122"/>
                </a:rPr>
                <a:t>人力云</a:t>
              </a:r>
              <a:endParaRPr lang="en-US" sz="1100" dirty="0">
                <a:solidFill>
                  <a:srgbClr val="E31D19"/>
                </a:solidFill>
                <a:latin typeface="OPPOSans B" panose="00020600040101010101" pitchFamily="18" charset="-122"/>
                <a:ea typeface="OPPOSans B" panose="00020600040101010101" pitchFamily="18" charset="-122"/>
              </a:endParaRPr>
            </a:p>
          </p:txBody>
        </p:sp>
      </p:grpSp>
      <p:sp>
        <p:nvSpPr>
          <p:cNvPr id="137" name="文本框 136">
            <a:extLst>
              <a:ext uri="{FF2B5EF4-FFF2-40B4-BE49-F238E27FC236}">
                <a16:creationId xmlns:a16="http://schemas.microsoft.com/office/drawing/2014/main" id="{39AC7A1D-4ED8-836E-F31C-D5ACFFF8590A}"/>
              </a:ext>
            </a:extLst>
          </p:cNvPr>
          <p:cNvSpPr txBox="1"/>
          <p:nvPr/>
        </p:nvSpPr>
        <p:spPr>
          <a:xfrm>
            <a:off x="4056799" y="1523279"/>
            <a:ext cx="4381878" cy="2915240"/>
          </a:xfrm>
          <a:prstGeom prst="rect">
            <a:avLst/>
          </a:prstGeom>
          <a:noFill/>
        </p:spPr>
        <p:txBody>
          <a:bodyPr wrap="square" rtlCol="0">
            <a:prstTxWarp prst="textArchUp">
              <a:avLst/>
            </a:prstTxWarp>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200" dirty="0">
                <a:solidFill>
                  <a:schemeClr val="bg1">
                    <a:lumMod val="50000"/>
                  </a:schemeClr>
                </a:solidFill>
                <a:latin typeface="OPPOSans B" panose="00020600040101010101" pitchFamily="18" charset="-122"/>
                <a:ea typeface="OPPOSans B" panose="00020600040101010101" pitchFamily="18" charset="-122"/>
              </a:rPr>
              <a:t>数字化 智能化        高弹性 安全可信        社会化 全球化        平台化 生态化</a:t>
            </a:r>
            <a:endParaRPr lang="en-US" sz="1200" dirty="0">
              <a:solidFill>
                <a:schemeClr val="bg1">
                  <a:lumMod val="50000"/>
                </a:schemeClr>
              </a:solidFill>
              <a:latin typeface="OPPOSans B" panose="00020600040101010101" pitchFamily="18" charset="-122"/>
              <a:ea typeface="OPPOSans B" panose="00020600040101010101" pitchFamily="18" charset="-122"/>
            </a:endParaRPr>
          </a:p>
        </p:txBody>
      </p:sp>
    </p:spTree>
    <p:extLst>
      <p:ext uri="{BB962C8B-B14F-4D97-AF65-F5344CB8AC3E}">
        <p14:creationId xmlns:p14="http://schemas.microsoft.com/office/powerpoint/2010/main" val="279417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92A02B-F978-7A22-17CF-FE8C45051771}"/>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E3D3F934-EDFD-8928-97A4-B2851C14B819}"/>
              </a:ext>
            </a:extLst>
          </p:cNvPr>
          <p:cNvSpPr txBox="1"/>
          <p:nvPr/>
        </p:nvSpPr>
        <p:spPr>
          <a:xfrm>
            <a:off x="718457" y="566161"/>
            <a:ext cx="1467068"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竞品分析</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DCD65917-336F-A70E-A8C5-9F5F9E17EF1C}"/>
              </a:ext>
            </a:extLst>
          </p:cNvPr>
          <p:cNvSpPr txBox="1"/>
          <p:nvPr/>
        </p:nvSpPr>
        <p:spPr>
          <a:xfrm>
            <a:off x="2028079" y="731168"/>
            <a:ext cx="2685351" cy="276999"/>
          </a:xfrm>
          <a:prstGeom prst="rect">
            <a:avLst/>
          </a:prstGeom>
          <a:noFill/>
        </p:spPr>
        <p:txBody>
          <a:bodyPr wrap="none" rtlCol="0">
            <a:spAutoFit/>
          </a:bodyPr>
          <a:lstStyle/>
          <a:p>
            <a:r>
              <a:rPr lang="zh-CN" altLang="en-US" sz="1200" dirty="0">
                <a:solidFill>
                  <a:schemeClr val="bg1">
                    <a:lumMod val="75000"/>
                  </a:schemeClr>
                </a:solidFill>
                <a:latin typeface="+mn-ea"/>
              </a:rPr>
              <a:t>均为艾煤咨询</a:t>
            </a:r>
            <a:r>
              <a:rPr lang="en-US" altLang="zh-CN" sz="1200" dirty="0">
                <a:solidFill>
                  <a:schemeClr val="bg1">
                    <a:lumMod val="75000"/>
                  </a:schemeClr>
                </a:solidFill>
                <a:latin typeface="+mn-ea"/>
              </a:rPr>
              <a:t>2019</a:t>
            </a:r>
            <a:r>
              <a:rPr lang="zh-CN" altLang="en-US" sz="1200" dirty="0">
                <a:solidFill>
                  <a:schemeClr val="bg1">
                    <a:lumMod val="75000"/>
                  </a:schemeClr>
                </a:solidFill>
                <a:latin typeface="+mn-ea"/>
              </a:rPr>
              <a:t>年直描行业相关数</a:t>
            </a:r>
          </a:p>
        </p:txBody>
      </p:sp>
      <p:sp>
        <p:nvSpPr>
          <p:cNvPr id="7" name="文本框 6">
            <a:extLst>
              <a:ext uri="{FF2B5EF4-FFF2-40B4-BE49-F238E27FC236}">
                <a16:creationId xmlns:a16="http://schemas.microsoft.com/office/drawing/2014/main" id="{FEC20FE9-49E0-E4EE-0145-5087722BC4BE}"/>
              </a:ext>
            </a:extLst>
          </p:cNvPr>
          <p:cNvSpPr txBox="1"/>
          <p:nvPr/>
        </p:nvSpPr>
        <p:spPr>
          <a:xfrm>
            <a:off x="569232" y="1169367"/>
            <a:ext cx="9656083" cy="344774"/>
          </a:xfrm>
          <a:prstGeom prst="rect">
            <a:avLst/>
          </a:prstGeom>
          <a:noFill/>
        </p:spPr>
        <p:txBody>
          <a:bodyPr wrap="square" rtlCol="0">
            <a:spAutoFit/>
          </a:bodyPr>
          <a:lstStyle/>
          <a:p>
            <a:pPr>
              <a:lnSpc>
                <a:spcPct val="150000"/>
              </a:lnSpc>
            </a:pP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通过产品优势研究</a:t>
            </a:r>
            <a:r>
              <a:rPr lang="en-US" altLang="zh-CN"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竟品分为直播</a:t>
            </a:r>
            <a:r>
              <a:rPr lang="en-US" altLang="zh-CN"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APP</a:t>
            </a: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类和问答社区</a:t>
            </a:r>
            <a:r>
              <a:rPr lang="en-US" altLang="zh-CN"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APP</a:t>
            </a: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类，以知乎</a:t>
            </a:r>
            <a:r>
              <a:rPr lang="en-US" altLang="zh-CN"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APP</a:t>
            </a: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为中心维度以</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娱乐化、内容质量</a:t>
            </a:r>
            <a:r>
              <a:rPr lang="zh-CN" alt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rPr>
              <a:t>为橫纵纬度</a:t>
            </a:r>
            <a:endParaRPr lang="en-US" sz="1200" dirty="0">
              <a:solidFill>
                <a:schemeClr val="bg2">
                  <a:lumMod val="75000"/>
                  <a:alpha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9" name="直接连接符 8">
            <a:extLst>
              <a:ext uri="{FF2B5EF4-FFF2-40B4-BE49-F238E27FC236}">
                <a16:creationId xmlns:a16="http://schemas.microsoft.com/office/drawing/2014/main" id="{144B4AC3-8E7A-5634-2326-BF5E728D47E9}"/>
              </a:ext>
            </a:extLst>
          </p:cNvPr>
          <p:cNvCxnSpPr>
            <a:cxnSpLocks/>
          </p:cNvCxnSpPr>
          <p:nvPr/>
        </p:nvCxnSpPr>
        <p:spPr>
          <a:xfrm>
            <a:off x="2914022" y="4416247"/>
            <a:ext cx="5812971" cy="0"/>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9223143-DF59-ABE9-26C3-F65AB494D0FB}"/>
              </a:ext>
            </a:extLst>
          </p:cNvPr>
          <p:cNvCxnSpPr>
            <a:cxnSpLocks/>
          </p:cNvCxnSpPr>
          <p:nvPr/>
        </p:nvCxnSpPr>
        <p:spPr>
          <a:xfrm flipV="1">
            <a:off x="5820507" y="2255852"/>
            <a:ext cx="0" cy="4320791"/>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sp>
        <p:nvSpPr>
          <p:cNvPr id="12" name="等腰三角形 11">
            <a:extLst>
              <a:ext uri="{FF2B5EF4-FFF2-40B4-BE49-F238E27FC236}">
                <a16:creationId xmlns:a16="http://schemas.microsoft.com/office/drawing/2014/main" id="{9359DFE1-E41E-C9B5-EE74-4EE084CA726C}"/>
              </a:ext>
            </a:extLst>
          </p:cNvPr>
          <p:cNvSpPr/>
          <p:nvPr/>
        </p:nvSpPr>
        <p:spPr>
          <a:xfrm>
            <a:off x="5787851" y="2134238"/>
            <a:ext cx="65311" cy="56303"/>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等腰三角形 12">
            <a:extLst>
              <a:ext uri="{FF2B5EF4-FFF2-40B4-BE49-F238E27FC236}">
                <a16:creationId xmlns:a16="http://schemas.microsoft.com/office/drawing/2014/main" id="{E60C730C-2F44-14D9-EC8C-80C607FABCD5}"/>
              </a:ext>
            </a:extLst>
          </p:cNvPr>
          <p:cNvSpPr/>
          <p:nvPr/>
        </p:nvSpPr>
        <p:spPr>
          <a:xfrm rot="5400000">
            <a:off x="8720855" y="4388095"/>
            <a:ext cx="65311" cy="56303"/>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9504265A-4541-98E7-3EC0-68C1E85FCCAD}"/>
              </a:ext>
            </a:extLst>
          </p:cNvPr>
          <p:cNvSpPr/>
          <p:nvPr/>
        </p:nvSpPr>
        <p:spPr>
          <a:xfrm>
            <a:off x="5205332" y="3801072"/>
            <a:ext cx="1230350" cy="1230350"/>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727C3672-BA83-E575-A004-87097EBC93B6}"/>
              </a:ext>
            </a:extLst>
          </p:cNvPr>
          <p:cNvSpPr/>
          <p:nvPr/>
        </p:nvSpPr>
        <p:spPr>
          <a:xfrm>
            <a:off x="4556456" y="3152196"/>
            <a:ext cx="2528102" cy="2528102"/>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2053A4A3-4CA7-0629-252D-253ECA03E597}"/>
              </a:ext>
            </a:extLst>
          </p:cNvPr>
          <p:cNvSpPr/>
          <p:nvPr/>
        </p:nvSpPr>
        <p:spPr>
          <a:xfrm>
            <a:off x="3769623" y="2365363"/>
            <a:ext cx="4101768" cy="4101768"/>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不完整圆 16">
            <a:extLst>
              <a:ext uri="{FF2B5EF4-FFF2-40B4-BE49-F238E27FC236}">
                <a16:creationId xmlns:a16="http://schemas.microsoft.com/office/drawing/2014/main" id="{EF8C5793-0BAC-D4CF-E3F9-AED20894CB25}"/>
              </a:ext>
            </a:extLst>
          </p:cNvPr>
          <p:cNvSpPr/>
          <p:nvPr/>
        </p:nvSpPr>
        <p:spPr>
          <a:xfrm>
            <a:off x="3769623" y="2365363"/>
            <a:ext cx="4101768" cy="4101768"/>
          </a:xfrm>
          <a:prstGeom prst="pie">
            <a:avLst>
              <a:gd name="adj1" fmla="val 10766735"/>
              <a:gd name="adj2" fmla="val 16200000"/>
            </a:avLst>
          </a:prstGeom>
          <a:gradFill>
            <a:gsLst>
              <a:gs pos="0">
                <a:srgbClr val="FBE9E7">
                  <a:lumMod val="80000"/>
                  <a:lumOff val="20000"/>
                  <a:alpha val="0"/>
                </a:srgbClr>
              </a:gs>
              <a:gs pos="41360">
                <a:srgbClr val="F8D3D5">
                  <a:alpha val="20000"/>
                </a:srgbClr>
              </a:gs>
              <a:gs pos="94000">
                <a:srgbClr val="F4B3B7">
                  <a:alpha val="30000"/>
                </a:srgbClr>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不完整圆 17">
            <a:extLst>
              <a:ext uri="{FF2B5EF4-FFF2-40B4-BE49-F238E27FC236}">
                <a16:creationId xmlns:a16="http://schemas.microsoft.com/office/drawing/2014/main" id="{01537ABC-A715-6BC3-5411-5C13A24EE5BB}"/>
              </a:ext>
            </a:extLst>
          </p:cNvPr>
          <p:cNvSpPr/>
          <p:nvPr/>
        </p:nvSpPr>
        <p:spPr>
          <a:xfrm rot="16200000">
            <a:off x="3755955" y="2365362"/>
            <a:ext cx="4101768" cy="4101768"/>
          </a:xfrm>
          <a:prstGeom prst="pie">
            <a:avLst>
              <a:gd name="adj1" fmla="val 10766735"/>
              <a:gd name="adj2" fmla="val 16200000"/>
            </a:avLst>
          </a:prstGeom>
          <a:gradFill>
            <a:gsLst>
              <a:gs pos="0">
                <a:srgbClr val="FBE9E7">
                  <a:lumMod val="80000"/>
                  <a:lumOff val="20000"/>
                  <a:alpha val="0"/>
                </a:srgbClr>
              </a:gs>
              <a:gs pos="41360">
                <a:srgbClr val="F8D3D5">
                  <a:alpha val="20000"/>
                </a:srgbClr>
              </a:gs>
              <a:gs pos="94000">
                <a:srgbClr val="F4B3B7">
                  <a:alpha val="30000"/>
                </a:srgbClr>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不完整圆 18">
            <a:extLst>
              <a:ext uri="{FF2B5EF4-FFF2-40B4-BE49-F238E27FC236}">
                <a16:creationId xmlns:a16="http://schemas.microsoft.com/office/drawing/2014/main" id="{27C1E1C8-026A-8288-ABA5-9B62DC2620FF}"/>
              </a:ext>
            </a:extLst>
          </p:cNvPr>
          <p:cNvSpPr/>
          <p:nvPr/>
        </p:nvSpPr>
        <p:spPr>
          <a:xfrm rot="10800000">
            <a:off x="3783291" y="2365360"/>
            <a:ext cx="4101768" cy="4101768"/>
          </a:xfrm>
          <a:prstGeom prst="pie">
            <a:avLst>
              <a:gd name="adj1" fmla="val 10766735"/>
              <a:gd name="adj2" fmla="val 16200000"/>
            </a:avLst>
          </a:prstGeom>
          <a:gradFill>
            <a:gsLst>
              <a:gs pos="0">
                <a:srgbClr val="FBE9E7">
                  <a:lumMod val="80000"/>
                  <a:lumOff val="20000"/>
                  <a:alpha val="0"/>
                </a:srgbClr>
              </a:gs>
              <a:gs pos="41360">
                <a:srgbClr val="F8D3D5">
                  <a:alpha val="20000"/>
                </a:srgbClr>
              </a:gs>
              <a:gs pos="94000">
                <a:srgbClr val="F4B3B7">
                  <a:alpha val="30000"/>
                </a:srgbClr>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不完整圆 19">
            <a:extLst>
              <a:ext uri="{FF2B5EF4-FFF2-40B4-BE49-F238E27FC236}">
                <a16:creationId xmlns:a16="http://schemas.microsoft.com/office/drawing/2014/main" id="{16BE6F81-6E76-725C-0DF6-61198DBE8BA4}"/>
              </a:ext>
            </a:extLst>
          </p:cNvPr>
          <p:cNvSpPr/>
          <p:nvPr/>
        </p:nvSpPr>
        <p:spPr>
          <a:xfrm rot="5400000">
            <a:off x="4361642" y="2958849"/>
            <a:ext cx="2914790" cy="2914790"/>
          </a:xfrm>
          <a:prstGeom prst="pie">
            <a:avLst>
              <a:gd name="adj1" fmla="val 10766735"/>
              <a:gd name="adj2" fmla="val 16200000"/>
            </a:avLst>
          </a:prstGeom>
          <a:gradFill>
            <a:gsLst>
              <a:gs pos="0">
                <a:srgbClr val="FBE9E7">
                  <a:lumMod val="80000"/>
                  <a:lumOff val="20000"/>
                  <a:alpha val="0"/>
                </a:srgbClr>
              </a:gs>
              <a:gs pos="41360">
                <a:srgbClr val="F8D3D5">
                  <a:alpha val="20000"/>
                </a:srgbClr>
              </a:gs>
              <a:gs pos="94000">
                <a:srgbClr val="F4B3B7">
                  <a:alpha val="30000"/>
                </a:srgbClr>
              </a:gs>
            </a:gsLst>
            <a:lin ang="108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AD1972B2-1409-94C4-46ED-AB7530B8D9BD}"/>
              </a:ext>
            </a:extLst>
          </p:cNvPr>
          <p:cNvSpPr/>
          <p:nvPr/>
        </p:nvSpPr>
        <p:spPr>
          <a:xfrm>
            <a:off x="3148047" y="3037299"/>
            <a:ext cx="965110" cy="331596"/>
          </a:xfrm>
          <a:prstGeom prst="roundRect">
            <a:avLst>
              <a:gd name="adj" fmla="val 9091"/>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6F243741-02BD-D5D9-E0C2-3D26E2E073D2}"/>
              </a:ext>
            </a:extLst>
          </p:cNvPr>
          <p:cNvSpPr/>
          <p:nvPr/>
        </p:nvSpPr>
        <p:spPr>
          <a:xfrm>
            <a:off x="4118149" y="3652474"/>
            <a:ext cx="965110" cy="331596"/>
          </a:xfrm>
          <a:prstGeom prst="roundRect">
            <a:avLst>
              <a:gd name="adj" fmla="val 9091"/>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a:extLst>
              <a:ext uri="{FF2B5EF4-FFF2-40B4-BE49-F238E27FC236}">
                <a16:creationId xmlns:a16="http://schemas.microsoft.com/office/drawing/2014/main" id="{7D221F5B-70FE-F51E-E39A-AB1BD976AC2A}"/>
              </a:ext>
            </a:extLst>
          </p:cNvPr>
          <p:cNvSpPr/>
          <p:nvPr/>
        </p:nvSpPr>
        <p:spPr>
          <a:xfrm>
            <a:off x="4648662" y="4722214"/>
            <a:ext cx="965110" cy="331596"/>
          </a:xfrm>
          <a:prstGeom prst="roundRect">
            <a:avLst>
              <a:gd name="adj" fmla="val 9091"/>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a:extLst>
              <a:ext uri="{FF2B5EF4-FFF2-40B4-BE49-F238E27FC236}">
                <a16:creationId xmlns:a16="http://schemas.microsoft.com/office/drawing/2014/main" id="{A005CA09-B784-C363-91B8-E68CA7C72913}"/>
              </a:ext>
            </a:extLst>
          </p:cNvPr>
          <p:cNvSpPr/>
          <p:nvPr/>
        </p:nvSpPr>
        <p:spPr>
          <a:xfrm>
            <a:off x="6497559" y="4562030"/>
            <a:ext cx="965110" cy="331596"/>
          </a:xfrm>
          <a:prstGeom prst="roundRect">
            <a:avLst>
              <a:gd name="adj" fmla="val 9091"/>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6F3125F4-710C-24F4-948A-C2C99DE413DE}"/>
              </a:ext>
            </a:extLst>
          </p:cNvPr>
          <p:cNvSpPr/>
          <p:nvPr/>
        </p:nvSpPr>
        <p:spPr>
          <a:xfrm>
            <a:off x="7488641" y="5434133"/>
            <a:ext cx="965110" cy="331596"/>
          </a:xfrm>
          <a:prstGeom prst="roundRect">
            <a:avLst>
              <a:gd name="adj" fmla="val 9091"/>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024CB535-BF9E-2D2B-2933-4416BAB60BEA}"/>
              </a:ext>
            </a:extLst>
          </p:cNvPr>
          <p:cNvSpPr/>
          <p:nvPr/>
        </p:nvSpPr>
        <p:spPr>
          <a:xfrm>
            <a:off x="6814196" y="3139339"/>
            <a:ext cx="965110" cy="331596"/>
          </a:xfrm>
          <a:prstGeom prst="roundRect">
            <a:avLst>
              <a:gd name="adj" fmla="val 9091"/>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28C0D586-9A33-2893-0529-59F2729CEFB2}"/>
              </a:ext>
            </a:extLst>
          </p:cNvPr>
          <p:cNvSpPr txBox="1"/>
          <p:nvPr/>
        </p:nvSpPr>
        <p:spPr>
          <a:xfrm>
            <a:off x="8839273" y="4244956"/>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sz="1200" dirty="0">
                <a:latin typeface="OPPOSans B" panose="00020600040101010101" pitchFamily="18" charset="-122"/>
                <a:ea typeface="OPPOSans B" panose="00020600040101010101" pitchFamily="18" charset="-122"/>
              </a:rPr>
              <a:t>内容质量</a:t>
            </a:r>
            <a:endParaRPr lang="en-US" sz="1200" dirty="0">
              <a:latin typeface="OPPOSans B" panose="00020600040101010101" pitchFamily="18" charset="-122"/>
              <a:ea typeface="OPPOSans B" panose="00020600040101010101" pitchFamily="18" charset="-122"/>
            </a:endParaRPr>
          </a:p>
        </p:txBody>
      </p:sp>
      <p:sp>
        <p:nvSpPr>
          <p:cNvPr id="28" name="文本框 27">
            <a:extLst>
              <a:ext uri="{FF2B5EF4-FFF2-40B4-BE49-F238E27FC236}">
                <a16:creationId xmlns:a16="http://schemas.microsoft.com/office/drawing/2014/main" id="{9F38CEC2-3C67-89C8-D93D-83722B647946}"/>
              </a:ext>
            </a:extLst>
          </p:cNvPr>
          <p:cNvSpPr txBox="1"/>
          <p:nvPr/>
        </p:nvSpPr>
        <p:spPr>
          <a:xfrm>
            <a:off x="5205332" y="1740707"/>
            <a:ext cx="1231364" cy="31707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200" dirty="0">
                <a:latin typeface="OPPOSans B" panose="00020600040101010101" pitchFamily="18" charset="-122"/>
                <a:ea typeface="OPPOSans B" panose="00020600040101010101" pitchFamily="18" charset="-122"/>
              </a:rPr>
              <a:t>娱乐化程度</a:t>
            </a:r>
            <a:endParaRPr lang="en-US" sz="1200" dirty="0">
              <a:latin typeface="OPPOSans B" panose="00020600040101010101" pitchFamily="18" charset="-122"/>
              <a:ea typeface="OPPOSans B" panose="00020600040101010101" pitchFamily="18" charset="-122"/>
            </a:endParaRPr>
          </a:p>
        </p:txBody>
      </p:sp>
      <p:sp>
        <p:nvSpPr>
          <p:cNvPr id="29" name="文本框 28">
            <a:extLst>
              <a:ext uri="{FF2B5EF4-FFF2-40B4-BE49-F238E27FC236}">
                <a16:creationId xmlns:a16="http://schemas.microsoft.com/office/drawing/2014/main" id="{62770B3D-1377-D190-F509-D8307EE031B2}"/>
              </a:ext>
            </a:extLst>
          </p:cNvPr>
          <p:cNvSpPr txBox="1"/>
          <p:nvPr/>
        </p:nvSpPr>
        <p:spPr>
          <a:xfrm>
            <a:off x="3194873" y="3053922"/>
            <a:ext cx="871458"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latin typeface="OPPOSans B" panose="00020600040101010101" pitchFamily="18" charset="-122"/>
                <a:ea typeface="OPPOSans B" panose="00020600040101010101" pitchFamily="18" charset="-122"/>
              </a:rPr>
              <a:t>用户访谈</a:t>
            </a:r>
            <a:endParaRPr lang="en-US" sz="1050" dirty="0">
              <a:latin typeface="OPPOSans B" panose="00020600040101010101" pitchFamily="18" charset="-122"/>
              <a:ea typeface="OPPOSans B" panose="00020600040101010101" pitchFamily="18" charset="-122"/>
            </a:endParaRPr>
          </a:p>
        </p:txBody>
      </p:sp>
      <p:sp>
        <p:nvSpPr>
          <p:cNvPr id="30" name="文本框 29">
            <a:extLst>
              <a:ext uri="{FF2B5EF4-FFF2-40B4-BE49-F238E27FC236}">
                <a16:creationId xmlns:a16="http://schemas.microsoft.com/office/drawing/2014/main" id="{D2E262F7-A6E6-5966-FB9F-E1D91EFE95D8}"/>
              </a:ext>
            </a:extLst>
          </p:cNvPr>
          <p:cNvSpPr txBox="1"/>
          <p:nvPr/>
        </p:nvSpPr>
        <p:spPr>
          <a:xfrm>
            <a:off x="4195676" y="3669097"/>
            <a:ext cx="810056"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solidFill>
                  <a:schemeClr val="bg1"/>
                </a:solidFill>
                <a:latin typeface="OPPOSans B" panose="00020600040101010101" pitchFamily="18" charset="-122"/>
                <a:ea typeface="OPPOSans B" panose="00020600040101010101" pitchFamily="18" charset="-122"/>
              </a:rPr>
              <a:t>焦点小组</a:t>
            </a:r>
            <a:endParaRPr lang="en-US" sz="1050" dirty="0">
              <a:solidFill>
                <a:schemeClr val="bg1"/>
              </a:solidFill>
              <a:latin typeface="OPPOSans B" panose="00020600040101010101" pitchFamily="18" charset="-122"/>
              <a:ea typeface="OPPOSans B" panose="00020600040101010101" pitchFamily="18" charset="-122"/>
            </a:endParaRPr>
          </a:p>
        </p:txBody>
      </p:sp>
      <p:sp>
        <p:nvSpPr>
          <p:cNvPr id="31" name="文本框 30">
            <a:extLst>
              <a:ext uri="{FF2B5EF4-FFF2-40B4-BE49-F238E27FC236}">
                <a16:creationId xmlns:a16="http://schemas.microsoft.com/office/drawing/2014/main" id="{DAC062A4-3C23-0884-6CCD-25A61452FD6D}"/>
              </a:ext>
            </a:extLst>
          </p:cNvPr>
          <p:cNvSpPr txBox="1"/>
          <p:nvPr/>
        </p:nvSpPr>
        <p:spPr>
          <a:xfrm>
            <a:off x="4731165" y="4738837"/>
            <a:ext cx="800104"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latin typeface="OPPOSans B" panose="00020600040101010101" pitchFamily="18" charset="-122"/>
                <a:ea typeface="OPPOSans B" panose="00020600040101010101" pitchFamily="18" charset="-122"/>
              </a:rPr>
              <a:t>问卷调查</a:t>
            </a:r>
            <a:endParaRPr lang="en-US" sz="1050" dirty="0">
              <a:latin typeface="OPPOSans B" panose="00020600040101010101" pitchFamily="18" charset="-122"/>
              <a:ea typeface="OPPOSans B" panose="00020600040101010101" pitchFamily="18" charset="-122"/>
            </a:endParaRPr>
          </a:p>
        </p:txBody>
      </p:sp>
      <p:sp>
        <p:nvSpPr>
          <p:cNvPr id="32" name="文本框 31">
            <a:extLst>
              <a:ext uri="{FF2B5EF4-FFF2-40B4-BE49-F238E27FC236}">
                <a16:creationId xmlns:a16="http://schemas.microsoft.com/office/drawing/2014/main" id="{EDE2F2F6-ED7F-1192-5CA0-EFCBDCDA9EED}"/>
              </a:ext>
            </a:extLst>
          </p:cNvPr>
          <p:cNvSpPr txBox="1"/>
          <p:nvPr/>
        </p:nvSpPr>
        <p:spPr>
          <a:xfrm>
            <a:off x="6599312" y="4578653"/>
            <a:ext cx="761604"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latin typeface="OPPOSans B" panose="00020600040101010101" pitchFamily="18" charset="-122"/>
                <a:ea typeface="OPPOSans B" panose="00020600040101010101" pitchFamily="18" charset="-122"/>
              </a:rPr>
              <a:t>使用测试</a:t>
            </a:r>
            <a:endParaRPr lang="en-US" sz="1050" dirty="0">
              <a:latin typeface="OPPOSans B" panose="00020600040101010101" pitchFamily="18" charset="-122"/>
              <a:ea typeface="OPPOSans B" panose="00020600040101010101" pitchFamily="18" charset="-122"/>
            </a:endParaRPr>
          </a:p>
        </p:txBody>
      </p:sp>
      <p:sp>
        <p:nvSpPr>
          <p:cNvPr id="33" name="文本框 32">
            <a:extLst>
              <a:ext uri="{FF2B5EF4-FFF2-40B4-BE49-F238E27FC236}">
                <a16:creationId xmlns:a16="http://schemas.microsoft.com/office/drawing/2014/main" id="{0E657E59-D3AF-387D-D9F5-44DE957B322C}"/>
              </a:ext>
            </a:extLst>
          </p:cNvPr>
          <p:cNvSpPr txBox="1"/>
          <p:nvPr/>
        </p:nvSpPr>
        <p:spPr>
          <a:xfrm>
            <a:off x="6843877" y="3155962"/>
            <a:ext cx="905748"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latin typeface="OPPOSans B" panose="00020600040101010101" pitchFamily="18" charset="-122"/>
                <a:ea typeface="OPPOSans B" panose="00020600040101010101" pitchFamily="18" charset="-122"/>
              </a:rPr>
              <a:t>可用性测试</a:t>
            </a:r>
            <a:endParaRPr lang="en-US" sz="1050" dirty="0">
              <a:latin typeface="OPPOSans B" panose="00020600040101010101" pitchFamily="18" charset="-122"/>
              <a:ea typeface="OPPOSans B" panose="00020600040101010101" pitchFamily="18" charset="-122"/>
            </a:endParaRPr>
          </a:p>
        </p:txBody>
      </p:sp>
      <p:sp>
        <p:nvSpPr>
          <p:cNvPr id="34" name="文本框 33">
            <a:extLst>
              <a:ext uri="{FF2B5EF4-FFF2-40B4-BE49-F238E27FC236}">
                <a16:creationId xmlns:a16="http://schemas.microsoft.com/office/drawing/2014/main" id="{11E05476-9C27-74D6-4E78-D2976920E8D1}"/>
              </a:ext>
            </a:extLst>
          </p:cNvPr>
          <p:cNvSpPr txBox="1"/>
          <p:nvPr/>
        </p:nvSpPr>
        <p:spPr>
          <a:xfrm>
            <a:off x="7463686" y="5450756"/>
            <a:ext cx="1015020"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050" dirty="0">
                <a:latin typeface="OPPOSans B" panose="00020600040101010101" pitchFamily="18" charset="-122"/>
                <a:ea typeface="OPPOSans B" panose="00020600040101010101" pitchFamily="18" charset="-122"/>
              </a:rPr>
              <a:t>第三方平台</a:t>
            </a:r>
            <a:endParaRPr lang="en-US" sz="1050" dirty="0">
              <a:latin typeface="OPPOSans B" panose="00020600040101010101" pitchFamily="18" charset="-122"/>
              <a:ea typeface="OPPOSans B" panose="00020600040101010101" pitchFamily="18" charset="-122"/>
            </a:endParaRPr>
          </a:p>
        </p:txBody>
      </p:sp>
    </p:spTree>
    <p:extLst>
      <p:ext uri="{BB962C8B-B14F-4D97-AF65-F5344CB8AC3E}">
        <p14:creationId xmlns:p14="http://schemas.microsoft.com/office/powerpoint/2010/main" val="112392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7F14A1C-DD75-E305-69E2-BA255B864A75}"/>
              </a:ext>
            </a:extLst>
          </p:cNvPr>
          <p:cNvSpPr/>
          <p:nvPr/>
        </p:nvSpPr>
        <p:spPr>
          <a:xfrm>
            <a:off x="1014413" y="5590456"/>
            <a:ext cx="6562646" cy="334708"/>
          </a:xfrm>
          <a:prstGeom prst="rect">
            <a:avLst/>
          </a:prstGeom>
          <a:gradFill>
            <a:gsLst>
              <a:gs pos="0">
                <a:srgbClr val="FDEEEE">
                  <a:alpha val="0"/>
                </a:srgbClr>
              </a:gs>
              <a:gs pos="100000">
                <a:srgbClr val="FDEEE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A09FBD29-49C6-0877-8D4D-A4BB3235F887}"/>
              </a:ext>
            </a:extLst>
          </p:cNvPr>
          <p:cNvSpPr txBox="1"/>
          <p:nvPr/>
        </p:nvSpPr>
        <p:spPr>
          <a:xfrm>
            <a:off x="718457" y="1175191"/>
            <a:ext cx="1301298" cy="93762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en-US" altLang="zh-CN" sz="4800" dirty="0">
                <a:ln>
                  <a:gradFill>
                    <a:gsLst>
                      <a:gs pos="0">
                        <a:srgbClr val="CCCCCC"/>
                      </a:gs>
                      <a:gs pos="100000">
                        <a:srgbClr val="CCCCCC">
                          <a:alpha val="0"/>
                        </a:srgbClr>
                      </a:gs>
                    </a:gsLst>
                    <a:lin ang="5400000" scaled="1"/>
                  </a:gradFill>
                </a:ln>
                <a:gradFill>
                  <a:gsLst>
                    <a:gs pos="38000">
                      <a:srgbClr val="E7E7E7"/>
                    </a:gs>
                    <a:gs pos="100000">
                      <a:srgbClr val="E7E7E7">
                        <a:alpha val="0"/>
                      </a:srgbClr>
                    </a:gs>
                  </a:gsLst>
                  <a:lin ang="5400000" scaled="1"/>
                </a:gradFill>
                <a:latin typeface="D-DIN-PRO ExtraBold" panose="020B0804030202030204" pitchFamily="34" charset="0"/>
                <a:ea typeface="+mj-ea"/>
              </a:rPr>
              <a:t>01</a:t>
            </a:r>
            <a:endParaRPr lang="en-US" sz="4800" dirty="0">
              <a:ln>
                <a:gradFill>
                  <a:gsLst>
                    <a:gs pos="0">
                      <a:srgbClr val="CCCCCC"/>
                    </a:gs>
                    <a:gs pos="100000">
                      <a:srgbClr val="CCCCCC">
                        <a:alpha val="0"/>
                      </a:srgbClr>
                    </a:gs>
                  </a:gsLst>
                  <a:lin ang="5400000" scaled="1"/>
                </a:gradFill>
              </a:ln>
              <a:gradFill>
                <a:gsLst>
                  <a:gs pos="38000">
                    <a:srgbClr val="E7E7E7"/>
                  </a:gs>
                  <a:gs pos="100000">
                    <a:srgbClr val="E7E7E7">
                      <a:alpha val="0"/>
                    </a:srgbClr>
                  </a:gs>
                </a:gsLst>
                <a:lin ang="5400000" scaled="1"/>
              </a:gradFill>
              <a:latin typeface="D-DIN-PRO ExtraBold" panose="020B0804030202030204" pitchFamily="34" charset="0"/>
              <a:ea typeface="+mj-ea"/>
            </a:endParaRPr>
          </a:p>
        </p:txBody>
      </p:sp>
      <p:sp>
        <p:nvSpPr>
          <p:cNvPr id="4" name="矩形 3">
            <a:extLst>
              <a:ext uri="{FF2B5EF4-FFF2-40B4-BE49-F238E27FC236}">
                <a16:creationId xmlns:a16="http://schemas.microsoft.com/office/drawing/2014/main" id="{E8ADE90B-12FE-89C4-17EB-A263525EB3C5}"/>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10792C54-3D26-9643-6F93-41BC8B41897B}"/>
              </a:ext>
            </a:extLst>
          </p:cNvPr>
          <p:cNvSpPr txBox="1"/>
          <p:nvPr/>
        </p:nvSpPr>
        <p:spPr>
          <a:xfrm>
            <a:off x="718457" y="566161"/>
            <a:ext cx="2108269"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直播行业分析</a:t>
            </a:r>
            <a:endParaRPr lang="en-US" sz="2500" dirty="0">
              <a:effectLst>
                <a:outerShdw blurRad="254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03F18804-3BE2-339E-B0B8-C5C00C20CF06}"/>
              </a:ext>
            </a:extLst>
          </p:cNvPr>
          <p:cNvSpPr txBox="1"/>
          <p:nvPr/>
        </p:nvSpPr>
        <p:spPr>
          <a:xfrm>
            <a:off x="2722295"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sp>
        <p:nvSpPr>
          <p:cNvPr id="7" name="文本框 6">
            <a:extLst>
              <a:ext uri="{FF2B5EF4-FFF2-40B4-BE49-F238E27FC236}">
                <a16:creationId xmlns:a16="http://schemas.microsoft.com/office/drawing/2014/main" id="{99D777EE-23A4-8B8D-832D-22235B7E5F60}"/>
              </a:ext>
            </a:extLst>
          </p:cNvPr>
          <p:cNvSpPr txBox="1"/>
          <p:nvPr/>
        </p:nvSpPr>
        <p:spPr>
          <a:xfrm>
            <a:off x="746578" y="1644006"/>
            <a:ext cx="1301298"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sz="1400" spc="200" dirty="0">
                <a:solidFill>
                  <a:srgbClr val="E31D19"/>
                </a:solidFill>
                <a:latin typeface="OPPOSans B" panose="00020600040101010101" pitchFamily="18" charset="-122"/>
                <a:ea typeface="OPPOSans B" panose="00020600040101010101" pitchFamily="18" charset="-122"/>
              </a:rPr>
              <a:t>用户基数大</a:t>
            </a:r>
            <a:endParaRPr lang="en-US" sz="1400" spc="200" dirty="0">
              <a:solidFill>
                <a:srgbClr val="E31D19"/>
              </a:solidFill>
              <a:latin typeface="OPPOSans B" panose="00020600040101010101" pitchFamily="18" charset="-122"/>
              <a:ea typeface="OPPOSans B" panose="00020600040101010101" pitchFamily="18" charset="-122"/>
            </a:endParaRPr>
          </a:p>
        </p:txBody>
      </p:sp>
      <p:sp>
        <p:nvSpPr>
          <p:cNvPr id="9" name="文本框 8">
            <a:extLst>
              <a:ext uri="{FF2B5EF4-FFF2-40B4-BE49-F238E27FC236}">
                <a16:creationId xmlns:a16="http://schemas.microsoft.com/office/drawing/2014/main" id="{152CAE87-2363-DE3B-7C79-0A038A92AE25}"/>
              </a:ext>
            </a:extLst>
          </p:cNvPr>
          <p:cNvSpPr txBox="1"/>
          <p:nvPr/>
        </p:nvSpPr>
        <p:spPr>
          <a:xfrm>
            <a:off x="1850757" y="1774383"/>
            <a:ext cx="994183" cy="230832"/>
          </a:xfrm>
          <a:prstGeom prst="rect">
            <a:avLst/>
          </a:prstGeom>
          <a:noFill/>
        </p:spPr>
        <p:txBody>
          <a:bodyPr wrap="none" rtlCol="0">
            <a:spAutoFit/>
          </a:bodyPr>
          <a:lstStyle/>
          <a:p>
            <a:r>
              <a:rPr lang="en-US" altLang="zh-CN" sz="9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 2019</a:t>
            </a:r>
            <a:r>
              <a:rPr lang="zh-CN" altLang="en-US" sz="9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数据显示</a:t>
            </a:r>
            <a:endParaRPr lang="en-US" sz="9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 name="文本框 9">
            <a:extLst>
              <a:ext uri="{FF2B5EF4-FFF2-40B4-BE49-F238E27FC236}">
                <a16:creationId xmlns:a16="http://schemas.microsoft.com/office/drawing/2014/main" id="{12FA74CA-A8EC-EA4B-9D13-2BE6C0ABE5A2}"/>
              </a:ext>
            </a:extLst>
          </p:cNvPr>
          <p:cNvSpPr txBox="1"/>
          <p:nvPr/>
        </p:nvSpPr>
        <p:spPr>
          <a:xfrm>
            <a:off x="746578" y="2018910"/>
            <a:ext cx="2590982" cy="621773"/>
          </a:xfrm>
          <a:prstGeom prst="rect">
            <a:avLst/>
          </a:prstGeom>
          <a:noFill/>
        </p:spPr>
        <p:txBody>
          <a:bodyPr vert="horz" wrap="square" rtlCol="0">
            <a:spAutoFit/>
          </a:bodyPr>
          <a:lstStyle/>
          <a:p>
            <a:pPr>
              <a:lnSpc>
                <a:spcPct val="150000"/>
              </a:lnSpc>
            </a:pPr>
            <a:r>
              <a:rPr lang="en-US" altLang="zh-CN" sz="12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2019</a:t>
            </a:r>
            <a:r>
              <a:rPr lang="zh-CN" altLang="en-US" sz="12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年中国在线直播行业用户规模已增长至</a:t>
            </a:r>
            <a:r>
              <a:rPr lang="en-US" altLang="zh-CN" sz="12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5.04</a:t>
            </a:r>
            <a:r>
              <a:rPr lang="zh-CN" altLang="en-US" sz="12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亿人</a:t>
            </a:r>
            <a:endParaRPr lang="en-US" sz="12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 name="文本框 10">
            <a:extLst>
              <a:ext uri="{FF2B5EF4-FFF2-40B4-BE49-F238E27FC236}">
                <a16:creationId xmlns:a16="http://schemas.microsoft.com/office/drawing/2014/main" id="{D00C0991-3809-96B6-3752-0C9BD952E7AE}"/>
              </a:ext>
            </a:extLst>
          </p:cNvPr>
          <p:cNvSpPr txBox="1"/>
          <p:nvPr/>
        </p:nvSpPr>
        <p:spPr>
          <a:xfrm>
            <a:off x="4026988" y="1644006"/>
            <a:ext cx="1301298" cy="35445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zh-CN" altLang="en-US" sz="1400" spc="200" dirty="0">
                <a:latin typeface="OPPOSans B" panose="00020600040101010101" pitchFamily="18" charset="-122"/>
                <a:ea typeface="OPPOSans B" panose="00020600040101010101" pitchFamily="18" charset="-122"/>
              </a:rPr>
              <a:t>用户基数大</a:t>
            </a:r>
            <a:endParaRPr lang="en-US" sz="1400" spc="200" dirty="0">
              <a:latin typeface="OPPOSans B" panose="00020600040101010101" pitchFamily="18" charset="-122"/>
              <a:ea typeface="OPPOSans B" panose="00020600040101010101" pitchFamily="18" charset="-122"/>
            </a:endParaRPr>
          </a:p>
        </p:txBody>
      </p:sp>
      <p:sp>
        <p:nvSpPr>
          <p:cNvPr id="12" name="文本框 11">
            <a:extLst>
              <a:ext uri="{FF2B5EF4-FFF2-40B4-BE49-F238E27FC236}">
                <a16:creationId xmlns:a16="http://schemas.microsoft.com/office/drawing/2014/main" id="{8AC6096C-B6F4-7EDE-4A15-7DB33F2EF908}"/>
              </a:ext>
            </a:extLst>
          </p:cNvPr>
          <p:cNvSpPr txBox="1"/>
          <p:nvPr/>
        </p:nvSpPr>
        <p:spPr>
          <a:xfrm>
            <a:off x="4032795" y="2018910"/>
            <a:ext cx="2590982" cy="621773"/>
          </a:xfrm>
          <a:prstGeom prst="rect">
            <a:avLst/>
          </a:prstGeom>
          <a:noFill/>
        </p:spPr>
        <p:txBody>
          <a:bodyPr vert="horz" wrap="square" rtlCol="0">
            <a:spAutoFit/>
          </a:bodyPr>
          <a:lstStyle>
            <a:defPPr>
              <a:defRPr lang="en-US"/>
            </a:defPPr>
            <a:lvl1pPr>
              <a:lnSpc>
                <a:spcPct val="150000"/>
              </a:lnSpc>
              <a:defRPr sz="120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defRPr>
            </a:lvl1pPr>
          </a:lstStyle>
          <a:p>
            <a:r>
              <a:rPr lang="zh-CN" altLang="en-US" dirty="0"/>
              <a:t>预计</a:t>
            </a:r>
            <a:r>
              <a:rPr lang="en-US" altLang="zh-CN" dirty="0"/>
              <a:t>2020</a:t>
            </a:r>
            <a:r>
              <a:rPr lang="zh-CN" altLang="en-US" dirty="0"/>
              <a:t>年在线直播行业用户规模达</a:t>
            </a:r>
            <a:r>
              <a:rPr lang="en-US" altLang="zh-CN" dirty="0"/>
              <a:t>5.26</a:t>
            </a:r>
            <a:r>
              <a:rPr lang="zh-CN" altLang="en-US" dirty="0"/>
              <a:t>亿人</a:t>
            </a:r>
            <a:endParaRPr lang="en-US" dirty="0"/>
          </a:p>
        </p:txBody>
      </p:sp>
      <p:sp>
        <p:nvSpPr>
          <p:cNvPr id="13" name="文本框 12">
            <a:extLst>
              <a:ext uri="{FF2B5EF4-FFF2-40B4-BE49-F238E27FC236}">
                <a16:creationId xmlns:a16="http://schemas.microsoft.com/office/drawing/2014/main" id="{BB02C2B5-2898-77F4-5942-36316F73151B}"/>
              </a:ext>
            </a:extLst>
          </p:cNvPr>
          <p:cNvSpPr txBox="1"/>
          <p:nvPr/>
        </p:nvSpPr>
        <p:spPr>
          <a:xfrm>
            <a:off x="746578" y="3215378"/>
            <a:ext cx="3659624"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en-US" altLang="zh-CN"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rPr>
              <a:t>2016-2020</a:t>
            </a:r>
            <a:r>
              <a:rPr lang="zh-CN" altLang="en-US"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rPr>
              <a:t>年中国在线直播用户规模及预测</a:t>
            </a:r>
            <a:r>
              <a:rPr lang="en-US" altLang="zh-CN"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rPr>
              <a:t>(</a:t>
            </a:r>
            <a:r>
              <a:rPr lang="zh-CN" altLang="en-US"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rPr>
              <a:t>亿人</a:t>
            </a:r>
            <a:r>
              <a:rPr lang="en-US" altLang="zh-CN"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rPr>
              <a:t>)</a:t>
            </a:r>
            <a:endParaRPr lang="en-US" sz="1100" dirty="0">
              <a:solidFill>
                <a:schemeClr val="bg2">
                  <a:lumMod val="50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 name="文本框 13">
            <a:extLst>
              <a:ext uri="{FF2B5EF4-FFF2-40B4-BE49-F238E27FC236}">
                <a16:creationId xmlns:a16="http://schemas.microsoft.com/office/drawing/2014/main" id="{13BBC4DE-F4EB-B4C3-67B3-F641D0E40565}"/>
              </a:ext>
            </a:extLst>
          </p:cNvPr>
          <p:cNvSpPr txBox="1"/>
          <p:nvPr/>
        </p:nvSpPr>
        <p:spPr>
          <a:xfrm>
            <a:off x="746578" y="3434003"/>
            <a:ext cx="5235729" cy="230832"/>
          </a:xfrm>
          <a:prstGeom prst="rect">
            <a:avLst/>
          </a:prstGeom>
          <a:noFill/>
        </p:spPr>
        <p:txBody>
          <a:bodyPr wrap="none" rtlCol="0">
            <a:spAutoFit/>
          </a:bodyPr>
          <a:lstStyle/>
          <a:p>
            <a:r>
              <a:rPr lang="en-US" altLang="zh-CN" sz="900" dirty="0">
                <a:solidFill>
                  <a:schemeClr val="bg2">
                    <a:lumMod val="25000"/>
                  </a:schemeClr>
                </a:solidFill>
                <a:latin typeface="+mn-ea"/>
              </a:rPr>
              <a:t>China's online live broadcast user scale and forecast from 2016 to 2020 (100 million people)</a:t>
            </a:r>
            <a:endParaRPr lang="en-US" sz="900" dirty="0">
              <a:solidFill>
                <a:schemeClr val="bg2">
                  <a:lumMod val="25000"/>
                </a:schemeClr>
              </a:solidFill>
              <a:latin typeface="+mn-ea"/>
            </a:endParaRPr>
          </a:p>
        </p:txBody>
      </p:sp>
      <p:sp>
        <p:nvSpPr>
          <p:cNvPr id="2" name="矩形: 圆角 1">
            <a:extLst>
              <a:ext uri="{FF2B5EF4-FFF2-40B4-BE49-F238E27FC236}">
                <a16:creationId xmlns:a16="http://schemas.microsoft.com/office/drawing/2014/main" id="{739E78B7-6CFA-5710-1D4B-95731355153E}"/>
              </a:ext>
            </a:extLst>
          </p:cNvPr>
          <p:cNvSpPr/>
          <p:nvPr/>
        </p:nvSpPr>
        <p:spPr>
          <a:xfrm>
            <a:off x="1014413" y="5162550"/>
            <a:ext cx="695325" cy="747713"/>
          </a:xfrm>
          <a:prstGeom prst="roundRect">
            <a:avLst>
              <a:gd name="adj" fmla="val 5709"/>
            </a:avLst>
          </a:prstGeom>
          <a:gradFill>
            <a:gsLst>
              <a:gs pos="0">
                <a:srgbClr val="FDEEEE"/>
              </a:gs>
              <a:gs pos="100000">
                <a:srgbClr val="FDEEEE">
                  <a:alpha val="0"/>
                </a:srgbClr>
              </a:gs>
            </a:gsLst>
            <a:lin ang="5400000" scaled="1"/>
          </a:gradFill>
          <a:ln w="9525">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CF0363B7-E6E9-A942-DEB8-BE219DF9E1F0}"/>
              </a:ext>
            </a:extLst>
          </p:cNvPr>
          <p:cNvSpPr/>
          <p:nvPr/>
        </p:nvSpPr>
        <p:spPr>
          <a:xfrm>
            <a:off x="2481243" y="4810126"/>
            <a:ext cx="695325" cy="1100138"/>
          </a:xfrm>
          <a:prstGeom prst="roundRect">
            <a:avLst>
              <a:gd name="adj" fmla="val 7078"/>
            </a:avLst>
          </a:prstGeom>
          <a:gradFill>
            <a:gsLst>
              <a:gs pos="0">
                <a:srgbClr val="FDEEEE"/>
              </a:gs>
              <a:gs pos="100000">
                <a:srgbClr val="FDEEEE">
                  <a:alpha val="0"/>
                </a:srgbClr>
              </a:gs>
            </a:gsLst>
            <a:lin ang="5400000" scaled="1"/>
          </a:gradFill>
          <a:ln w="9525">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6BEC0954-186F-D470-0358-B596E3F817DA}"/>
              </a:ext>
            </a:extLst>
          </p:cNvPr>
          <p:cNvSpPr/>
          <p:nvPr/>
        </p:nvSpPr>
        <p:spPr>
          <a:xfrm>
            <a:off x="3948073" y="4495800"/>
            <a:ext cx="695325" cy="1414464"/>
          </a:xfrm>
          <a:prstGeom prst="roundRect">
            <a:avLst>
              <a:gd name="adj" fmla="val 5024"/>
            </a:avLst>
          </a:prstGeom>
          <a:gradFill>
            <a:gsLst>
              <a:gs pos="0">
                <a:srgbClr val="FDEEEE"/>
              </a:gs>
              <a:gs pos="100000">
                <a:srgbClr val="FDEEEE">
                  <a:alpha val="0"/>
                </a:srgbClr>
              </a:gs>
            </a:gsLst>
            <a:lin ang="5400000" scaled="1"/>
          </a:gradFill>
          <a:ln w="9525">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C759604D-2915-E34D-0D8B-3CD1ED847219}"/>
              </a:ext>
            </a:extLst>
          </p:cNvPr>
          <p:cNvSpPr/>
          <p:nvPr/>
        </p:nvSpPr>
        <p:spPr>
          <a:xfrm>
            <a:off x="5414903" y="4217318"/>
            <a:ext cx="695325" cy="1692946"/>
          </a:xfrm>
          <a:prstGeom prst="roundRect">
            <a:avLst>
              <a:gd name="adj" fmla="val 5709"/>
            </a:avLst>
          </a:prstGeom>
          <a:gradFill>
            <a:gsLst>
              <a:gs pos="0">
                <a:srgbClr val="FDEEEE"/>
              </a:gs>
              <a:gs pos="100000">
                <a:srgbClr val="FDEEEE">
                  <a:alpha val="0"/>
                </a:srgbClr>
              </a:gs>
            </a:gsLst>
            <a:lin ang="5400000" scaled="1"/>
          </a:gradFill>
          <a:ln w="9525">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C759FE6F-D919-F392-0D09-20DA10978590}"/>
              </a:ext>
            </a:extLst>
          </p:cNvPr>
          <p:cNvSpPr/>
          <p:nvPr/>
        </p:nvSpPr>
        <p:spPr>
          <a:xfrm>
            <a:off x="6881734" y="3924300"/>
            <a:ext cx="695325" cy="1985964"/>
          </a:xfrm>
          <a:prstGeom prst="roundRect">
            <a:avLst>
              <a:gd name="adj" fmla="val 3654"/>
            </a:avLst>
          </a:prstGeom>
          <a:gradFill>
            <a:gsLst>
              <a:gs pos="0">
                <a:srgbClr val="FDEEEE"/>
              </a:gs>
              <a:gs pos="100000">
                <a:srgbClr val="FDEEEE">
                  <a:alpha val="0"/>
                </a:srgbClr>
              </a:gs>
            </a:gsLst>
            <a:lin ang="5400000" scaled="1"/>
          </a:gradFill>
          <a:ln w="9525">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F6D7752C-97F3-141D-77FB-EB70AF395FE7}"/>
              </a:ext>
            </a:extLst>
          </p:cNvPr>
          <p:cNvSpPr txBox="1"/>
          <p:nvPr/>
        </p:nvSpPr>
        <p:spPr>
          <a:xfrm>
            <a:off x="1014412" y="5925164"/>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rPr>
              <a:t>2016</a:t>
            </a:r>
            <a:endParaRPr lang="en-US"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1" name="文本框 20">
            <a:extLst>
              <a:ext uri="{FF2B5EF4-FFF2-40B4-BE49-F238E27FC236}">
                <a16:creationId xmlns:a16="http://schemas.microsoft.com/office/drawing/2014/main" id="{385D9DCF-521B-20D8-4712-A9A0420B3FFF}"/>
              </a:ext>
            </a:extLst>
          </p:cNvPr>
          <p:cNvSpPr txBox="1"/>
          <p:nvPr/>
        </p:nvSpPr>
        <p:spPr>
          <a:xfrm>
            <a:off x="2479063" y="5925164"/>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rPr>
              <a:t>2017</a:t>
            </a:r>
            <a:endParaRPr lang="en-US"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2" name="文本框 21">
            <a:extLst>
              <a:ext uri="{FF2B5EF4-FFF2-40B4-BE49-F238E27FC236}">
                <a16:creationId xmlns:a16="http://schemas.microsoft.com/office/drawing/2014/main" id="{4EA911A7-83B6-AEFA-A9E8-CA4AB2862A68}"/>
              </a:ext>
            </a:extLst>
          </p:cNvPr>
          <p:cNvSpPr txBox="1"/>
          <p:nvPr/>
        </p:nvSpPr>
        <p:spPr>
          <a:xfrm>
            <a:off x="3943714" y="5925164"/>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rPr>
              <a:t>2018</a:t>
            </a:r>
            <a:endParaRPr lang="en-US"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3" name="文本框 22">
            <a:extLst>
              <a:ext uri="{FF2B5EF4-FFF2-40B4-BE49-F238E27FC236}">
                <a16:creationId xmlns:a16="http://schemas.microsoft.com/office/drawing/2014/main" id="{998526FC-8139-6151-FD75-0C20F6444256}"/>
              </a:ext>
            </a:extLst>
          </p:cNvPr>
          <p:cNvSpPr txBox="1"/>
          <p:nvPr/>
        </p:nvSpPr>
        <p:spPr>
          <a:xfrm>
            <a:off x="5414903" y="5925164"/>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rPr>
              <a:t>2019</a:t>
            </a:r>
            <a:endParaRPr lang="en-US"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4" name="文本框 23">
            <a:extLst>
              <a:ext uri="{FF2B5EF4-FFF2-40B4-BE49-F238E27FC236}">
                <a16:creationId xmlns:a16="http://schemas.microsoft.com/office/drawing/2014/main" id="{F28E8453-BC64-89E6-9F32-C33C2138CE79}"/>
              </a:ext>
            </a:extLst>
          </p:cNvPr>
          <p:cNvSpPr txBox="1"/>
          <p:nvPr/>
        </p:nvSpPr>
        <p:spPr>
          <a:xfrm>
            <a:off x="6881733" y="5925164"/>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rPr>
              <a:t>2020</a:t>
            </a:r>
            <a:endParaRPr lang="en-US" sz="1100" dirty="0">
              <a:solidFill>
                <a:schemeClr val="bg2">
                  <a:lumMod val="7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5" name="文本框 24">
            <a:extLst>
              <a:ext uri="{FF2B5EF4-FFF2-40B4-BE49-F238E27FC236}">
                <a16:creationId xmlns:a16="http://schemas.microsoft.com/office/drawing/2014/main" id="{3A20CFAF-4ADE-6E14-9B3B-E4CB4AD27C22}"/>
              </a:ext>
            </a:extLst>
          </p:cNvPr>
          <p:cNvSpPr txBox="1"/>
          <p:nvPr/>
        </p:nvSpPr>
        <p:spPr>
          <a:xfrm>
            <a:off x="1014412" y="5162550"/>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latin typeface="OPPOSans H" panose="00020600040101010101" pitchFamily="18" charset="-122"/>
                <a:ea typeface="OPPOSans H" panose="00020600040101010101" pitchFamily="18" charset="-122"/>
                <a:cs typeface="OPPOSans H" panose="00020600040101010101" pitchFamily="18" charset="-122"/>
              </a:rPr>
              <a:t>3.10</a:t>
            </a:r>
            <a:endParaRPr lang="en-US" sz="1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6" name="文本框 25">
            <a:extLst>
              <a:ext uri="{FF2B5EF4-FFF2-40B4-BE49-F238E27FC236}">
                <a16:creationId xmlns:a16="http://schemas.microsoft.com/office/drawing/2014/main" id="{750E7E9A-DC47-3351-736D-9346068EB124}"/>
              </a:ext>
            </a:extLst>
          </p:cNvPr>
          <p:cNvSpPr txBox="1"/>
          <p:nvPr/>
        </p:nvSpPr>
        <p:spPr>
          <a:xfrm>
            <a:off x="2479063" y="4807310"/>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latin typeface="OPPOSans H" panose="00020600040101010101" pitchFamily="18" charset="-122"/>
                <a:ea typeface="OPPOSans H" panose="00020600040101010101" pitchFamily="18" charset="-122"/>
                <a:cs typeface="OPPOSans H" panose="00020600040101010101" pitchFamily="18" charset="-122"/>
              </a:rPr>
              <a:t>3.98</a:t>
            </a:r>
            <a:endParaRPr lang="en-US" sz="1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7" name="文本框 26">
            <a:extLst>
              <a:ext uri="{FF2B5EF4-FFF2-40B4-BE49-F238E27FC236}">
                <a16:creationId xmlns:a16="http://schemas.microsoft.com/office/drawing/2014/main" id="{DE005359-265E-5AC2-910E-5305AD7F712D}"/>
              </a:ext>
            </a:extLst>
          </p:cNvPr>
          <p:cNvSpPr txBox="1"/>
          <p:nvPr/>
        </p:nvSpPr>
        <p:spPr>
          <a:xfrm>
            <a:off x="3943714" y="4496648"/>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latin typeface="OPPOSans H" panose="00020600040101010101" pitchFamily="18" charset="-122"/>
                <a:ea typeface="OPPOSans H" panose="00020600040101010101" pitchFamily="18" charset="-122"/>
                <a:cs typeface="OPPOSans H" panose="00020600040101010101" pitchFamily="18" charset="-122"/>
              </a:rPr>
              <a:t>4.56</a:t>
            </a:r>
            <a:endParaRPr lang="en-US" sz="1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8" name="文本框 27">
            <a:extLst>
              <a:ext uri="{FF2B5EF4-FFF2-40B4-BE49-F238E27FC236}">
                <a16:creationId xmlns:a16="http://schemas.microsoft.com/office/drawing/2014/main" id="{F65715A6-99DF-C3B0-4594-244E7E2CCBA3}"/>
              </a:ext>
            </a:extLst>
          </p:cNvPr>
          <p:cNvSpPr txBox="1"/>
          <p:nvPr/>
        </p:nvSpPr>
        <p:spPr>
          <a:xfrm>
            <a:off x="5414903" y="4217318"/>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latin typeface="OPPOSans H" panose="00020600040101010101" pitchFamily="18" charset="-122"/>
                <a:ea typeface="OPPOSans H" panose="00020600040101010101" pitchFamily="18" charset="-122"/>
                <a:cs typeface="OPPOSans H" panose="00020600040101010101" pitchFamily="18" charset="-122"/>
              </a:rPr>
              <a:t>5.04</a:t>
            </a:r>
            <a:endParaRPr lang="en-US" sz="1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9" name="文本框 28">
            <a:extLst>
              <a:ext uri="{FF2B5EF4-FFF2-40B4-BE49-F238E27FC236}">
                <a16:creationId xmlns:a16="http://schemas.microsoft.com/office/drawing/2014/main" id="{656D1A14-8DBD-CD43-0703-69AF1DA8A762}"/>
              </a:ext>
            </a:extLst>
          </p:cNvPr>
          <p:cNvSpPr txBox="1"/>
          <p:nvPr/>
        </p:nvSpPr>
        <p:spPr>
          <a:xfrm>
            <a:off x="6881733" y="3924300"/>
            <a:ext cx="695325" cy="298351"/>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en-US" altLang="zh-CN" sz="1100" dirty="0">
                <a:latin typeface="OPPOSans H" panose="00020600040101010101" pitchFamily="18" charset="-122"/>
                <a:ea typeface="OPPOSans H" panose="00020600040101010101" pitchFamily="18" charset="-122"/>
                <a:cs typeface="OPPOSans H" panose="00020600040101010101" pitchFamily="18" charset="-122"/>
              </a:rPr>
              <a:t>5.26</a:t>
            </a:r>
            <a:endParaRPr lang="en-US" sz="1100" dirty="0">
              <a:latin typeface="OPPOSans H" panose="00020600040101010101" pitchFamily="18" charset="-122"/>
              <a:ea typeface="OPPOSans H" panose="00020600040101010101" pitchFamily="18" charset="-122"/>
              <a:cs typeface="OPPOSans H" panose="00020600040101010101" pitchFamily="18" charset="-122"/>
            </a:endParaRPr>
          </a:p>
        </p:txBody>
      </p:sp>
      <p:grpSp>
        <p:nvGrpSpPr>
          <p:cNvPr id="30" name="组合 29">
            <a:extLst>
              <a:ext uri="{FF2B5EF4-FFF2-40B4-BE49-F238E27FC236}">
                <a16:creationId xmlns:a16="http://schemas.microsoft.com/office/drawing/2014/main" id="{94B92170-3BE9-CE14-98D4-F1D97F5B7E79}"/>
              </a:ext>
            </a:extLst>
          </p:cNvPr>
          <p:cNvGrpSpPr/>
          <p:nvPr/>
        </p:nvGrpSpPr>
        <p:grpSpPr>
          <a:xfrm>
            <a:off x="4225064" y="5113573"/>
            <a:ext cx="132624" cy="132624"/>
            <a:chOff x="3967163" y="4654550"/>
            <a:chExt cx="176212" cy="176212"/>
          </a:xfrm>
        </p:grpSpPr>
        <p:sp>
          <p:nvSpPr>
            <p:cNvPr id="31" name="椭圆 30">
              <a:extLst>
                <a:ext uri="{FF2B5EF4-FFF2-40B4-BE49-F238E27FC236}">
                  <a16:creationId xmlns:a16="http://schemas.microsoft.com/office/drawing/2014/main" id="{730E4576-7846-4FBE-B4C7-485F34F32694}"/>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562D747B-9335-9D70-BB1F-C745586886A2}"/>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组合 32">
            <a:extLst>
              <a:ext uri="{FF2B5EF4-FFF2-40B4-BE49-F238E27FC236}">
                <a16:creationId xmlns:a16="http://schemas.microsoft.com/office/drawing/2014/main" id="{010862CA-ED67-EF76-EBBD-9A8A25544C75}"/>
              </a:ext>
            </a:extLst>
          </p:cNvPr>
          <p:cNvGrpSpPr/>
          <p:nvPr/>
        </p:nvGrpSpPr>
        <p:grpSpPr>
          <a:xfrm>
            <a:off x="2787401" y="4104728"/>
            <a:ext cx="132624" cy="132624"/>
            <a:chOff x="3967163" y="4654550"/>
            <a:chExt cx="176212" cy="176212"/>
          </a:xfrm>
        </p:grpSpPr>
        <p:sp>
          <p:nvSpPr>
            <p:cNvPr id="34" name="椭圆 33">
              <a:extLst>
                <a:ext uri="{FF2B5EF4-FFF2-40B4-BE49-F238E27FC236}">
                  <a16:creationId xmlns:a16="http://schemas.microsoft.com/office/drawing/2014/main" id="{1D5AF039-E91A-D741-D017-DDF082B79E30}"/>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2A958222-14D4-C7C2-F4BF-F7DBC049466A}"/>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组合 35">
            <a:extLst>
              <a:ext uri="{FF2B5EF4-FFF2-40B4-BE49-F238E27FC236}">
                <a16:creationId xmlns:a16="http://schemas.microsoft.com/office/drawing/2014/main" id="{35A23406-1B69-A64A-7BD7-4453914507B4}"/>
              </a:ext>
            </a:extLst>
          </p:cNvPr>
          <p:cNvGrpSpPr/>
          <p:nvPr/>
        </p:nvGrpSpPr>
        <p:grpSpPr>
          <a:xfrm>
            <a:off x="5696253" y="5246197"/>
            <a:ext cx="132624" cy="132624"/>
            <a:chOff x="3967163" y="4654550"/>
            <a:chExt cx="176212" cy="176212"/>
          </a:xfrm>
        </p:grpSpPr>
        <p:sp>
          <p:nvSpPr>
            <p:cNvPr id="37" name="椭圆 36">
              <a:extLst>
                <a:ext uri="{FF2B5EF4-FFF2-40B4-BE49-F238E27FC236}">
                  <a16:creationId xmlns:a16="http://schemas.microsoft.com/office/drawing/2014/main" id="{27D6090F-D585-D0EF-0F04-D49F6694F353}"/>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ADE55A9B-BFA7-ED13-CECD-5A77CDE35C1B}"/>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组合 38">
            <a:extLst>
              <a:ext uri="{FF2B5EF4-FFF2-40B4-BE49-F238E27FC236}">
                <a16:creationId xmlns:a16="http://schemas.microsoft.com/office/drawing/2014/main" id="{C84AA8CA-2E4C-A70D-06D4-7FB1903D6CA0}"/>
              </a:ext>
            </a:extLst>
          </p:cNvPr>
          <p:cNvGrpSpPr/>
          <p:nvPr/>
        </p:nvGrpSpPr>
        <p:grpSpPr>
          <a:xfrm>
            <a:off x="7163083" y="5715242"/>
            <a:ext cx="132624" cy="132624"/>
            <a:chOff x="3967163" y="4654550"/>
            <a:chExt cx="176212" cy="176212"/>
          </a:xfrm>
        </p:grpSpPr>
        <p:sp>
          <p:nvSpPr>
            <p:cNvPr id="40" name="椭圆 39">
              <a:extLst>
                <a:ext uri="{FF2B5EF4-FFF2-40B4-BE49-F238E27FC236}">
                  <a16:creationId xmlns:a16="http://schemas.microsoft.com/office/drawing/2014/main" id="{EA14A86C-F0EB-F965-93E9-9F0BBBE71944}"/>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a:extLst>
                <a:ext uri="{FF2B5EF4-FFF2-40B4-BE49-F238E27FC236}">
                  <a16:creationId xmlns:a16="http://schemas.microsoft.com/office/drawing/2014/main" id="{0E7F94D6-B3BB-341D-86AD-AD4FAD3973DF}"/>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直接连接符 42">
            <a:extLst>
              <a:ext uri="{FF2B5EF4-FFF2-40B4-BE49-F238E27FC236}">
                <a16:creationId xmlns:a16="http://schemas.microsoft.com/office/drawing/2014/main" id="{1E389116-DEC9-7D19-6782-87EC8704082A}"/>
              </a:ext>
            </a:extLst>
          </p:cNvPr>
          <p:cNvCxnSpPr>
            <a:stCxn id="40" idx="2"/>
            <a:endCxn id="37" idx="6"/>
          </p:cNvCxnSpPr>
          <p:nvPr/>
        </p:nvCxnSpPr>
        <p:spPr>
          <a:xfrm flipH="1" flipV="1">
            <a:off x="5828877" y="5312509"/>
            <a:ext cx="1334206" cy="469045"/>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2EE77B7-0E12-D765-9F23-555328FBAAA9}"/>
              </a:ext>
            </a:extLst>
          </p:cNvPr>
          <p:cNvCxnSpPr>
            <a:stCxn id="37" idx="2"/>
            <a:endCxn id="31" idx="6"/>
          </p:cNvCxnSpPr>
          <p:nvPr/>
        </p:nvCxnSpPr>
        <p:spPr>
          <a:xfrm flipH="1" flipV="1">
            <a:off x="4357688" y="5179885"/>
            <a:ext cx="1338565" cy="132624"/>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0C16458-128C-573B-92EA-73C96BD84814}"/>
              </a:ext>
            </a:extLst>
          </p:cNvPr>
          <p:cNvCxnSpPr>
            <a:stCxn id="31" idx="1"/>
            <a:endCxn id="35" idx="5"/>
          </p:cNvCxnSpPr>
          <p:nvPr/>
        </p:nvCxnSpPr>
        <p:spPr>
          <a:xfrm flipH="1" flipV="1">
            <a:off x="2884129" y="4201456"/>
            <a:ext cx="1360357" cy="931539"/>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820721FE-DE72-9B5E-1078-60FD982AF30C}"/>
              </a:ext>
            </a:extLst>
          </p:cNvPr>
          <p:cNvSpPr txBox="1"/>
          <p:nvPr/>
        </p:nvSpPr>
        <p:spPr>
          <a:xfrm>
            <a:off x="2479063" y="3831469"/>
            <a:ext cx="69532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28.9%</a:t>
            </a:r>
            <a:endParaRPr lang="en-US"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文本框 48">
            <a:extLst>
              <a:ext uri="{FF2B5EF4-FFF2-40B4-BE49-F238E27FC236}">
                <a16:creationId xmlns:a16="http://schemas.microsoft.com/office/drawing/2014/main" id="{AF853C44-86CC-E13B-5800-690AE5324B35}"/>
              </a:ext>
            </a:extLst>
          </p:cNvPr>
          <p:cNvSpPr txBox="1"/>
          <p:nvPr/>
        </p:nvSpPr>
        <p:spPr>
          <a:xfrm>
            <a:off x="3952432" y="5313719"/>
            <a:ext cx="69532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14.57%</a:t>
            </a:r>
            <a:endParaRPr lang="en-US"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C6F12FE3-A4B7-36CE-1F6F-711FDD92D7E7}"/>
              </a:ext>
            </a:extLst>
          </p:cNvPr>
          <p:cNvSpPr txBox="1"/>
          <p:nvPr/>
        </p:nvSpPr>
        <p:spPr>
          <a:xfrm>
            <a:off x="5414902" y="5048722"/>
            <a:ext cx="69532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10.60%</a:t>
            </a:r>
            <a:endParaRPr lang="en-US"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71C1D563-FCA6-105E-88C5-8147CB6B4192}"/>
              </a:ext>
            </a:extLst>
          </p:cNvPr>
          <p:cNvSpPr txBox="1"/>
          <p:nvPr/>
        </p:nvSpPr>
        <p:spPr>
          <a:xfrm>
            <a:off x="6886092" y="5396589"/>
            <a:ext cx="69532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4.38%</a:t>
            </a:r>
            <a:endParaRPr lang="en-US" sz="11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矩形: 圆角 51">
            <a:extLst>
              <a:ext uri="{FF2B5EF4-FFF2-40B4-BE49-F238E27FC236}">
                <a16:creationId xmlns:a16="http://schemas.microsoft.com/office/drawing/2014/main" id="{F6C2D1C3-2F4A-2E87-29A2-E22F4BB399BA}"/>
              </a:ext>
            </a:extLst>
          </p:cNvPr>
          <p:cNvSpPr/>
          <p:nvPr/>
        </p:nvSpPr>
        <p:spPr>
          <a:xfrm>
            <a:off x="8129814" y="5428860"/>
            <a:ext cx="331833" cy="124786"/>
          </a:xfrm>
          <a:prstGeom prst="roundRect">
            <a:avLst/>
          </a:prstGeom>
          <a:no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直接连接符 53">
            <a:extLst>
              <a:ext uri="{FF2B5EF4-FFF2-40B4-BE49-F238E27FC236}">
                <a16:creationId xmlns:a16="http://schemas.microsoft.com/office/drawing/2014/main" id="{8C198F11-28FC-4E83-BCFC-73D2A5F1AEDC}"/>
              </a:ext>
            </a:extLst>
          </p:cNvPr>
          <p:cNvCxnSpPr/>
          <p:nvPr/>
        </p:nvCxnSpPr>
        <p:spPr>
          <a:xfrm>
            <a:off x="8129814" y="5793776"/>
            <a:ext cx="337912" cy="0"/>
          </a:xfrm>
          <a:prstGeom prst="line">
            <a:avLst/>
          </a:prstGeom>
          <a:ln w="12700">
            <a:solidFill>
              <a:srgbClr val="E31D19"/>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E0F10C97-A0F0-EAF0-9329-6F871B877FAE}"/>
              </a:ext>
            </a:extLst>
          </p:cNvPr>
          <p:cNvSpPr txBox="1"/>
          <p:nvPr/>
        </p:nvSpPr>
        <p:spPr>
          <a:xfrm>
            <a:off x="8568328" y="5358347"/>
            <a:ext cx="155198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在线直播用户数</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09D7C636-C7DF-F4E7-D2FD-AD2BE0AFB06A}"/>
              </a:ext>
            </a:extLst>
          </p:cNvPr>
          <p:cNvSpPr txBox="1"/>
          <p:nvPr/>
        </p:nvSpPr>
        <p:spPr>
          <a:xfrm>
            <a:off x="8568328" y="5662971"/>
            <a:ext cx="1551985"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年增长率</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EDDACD41-773E-B423-2A08-2E7FA0236644}"/>
              </a:ext>
            </a:extLst>
          </p:cNvPr>
          <p:cNvSpPr txBox="1"/>
          <p:nvPr/>
        </p:nvSpPr>
        <p:spPr>
          <a:xfrm>
            <a:off x="8129813" y="1175191"/>
            <a:ext cx="2211429" cy="1360372"/>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en-US" altLang="zh-CN" sz="7200" spc="300" dirty="0">
                <a:ln>
                  <a:gradFill>
                    <a:gsLst>
                      <a:gs pos="0">
                        <a:srgbClr val="CCCCCC"/>
                      </a:gs>
                      <a:gs pos="100000">
                        <a:srgbClr val="CCCCCC">
                          <a:alpha val="0"/>
                        </a:srgbClr>
                      </a:gs>
                    </a:gsLst>
                    <a:lin ang="5400000" scaled="1"/>
                  </a:gradFill>
                </a:ln>
                <a:latin typeface="D-DIN-PRO ExtraBold" panose="020B0804030202030204" pitchFamily="34" charset="0"/>
                <a:ea typeface="+mj-ea"/>
              </a:rPr>
              <a:t>10.6</a:t>
            </a:r>
            <a:endParaRPr lang="en-US" sz="7200" spc="300" dirty="0">
              <a:ln>
                <a:gradFill>
                  <a:gsLst>
                    <a:gs pos="0">
                      <a:srgbClr val="CCCCCC"/>
                    </a:gs>
                    <a:gs pos="100000">
                      <a:srgbClr val="CCCCCC">
                        <a:alpha val="0"/>
                      </a:srgbClr>
                    </a:gs>
                  </a:gsLst>
                  <a:lin ang="5400000" scaled="1"/>
                </a:gradFill>
              </a:ln>
              <a:latin typeface="D-DIN-PRO ExtraBold" panose="020B0804030202030204" pitchFamily="34" charset="0"/>
              <a:ea typeface="+mj-ea"/>
            </a:endParaRPr>
          </a:p>
        </p:txBody>
      </p:sp>
      <p:sp>
        <p:nvSpPr>
          <p:cNvPr id="59" name="文本框 58">
            <a:extLst>
              <a:ext uri="{FF2B5EF4-FFF2-40B4-BE49-F238E27FC236}">
                <a16:creationId xmlns:a16="http://schemas.microsoft.com/office/drawing/2014/main" id="{42B25BB8-0378-7909-BF5E-84161E227CBD}"/>
              </a:ext>
            </a:extLst>
          </p:cNvPr>
          <p:cNvSpPr txBox="1"/>
          <p:nvPr/>
        </p:nvSpPr>
        <p:spPr>
          <a:xfrm>
            <a:off x="9754726" y="1998462"/>
            <a:ext cx="586516" cy="429413"/>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r>
              <a:rPr lang="en-US" altLang="zh-CN" sz="1800" spc="200" dirty="0">
                <a:latin typeface="OPPOSans B" panose="00020600040101010101" pitchFamily="18" charset="-122"/>
                <a:ea typeface="OPPOSans B" panose="00020600040101010101" pitchFamily="18" charset="-122"/>
              </a:rPr>
              <a:t>%</a:t>
            </a:r>
            <a:endParaRPr lang="en-US" sz="1800" spc="200" dirty="0">
              <a:latin typeface="OPPOSans B" panose="00020600040101010101" pitchFamily="18" charset="-122"/>
              <a:ea typeface="OPPOSans B" panose="00020600040101010101" pitchFamily="18" charset="-122"/>
            </a:endParaRPr>
          </a:p>
        </p:txBody>
      </p:sp>
      <p:sp>
        <p:nvSpPr>
          <p:cNvPr id="60" name="箭头: 下 59">
            <a:extLst>
              <a:ext uri="{FF2B5EF4-FFF2-40B4-BE49-F238E27FC236}">
                <a16:creationId xmlns:a16="http://schemas.microsoft.com/office/drawing/2014/main" id="{4DF37981-AFD6-C81B-56E5-764FE5CE1EF1}"/>
              </a:ext>
            </a:extLst>
          </p:cNvPr>
          <p:cNvSpPr/>
          <p:nvPr/>
        </p:nvSpPr>
        <p:spPr>
          <a:xfrm flipV="1">
            <a:off x="10098926" y="1774383"/>
            <a:ext cx="484632" cy="573530"/>
          </a:xfrm>
          <a:prstGeom prst="downArrow">
            <a:avLst>
              <a:gd name="adj1" fmla="val 50000"/>
              <a:gd name="adj2" fmla="val 64740"/>
            </a:avLst>
          </a:prstGeom>
          <a:gradFill>
            <a:gsLst>
              <a:gs pos="0">
                <a:srgbClr val="E31D19">
                  <a:alpha val="0"/>
                </a:srgbClr>
              </a:gs>
              <a:gs pos="100000">
                <a:srgbClr val="E31D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本框 60">
            <a:extLst>
              <a:ext uri="{FF2B5EF4-FFF2-40B4-BE49-F238E27FC236}">
                <a16:creationId xmlns:a16="http://schemas.microsoft.com/office/drawing/2014/main" id="{A14E4929-8F9B-77F0-95F3-823B2AE0365E}"/>
              </a:ext>
            </a:extLst>
          </p:cNvPr>
          <p:cNvSpPr txBox="1"/>
          <p:nvPr/>
        </p:nvSpPr>
        <p:spPr>
          <a:xfrm>
            <a:off x="8129813" y="2448755"/>
            <a:ext cx="2590982" cy="261610"/>
          </a:xfrm>
          <a:prstGeom prst="rect">
            <a:avLst/>
          </a:prstGeom>
          <a:noFill/>
        </p:spPr>
        <p:txBody>
          <a:bodyPr vert="horz" wrap="square" rtlCol="0">
            <a:spAutoFit/>
          </a:bodyPr>
          <a:lstStyle>
            <a:defPPr>
              <a:defRPr lang="en-US"/>
            </a:defPPr>
            <a:lvl1pPr>
              <a:lnSpc>
                <a:spcPct val="150000"/>
              </a:lnSpc>
              <a:defRPr sz="120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defRPr>
            </a:lvl1pPr>
          </a:lstStyle>
          <a:p>
            <a:pPr>
              <a:lnSpc>
                <a:spcPct val="100000"/>
              </a:lnSpc>
            </a:pPr>
            <a:r>
              <a:rPr lang="zh-CN" altLang="en-US" sz="1100" spc="100" dirty="0"/>
              <a:t>用户规模增长率</a:t>
            </a:r>
            <a:endParaRPr lang="en-US" sz="1100" spc="100" dirty="0"/>
          </a:p>
        </p:txBody>
      </p:sp>
    </p:spTree>
    <p:extLst>
      <p:ext uri="{BB962C8B-B14F-4D97-AF65-F5344CB8AC3E}">
        <p14:creationId xmlns:p14="http://schemas.microsoft.com/office/powerpoint/2010/main" val="2108219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F43738E1-6914-E233-58F7-3045D0016168}"/>
              </a:ext>
            </a:extLst>
          </p:cNvPr>
          <p:cNvSpPr/>
          <p:nvPr/>
        </p:nvSpPr>
        <p:spPr>
          <a:xfrm>
            <a:off x="1495423" y="0"/>
            <a:ext cx="9867900" cy="6883536"/>
          </a:xfrm>
          <a:custGeom>
            <a:avLst/>
            <a:gdLst>
              <a:gd name="connsiteX0" fmla="*/ 1406242 w 9867900"/>
              <a:gd name="connsiteY0" fmla="*/ 0 h 6883536"/>
              <a:gd name="connsiteX1" fmla="*/ 8461659 w 9867900"/>
              <a:gd name="connsiteY1" fmla="*/ 0 h 6883536"/>
              <a:gd name="connsiteX2" fmla="*/ 8586149 w 9867900"/>
              <a:gd name="connsiteY2" fmla="*/ 130574 h 6883536"/>
              <a:gd name="connsiteX3" fmla="*/ 9867900 w 9867900"/>
              <a:gd name="connsiteY3" fmla="*/ 3448050 h 6883536"/>
              <a:gd name="connsiteX4" fmla="*/ 8586149 w 9867900"/>
              <a:gd name="connsiteY4" fmla="*/ 6765527 h 6883536"/>
              <a:gd name="connsiteX5" fmla="*/ 8473638 w 9867900"/>
              <a:gd name="connsiteY5" fmla="*/ 6883536 h 6883536"/>
              <a:gd name="connsiteX6" fmla="*/ 1394263 w 9867900"/>
              <a:gd name="connsiteY6" fmla="*/ 6883536 h 6883536"/>
              <a:gd name="connsiteX7" fmla="*/ 1281751 w 9867900"/>
              <a:gd name="connsiteY7" fmla="*/ 6765527 h 6883536"/>
              <a:gd name="connsiteX8" fmla="*/ 0 w 9867900"/>
              <a:gd name="connsiteY8" fmla="*/ 3448050 h 6883536"/>
              <a:gd name="connsiteX9" fmla="*/ 1281751 w 9867900"/>
              <a:gd name="connsiteY9" fmla="*/ 130574 h 688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900" h="6883536">
                <a:moveTo>
                  <a:pt x="1406242" y="0"/>
                </a:moveTo>
                <a:lnTo>
                  <a:pt x="8461659" y="0"/>
                </a:lnTo>
                <a:lnTo>
                  <a:pt x="8586149" y="130574"/>
                </a:lnTo>
                <a:cubicBezTo>
                  <a:pt x="9382523" y="1006780"/>
                  <a:pt x="9867900" y="2170733"/>
                  <a:pt x="9867900" y="3448050"/>
                </a:cubicBezTo>
                <a:cubicBezTo>
                  <a:pt x="9867900" y="4725368"/>
                  <a:pt x="9382523" y="5889320"/>
                  <a:pt x="8586149" y="6765527"/>
                </a:cubicBezTo>
                <a:lnTo>
                  <a:pt x="8473638" y="6883536"/>
                </a:lnTo>
                <a:lnTo>
                  <a:pt x="1394263" y="6883536"/>
                </a:lnTo>
                <a:lnTo>
                  <a:pt x="1281751" y="6765527"/>
                </a:lnTo>
                <a:cubicBezTo>
                  <a:pt x="485378" y="5889320"/>
                  <a:pt x="0" y="4725368"/>
                  <a:pt x="0" y="3448050"/>
                </a:cubicBezTo>
                <a:cubicBezTo>
                  <a:pt x="0" y="2170733"/>
                  <a:pt x="485378" y="1006780"/>
                  <a:pt x="1281751" y="130574"/>
                </a:cubicBezTo>
                <a:close/>
              </a:path>
            </a:pathLst>
          </a:custGeom>
          <a:gradFill>
            <a:gsLst>
              <a:gs pos="73000">
                <a:srgbClr val="FDEEEE">
                  <a:alpha val="0"/>
                </a:srgbClr>
              </a:gs>
              <a:gs pos="100000">
                <a:srgbClr val="FDEEEE"/>
              </a:gs>
            </a:gsLst>
            <a:lin ang="0" scaled="0"/>
          </a:gradFill>
          <a:ln>
            <a:gradFill>
              <a:gsLst>
                <a:gs pos="43000">
                  <a:srgbClr val="FDEEEE">
                    <a:alpha val="0"/>
                  </a:srgbClr>
                </a:gs>
                <a:gs pos="100000">
                  <a:srgbClr val="CCCCCC"/>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椭圆 7">
            <a:extLst>
              <a:ext uri="{FF2B5EF4-FFF2-40B4-BE49-F238E27FC236}">
                <a16:creationId xmlns:a16="http://schemas.microsoft.com/office/drawing/2014/main" id="{144AEDBB-4D5E-53E4-FC74-23BCC487C963}"/>
              </a:ext>
            </a:extLst>
          </p:cNvPr>
          <p:cNvSpPr/>
          <p:nvPr/>
        </p:nvSpPr>
        <p:spPr>
          <a:xfrm>
            <a:off x="781258" y="-241160"/>
            <a:ext cx="7426565" cy="7426565"/>
          </a:xfrm>
          <a:prstGeom prst="ellipse">
            <a:avLst/>
          </a:prstGeom>
          <a:gradFill>
            <a:gsLst>
              <a:gs pos="43000">
                <a:srgbClr val="FDEEEE">
                  <a:alpha val="0"/>
                </a:srgbClr>
              </a:gs>
              <a:gs pos="0">
                <a:srgbClr val="FDEEEE"/>
              </a:gs>
              <a:gs pos="100000">
                <a:srgbClr val="FDEEEE"/>
              </a:gs>
            </a:gsLst>
            <a:lin ang="0" scaled="0"/>
          </a:gradFill>
          <a:ln>
            <a:gradFill>
              <a:gsLst>
                <a:gs pos="0">
                  <a:srgbClr val="E7E7E7"/>
                </a:gs>
                <a:gs pos="52000">
                  <a:srgbClr val="E7E7E7">
                    <a:alpha val="0"/>
                  </a:srgbClr>
                </a:gs>
                <a:gs pos="100000">
                  <a:srgbClr val="E7E7E7"/>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椭圆 3">
            <a:extLst>
              <a:ext uri="{FF2B5EF4-FFF2-40B4-BE49-F238E27FC236}">
                <a16:creationId xmlns:a16="http://schemas.microsoft.com/office/drawing/2014/main" id="{CEFDA3DA-3917-7206-8051-42ECD6135DB8}"/>
              </a:ext>
            </a:extLst>
          </p:cNvPr>
          <p:cNvSpPr/>
          <p:nvPr/>
        </p:nvSpPr>
        <p:spPr>
          <a:xfrm rot="9900000">
            <a:off x="905163" y="1708220"/>
            <a:ext cx="3441560" cy="3441560"/>
          </a:xfrm>
          <a:prstGeom prst="ellipse">
            <a:avLst/>
          </a:prstGeom>
          <a:gradFill flip="none" rotWithShape="1">
            <a:gsLst>
              <a:gs pos="0">
                <a:srgbClr val="E31D19">
                  <a:alpha val="38000"/>
                </a:srgbClr>
              </a:gs>
              <a:gs pos="83000">
                <a:srgbClr val="E31D19">
                  <a:alpha val="0"/>
                </a:srgbClr>
              </a:gs>
              <a:gs pos="34000">
                <a:srgbClr val="E31D19"/>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椭圆 4">
            <a:extLst>
              <a:ext uri="{FF2B5EF4-FFF2-40B4-BE49-F238E27FC236}">
                <a16:creationId xmlns:a16="http://schemas.microsoft.com/office/drawing/2014/main" id="{103EE6CF-0626-FF9C-630B-18E49DC4BE7C}"/>
              </a:ext>
            </a:extLst>
          </p:cNvPr>
          <p:cNvSpPr/>
          <p:nvPr/>
        </p:nvSpPr>
        <p:spPr>
          <a:xfrm>
            <a:off x="781260" y="1567543"/>
            <a:ext cx="3722914" cy="3722914"/>
          </a:xfrm>
          <a:prstGeom prst="ellipse">
            <a:avLst/>
          </a:prstGeom>
          <a:noFill/>
          <a:ln w="34925">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4EC8EF68-52B4-1BB4-7671-36F970DF005B}"/>
              </a:ext>
            </a:extLst>
          </p:cNvPr>
          <p:cNvSpPr/>
          <p:nvPr/>
        </p:nvSpPr>
        <p:spPr>
          <a:xfrm>
            <a:off x="5285435" y="1974502"/>
            <a:ext cx="2878852" cy="2878852"/>
          </a:xfrm>
          <a:prstGeom prst="ellipse">
            <a:avLst/>
          </a:prstGeom>
          <a:noFill/>
          <a:ln w="12700">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82E18D84-B21A-DF60-F23B-050C80FFB64A}"/>
              </a:ext>
            </a:extLst>
          </p:cNvPr>
          <p:cNvSpPr/>
          <p:nvPr/>
        </p:nvSpPr>
        <p:spPr>
          <a:xfrm>
            <a:off x="8787286" y="2180492"/>
            <a:ext cx="2537209" cy="2537209"/>
          </a:xfrm>
          <a:prstGeom prst="ellipse">
            <a:avLst/>
          </a:prstGeom>
          <a:noFill/>
          <a:ln w="12700">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EB122E1F-70A6-3DCE-EA28-A93B71A66B07}"/>
              </a:ext>
            </a:extLst>
          </p:cNvPr>
          <p:cNvCxnSpPr/>
          <p:nvPr/>
        </p:nvCxnSpPr>
        <p:spPr>
          <a:xfrm>
            <a:off x="674376" y="1130300"/>
            <a:ext cx="0" cy="5105400"/>
          </a:xfrm>
          <a:prstGeom prst="line">
            <a:avLst/>
          </a:prstGeom>
          <a:ln w="9525">
            <a:solidFill>
              <a:srgbClr val="E31D19"/>
            </a:solidFill>
            <a:prstDash val="lg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BD1618A-ACB7-9F04-0E87-F16495F74B70}"/>
              </a:ext>
            </a:extLst>
          </p:cNvPr>
          <p:cNvCxnSpPr/>
          <p:nvPr/>
        </p:nvCxnSpPr>
        <p:spPr>
          <a:xfrm>
            <a:off x="5274011" y="1130300"/>
            <a:ext cx="0" cy="5105400"/>
          </a:xfrm>
          <a:prstGeom prst="line">
            <a:avLst/>
          </a:prstGeom>
          <a:ln w="9525">
            <a:solidFill>
              <a:srgbClr val="E31D19"/>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C765BB8-0CCD-5EDB-043B-B0EC9704C415}"/>
              </a:ext>
            </a:extLst>
          </p:cNvPr>
          <p:cNvCxnSpPr/>
          <p:nvPr/>
        </p:nvCxnSpPr>
        <p:spPr>
          <a:xfrm>
            <a:off x="8765397" y="1130300"/>
            <a:ext cx="0" cy="5105400"/>
          </a:xfrm>
          <a:prstGeom prst="line">
            <a:avLst/>
          </a:prstGeom>
          <a:ln w="9525">
            <a:solidFill>
              <a:srgbClr val="E31D19"/>
            </a:solidFill>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6E0B1AE-A083-04C3-2BF4-6464AD6886FC}"/>
              </a:ext>
            </a:extLst>
          </p:cNvPr>
          <p:cNvSpPr txBox="1"/>
          <p:nvPr/>
        </p:nvSpPr>
        <p:spPr>
          <a:xfrm>
            <a:off x="1322491" y="2890708"/>
            <a:ext cx="2507343" cy="523220"/>
          </a:xfrm>
          <a:prstGeom prst="rect">
            <a:avLst/>
          </a:prstGeom>
          <a:noFill/>
        </p:spPr>
        <p:txBody>
          <a:bodyPr wrap="square" rtlCol="0">
            <a:spAutoFit/>
          </a:bodyPr>
          <a:lstStyle/>
          <a:p>
            <a:r>
              <a:rPr lang="zh-CN" altLang="en-US" sz="2800" dirty="0">
                <a:solidFill>
                  <a:schemeClr val="bg1"/>
                </a:solidFill>
                <a:effectLst>
                  <a:outerShdw blurRad="63500" sx="102000" sy="102000" algn="ctr" rotWithShape="0">
                    <a:srgbClr val="E31D19">
                      <a:alpha val="40000"/>
                    </a:srgbClr>
                  </a:outerShdw>
                </a:effectLst>
                <a:latin typeface="OPPOSans M" panose="00020600040101010101" pitchFamily="18" charset="-122"/>
                <a:ea typeface="OPPOSans M" panose="00020600040101010101" pitchFamily="18" charset="-122"/>
                <a:cs typeface="OPPOSans M" panose="00020600040101010101" pitchFamily="18" charset="-122"/>
              </a:rPr>
              <a:t>通用组件库</a:t>
            </a:r>
            <a:endParaRPr lang="en-US" sz="2800" dirty="0">
              <a:solidFill>
                <a:schemeClr val="bg1"/>
              </a:solidFill>
              <a:effectLst>
                <a:outerShdw blurRad="63500" sx="102000" sy="102000" algn="ctr" rotWithShape="0">
                  <a:srgbClr val="E31D19">
                    <a:alpha val="40000"/>
                  </a:srgbClr>
                </a:outerShdw>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DF5C0C94-2111-B055-1E19-57A380337128}"/>
              </a:ext>
            </a:extLst>
          </p:cNvPr>
          <p:cNvSpPr txBox="1"/>
          <p:nvPr/>
        </p:nvSpPr>
        <p:spPr>
          <a:xfrm>
            <a:off x="1322491" y="3418745"/>
            <a:ext cx="1458809" cy="621773"/>
          </a:xfrm>
          <a:prstGeom prst="rect">
            <a:avLst/>
          </a:prstGeom>
          <a:noFill/>
        </p:spPr>
        <p:txBody>
          <a:bodyPr wrap="square" rtlCol="0">
            <a:spAutoFit/>
          </a:bodyPr>
          <a:lstStyle/>
          <a:p>
            <a:pPr>
              <a:lnSpc>
                <a:spcPct val="150000"/>
              </a:lnSpc>
            </a:pP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桌面端通用组件</a:t>
            </a:r>
            <a:endParaRPr lang="en-US" altLang="zh-CN"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移动端通用组件</a:t>
            </a:r>
            <a:endParaRPr 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矩形 18">
            <a:extLst>
              <a:ext uri="{FF2B5EF4-FFF2-40B4-BE49-F238E27FC236}">
                <a16:creationId xmlns:a16="http://schemas.microsoft.com/office/drawing/2014/main" id="{23C56FF4-E5D7-E30B-47AF-4A22C9D35FCC}"/>
              </a:ext>
            </a:extLst>
          </p:cNvPr>
          <p:cNvSpPr/>
          <p:nvPr/>
        </p:nvSpPr>
        <p:spPr>
          <a:xfrm>
            <a:off x="3661371" y="3103825"/>
            <a:ext cx="207169" cy="192881"/>
          </a:xfrm>
          <a:prstGeom prst="rect">
            <a:avLst/>
          </a:prstGeom>
          <a:gradFill>
            <a:gsLst>
              <a:gs pos="0">
                <a:srgbClr val="E31D19"/>
              </a:gs>
              <a:gs pos="100000">
                <a:srgbClr val="FBE9E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2A0013B2-EFF7-447F-CC24-5018FDD31BC5}"/>
              </a:ext>
            </a:extLst>
          </p:cNvPr>
          <p:cNvSpPr/>
          <p:nvPr/>
        </p:nvSpPr>
        <p:spPr>
          <a:xfrm>
            <a:off x="3868540" y="3103825"/>
            <a:ext cx="1193006" cy="192881"/>
          </a:xfrm>
          <a:prstGeom prst="rect">
            <a:avLst/>
          </a:prstGeom>
          <a:gradFill>
            <a:gsLst>
              <a:gs pos="0">
                <a:srgbClr val="FBE9E7">
                  <a:alpha val="0"/>
                </a:srgbClr>
              </a:gs>
              <a:gs pos="100000">
                <a:srgbClr val="F8C9C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DB7E7CB7-B818-BF97-2FE7-4A081EA21B5B}"/>
              </a:ext>
            </a:extLst>
          </p:cNvPr>
          <p:cNvSpPr/>
          <p:nvPr/>
        </p:nvSpPr>
        <p:spPr>
          <a:xfrm flipH="1">
            <a:off x="3661371" y="2816202"/>
            <a:ext cx="1193006" cy="192881"/>
          </a:xfrm>
          <a:prstGeom prst="rect">
            <a:avLst/>
          </a:prstGeom>
          <a:gradFill>
            <a:gsLst>
              <a:gs pos="0">
                <a:srgbClr val="FBE9E7">
                  <a:alpha val="0"/>
                </a:srgbClr>
              </a:gs>
              <a:gs pos="100000">
                <a:srgbClr val="F8C9C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215F5FBD-E5E8-177D-693F-C017E1A0A9FD}"/>
              </a:ext>
            </a:extLst>
          </p:cNvPr>
          <p:cNvSpPr/>
          <p:nvPr/>
        </p:nvSpPr>
        <p:spPr>
          <a:xfrm flipH="1">
            <a:off x="4854377" y="2816202"/>
            <a:ext cx="207169" cy="192881"/>
          </a:xfrm>
          <a:prstGeom prst="rect">
            <a:avLst/>
          </a:prstGeom>
          <a:gradFill>
            <a:gsLst>
              <a:gs pos="0">
                <a:srgbClr val="E31D19"/>
              </a:gs>
              <a:gs pos="100000">
                <a:srgbClr val="FBE9E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a:extLst>
              <a:ext uri="{FF2B5EF4-FFF2-40B4-BE49-F238E27FC236}">
                <a16:creationId xmlns:a16="http://schemas.microsoft.com/office/drawing/2014/main" id="{4504DBE2-83EF-A044-672A-6358C80BBF70}"/>
              </a:ext>
            </a:extLst>
          </p:cNvPr>
          <p:cNvSpPr txBox="1"/>
          <p:nvPr/>
        </p:nvSpPr>
        <p:spPr>
          <a:xfrm>
            <a:off x="3971830" y="2511363"/>
            <a:ext cx="95197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资产扩展</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C73A286E-5D78-0D5F-E9BB-07D20B291AE7}"/>
              </a:ext>
            </a:extLst>
          </p:cNvPr>
          <p:cNvSpPr txBox="1"/>
          <p:nvPr/>
        </p:nvSpPr>
        <p:spPr>
          <a:xfrm>
            <a:off x="3971830" y="3369298"/>
            <a:ext cx="95197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审核入库</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8912B6D7-BEB9-6062-C48A-52284D020DB0}"/>
              </a:ext>
            </a:extLst>
          </p:cNvPr>
          <p:cNvSpPr txBox="1"/>
          <p:nvPr/>
        </p:nvSpPr>
        <p:spPr>
          <a:xfrm>
            <a:off x="5563401" y="2890708"/>
            <a:ext cx="2507343" cy="461665"/>
          </a:xfrm>
          <a:prstGeom prst="rect">
            <a:avLst/>
          </a:prstGeom>
          <a:noFill/>
        </p:spPr>
        <p:txBody>
          <a:bodyPr wrap="square" rtlCol="0">
            <a:spAutoFit/>
          </a:bodyPr>
          <a:lstStyle/>
          <a:p>
            <a:r>
              <a:rPr lang="zh-CN" altLang="en-US" sz="2400" dirty="0">
                <a:latin typeface="OPPOSans M" panose="00020600040101010101" pitchFamily="18" charset="-122"/>
                <a:ea typeface="OPPOSans M" panose="00020600040101010101" pitchFamily="18" charset="-122"/>
                <a:cs typeface="OPPOSans M" panose="00020600040101010101" pitchFamily="18" charset="-122"/>
              </a:rPr>
              <a:t>行业组件库</a:t>
            </a:r>
            <a:endParaRPr lang="en-US" sz="2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矩形: 圆角 25">
            <a:extLst>
              <a:ext uri="{FF2B5EF4-FFF2-40B4-BE49-F238E27FC236}">
                <a16:creationId xmlns:a16="http://schemas.microsoft.com/office/drawing/2014/main" id="{E56CFC09-C4B5-6FEE-B311-27F69FD6AD9D}"/>
              </a:ext>
            </a:extLst>
          </p:cNvPr>
          <p:cNvSpPr/>
          <p:nvPr/>
        </p:nvSpPr>
        <p:spPr>
          <a:xfrm>
            <a:off x="5576465" y="3740404"/>
            <a:ext cx="860621" cy="332351"/>
          </a:xfrm>
          <a:prstGeom prst="roundRect">
            <a:avLst>
              <a:gd name="adj" fmla="val 50000"/>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1E5ACA48-34DE-4740-438B-4DF5B24F5A50}"/>
              </a:ext>
            </a:extLst>
          </p:cNvPr>
          <p:cNvSpPr/>
          <p:nvPr/>
        </p:nvSpPr>
        <p:spPr>
          <a:xfrm>
            <a:off x="5576465" y="3352373"/>
            <a:ext cx="860621" cy="332351"/>
          </a:xfrm>
          <a:prstGeom prst="roundRect">
            <a:avLst>
              <a:gd name="adj" fmla="val 50000"/>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616EC9B9-93A1-233A-FBE1-544E2060F905}"/>
              </a:ext>
            </a:extLst>
          </p:cNvPr>
          <p:cNvSpPr/>
          <p:nvPr/>
        </p:nvSpPr>
        <p:spPr>
          <a:xfrm>
            <a:off x="6534408" y="3740404"/>
            <a:ext cx="860621" cy="332351"/>
          </a:xfrm>
          <a:prstGeom prst="roundRect">
            <a:avLst>
              <a:gd name="adj" fmla="val 50000"/>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圆角 28">
            <a:extLst>
              <a:ext uri="{FF2B5EF4-FFF2-40B4-BE49-F238E27FC236}">
                <a16:creationId xmlns:a16="http://schemas.microsoft.com/office/drawing/2014/main" id="{F9C00DC4-5ACE-A96D-7704-5275723FE984}"/>
              </a:ext>
            </a:extLst>
          </p:cNvPr>
          <p:cNvSpPr/>
          <p:nvPr/>
        </p:nvSpPr>
        <p:spPr>
          <a:xfrm>
            <a:off x="6534408" y="3352373"/>
            <a:ext cx="860621" cy="332351"/>
          </a:xfrm>
          <a:prstGeom prst="roundRect">
            <a:avLst>
              <a:gd name="adj" fmla="val 50000"/>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87F6E5F1-0EAA-E39D-F36B-3AF25D1F5994}"/>
              </a:ext>
            </a:extLst>
          </p:cNvPr>
          <p:cNvSpPr/>
          <p:nvPr/>
        </p:nvSpPr>
        <p:spPr>
          <a:xfrm>
            <a:off x="7640533" y="3103825"/>
            <a:ext cx="207169" cy="192881"/>
          </a:xfrm>
          <a:prstGeom prst="rect">
            <a:avLst/>
          </a:prstGeom>
          <a:gradFill>
            <a:gsLst>
              <a:gs pos="0">
                <a:srgbClr val="E31D19"/>
              </a:gs>
              <a:gs pos="100000">
                <a:srgbClr val="FBE9E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9E3CEC8B-3FC1-3D1C-9327-CB7EA13F7D2F}"/>
              </a:ext>
            </a:extLst>
          </p:cNvPr>
          <p:cNvSpPr/>
          <p:nvPr/>
        </p:nvSpPr>
        <p:spPr>
          <a:xfrm>
            <a:off x="7847702" y="3103825"/>
            <a:ext cx="760480" cy="192881"/>
          </a:xfrm>
          <a:prstGeom prst="rect">
            <a:avLst/>
          </a:prstGeom>
          <a:gradFill>
            <a:gsLst>
              <a:gs pos="0">
                <a:srgbClr val="FBE9E7">
                  <a:alpha val="0"/>
                </a:srgbClr>
              </a:gs>
              <a:gs pos="100000">
                <a:srgbClr val="F8C9C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95748E0D-26F9-E67F-4A4A-7ED54C8FE71D}"/>
              </a:ext>
            </a:extLst>
          </p:cNvPr>
          <p:cNvSpPr/>
          <p:nvPr/>
        </p:nvSpPr>
        <p:spPr>
          <a:xfrm flipH="1">
            <a:off x="7640532" y="2816202"/>
            <a:ext cx="777925" cy="192881"/>
          </a:xfrm>
          <a:prstGeom prst="rect">
            <a:avLst/>
          </a:prstGeom>
          <a:gradFill>
            <a:gsLst>
              <a:gs pos="0">
                <a:srgbClr val="FBE9E7">
                  <a:alpha val="0"/>
                </a:srgbClr>
              </a:gs>
              <a:gs pos="100000">
                <a:srgbClr val="F8C9C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9D7960C4-243D-8A74-7A38-CAB22308C868}"/>
              </a:ext>
            </a:extLst>
          </p:cNvPr>
          <p:cNvSpPr/>
          <p:nvPr/>
        </p:nvSpPr>
        <p:spPr>
          <a:xfrm flipH="1">
            <a:off x="8418458" y="2816202"/>
            <a:ext cx="207169" cy="192881"/>
          </a:xfrm>
          <a:prstGeom prst="rect">
            <a:avLst/>
          </a:prstGeom>
          <a:gradFill>
            <a:gsLst>
              <a:gs pos="0">
                <a:srgbClr val="E31D19"/>
              </a:gs>
              <a:gs pos="100000">
                <a:srgbClr val="FBE9E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8A19E4CA-BBFD-6189-51AC-DB29EC4A4259}"/>
              </a:ext>
            </a:extLst>
          </p:cNvPr>
          <p:cNvSpPr txBox="1"/>
          <p:nvPr/>
        </p:nvSpPr>
        <p:spPr>
          <a:xfrm>
            <a:off x="7673340" y="2511363"/>
            <a:ext cx="95197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介入使用</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5" name="文本框 34">
            <a:extLst>
              <a:ext uri="{FF2B5EF4-FFF2-40B4-BE49-F238E27FC236}">
                <a16:creationId xmlns:a16="http://schemas.microsoft.com/office/drawing/2014/main" id="{AA9703BB-29A4-85CA-A266-45ADE4BCDB40}"/>
              </a:ext>
            </a:extLst>
          </p:cNvPr>
          <p:cNvSpPr txBox="1"/>
          <p:nvPr/>
        </p:nvSpPr>
        <p:spPr>
          <a:xfrm>
            <a:off x="7673340" y="3369298"/>
            <a:ext cx="95197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审核入库</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文本框 35">
            <a:extLst>
              <a:ext uri="{FF2B5EF4-FFF2-40B4-BE49-F238E27FC236}">
                <a16:creationId xmlns:a16="http://schemas.microsoft.com/office/drawing/2014/main" id="{8F9445B4-DFE9-39C2-8636-C28494992941}"/>
              </a:ext>
            </a:extLst>
          </p:cNvPr>
          <p:cNvSpPr txBox="1"/>
          <p:nvPr/>
        </p:nvSpPr>
        <p:spPr>
          <a:xfrm>
            <a:off x="5714800" y="3395438"/>
            <a:ext cx="583950" cy="246221"/>
          </a:xfrm>
          <a:prstGeom prst="rect">
            <a:avLst/>
          </a:prstGeom>
          <a:noFill/>
        </p:spPr>
        <p:txBody>
          <a:bodyPr wrap="square" rtlCol="0">
            <a:spAutoFit/>
          </a:bodyPr>
          <a:lstStyle/>
          <a:p>
            <a:pPr algn="ctr"/>
            <a:r>
              <a:rPr lang="zh-CN" alt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技术</a:t>
            </a:r>
            <a:endParaRPr 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文本框 36">
            <a:extLst>
              <a:ext uri="{FF2B5EF4-FFF2-40B4-BE49-F238E27FC236}">
                <a16:creationId xmlns:a16="http://schemas.microsoft.com/office/drawing/2014/main" id="{347374CE-1A23-7FC2-D86C-6402E6089580}"/>
              </a:ext>
            </a:extLst>
          </p:cNvPr>
          <p:cNvSpPr txBox="1"/>
          <p:nvPr/>
        </p:nvSpPr>
        <p:spPr>
          <a:xfrm>
            <a:off x="5646144" y="3783469"/>
            <a:ext cx="721262" cy="246221"/>
          </a:xfrm>
          <a:prstGeom prst="rect">
            <a:avLst/>
          </a:prstGeom>
          <a:noFill/>
        </p:spPr>
        <p:txBody>
          <a:bodyPr wrap="square" rtlCol="0">
            <a:spAutoFit/>
          </a:bodyPr>
          <a:lstStyle/>
          <a:p>
            <a:pPr algn="ctr"/>
            <a:r>
              <a:rPr lang="zh-CN" alt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文化旅行</a:t>
            </a:r>
            <a:endParaRPr 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FF6000D9-6DD7-407B-ED38-83E04139746C}"/>
              </a:ext>
            </a:extLst>
          </p:cNvPr>
          <p:cNvSpPr txBox="1"/>
          <p:nvPr/>
        </p:nvSpPr>
        <p:spPr>
          <a:xfrm>
            <a:off x="6607665" y="3395438"/>
            <a:ext cx="714106" cy="246221"/>
          </a:xfrm>
          <a:prstGeom prst="rect">
            <a:avLst/>
          </a:prstGeom>
          <a:noFill/>
        </p:spPr>
        <p:txBody>
          <a:bodyPr wrap="square" rtlCol="0">
            <a:spAutoFit/>
          </a:bodyPr>
          <a:lstStyle/>
          <a:p>
            <a:pPr algn="ctr"/>
            <a:r>
              <a:rPr lang="zh-CN" alt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医疗健康</a:t>
            </a:r>
            <a:endParaRPr 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E0EBD03C-48E1-FFD2-F41D-D75E4C1F9997}"/>
              </a:ext>
            </a:extLst>
          </p:cNvPr>
          <p:cNvSpPr txBox="1"/>
          <p:nvPr/>
        </p:nvSpPr>
        <p:spPr>
          <a:xfrm>
            <a:off x="6604490" y="3783469"/>
            <a:ext cx="720456" cy="246221"/>
          </a:xfrm>
          <a:prstGeom prst="rect">
            <a:avLst/>
          </a:prstGeom>
          <a:noFill/>
        </p:spPr>
        <p:txBody>
          <a:bodyPr wrap="square" rtlCol="0">
            <a:spAutoFit/>
          </a:bodyPr>
          <a:lstStyle/>
          <a:p>
            <a:pPr algn="ctr"/>
            <a:r>
              <a:rPr lang="zh-CN" alt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指挥零售</a:t>
            </a:r>
            <a:endParaRPr lang="en-US" sz="10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F0FF5520-FC1A-BC0D-1DC3-28DC7242A1CB}"/>
              </a:ext>
            </a:extLst>
          </p:cNvPr>
          <p:cNvSpPr txBox="1"/>
          <p:nvPr/>
        </p:nvSpPr>
        <p:spPr>
          <a:xfrm>
            <a:off x="9025845" y="2890708"/>
            <a:ext cx="2507343" cy="461665"/>
          </a:xfrm>
          <a:prstGeom prst="rect">
            <a:avLst/>
          </a:prstGeom>
          <a:noFill/>
        </p:spPr>
        <p:txBody>
          <a:bodyPr wrap="square" rtlCol="0">
            <a:spAutoFit/>
          </a:bodyPr>
          <a:lstStyle/>
          <a:p>
            <a:r>
              <a:rPr lang="zh-CN" altLang="en-US" sz="2400" dirty="0">
                <a:latin typeface="OPPOSans M" panose="00020600040101010101" pitchFamily="18" charset="-122"/>
                <a:ea typeface="OPPOSans M" panose="00020600040101010101" pitchFamily="18" charset="-122"/>
                <a:cs typeface="OPPOSans M" panose="00020600040101010101" pitchFamily="18" charset="-122"/>
              </a:rPr>
              <a:t>社区精选组件</a:t>
            </a:r>
            <a:endParaRPr lang="en-US" sz="2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C50D6F5C-A150-9320-782D-5F6A5CE5D61F}"/>
              </a:ext>
            </a:extLst>
          </p:cNvPr>
          <p:cNvSpPr txBox="1"/>
          <p:nvPr/>
        </p:nvSpPr>
        <p:spPr>
          <a:xfrm>
            <a:off x="9103911" y="3432211"/>
            <a:ext cx="1765597"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物料市场运作沉淀</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C6514800-1699-6A30-A8BB-17793A646BC2}"/>
              </a:ext>
            </a:extLst>
          </p:cNvPr>
          <p:cNvSpPr txBox="1"/>
          <p:nvPr/>
        </p:nvSpPr>
        <p:spPr>
          <a:xfrm>
            <a:off x="974621" y="5589200"/>
            <a:ext cx="2073377" cy="452688"/>
          </a:xfrm>
          <a:prstGeom prst="rect">
            <a:avLst/>
          </a:prstGeom>
          <a:noFill/>
        </p:spPr>
        <p:txBody>
          <a:bodyPr wrap="square" rtlCol="0">
            <a:spAutoFit/>
          </a:bodyPr>
          <a:lstStyle/>
          <a:p>
            <a:pPr>
              <a:lnSpc>
                <a:spcPct val="120000"/>
              </a:lnSpc>
            </a:pPr>
            <a:r>
              <a:rPr lang="en-US" altLang="zh-CN" sz="1000" dirty="0" err="1">
                <a:latin typeface="OPPOSans M" panose="00020600040101010101" pitchFamily="18" charset="-122"/>
                <a:ea typeface="OPPOSans M" panose="00020600040101010101" pitchFamily="18" charset="-122"/>
                <a:cs typeface="OPPOSans M" panose="00020600040101010101" pitchFamily="18" charset="-122"/>
              </a:rPr>
              <a:t>Oteam</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维护</a:t>
            </a:r>
            <a:endParaRPr lang="en-US" altLang="zh-CN" sz="10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20000"/>
              </a:lnSpc>
            </a:pP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制定通用且开放的规范标准</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椭圆 42">
            <a:extLst>
              <a:ext uri="{FF2B5EF4-FFF2-40B4-BE49-F238E27FC236}">
                <a16:creationId xmlns:a16="http://schemas.microsoft.com/office/drawing/2014/main" id="{475B2443-5248-DE62-0816-D1760174DA03}"/>
              </a:ext>
            </a:extLst>
          </p:cNvPr>
          <p:cNvSpPr/>
          <p:nvPr/>
        </p:nvSpPr>
        <p:spPr>
          <a:xfrm>
            <a:off x="810682" y="5660442"/>
            <a:ext cx="134515" cy="134515"/>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91796CC2-164F-9885-AD3D-C7810EE88D32}"/>
              </a:ext>
            </a:extLst>
          </p:cNvPr>
          <p:cNvSpPr txBox="1"/>
          <p:nvPr/>
        </p:nvSpPr>
        <p:spPr>
          <a:xfrm>
            <a:off x="5544832" y="5589200"/>
            <a:ext cx="2408542" cy="637354"/>
          </a:xfrm>
          <a:prstGeom prst="rect">
            <a:avLst/>
          </a:prstGeom>
          <a:noFill/>
        </p:spPr>
        <p:txBody>
          <a:bodyPr wrap="square" rtlCol="0">
            <a:spAutoFit/>
          </a:bodyPr>
          <a:lstStyle/>
          <a:p>
            <a:pPr>
              <a:lnSpc>
                <a:spcPct val="120000"/>
              </a:lnSpc>
            </a:pP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行业维护</a:t>
            </a:r>
            <a:endParaRPr lang="en-US" altLang="zh-CN" sz="10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20000"/>
              </a:lnSpc>
            </a:pP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提供 </a:t>
            </a:r>
            <a:r>
              <a:rPr lang="en-US" altLang="zh-CN" sz="1000" dirty="0">
                <a:latin typeface="OPPOSans M" panose="00020600040101010101" pitchFamily="18" charset="-122"/>
                <a:ea typeface="OPPOSans M" panose="00020600040101010101" pitchFamily="18" charset="-122"/>
                <a:cs typeface="OPPOSans M" panose="00020600040101010101" pitchFamily="18" charset="-122"/>
              </a:rPr>
              <a:t>Design Token,</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遵循一致的设计及研发规范进行资产扩展</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椭圆 44">
            <a:extLst>
              <a:ext uri="{FF2B5EF4-FFF2-40B4-BE49-F238E27FC236}">
                <a16:creationId xmlns:a16="http://schemas.microsoft.com/office/drawing/2014/main" id="{17140FE7-850A-447A-BED6-60F8F71FEBC5}"/>
              </a:ext>
            </a:extLst>
          </p:cNvPr>
          <p:cNvSpPr/>
          <p:nvPr/>
        </p:nvSpPr>
        <p:spPr>
          <a:xfrm>
            <a:off x="5380893" y="5660442"/>
            <a:ext cx="134515" cy="134515"/>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文本框 45">
            <a:extLst>
              <a:ext uri="{FF2B5EF4-FFF2-40B4-BE49-F238E27FC236}">
                <a16:creationId xmlns:a16="http://schemas.microsoft.com/office/drawing/2014/main" id="{2671937A-F3E6-A14D-1CFE-AF27CA0692F4}"/>
              </a:ext>
            </a:extLst>
          </p:cNvPr>
          <p:cNvSpPr txBox="1"/>
          <p:nvPr/>
        </p:nvSpPr>
        <p:spPr>
          <a:xfrm>
            <a:off x="9035011" y="5589200"/>
            <a:ext cx="1885934" cy="637354"/>
          </a:xfrm>
          <a:prstGeom prst="rect">
            <a:avLst/>
          </a:prstGeom>
          <a:noFill/>
        </p:spPr>
        <p:txBody>
          <a:bodyPr wrap="square" rtlCol="0">
            <a:spAutoFit/>
          </a:bodyPr>
          <a:lstStyle/>
          <a:p>
            <a:pPr>
              <a:lnSpc>
                <a:spcPct val="120000"/>
              </a:lnSpc>
            </a:pP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第三方团队共建</a:t>
            </a:r>
            <a:endParaRPr lang="en-US" altLang="zh-CN" sz="10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20000"/>
              </a:lnSpc>
            </a:pP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符合规范标准的前瞻性新组件可纳入进 </a:t>
            </a:r>
            <a:r>
              <a:rPr lang="en-US" altLang="zh-CN" sz="1000" dirty="0" err="1">
                <a:latin typeface="OPPOSans M" panose="00020600040101010101" pitchFamily="18" charset="-122"/>
                <a:ea typeface="OPPOSans M" panose="00020600040101010101" pitchFamily="18" charset="-122"/>
                <a:cs typeface="OPPOSans M" panose="00020600040101010101" pitchFamily="18" charset="-122"/>
              </a:rPr>
              <a:t>Tdesign</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椭圆 46">
            <a:extLst>
              <a:ext uri="{FF2B5EF4-FFF2-40B4-BE49-F238E27FC236}">
                <a16:creationId xmlns:a16="http://schemas.microsoft.com/office/drawing/2014/main" id="{C8EAFB7D-19F3-A9CC-ED00-0A642C7BB0B0}"/>
              </a:ext>
            </a:extLst>
          </p:cNvPr>
          <p:cNvSpPr/>
          <p:nvPr/>
        </p:nvSpPr>
        <p:spPr>
          <a:xfrm>
            <a:off x="8871072" y="5660442"/>
            <a:ext cx="134515" cy="134515"/>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图形 48">
            <a:extLst>
              <a:ext uri="{FF2B5EF4-FFF2-40B4-BE49-F238E27FC236}">
                <a16:creationId xmlns:a16="http://schemas.microsoft.com/office/drawing/2014/main" id="{38645183-EF38-7C98-F90D-E0197AD2F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2592" y="4098803"/>
            <a:ext cx="291306" cy="291306"/>
          </a:xfrm>
          <a:prstGeom prst="rect">
            <a:avLst/>
          </a:prstGeom>
        </p:spPr>
      </p:pic>
      <p:pic>
        <p:nvPicPr>
          <p:cNvPr id="51" name="图形 50">
            <a:extLst>
              <a:ext uri="{FF2B5EF4-FFF2-40B4-BE49-F238E27FC236}">
                <a16:creationId xmlns:a16="http://schemas.microsoft.com/office/drawing/2014/main" id="{DCA2AB88-34BF-BFE8-5721-D8E06CB71D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5853" y="4098803"/>
            <a:ext cx="291306" cy="291306"/>
          </a:xfrm>
          <a:prstGeom prst="rect">
            <a:avLst/>
          </a:prstGeom>
        </p:spPr>
      </p:pic>
      <p:pic>
        <p:nvPicPr>
          <p:cNvPr id="53" name="图形 52">
            <a:extLst>
              <a:ext uri="{FF2B5EF4-FFF2-40B4-BE49-F238E27FC236}">
                <a16:creationId xmlns:a16="http://schemas.microsoft.com/office/drawing/2014/main" id="{4B9F1095-0D95-9D8F-36E7-617334FE39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8100" y="4098803"/>
            <a:ext cx="291306" cy="291306"/>
          </a:xfrm>
          <a:prstGeom prst="rect">
            <a:avLst/>
          </a:prstGeom>
        </p:spPr>
      </p:pic>
      <p:pic>
        <p:nvPicPr>
          <p:cNvPr id="55" name="图形 54">
            <a:extLst>
              <a:ext uri="{FF2B5EF4-FFF2-40B4-BE49-F238E27FC236}">
                <a16:creationId xmlns:a16="http://schemas.microsoft.com/office/drawing/2014/main" id="{DC7AD6C9-08D5-BCF2-52E1-BD6416D7A9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0346" y="4098803"/>
            <a:ext cx="291306" cy="291306"/>
          </a:xfrm>
          <a:prstGeom prst="rect">
            <a:avLst/>
          </a:prstGeom>
        </p:spPr>
      </p:pic>
    </p:spTree>
    <p:extLst>
      <p:ext uri="{BB962C8B-B14F-4D97-AF65-F5344CB8AC3E}">
        <p14:creationId xmlns:p14="http://schemas.microsoft.com/office/powerpoint/2010/main" val="427574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69AA3C9F-82F2-0572-BC6F-1790001CC9EB}"/>
              </a:ext>
            </a:extLst>
          </p:cNvPr>
          <p:cNvSpPr/>
          <p:nvPr/>
        </p:nvSpPr>
        <p:spPr>
          <a:xfrm>
            <a:off x="660400" y="666750"/>
            <a:ext cx="635000" cy="409575"/>
          </a:xfrm>
          <a:prstGeom prst="roundRect">
            <a:avLst>
              <a:gd name="adj" fmla="val 8638"/>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2FCA39D2-2296-0DB5-3499-47E118E0479D}"/>
              </a:ext>
            </a:extLst>
          </p:cNvPr>
          <p:cNvSpPr txBox="1"/>
          <p:nvPr/>
        </p:nvSpPr>
        <p:spPr>
          <a:xfrm>
            <a:off x="714847" y="702260"/>
            <a:ext cx="526106" cy="338554"/>
          </a:xfrm>
          <a:prstGeom prst="rect">
            <a:avLst/>
          </a:prstGeom>
          <a:noFill/>
        </p:spPr>
        <p:txBody>
          <a:bodyPr wrap="none" rtlCol="0">
            <a:spAutoFit/>
          </a:bodyPr>
          <a:lstStyle/>
          <a:p>
            <a:pPr algn="ctr"/>
            <a:r>
              <a:rPr lang="en-US" sz="1600" dirty="0">
                <a:solidFill>
                  <a:schemeClr val="bg1"/>
                </a:solidFill>
                <a:latin typeface="+mj-ea"/>
                <a:ea typeface="+mj-ea"/>
              </a:rPr>
              <a:t>02.</a:t>
            </a:r>
          </a:p>
        </p:txBody>
      </p:sp>
      <p:sp>
        <p:nvSpPr>
          <p:cNvPr id="6" name="文本框 5">
            <a:extLst>
              <a:ext uri="{FF2B5EF4-FFF2-40B4-BE49-F238E27FC236}">
                <a16:creationId xmlns:a16="http://schemas.microsoft.com/office/drawing/2014/main" id="{CEAA8208-5A67-EB4E-3DE8-8F5696A70991}"/>
              </a:ext>
            </a:extLst>
          </p:cNvPr>
          <p:cNvSpPr txBox="1"/>
          <p:nvPr/>
        </p:nvSpPr>
        <p:spPr>
          <a:xfrm>
            <a:off x="575582" y="1111835"/>
            <a:ext cx="2755883" cy="492443"/>
          </a:xfrm>
          <a:prstGeom prst="rect">
            <a:avLst/>
          </a:prstGeom>
          <a:noFill/>
        </p:spPr>
        <p:txBody>
          <a:bodyPr wrap="none" rtlCol="0">
            <a:spAutoFit/>
          </a:bodyPr>
          <a:lstStyle/>
          <a:p>
            <a:r>
              <a:rPr lang="en-US" altLang="zh-CN" sz="2600" dirty="0">
                <a:latin typeface="+mj-ea"/>
                <a:ea typeface="+mj-ea"/>
              </a:rPr>
              <a:t>2020</a:t>
            </a:r>
            <a:r>
              <a:rPr lang="zh-CN" altLang="en-US" sz="2600" dirty="0">
                <a:latin typeface="+mj-ea"/>
                <a:ea typeface="+mj-ea"/>
              </a:rPr>
              <a:t>年报表汇总</a:t>
            </a:r>
            <a:endParaRPr lang="en-US" sz="2600" dirty="0">
              <a:latin typeface="+mj-ea"/>
              <a:ea typeface="+mj-ea"/>
            </a:endParaRPr>
          </a:p>
        </p:txBody>
      </p:sp>
      <p:sp>
        <p:nvSpPr>
          <p:cNvPr id="7" name="文本框 6">
            <a:extLst>
              <a:ext uri="{FF2B5EF4-FFF2-40B4-BE49-F238E27FC236}">
                <a16:creationId xmlns:a16="http://schemas.microsoft.com/office/drawing/2014/main" id="{26AFC661-3C09-E02F-43C5-085936CB5760}"/>
              </a:ext>
            </a:extLst>
          </p:cNvPr>
          <p:cNvSpPr txBox="1"/>
          <p:nvPr/>
        </p:nvSpPr>
        <p:spPr>
          <a:xfrm>
            <a:off x="551704" y="1563018"/>
            <a:ext cx="2055371" cy="307777"/>
          </a:xfrm>
          <a:prstGeom prst="rect">
            <a:avLst/>
          </a:prstGeom>
          <a:noFill/>
        </p:spPr>
        <p:txBody>
          <a:bodyPr wrap="none" rtlCol="0">
            <a:spAutoFit/>
          </a:bodyPr>
          <a:lstStyle/>
          <a:p>
            <a:r>
              <a:rPr lang="en-US" altLang="zh-CN" sz="1400" dirty="0">
                <a:solidFill>
                  <a:schemeClr val="bg1">
                    <a:lumMod val="50000"/>
                  </a:schemeClr>
                </a:solidFill>
                <a:latin typeface="+mn-ea"/>
              </a:rPr>
              <a:t>2020 report summary</a:t>
            </a:r>
            <a:endParaRPr lang="zh-CN" altLang="en-US" sz="1400" dirty="0">
              <a:solidFill>
                <a:schemeClr val="bg1">
                  <a:lumMod val="50000"/>
                </a:schemeClr>
              </a:solidFill>
              <a:latin typeface="+mn-ea"/>
            </a:endParaRPr>
          </a:p>
        </p:txBody>
      </p:sp>
      <p:sp>
        <p:nvSpPr>
          <p:cNvPr id="8" name="文本框 7">
            <a:extLst>
              <a:ext uri="{FF2B5EF4-FFF2-40B4-BE49-F238E27FC236}">
                <a16:creationId xmlns:a16="http://schemas.microsoft.com/office/drawing/2014/main" id="{D9F95B74-7526-4DDA-28D5-85C811E31673}"/>
              </a:ext>
            </a:extLst>
          </p:cNvPr>
          <p:cNvSpPr txBox="1"/>
          <p:nvPr/>
        </p:nvSpPr>
        <p:spPr>
          <a:xfrm>
            <a:off x="1077484" y="2020486"/>
            <a:ext cx="1420582" cy="400110"/>
          </a:xfrm>
          <a:prstGeom prst="rect">
            <a:avLst/>
          </a:prstGeom>
          <a:noFill/>
        </p:spPr>
        <p:txBody>
          <a:bodyPr wrap="none" rtlCol="0">
            <a:spAutoFit/>
          </a:bodyPr>
          <a:lstStyle/>
          <a:p>
            <a:r>
              <a:rPr lang="en-US" altLang="zh-CN" sz="2000" dirty="0">
                <a:latin typeface="+mj-ea"/>
                <a:ea typeface="+mj-ea"/>
              </a:rPr>
              <a:t>1.</a:t>
            </a:r>
            <a:r>
              <a:rPr lang="zh-CN" altLang="en-US" sz="2000" dirty="0">
                <a:latin typeface="+mj-ea"/>
                <a:ea typeface="+mj-ea"/>
              </a:rPr>
              <a:t>数据表现</a:t>
            </a:r>
            <a:endParaRPr lang="en-US" sz="2000" dirty="0">
              <a:latin typeface="+mj-ea"/>
              <a:ea typeface="+mj-ea"/>
            </a:endParaRPr>
          </a:p>
        </p:txBody>
      </p:sp>
      <p:sp>
        <p:nvSpPr>
          <p:cNvPr id="9" name="文本框 8">
            <a:extLst>
              <a:ext uri="{FF2B5EF4-FFF2-40B4-BE49-F238E27FC236}">
                <a16:creationId xmlns:a16="http://schemas.microsoft.com/office/drawing/2014/main" id="{6F82B995-2D66-99FE-CE28-71CE300547EA}"/>
              </a:ext>
            </a:extLst>
          </p:cNvPr>
          <p:cNvSpPr txBox="1"/>
          <p:nvPr/>
        </p:nvSpPr>
        <p:spPr>
          <a:xfrm>
            <a:off x="1077484" y="2449943"/>
            <a:ext cx="3980745" cy="709938"/>
          </a:xfrm>
          <a:prstGeom prst="rect">
            <a:avLst/>
          </a:prstGeom>
          <a:noFill/>
        </p:spPr>
        <p:txBody>
          <a:bodyPr wrap="square" rtlCol="0">
            <a:spAutoFit/>
          </a:bodyPr>
          <a:lstStyle/>
          <a:p>
            <a:pPr>
              <a:lnSpc>
                <a:spcPct val="150000"/>
              </a:lnSpc>
            </a:pPr>
            <a:r>
              <a:rPr lang="zh-CN" altLang="en-US" sz="1400" dirty="0">
                <a:latin typeface="+mn-ea"/>
              </a:rPr>
              <a:t>点众阅读快应用每日人均时长达到</a:t>
            </a:r>
            <a:r>
              <a:rPr lang="en-US" altLang="zh-CN"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30.5</a:t>
            </a: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分钟</a:t>
            </a:r>
            <a:r>
              <a:rPr lang="en-US" altLang="zh-CN" sz="1400" dirty="0">
                <a:latin typeface="+mn-ea"/>
              </a:rPr>
              <a:t>,</a:t>
            </a:r>
            <a:r>
              <a:rPr lang="zh-CN" altLang="en-US" sz="1400" dirty="0">
                <a:latin typeface="+mn-ea"/>
              </a:rPr>
              <a:t>活跃七日留存达到</a:t>
            </a:r>
            <a:r>
              <a:rPr lang="en-US" altLang="zh-CN"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64%</a:t>
            </a:r>
            <a:r>
              <a:rPr lang="en-US" altLang="zh-CN" sz="1400" dirty="0">
                <a:latin typeface="+mn-ea"/>
              </a:rPr>
              <a:t>,</a:t>
            </a:r>
            <a:r>
              <a:rPr lang="zh-CN" altLang="en-US" sz="1400" dirty="0">
                <a:latin typeface="+mn-ea"/>
              </a:rPr>
              <a:t>为平均水平的</a:t>
            </a:r>
            <a:r>
              <a:rPr lang="en-US" altLang="zh-CN" sz="1400" dirty="0">
                <a:latin typeface="+mn-ea"/>
              </a:rPr>
              <a:t>3</a:t>
            </a:r>
            <a:r>
              <a:rPr lang="zh-CN" altLang="en-US" sz="1400" dirty="0">
                <a:latin typeface="+mn-ea"/>
              </a:rPr>
              <a:t>倍。</a:t>
            </a:r>
          </a:p>
        </p:txBody>
      </p:sp>
      <p:sp>
        <p:nvSpPr>
          <p:cNvPr id="10" name="文本框 9">
            <a:extLst>
              <a:ext uri="{FF2B5EF4-FFF2-40B4-BE49-F238E27FC236}">
                <a16:creationId xmlns:a16="http://schemas.microsoft.com/office/drawing/2014/main" id="{B91C0413-1C09-5098-3783-1E2FCAE1BAA5}"/>
              </a:ext>
            </a:extLst>
          </p:cNvPr>
          <p:cNvSpPr txBox="1"/>
          <p:nvPr/>
        </p:nvSpPr>
        <p:spPr>
          <a:xfrm>
            <a:off x="1077484" y="3357003"/>
            <a:ext cx="1462260" cy="400110"/>
          </a:xfrm>
          <a:prstGeom prst="rect">
            <a:avLst/>
          </a:prstGeom>
          <a:noFill/>
        </p:spPr>
        <p:txBody>
          <a:bodyPr wrap="none" rtlCol="0">
            <a:spAutoFit/>
          </a:bodyPr>
          <a:lstStyle/>
          <a:p>
            <a:r>
              <a:rPr lang="en-US" altLang="zh-CN" sz="2000" dirty="0">
                <a:latin typeface="+mj-ea"/>
                <a:ea typeface="+mj-ea"/>
              </a:rPr>
              <a:t>2.</a:t>
            </a:r>
            <a:r>
              <a:rPr lang="zh-CN" altLang="en-US" sz="2000" dirty="0">
                <a:latin typeface="+mj-ea"/>
                <a:ea typeface="+mj-ea"/>
              </a:rPr>
              <a:t>案例特点</a:t>
            </a:r>
            <a:endParaRPr lang="en-US" sz="2000" dirty="0">
              <a:latin typeface="+mj-ea"/>
              <a:ea typeface="+mj-ea"/>
            </a:endParaRPr>
          </a:p>
        </p:txBody>
      </p:sp>
      <p:sp>
        <p:nvSpPr>
          <p:cNvPr id="11" name="文本框 10">
            <a:extLst>
              <a:ext uri="{FF2B5EF4-FFF2-40B4-BE49-F238E27FC236}">
                <a16:creationId xmlns:a16="http://schemas.microsoft.com/office/drawing/2014/main" id="{F902E5FD-14F6-4934-8144-765FE665136D}"/>
              </a:ext>
            </a:extLst>
          </p:cNvPr>
          <p:cNvSpPr txBox="1"/>
          <p:nvPr/>
        </p:nvSpPr>
        <p:spPr>
          <a:xfrm>
            <a:off x="1077484" y="3786460"/>
            <a:ext cx="4089602" cy="709938"/>
          </a:xfrm>
          <a:prstGeom prst="rect">
            <a:avLst/>
          </a:prstGeom>
          <a:noFill/>
        </p:spPr>
        <p:txBody>
          <a:bodyPr wrap="square" rtlCol="0">
            <a:spAutoFit/>
          </a:bodyPr>
          <a:lstStyle/>
          <a:p>
            <a:pPr>
              <a:lnSpc>
                <a:spcPct val="150000"/>
              </a:lnSpc>
            </a:pPr>
            <a:r>
              <a:rPr lang="en-US" altLang="zh-CN" sz="1400" dirty="0">
                <a:solidFill>
                  <a:schemeClr val="tx1">
                    <a:alpha val="70000"/>
                  </a:schemeClr>
                </a:solidFill>
                <a:latin typeface="+mn-ea"/>
              </a:rPr>
              <a:t>1.</a:t>
            </a:r>
            <a:r>
              <a:rPr lang="zh-CN" altLang="en-US" sz="1400" dirty="0">
                <a:solidFill>
                  <a:schemeClr val="tx1">
                    <a:alpha val="70000"/>
                  </a:schemeClr>
                </a:solidFill>
                <a:latin typeface="+mn-ea"/>
              </a:rPr>
              <a:t>通过在浏览器信息流精准投放广告进行拉新</a:t>
            </a:r>
            <a:r>
              <a:rPr lang="en-US" altLang="zh-CN" sz="1400" dirty="0">
                <a:solidFill>
                  <a:schemeClr val="tx1">
                    <a:alpha val="70000"/>
                  </a:schemeClr>
                </a:solidFill>
                <a:latin typeface="+mn-ea"/>
              </a:rPr>
              <a:t>,</a:t>
            </a:r>
            <a:r>
              <a:rPr lang="zh-CN" altLang="en-US" sz="1400" dirty="0">
                <a:solidFill>
                  <a:schemeClr val="tx1">
                    <a:alpha val="70000"/>
                  </a:schemeClr>
                </a:solidFill>
                <a:latin typeface="+mn-ea"/>
              </a:rPr>
              <a:t>提供新人阅读基金激励用户添加桌面图标</a:t>
            </a:r>
          </a:p>
        </p:txBody>
      </p:sp>
      <p:sp>
        <p:nvSpPr>
          <p:cNvPr id="12" name="文本框 11">
            <a:extLst>
              <a:ext uri="{FF2B5EF4-FFF2-40B4-BE49-F238E27FC236}">
                <a16:creationId xmlns:a16="http://schemas.microsoft.com/office/drawing/2014/main" id="{79E7B6ED-9AF7-6131-BCD8-9A0733E3CC10}"/>
              </a:ext>
            </a:extLst>
          </p:cNvPr>
          <p:cNvSpPr txBox="1"/>
          <p:nvPr/>
        </p:nvSpPr>
        <p:spPr>
          <a:xfrm>
            <a:off x="1077485" y="4682069"/>
            <a:ext cx="4089602" cy="709938"/>
          </a:xfrm>
          <a:prstGeom prst="rect">
            <a:avLst/>
          </a:prstGeom>
          <a:noFill/>
        </p:spPr>
        <p:txBody>
          <a:bodyPr wrap="square" rtlCol="0">
            <a:spAutoFit/>
          </a:bodyPr>
          <a:lstStyle/>
          <a:p>
            <a:pPr>
              <a:lnSpc>
                <a:spcPct val="150000"/>
              </a:lnSpc>
            </a:pPr>
            <a:r>
              <a:rPr lang="en-US" altLang="zh-CN" sz="1400" dirty="0">
                <a:solidFill>
                  <a:schemeClr val="tx1">
                    <a:alpha val="70000"/>
                  </a:schemeClr>
                </a:solidFill>
                <a:latin typeface="+mn-ea"/>
              </a:rPr>
              <a:t>2.</a:t>
            </a:r>
            <a:r>
              <a:rPr lang="zh-CN" altLang="en-US" sz="1400" dirty="0">
                <a:solidFill>
                  <a:schemeClr val="tx1">
                    <a:alpha val="70000"/>
                  </a:schemeClr>
                </a:solidFill>
                <a:latin typeface="+mn-ea"/>
              </a:rPr>
              <a:t>同时设计一系列用户活跃、转化付费的任务系统结合快应用</a:t>
            </a:r>
            <a:r>
              <a:rPr lang="en-US" altLang="zh-CN" sz="1400" dirty="0">
                <a:solidFill>
                  <a:schemeClr val="tx1">
                    <a:alpha val="70000"/>
                  </a:schemeClr>
                </a:solidFill>
                <a:latin typeface="+mn-ea"/>
              </a:rPr>
              <a:t>Push</a:t>
            </a:r>
            <a:r>
              <a:rPr lang="zh-CN" altLang="en-US" sz="1400" dirty="0">
                <a:solidFill>
                  <a:schemeClr val="tx1">
                    <a:alpha val="70000"/>
                  </a:schemeClr>
                </a:solidFill>
                <a:latin typeface="+mn-ea"/>
              </a:rPr>
              <a:t>能力</a:t>
            </a:r>
            <a:r>
              <a:rPr lang="en-US" altLang="zh-CN" sz="1400" dirty="0">
                <a:solidFill>
                  <a:schemeClr val="tx1">
                    <a:alpha val="70000"/>
                  </a:schemeClr>
                </a:solidFill>
                <a:latin typeface="+mn-ea"/>
              </a:rPr>
              <a:t>,</a:t>
            </a:r>
            <a:r>
              <a:rPr lang="zh-CN" altLang="en-US" sz="1400" dirty="0">
                <a:solidFill>
                  <a:schemeClr val="tx1">
                    <a:alpha val="70000"/>
                  </a:schemeClr>
                </a:solidFill>
                <a:latin typeface="+mn-ea"/>
              </a:rPr>
              <a:t>进一步提升留存。</a:t>
            </a:r>
          </a:p>
        </p:txBody>
      </p:sp>
      <p:sp>
        <p:nvSpPr>
          <p:cNvPr id="13" name="矩形 12">
            <a:extLst>
              <a:ext uri="{FF2B5EF4-FFF2-40B4-BE49-F238E27FC236}">
                <a16:creationId xmlns:a16="http://schemas.microsoft.com/office/drawing/2014/main" id="{5040B928-57C6-45A8-B13E-58735522FCC4}"/>
              </a:ext>
            </a:extLst>
          </p:cNvPr>
          <p:cNvSpPr/>
          <p:nvPr/>
        </p:nvSpPr>
        <p:spPr>
          <a:xfrm>
            <a:off x="5835650" y="1005136"/>
            <a:ext cx="2463800" cy="2444750"/>
          </a:xfrm>
          <a:prstGeom prst="rect">
            <a:avLst/>
          </a:prstGeom>
          <a:noFill/>
          <a:ln>
            <a:gradFill>
              <a:gsLst>
                <a:gs pos="0">
                  <a:srgbClr val="E31D19"/>
                </a:gs>
                <a:gs pos="47000">
                  <a:srgbClr val="E31D19">
                    <a:alpha val="0"/>
                  </a:srgbClr>
                </a:gs>
                <a:gs pos="100000">
                  <a:srgbClr val="E31D19"/>
                </a:gs>
              </a:gsLst>
              <a:lin ang="27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任意多边形: 形状 15">
            <a:extLst>
              <a:ext uri="{FF2B5EF4-FFF2-40B4-BE49-F238E27FC236}">
                <a16:creationId xmlns:a16="http://schemas.microsoft.com/office/drawing/2014/main" id="{E336ADC2-C599-39CF-B85D-DCB37975F0C4}"/>
              </a:ext>
            </a:extLst>
          </p:cNvPr>
          <p:cNvSpPr/>
          <p:nvPr/>
        </p:nvSpPr>
        <p:spPr>
          <a:xfrm>
            <a:off x="5467350" y="3507582"/>
            <a:ext cx="5916612" cy="230188"/>
          </a:xfrm>
          <a:custGeom>
            <a:avLst/>
            <a:gdLst>
              <a:gd name="connsiteX0" fmla="*/ 5718174 w 5916612"/>
              <a:gd name="connsiteY0" fmla="*/ 0 h 230188"/>
              <a:gd name="connsiteX1" fmla="*/ 5916612 w 5916612"/>
              <a:gd name="connsiteY1" fmla="*/ 115094 h 230188"/>
              <a:gd name="connsiteX2" fmla="*/ 5718174 w 5916612"/>
              <a:gd name="connsiteY2" fmla="*/ 230188 h 230188"/>
              <a:gd name="connsiteX3" fmla="*/ 5718174 w 5916612"/>
              <a:gd name="connsiteY3" fmla="*/ 172244 h 230188"/>
              <a:gd name="connsiteX4" fmla="*/ 0 w 5916612"/>
              <a:gd name="connsiteY4" fmla="*/ 172244 h 230188"/>
              <a:gd name="connsiteX5" fmla="*/ 0 w 5916612"/>
              <a:gd name="connsiteY5" fmla="*/ 57944 h 230188"/>
              <a:gd name="connsiteX6" fmla="*/ 5718174 w 5916612"/>
              <a:gd name="connsiteY6" fmla="*/ 57944 h 23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6612" h="230188">
                <a:moveTo>
                  <a:pt x="5718174" y="0"/>
                </a:moveTo>
                <a:lnTo>
                  <a:pt x="5916612" y="115094"/>
                </a:lnTo>
                <a:lnTo>
                  <a:pt x="5718174" y="230188"/>
                </a:lnTo>
                <a:lnTo>
                  <a:pt x="5718174" y="172244"/>
                </a:lnTo>
                <a:lnTo>
                  <a:pt x="0" y="172244"/>
                </a:lnTo>
                <a:lnTo>
                  <a:pt x="0" y="57944"/>
                </a:lnTo>
                <a:lnTo>
                  <a:pt x="5718174" y="57944"/>
                </a:lnTo>
                <a:close/>
              </a:path>
            </a:pathLst>
          </a:custGeom>
          <a:gradFill>
            <a:gsLst>
              <a:gs pos="0">
                <a:srgbClr val="E31D19">
                  <a:alpha val="0"/>
                </a:srgbClr>
              </a:gs>
              <a:gs pos="100000">
                <a:srgbClr val="E31D1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任意多边形: 形状 16">
            <a:extLst>
              <a:ext uri="{FF2B5EF4-FFF2-40B4-BE49-F238E27FC236}">
                <a16:creationId xmlns:a16="http://schemas.microsoft.com/office/drawing/2014/main" id="{83776AA1-9C9B-761B-7D25-024113661296}"/>
              </a:ext>
            </a:extLst>
          </p:cNvPr>
          <p:cNvSpPr/>
          <p:nvPr/>
        </p:nvSpPr>
        <p:spPr>
          <a:xfrm rot="16200000">
            <a:off x="5483708" y="3509962"/>
            <a:ext cx="5916612" cy="230188"/>
          </a:xfrm>
          <a:custGeom>
            <a:avLst/>
            <a:gdLst>
              <a:gd name="connsiteX0" fmla="*/ 5718174 w 5916612"/>
              <a:gd name="connsiteY0" fmla="*/ 0 h 230188"/>
              <a:gd name="connsiteX1" fmla="*/ 5916612 w 5916612"/>
              <a:gd name="connsiteY1" fmla="*/ 115094 h 230188"/>
              <a:gd name="connsiteX2" fmla="*/ 5718174 w 5916612"/>
              <a:gd name="connsiteY2" fmla="*/ 230188 h 230188"/>
              <a:gd name="connsiteX3" fmla="*/ 5718174 w 5916612"/>
              <a:gd name="connsiteY3" fmla="*/ 172244 h 230188"/>
              <a:gd name="connsiteX4" fmla="*/ 0 w 5916612"/>
              <a:gd name="connsiteY4" fmla="*/ 172244 h 230188"/>
              <a:gd name="connsiteX5" fmla="*/ 0 w 5916612"/>
              <a:gd name="connsiteY5" fmla="*/ 57944 h 230188"/>
              <a:gd name="connsiteX6" fmla="*/ 5718174 w 5916612"/>
              <a:gd name="connsiteY6" fmla="*/ 57944 h 23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6612" h="230188">
                <a:moveTo>
                  <a:pt x="5718174" y="0"/>
                </a:moveTo>
                <a:lnTo>
                  <a:pt x="5916612" y="115094"/>
                </a:lnTo>
                <a:lnTo>
                  <a:pt x="5718174" y="230188"/>
                </a:lnTo>
                <a:lnTo>
                  <a:pt x="5718174" y="172244"/>
                </a:lnTo>
                <a:lnTo>
                  <a:pt x="0" y="172244"/>
                </a:lnTo>
                <a:lnTo>
                  <a:pt x="0" y="57944"/>
                </a:lnTo>
                <a:lnTo>
                  <a:pt x="5718174" y="57944"/>
                </a:lnTo>
                <a:close/>
              </a:path>
            </a:pathLst>
          </a:custGeom>
          <a:gradFill>
            <a:gsLst>
              <a:gs pos="0">
                <a:srgbClr val="E31D19">
                  <a:alpha val="0"/>
                </a:srgbClr>
              </a:gs>
              <a:gs pos="100000">
                <a:srgbClr val="E31D1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文本框 17">
            <a:extLst>
              <a:ext uri="{FF2B5EF4-FFF2-40B4-BE49-F238E27FC236}">
                <a16:creationId xmlns:a16="http://schemas.microsoft.com/office/drawing/2014/main" id="{622E88C8-7B01-650B-4D9A-D3D958626716}"/>
              </a:ext>
            </a:extLst>
          </p:cNvPr>
          <p:cNvSpPr txBox="1"/>
          <p:nvPr/>
        </p:nvSpPr>
        <p:spPr>
          <a:xfrm>
            <a:off x="5959234" y="1219556"/>
            <a:ext cx="1201611" cy="276999"/>
          </a:xfrm>
          <a:prstGeom prst="rect">
            <a:avLst/>
          </a:prstGeom>
          <a:noFill/>
        </p:spPr>
        <p:txBody>
          <a:bodyPr wrap="square" rtlCol="0">
            <a:spAutoFit/>
          </a:bodyPr>
          <a:lstStyle/>
          <a:p>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Relative</a:t>
            </a:r>
            <a:endPar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BE8A6AB8-4533-F5EF-24B9-DC96659EE329}"/>
              </a:ext>
            </a:extLst>
          </p:cNvPr>
          <p:cNvSpPr txBox="1"/>
          <p:nvPr/>
        </p:nvSpPr>
        <p:spPr>
          <a:xfrm>
            <a:off x="5959234" y="1410124"/>
            <a:ext cx="1201611"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相对值比较</a:t>
            </a:r>
          </a:p>
        </p:txBody>
      </p:sp>
      <p:sp>
        <p:nvSpPr>
          <p:cNvPr id="21" name="矩形 20">
            <a:extLst>
              <a:ext uri="{FF2B5EF4-FFF2-40B4-BE49-F238E27FC236}">
                <a16:creationId xmlns:a16="http://schemas.microsoft.com/office/drawing/2014/main" id="{6FB454D3-6743-8416-3F40-195A15DA113F}"/>
              </a:ext>
            </a:extLst>
          </p:cNvPr>
          <p:cNvSpPr/>
          <p:nvPr/>
        </p:nvSpPr>
        <p:spPr>
          <a:xfrm rot="16200000">
            <a:off x="5826125" y="3792538"/>
            <a:ext cx="2463800" cy="2444750"/>
          </a:xfrm>
          <a:prstGeom prst="rect">
            <a:avLst/>
          </a:prstGeom>
          <a:noFill/>
          <a:ln>
            <a:gradFill>
              <a:gsLst>
                <a:gs pos="0">
                  <a:srgbClr val="E31D19"/>
                </a:gs>
                <a:gs pos="47000">
                  <a:srgbClr val="E31D19">
                    <a:alpha val="0"/>
                  </a:srgbClr>
                </a:gs>
                <a:gs pos="100000">
                  <a:srgbClr val="E31D19"/>
                </a:gs>
              </a:gsLst>
              <a:lin ang="27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79EE0047-6610-312B-940F-950D7378D020}"/>
              </a:ext>
            </a:extLst>
          </p:cNvPr>
          <p:cNvSpPr txBox="1"/>
          <p:nvPr/>
        </p:nvSpPr>
        <p:spPr>
          <a:xfrm>
            <a:off x="5959234" y="5571033"/>
            <a:ext cx="1201611" cy="276999"/>
          </a:xfrm>
          <a:prstGeom prst="rect">
            <a:avLst/>
          </a:prstGeom>
          <a:noFill/>
        </p:spPr>
        <p:txBody>
          <a:bodyPr wrap="square" rtlCol="0">
            <a:spAutoFit/>
          </a:bodyPr>
          <a:lstStyle/>
          <a:p>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Absolute</a:t>
            </a:r>
            <a:endPar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42C68237-84D3-C406-4607-84193CF9A028}"/>
              </a:ext>
            </a:extLst>
          </p:cNvPr>
          <p:cNvSpPr txBox="1"/>
          <p:nvPr/>
        </p:nvSpPr>
        <p:spPr>
          <a:xfrm>
            <a:off x="5959234" y="5761601"/>
            <a:ext cx="1201611"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绝对值比较</a:t>
            </a:r>
          </a:p>
        </p:txBody>
      </p:sp>
      <p:sp>
        <p:nvSpPr>
          <p:cNvPr id="24" name="矩形 23">
            <a:extLst>
              <a:ext uri="{FF2B5EF4-FFF2-40B4-BE49-F238E27FC236}">
                <a16:creationId xmlns:a16="http://schemas.microsoft.com/office/drawing/2014/main" id="{B71DF000-A0B0-D4A8-247C-7B76E941A13D}"/>
              </a:ext>
            </a:extLst>
          </p:cNvPr>
          <p:cNvSpPr/>
          <p:nvPr/>
        </p:nvSpPr>
        <p:spPr>
          <a:xfrm>
            <a:off x="8584578" y="3802063"/>
            <a:ext cx="2463800" cy="2444750"/>
          </a:xfrm>
          <a:prstGeom prst="rect">
            <a:avLst/>
          </a:prstGeom>
          <a:noFill/>
          <a:ln>
            <a:gradFill>
              <a:gsLst>
                <a:gs pos="0">
                  <a:srgbClr val="E31D19"/>
                </a:gs>
                <a:gs pos="47000">
                  <a:srgbClr val="E31D19">
                    <a:alpha val="0"/>
                  </a:srgbClr>
                </a:gs>
                <a:gs pos="100000">
                  <a:srgbClr val="E31D19"/>
                </a:gs>
              </a:gsLst>
              <a:lin ang="27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24">
            <a:extLst>
              <a:ext uri="{FF2B5EF4-FFF2-40B4-BE49-F238E27FC236}">
                <a16:creationId xmlns:a16="http://schemas.microsoft.com/office/drawing/2014/main" id="{10CE5F17-A5B7-4342-8748-8D54BB7B14E8}"/>
              </a:ext>
            </a:extLst>
          </p:cNvPr>
          <p:cNvSpPr txBox="1"/>
          <p:nvPr/>
        </p:nvSpPr>
        <p:spPr>
          <a:xfrm>
            <a:off x="9641955" y="5571033"/>
            <a:ext cx="1201611" cy="276999"/>
          </a:xfrm>
          <a:prstGeom prst="rect">
            <a:avLst/>
          </a:prstGeom>
          <a:noFill/>
        </p:spPr>
        <p:txBody>
          <a:bodyPr wrap="square" rtlCol="0">
            <a:spAutoFit/>
          </a:bodyPr>
          <a:lstStyle/>
          <a:p>
            <a:pPr algn="r"/>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Vertical</a:t>
            </a:r>
            <a:endPar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813981C4-7053-4B10-5F60-053796750523}"/>
              </a:ext>
            </a:extLst>
          </p:cNvPr>
          <p:cNvSpPr txBox="1"/>
          <p:nvPr/>
        </p:nvSpPr>
        <p:spPr>
          <a:xfrm>
            <a:off x="9641955" y="5761601"/>
            <a:ext cx="1201611"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纵向比较</a:t>
            </a:r>
          </a:p>
        </p:txBody>
      </p:sp>
      <p:sp>
        <p:nvSpPr>
          <p:cNvPr id="27" name="矩形 26">
            <a:extLst>
              <a:ext uri="{FF2B5EF4-FFF2-40B4-BE49-F238E27FC236}">
                <a16:creationId xmlns:a16="http://schemas.microsoft.com/office/drawing/2014/main" id="{BCD28777-F8C3-7375-9EC1-E641C8D47A8C}"/>
              </a:ext>
            </a:extLst>
          </p:cNvPr>
          <p:cNvSpPr/>
          <p:nvPr/>
        </p:nvSpPr>
        <p:spPr>
          <a:xfrm rot="5400000">
            <a:off x="8594103" y="1014661"/>
            <a:ext cx="2463800" cy="2444750"/>
          </a:xfrm>
          <a:prstGeom prst="rect">
            <a:avLst/>
          </a:prstGeom>
          <a:noFill/>
          <a:ln>
            <a:gradFill>
              <a:gsLst>
                <a:gs pos="0">
                  <a:srgbClr val="E31D19"/>
                </a:gs>
                <a:gs pos="47000">
                  <a:srgbClr val="E31D19">
                    <a:alpha val="0"/>
                  </a:srgbClr>
                </a:gs>
                <a:gs pos="100000">
                  <a:srgbClr val="E31D19"/>
                </a:gs>
              </a:gsLst>
              <a:lin ang="27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27">
            <a:extLst>
              <a:ext uri="{FF2B5EF4-FFF2-40B4-BE49-F238E27FC236}">
                <a16:creationId xmlns:a16="http://schemas.microsoft.com/office/drawing/2014/main" id="{58C38683-119E-1EE1-12A2-B5EB683E819A}"/>
              </a:ext>
            </a:extLst>
          </p:cNvPr>
          <p:cNvSpPr txBox="1"/>
          <p:nvPr/>
        </p:nvSpPr>
        <p:spPr>
          <a:xfrm>
            <a:off x="9641955" y="1219556"/>
            <a:ext cx="1201611" cy="276999"/>
          </a:xfrm>
          <a:prstGeom prst="rect">
            <a:avLst/>
          </a:prstGeom>
          <a:noFill/>
        </p:spPr>
        <p:txBody>
          <a:bodyPr wrap="square" rtlCol="0">
            <a:spAutoFit/>
          </a:bodyPr>
          <a:lstStyle/>
          <a:p>
            <a:pPr algn="r"/>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Horizontal</a:t>
            </a:r>
            <a:endPar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4051DE37-CBBF-ECAD-DC3C-D1C38F218FFD}"/>
              </a:ext>
            </a:extLst>
          </p:cNvPr>
          <p:cNvSpPr txBox="1"/>
          <p:nvPr/>
        </p:nvSpPr>
        <p:spPr>
          <a:xfrm>
            <a:off x="9641955" y="1410124"/>
            <a:ext cx="1201611"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横向比较</a:t>
            </a:r>
          </a:p>
        </p:txBody>
      </p:sp>
      <p:sp>
        <p:nvSpPr>
          <p:cNvPr id="30" name="文本框 29">
            <a:extLst>
              <a:ext uri="{FF2B5EF4-FFF2-40B4-BE49-F238E27FC236}">
                <a16:creationId xmlns:a16="http://schemas.microsoft.com/office/drawing/2014/main" id="{AA284CE0-4E52-AC28-891F-86BE01DCBCDC}"/>
              </a:ext>
            </a:extLst>
          </p:cNvPr>
          <p:cNvSpPr txBox="1"/>
          <p:nvPr/>
        </p:nvSpPr>
        <p:spPr>
          <a:xfrm>
            <a:off x="8584578" y="2174375"/>
            <a:ext cx="1201611" cy="246221"/>
          </a:xfrm>
          <a:prstGeom prst="rect">
            <a:avLst/>
          </a:prstGeom>
          <a:noFill/>
        </p:spPr>
        <p:txBody>
          <a:bodyPr wrap="squar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重要因素</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02</a:t>
            </a:r>
          </a:p>
        </p:txBody>
      </p:sp>
      <p:sp>
        <p:nvSpPr>
          <p:cNvPr id="31" name="文本框 30">
            <a:extLst>
              <a:ext uri="{FF2B5EF4-FFF2-40B4-BE49-F238E27FC236}">
                <a16:creationId xmlns:a16="http://schemas.microsoft.com/office/drawing/2014/main" id="{3E266EF6-574E-F42F-0D48-66B903DE927B}"/>
              </a:ext>
            </a:extLst>
          </p:cNvPr>
          <p:cNvSpPr txBox="1"/>
          <p:nvPr/>
        </p:nvSpPr>
        <p:spPr>
          <a:xfrm>
            <a:off x="9428640" y="3005756"/>
            <a:ext cx="1201611" cy="246221"/>
          </a:xfrm>
          <a:prstGeom prst="rect">
            <a:avLst/>
          </a:prstGeom>
          <a:noFill/>
        </p:spPr>
        <p:txBody>
          <a:bodyPr wrap="squar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重要因素</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02</a:t>
            </a:r>
          </a:p>
        </p:txBody>
      </p:sp>
      <p:sp>
        <p:nvSpPr>
          <p:cNvPr id="32" name="文本框 31">
            <a:extLst>
              <a:ext uri="{FF2B5EF4-FFF2-40B4-BE49-F238E27FC236}">
                <a16:creationId xmlns:a16="http://schemas.microsoft.com/office/drawing/2014/main" id="{A3C57BFC-6053-6DFA-2378-10AE06C1C5D5}"/>
              </a:ext>
            </a:extLst>
          </p:cNvPr>
          <p:cNvSpPr txBox="1"/>
          <p:nvPr/>
        </p:nvSpPr>
        <p:spPr>
          <a:xfrm>
            <a:off x="7012011" y="4144485"/>
            <a:ext cx="1201611" cy="246221"/>
          </a:xfrm>
          <a:prstGeom prst="rect">
            <a:avLst/>
          </a:prstGeom>
          <a:noFill/>
        </p:spPr>
        <p:txBody>
          <a:bodyPr wrap="squar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重要因素</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02</a:t>
            </a:r>
            <a:endParaRPr lang="zh-CN" alt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C52267D8-0FA3-EF70-4E4B-DE742742F2CC}"/>
              </a:ext>
            </a:extLst>
          </p:cNvPr>
          <p:cNvSpPr txBox="1"/>
          <p:nvPr/>
        </p:nvSpPr>
        <p:spPr>
          <a:xfrm>
            <a:off x="9298011" y="4727772"/>
            <a:ext cx="1201611" cy="246221"/>
          </a:xfrm>
          <a:prstGeom prst="rect">
            <a:avLst/>
          </a:prstGeom>
          <a:noFill/>
        </p:spPr>
        <p:txBody>
          <a:bodyPr wrap="squar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重要因素</a:t>
            </a: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02</a:t>
            </a:r>
          </a:p>
        </p:txBody>
      </p:sp>
      <p:sp>
        <p:nvSpPr>
          <p:cNvPr id="34" name="椭圆 33">
            <a:extLst>
              <a:ext uri="{FF2B5EF4-FFF2-40B4-BE49-F238E27FC236}">
                <a16:creationId xmlns:a16="http://schemas.microsoft.com/office/drawing/2014/main" id="{4B2B9FC4-2DB6-E198-BF9A-DDE5B4C7AD80}"/>
              </a:ext>
            </a:extLst>
          </p:cNvPr>
          <p:cNvSpPr/>
          <p:nvPr/>
        </p:nvSpPr>
        <p:spPr>
          <a:xfrm>
            <a:off x="7612816" y="4035258"/>
            <a:ext cx="68071" cy="68071"/>
          </a:xfrm>
          <a:prstGeom prst="ellipse">
            <a:avLst/>
          </a:prstGeom>
          <a:solidFill>
            <a:srgbClr val="E31D19"/>
          </a:solidFill>
          <a:ln>
            <a:noFill/>
          </a:ln>
          <a:effectLst>
            <a:outerShdw blurRad="254000" sx="102000" sy="102000" algn="ctr"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E0726A94-6CC3-4306-BDD7-A6B369A08362}"/>
              </a:ext>
            </a:extLst>
          </p:cNvPr>
          <p:cNvSpPr/>
          <p:nvPr/>
        </p:nvSpPr>
        <p:spPr>
          <a:xfrm>
            <a:off x="9151347" y="2053131"/>
            <a:ext cx="68071" cy="68071"/>
          </a:xfrm>
          <a:prstGeom prst="ellipse">
            <a:avLst/>
          </a:prstGeom>
          <a:solidFill>
            <a:srgbClr val="E31D19"/>
          </a:solidFill>
          <a:ln>
            <a:noFill/>
          </a:ln>
          <a:effectLst>
            <a:outerShdw blurRad="254000" sx="102000" sy="102000" algn="ctr"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1FEEF67C-EDAD-7526-C358-A17AE460D357}"/>
              </a:ext>
            </a:extLst>
          </p:cNvPr>
          <p:cNvSpPr/>
          <p:nvPr/>
        </p:nvSpPr>
        <p:spPr>
          <a:xfrm>
            <a:off x="10029445" y="2896018"/>
            <a:ext cx="68071" cy="68071"/>
          </a:xfrm>
          <a:prstGeom prst="ellipse">
            <a:avLst/>
          </a:prstGeom>
          <a:solidFill>
            <a:srgbClr val="E31D19"/>
          </a:solidFill>
          <a:ln>
            <a:noFill/>
          </a:ln>
          <a:effectLst>
            <a:outerShdw blurRad="254000" sx="102000" sy="102000" algn="ctr"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807D5527-05EA-EDAB-31BD-8EEF6AC09400}"/>
              </a:ext>
            </a:extLst>
          </p:cNvPr>
          <p:cNvSpPr/>
          <p:nvPr/>
        </p:nvSpPr>
        <p:spPr>
          <a:xfrm>
            <a:off x="9898816" y="4608923"/>
            <a:ext cx="68071" cy="68071"/>
          </a:xfrm>
          <a:prstGeom prst="ellipse">
            <a:avLst/>
          </a:prstGeom>
          <a:solidFill>
            <a:srgbClr val="E31D19"/>
          </a:solidFill>
          <a:ln>
            <a:noFill/>
          </a:ln>
          <a:effectLst>
            <a:outerShdw blurRad="254000" sx="102000" sy="102000" algn="ctr"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686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a:extLst>
              <a:ext uri="{FF2B5EF4-FFF2-40B4-BE49-F238E27FC236}">
                <a16:creationId xmlns:a16="http://schemas.microsoft.com/office/drawing/2014/main" id="{C7CF75EC-1854-80A5-C36C-D77B7D3489FB}"/>
              </a:ext>
            </a:extLst>
          </p:cNvPr>
          <p:cNvPicPr>
            <a:picLocks noChangeAspect="1"/>
          </p:cNvPicPr>
          <p:nvPr/>
        </p:nvPicPr>
        <p:blipFill>
          <a:blip r:embed="rId2"/>
          <a:stretch>
            <a:fillRect/>
          </a:stretch>
        </p:blipFill>
        <p:spPr>
          <a:xfrm>
            <a:off x="9525" y="0"/>
            <a:ext cx="12172950" cy="6858000"/>
          </a:xfrm>
          <a:prstGeom prst="rect">
            <a:avLst/>
          </a:prstGeom>
        </p:spPr>
      </p:pic>
      <p:sp>
        <p:nvSpPr>
          <p:cNvPr id="4" name="文本框 3">
            <a:extLst>
              <a:ext uri="{FF2B5EF4-FFF2-40B4-BE49-F238E27FC236}">
                <a16:creationId xmlns:a16="http://schemas.microsoft.com/office/drawing/2014/main" id="{62F3AB34-6916-2456-551C-F63AF76B0B80}"/>
              </a:ext>
            </a:extLst>
          </p:cNvPr>
          <p:cNvSpPr txBox="1"/>
          <p:nvPr/>
        </p:nvSpPr>
        <p:spPr>
          <a:xfrm>
            <a:off x="5033567" y="605993"/>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每次交付至少</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5" name="文本框 4">
            <a:extLst>
              <a:ext uri="{FF2B5EF4-FFF2-40B4-BE49-F238E27FC236}">
                <a16:creationId xmlns:a16="http://schemas.microsoft.com/office/drawing/2014/main" id="{7C6E306F-7FB5-0464-6166-BBA3AA7FBA43}"/>
              </a:ext>
            </a:extLst>
          </p:cNvPr>
          <p:cNvSpPr txBox="1"/>
          <p:nvPr/>
        </p:nvSpPr>
        <p:spPr>
          <a:xfrm>
            <a:off x="3477817" y="926004"/>
            <a:ext cx="5236366"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3200" dirty="0">
                <a:latin typeface="OPPOSans B" panose="00020600040101010101" pitchFamily="18" charset="-122"/>
                <a:ea typeface="OPPOSans B" panose="00020600040101010101" pitchFamily="18" charset="-122"/>
              </a:rPr>
              <a:t>节省</a:t>
            </a:r>
            <a:r>
              <a:rPr lang="en-US" altLang="zh-CN" sz="3200" dirty="0">
                <a:latin typeface="OPPOSans B" panose="00020600040101010101" pitchFamily="18" charset="-122"/>
                <a:ea typeface="OPPOSans B" panose="00020600040101010101" pitchFamily="18" charset="-122"/>
              </a:rPr>
              <a:t>2</a:t>
            </a:r>
            <a:r>
              <a:rPr lang="zh-CN" altLang="en-US" sz="3200" dirty="0">
                <a:latin typeface="OPPOSans B" panose="00020600040101010101" pitchFamily="18" charset="-122"/>
                <a:ea typeface="OPPOSans B" panose="00020600040101010101" pitchFamily="18" charset="-122"/>
              </a:rPr>
              <a:t>小时重复工作</a:t>
            </a:r>
            <a:endParaRPr lang="en-US" sz="3200" dirty="0">
              <a:latin typeface="OPPOSans B" panose="00020600040101010101" pitchFamily="18" charset="-122"/>
              <a:ea typeface="OPPOSans B" panose="00020600040101010101" pitchFamily="18" charset="-122"/>
            </a:endParaRPr>
          </a:p>
        </p:txBody>
      </p:sp>
      <p:cxnSp>
        <p:nvCxnSpPr>
          <p:cNvPr id="7" name="直接连接符 6">
            <a:extLst>
              <a:ext uri="{FF2B5EF4-FFF2-40B4-BE49-F238E27FC236}">
                <a16:creationId xmlns:a16="http://schemas.microsoft.com/office/drawing/2014/main" id="{94FFEB08-F4B3-0C36-6DD6-ECBD4C9FD1D9}"/>
              </a:ext>
            </a:extLst>
          </p:cNvPr>
          <p:cNvCxnSpPr/>
          <p:nvPr/>
        </p:nvCxnSpPr>
        <p:spPr>
          <a:xfrm>
            <a:off x="882650" y="3429000"/>
            <a:ext cx="9899650" cy="0"/>
          </a:xfrm>
          <a:prstGeom prst="line">
            <a:avLst/>
          </a:prstGeom>
          <a:ln w="22225">
            <a:gradFill>
              <a:gsLst>
                <a:gs pos="0">
                  <a:schemeClr val="tx1">
                    <a:alpha val="0"/>
                  </a:schemeClr>
                </a:gs>
                <a:gs pos="50000">
                  <a:schemeClr val="tx1"/>
                </a:gs>
                <a:gs pos="100000">
                  <a:schemeClr val="tx1">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B9D1E84-9824-71BE-B523-C22FBE0FABFE}"/>
              </a:ext>
            </a:extLst>
          </p:cNvPr>
          <p:cNvSpPr txBox="1"/>
          <p:nvPr/>
        </p:nvSpPr>
        <p:spPr>
          <a:xfrm>
            <a:off x="1589884" y="3088967"/>
            <a:ext cx="1972466"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zh-CN" altLang="en-US" sz="1200" dirty="0">
                <a:latin typeface="OPPOSans B" panose="00020600040101010101" pitchFamily="18" charset="-122"/>
                <a:ea typeface="OPPOSans B" panose="00020600040101010101" pitchFamily="18" charset="-122"/>
              </a:rPr>
              <a:t>传统在线协作流程</a:t>
            </a:r>
            <a:endParaRPr lang="en-US" sz="1200" dirty="0">
              <a:latin typeface="OPPOSans B" panose="00020600040101010101" pitchFamily="18" charset="-122"/>
              <a:ea typeface="OPPOSans B" panose="00020600040101010101" pitchFamily="18" charset="-122"/>
            </a:endParaRPr>
          </a:p>
        </p:txBody>
      </p:sp>
      <p:sp>
        <p:nvSpPr>
          <p:cNvPr id="9" name="椭圆 8">
            <a:extLst>
              <a:ext uri="{FF2B5EF4-FFF2-40B4-BE49-F238E27FC236}">
                <a16:creationId xmlns:a16="http://schemas.microsoft.com/office/drawing/2014/main" id="{2CF84D4F-4606-EB85-F5D4-58BEC4434F28}"/>
              </a:ext>
            </a:extLst>
          </p:cNvPr>
          <p:cNvSpPr/>
          <p:nvPr/>
        </p:nvSpPr>
        <p:spPr>
          <a:xfrm>
            <a:off x="3397250" y="2837906"/>
            <a:ext cx="502111" cy="502111"/>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35D098C8-0018-A8AE-D0A2-DF04AB36853F}"/>
              </a:ext>
            </a:extLst>
          </p:cNvPr>
          <p:cNvSpPr/>
          <p:nvPr/>
        </p:nvSpPr>
        <p:spPr>
          <a:xfrm>
            <a:off x="4696622" y="3162303"/>
            <a:ext cx="177714" cy="177714"/>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59389125-B7C4-D36C-FB1C-D8BBC81A0C6A}"/>
              </a:ext>
            </a:extLst>
          </p:cNvPr>
          <p:cNvSpPr/>
          <p:nvPr/>
        </p:nvSpPr>
        <p:spPr>
          <a:xfrm>
            <a:off x="5737570" y="2981588"/>
            <a:ext cx="358430" cy="358430"/>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35C9C2E1-2A51-4D3A-5E28-35E01280182F}"/>
              </a:ext>
            </a:extLst>
          </p:cNvPr>
          <p:cNvSpPr/>
          <p:nvPr/>
        </p:nvSpPr>
        <p:spPr>
          <a:xfrm>
            <a:off x="6520067" y="2306988"/>
            <a:ext cx="1058978" cy="1058978"/>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EE495BBB-C0A5-2C90-8406-198A60BA4ADD}"/>
              </a:ext>
            </a:extLst>
          </p:cNvPr>
          <p:cNvSpPr/>
          <p:nvPr/>
        </p:nvSpPr>
        <p:spPr>
          <a:xfrm>
            <a:off x="7934209" y="2823792"/>
            <a:ext cx="516226" cy="516226"/>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1E6AE839-3BF9-698E-4994-33E50A482AC1}"/>
              </a:ext>
            </a:extLst>
          </p:cNvPr>
          <p:cNvSpPr txBox="1"/>
          <p:nvPr/>
        </p:nvSpPr>
        <p:spPr>
          <a:xfrm>
            <a:off x="3397250" y="2426794"/>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30</a:t>
            </a:r>
            <a:endParaRPr lang="en-US" sz="1100" dirty="0">
              <a:latin typeface="OPPOSans B" panose="00020600040101010101" pitchFamily="18" charset="-122"/>
              <a:ea typeface="OPPOSans B" panose="00020600040101010101" pitchFamily="18" charset="-122"/>
            </a:endParaRPr>
          </a:p>
        </p:txBody>
      </p:sp>
      <p:sp>
        <p:nvSpPr>
          <p:cNvPr id="15" name="文本框 14">
            <a:extLst>
              <a:ext uri="{FF2B5EF4-FFF2-40B4-BE49-F238E27FC236}">
                <a16:creationId xmlns:a16="http://schemas.microsoft.com/office/drawing/2014/main" id="{9A94DE67-5FBB-C790-001E-D279B64FB121}"/>
              </a:ext>
            </a:extLst>
          </p:cNvPr>
          <p:cNvSpPr txBox="1"/>
          <p:nvPr/>
        </p:nvSpPr>
        <p:spPr>
          <a:xfrm>
            <a:off x="3397250" y="2581571"/>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16" name="文本框 15">
            <a:extLst>
              <a:ext uri="{FF2B5EF4-FFF2-40B4-BE49-F238E27FC236}">
                <a16:creationId xmlns:a16="http://schemas.microsoft.com/office/drawing/2014/main" id="{E7E49FED-95FC-9057-D7DC-7DAAAF60FF4D}"/>
              </a:ext>
            </a:extLst>
          </p:cNvPr>
          <p:cNvSpPr txBox="1"/>
          <p:nvPr/>
        </p:nvSpPr>
        <p:spPr>
          <a:xfrm>
            <a:off x="4539099" y="2797092"/>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30</a:t>
            </a:r>
            <a:endParaRPr lang="en-US" sz="1100" dirty="0">
              <a:latin typeface="OPPOSans B" panose="00020600040101010101" pitchFamily="18" charset="-122"/>
              <a:ea typeface="OPPOSans B" panose="00020600040101010101" pitchFamily="18" charset="-122"/>
            </a:endParaRPr>
          </a:p>
        </p:txBody>
      </p:sp>
      <p:sp>
        <p:nvSpPr>
          <p:cNvPr id="17" name="文本框 16">
            <a:extLst>
              <a:ext uri="{FF2B5EF4-FFF2-40B4-BE49-F238E27FC236}">
                <a16:creationId xmlns:a16="http://schemas.microsoft.com/office/drawing/2014/main" id="{195B7FF8-A4F7-8E55-1D2E-DA021DEDB33B}"/>
              </a:ext>
            </a:extLst>
          </p:cNvPr>
          <p:cNvSpPr txBox="1"/>
          <p:nvPr/>
        </p:nvSpPr>
        <p:spPr>
          <a:xfrm>
            <a:off x="4539099" y="2951869"/>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18" name="文本框 17">
            <a:extLst>
              <a:ext uri="{FF2B5EF4-FFF2-40B4-BE49-F238E27FC236}">
                <a16:creationId xmlns:a16="http://schemas.microsoft.com/office/drawing/2014/main" id="{0EB6B158-514A-BAA8-0F55-C4BC23DB4543}"/>
              </a:ext>
            </a:extLst>
          </p:cNvPr>
          <p:cNvSpPr txBox="1"/>
          <p:nvPr/>
        </p:nvSpPr>
        <p:spPr>
          <a:xfrm>
            <a:off x="5662793" y="2591744"/>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30</a:t>
            </a:r>
            <a:endParaRPr lang="en-US" sz="1100" dirty="0">
              <a:latin typeface="OPPOSans B" panose="00020600040101010101" pitchFamily="18" charset="-122"/>
              <a:ea typeface="OPPOSans B" panose="00020600040101010101" pitchFamily="18" charset="-122"/>
            </a:endParaRPr>
          </a:p>
        </p:txBody>
      </p:sp>
      <p:sp>
        <p:nvSpPr>
          <p:cNvPr id="19" name="文本框 18">
            <a:extLst>
              <a:ext uri="{FF2B5EF4-FFF2-40B4-BE49-F238E27FC236}">
                <a16:creationId xmlns:a16="http://schemas.microsoft.com/office/drawing/2014/main" id="{9F33D480-B3BC-362B-3EEF-28FC3CDBE4CD}"/>
              </a:ext>
            </a:extLst>
          </p:cNvPr>
          <p:cNvSpPr txBox="1"/>
          <p:nvPr/>
        </p:nvSpPr>
        <p:spPr>
          <a:xfrm>
            <a:off x="5662793" y="2746521"/>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20" name="文本框 19">
            <a:extLst>
              <a:ext uri="{FF2B5EF4-FFF2-40B4-BE49-F238E27FC236}">
                <a16:creationId xmlns:a16="http://schemas.microsoft.com/office/drawing/2014/main" id="{34C0A33F-707B-B3F6-5DB4-423E7775A40C}"/>
              </a:ext>
            </a:extLst>
          </p:cNvPr>
          <p:cNvSpPr txBox="1"/>
          <p:nvPr/>
        </p:nvSpPr>
        <p:spPr>
          <a:xfrm>
            <a:off x="6805793" y="1888360"/>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30</a:t>
            </a:r>
            <a:endParaRPr lang="en-US" sz="1100" dirty="0">
              <a:latin typeface="OPPOSans B" panose="00020600040101010101" pitchFamily="18" charset="-122"/>
              <a:ea typeface="OPPOSans B" panose="00020600040101010101" pitchFamily="18" charset="-122"/>
            </a:endParaRPr>
          </a:p>
        </p:txBody>
      </p:sp>
      <p:sp>
        <p:nvSpPr>
          <p:cNvPr id="21" name="文本框 20">
            <a:extLst>
              <a:ext uri="{FF2B5EF4-FFF2-40B4-BE49-F238E27FC236}">
                <a16:creationId xmlns:a16="http://schemas.microsoft.com/office/drawing/2014/main" id="{8CDDE541-3071-1582-ABFE-74C8901D661F}"/>
              </a:ext>
            </a:extLst>
          </p:cNvPr>
          <p:cNvSpPr txBox="1"/>
          <p:nvPr/>
        </p:nvSpPr>
        <p:spPr>
          <a:xfrm>
            <a:off x="6805793" y="2043137"/>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22" name="文本框 21">
            <a:extLst>
              <a:ext uri="{FF2B5EF4-FFF2-40B4-BE49-F238E27FC236}">
                <a16:creationId xmlns:a16="http://schemas.microsoft.com/office/drawing/2014/main" id="{58EFE0D1-E27D-859D-D751-342306142868}"/>
              </a:ext>
            </a:extLst>
          </p:cNvPr>
          <p:cNvSpPr txBox="1"/>
          <p:nvPr/>
        </p:nvSpPr>
        <p:spPr>
          <a:xfrm>
            <a:off x="7948325" y="2426794"/>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30</a:t>
            </a:r>
            <a:endParaRPr lang="en-US" sz="1100" dirty="0">
              <a:latin typeface="OPPOSans B" panose="00020600040101010101" pitchFamily="18" charset="-122"/>
              <a:ea typeface="OPPOSans B" panose="00020600040101010101" pitchFamily="18" charset="-122"/>
            </a:endParaRPr>
          </a:p>
        </p:txBody>
      </p:sp>
      <p:sp>
        <p:nvSpPr>
          <p:cNvPr id="23" name="文本框 22">
            <a:extLst>
              <a:ext uri="{FF2B5EF4-FFF2-40B4-BE49-F238E27FC236}">
                <a16:creationId xmlns:a16="http://schemas.microsoft.com/office/drawing/2014/main" id="{B2CEC9D4-7271-8E61-2188-A4425FD96338}"/>
              </a:ext>
            </a:extLst>
          </p:cNvPr>
          <p:cNvSpPr txBox="1"/>
          <p:nvPr/>
        </p:nvSpPr>
        <p:spPr>
          <a:xfrm>
            <a:off x="7948325" y="2581571"/>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24" name="文本框 23">
            <a:extLst>
              <a:ext uri="{FF2B5EF4-FFF2-40B4-BE49-F238E27FC236}">
                <a16:creationId xmlns:a16="http://schemas.microsoft.com/office/drawing/2014/main" id="{A87AE7C2-3526-B6E7-925A-D0747A746568}"/>
              </a:ext>
            </a:extLst>
          </p:cNvPr>
          <p:cNvSpPr txBox="1"/>
          <p:nvPr/>
        </p:nvSpPr>
        <p:spPr>
          <a:xfrm>
            <a:off x="8947946" y="2956956"/>
            <a:ext cx="767554" cy="46166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en-US" altLang="zh-CN" sz="2400" dirty="0">
                <a:latin typeface="OPPOSans B" panose="00020600040101010101" pitchFamily="18" charset="-122"/>
                <a:ea typeface="OPPOSans B" panose="00020600040101010101" pitchFamily="18" charset="-122"/>
              </a:rPr>
              <a:t>150</a:t>
            </a:r>
            <a:endParaRPr lang="en-US" sz="2400" dirty="0">
              <a:latin typeface="OPPOSans B" panose="00020600040101010101" pitchFamily="18" charset="-122"/>
              <a:ea typeface="OPPOSans B" panose="00020600040101010101" pitchFamily="18" charset="-122"/>
            </a:endParaRPr>
          </a:p>
        </p:txBody>
      </p:sp>
      <p:sp>
        <p:nvSpPr>
          <p:cNvPr id="25" name="文本框 24">
            <a:extLst>
              <a:ext uri="{FF2B5EF4-FFF2-40B4-BE49-F238E27FC236}">
                <a16:creationId xmlns:a16="http://schemas.microsoft.com/office/drawing/2014/main" id="{F667CC25-3E69-0537-146B-98B4497843EE}"/>
              </a:ext>
            </a:extLst>
          </p:cNvPr>
          <p:cNvSpPr txBox="1"/>
          <p:nvPr/>
        </p:nvSpPr>
        <p:spPr>
          <a:xfrm>
            <a:off x="9560722" y="3088967"/>
            <a:ext cx="699210"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en-US" altLang="zh-CN" sz="1200" dirty="0">
                <a:latin typeface="OPPOSans B" panose="00020600040101010101" pitchFamily="18" charset="-122"/>
                <a:ea typeface="OPPOSans B" panose="00020600040101010101" pitchFamily="18" charset="-122"/>
              </a:rPr>
              <a:t>mins</a:t>
            </a:r>
            <a:endParaRPr lang="en-US" sz="1200" dirty="0">
              <a:latin typeface="OPPOSans B" panose="00020600040101010101" pitchFamily="18" charset="-122"/>
              <a:ea typeface="OPPOSans B" panose="00020600040101010101" pitchFamily="18" charset="-122"/>
            </a:endParaRPr>
          </a:p>
        </p:txBody>
      </p:sp>
      <p:sp>
        <p:nvSpPr>
          <p:cNvPr id="27" name="文本框 26">
            <a:extLst>
              <a:ext uri="{FF2B5EF4-FFF2-40B4-BE49-F238E27FC236}">
                <a16:creationId xmlns:a16="http://schemas.microsoft.com/office/drawing/2014/main" id="{0CB2CEEC-4867-F435-5748-8CACA0285CA6}"/>
              </a:ext>
            </a:extLst>
          </p:cNvPr>
          <p:cNvSpPr txBox="1"/>
          <p:nvPr/>
        </p:nvSpPr>
        <p:spPr>
          <a:xfrm>
            <a:off x="3258010" y="3502792"/>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需求沟通</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79F2A44C-C29B-080A-1BAF-B90200114BFB}"/>
              </a:ext>
            </a:extLst>
          </p:cNvPr>
          <p:cNvSpPr txBox="1"/>
          <p:nvPr/>
        </p:nvSpPr>
        <p:spPr>
          <a:xfrm>
            <a:off x="4395184" y="3502792"/>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文件传输</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85A52425-F1AB-99CC-62FE-DE82F813687A}"/>
              </a:ext>
            </a:extLst>
          </p:cNvPr>
          <p:cNvSpPr txBox="1"/>
          <p:nvPr/>
        </p:nvSpPr>
        <p:spPr>
          <a:xfrm>
            <a:off x="5523553" y="3502792"/>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文件合并</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文本框 29">
            <a:extLst>
              <a:ext uri="{FF2B5EF4-FFF2-40B4-BE49-F238E27FC236}">
                <a16:creationId xmlns:a16="http://schemas.microsoft.com/office/drawing/2014/main" id="{2B95CF46-8373-E0D2-3F1C-59CE1120655D}"/>
              </a:ext>
            </a:extLst>
          </p:cNvPr>
          <p:cNvSpPr txBox="1"/>
          <p:nvPr/>
        </p:nvSpPr>
        <p:spPr>
          <a:xfrm>
            <a:off x="6666553" y="3502792"/>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沟通评审</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A40014EC-5118-478E-511B-8C459B621A1E}"/>
              </a:ext>
            </a:extLst>
          </p:cNvPr>
          <p:cNvSpPr txBox="1"/>
          <p:nvPr/>
        </p:nvSpPr>
        <p:spPr>
          <a:xfrm>
            <a:off x="7802027" y="3502792"/>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交付开发</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矩形: 圆角 31">
            <a:extLst>
              <a:ext uri="{FF2B5EF4-FFF2-40B4-BE49-F238E27FC236}">
                <a16:creationId xmlns:a16="http://schemas.microsoft.com/office/drawing/2014/main" id="{3CDA66B2-8D97-340B-25D1-F6CA79294F45}"/>
              </a:ext>
            </a:extLst>
          </p:cNvPr>
          <p:cNvSpPr/>
          <p:nvPr/>
        </p:nvSpPr>
        <p:spPr>
          <a:xfrm>
            <a:off x="4545903" y="3750297"/>
            <a:ext cx="479152" cy="192201"/>
          </a:xfrm>
          <a:prstGeom prst="roundRect">
            <a:avLst>
              <a:gd name="adj" fmla="val 50000"/>
            </a:avLst>
          </a:prstGeom>
          <a:solidFill>
            <a:srgbClr val="FD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4B33CA54-8079-86E6-BE42-E07F38B958DE}"/>
              </a:ext>
            </a:extLst>
          </p:cNvPr>
          <p:cNvSpPr txBox="1"/>
          <p:nvPr/>
        </p:nvSpPr>
        <p:spPr>
          <a:xfrm>
            <a:off x="4486989" y="3754064"/>
            <a:ext cx="596980" cy="18466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高频重复</a:t>
            </a:r>
            <a:endParaRPr 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矩形: 圆角 33">
            <a:extLst>
              <a:ext uri="{FF2B5EF4-FFF2-40B4-BE49-F238E27FC236}">
                <a16:creationId xmlns:a16="http://schemas.microsoft.com/office/drawing/2014/main" id="{C843231B-1491-AAB6-5F81-8F1AEEAD524F}"/>
              </a:ext>
            </a:extLst>
          </p:cNvPr>
          <p:cNvSpPr/>
          <p:nvPr/>
        </p:nvSpPr>
        <p:spPr>
          <a:xfrm>
            <a:off x="5683077" y="3750297"/>
            <a:ext cx="479152" cy="192201"/>
          </a:xfrm>
          <a:prstGeom prst="roundRect">
            <a:avLst>
              <a:gd name="adj" fmla="val 50000"/>
            </a:avLst>
          </a:prstGeom>
          <a:solidFill>
            <a:srgbClr val="FD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6FD134E2-1D18-962B-8360-07C046331D01}"/>
              </a:ext>
            </a:extLst>
          </p:cNvPr>
          <p:cNvSpPr txBox="1"/>
          <p:nvPr/>
        </p:nvSpPr>
        <p:spPr>
          <a:xfrm>
            <a:off x="5624163" y="3754064"/>
            <a:ext cx="596980" cy="18466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高频重复</a:t>
            </a:r>
            <a:endParaRPr 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矩形: 圆角 35">
            <a:extLst>
              <a:ext uri="{FF2B5EF4-FFF2-40B4-BE49-F238E27FC236}">
                <a16:creationId xmlns:a16="http://schemas.microsoft.com/office/drawing/2014/main" id="{24DA87B7-7C85-70F3-00FB-FEF43931592D}"/>
              </a:ext>
            </a:extLst>
          </p:cNvPr>
          <p:cNvSpPr/>
          <p:nvPr/>
        </p:nvSpPr>
        <p:spPr>
          <a:xfrm>
            <a:off x="6820251" y="3750297"/>
            <a:ext cx="479152" cy="192201"/>
          </a:xfrm>
          <a:prstGeom prst="roundRect">
            <a:avLst>
              <a:gd name="adj" fmla="val 50000"/>
            </a:avLst>
          </a:prstGeom>
          <a:solidFill>
            <a:srgbClr val="FD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395658AE-D6B1-0A55-B304-3846EF9E3F8F}"/>
              </a:ext>
            </a:extLst>
          </p:cNvPr>
          <p:cNvSpPr txBox="1"/>
          <p:nvPr/>
        </p:nvSpPr>
        <p:spPr>
          <a:xfrm>
            <a:off x="6761337" y="3754064"/>
            <a:ext cx="596980" cy="184666"/>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高频重复</a:t>
            </a:r>
            <a:endParaRPr lang="en-US" sz="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39" name="直接连接符 38">
            <a:extLst>
              <a:ext uri="{FF2B5EF4-FFF2-40B4-BE49-F238E27FC236}">
                <a16:creationId xmlns:a16="http://schemas.microsoft.com/office/drawing/2014/main" id="{5F0085EC-BF77-0E57-4115-AB53107BCAE0}"/>
              </a:ext>
            </a:extLst>
          </p:cNvPr>
          <p:cNvCxnSpPr/>
          <p:nvPr/>
        </p:nvCxnSpPr>
        <p:spPr>
          <a:xfrm>
            <a:off x="882650" y="5525845"/>
            <a:ext cx="9899650" cy="0"/>
          </a:xfrm>
          <a:prstGeom prst="line">
            <a:avLst/>
          </a:prstGeom>
          <a:ln w="22225">
            <a:solidFill>
              <a:srgbClr val="E31D19"/>
            </a:solidFill>
            <a:prstDash val="sysDot"/>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D2B2401-C4AA-64DB-45FB-B8006047291C}"/>
              </a:ext>
            </a:extLst>
          </p:cNvPr>
          <p:cNvSpPr txBox="1"/>
          <p:nvPr/>
        </p:nvSpPr>
        <p:spPr>
          <a:xfrm>
            <a:off x="1589884" y="5185812"/>
            <a:ext cx="1972466"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en-US" altLang="zh-CN" sz="1200" dirty="0" err="1">
                <a:solidFill>
                  <a:srgbClr val="E31D19"/>
                </a:solidFill>
                <a:latin typeface="OPPOSans B" panose="00020600040101010101" pitchFamily="18" charset="-122"/>
                <a:ea typeface="OPPOSans B" panose="00020600040101010101" pitchFamily="18" charset="-122"/>
              </a:rPr>
              <a:t>Pxiso</a:t>
            </a:r>
            <a:r>
              <a:rPr lang="zh-CN" altLang="en-US" sz="1200" dirty="0">
                <a:solidFill>
                  <a:srgbClr val="E31D19"/>
                </a:solidFill>
                <a:latin typeface="OPPOSans B" panose="00020600040101010101" pitchFamily="18" charset="-122"/>
                <a:ea typeface="OPPOSans B" panose="00020600040101010101" pitchFamily="18" charset="-122"/>
              </a:rPr>
              <a:t>协同设计</a:t>
            </a:r>
            <a:endParaRPr lang="en-US" sz="1200" dirty="0">
              <a:solidFill>
                <a:srgbClr val="E31D19"/>
              </a:solidFill>
              <a:latin typeface="OPPOSans B" panose="00020600040101010101" pitchFamily="18" charset="-122"/>
              <a:ea typeface="OPPOSans B" panose="00020600040101010101" pitchFamily="18" charset="-122"/>
            </a:endParaRPr>
          </a:p>
        </p:txBody>
      </p:sp>
      <p:sp>
        <p:nvSpPr>
          <p:cNvPr id="41" name="椭圆 40">
            <a:extLst>
              <a:ext uri="{FF2B5EF4-FFF2-40B4-BE49-F238E27FC236}">
                <a16:creationId xmlns:a16="http://schemas.microsoft.com/office/drawing/2014/main" id="{A0162A38-25CC-1191-7D7A-6D5B0E50384C}"/>
              </a:ext>
            </a:extLst>
          </p:cNvPr>
          <p:cNvSpPr/>
          <p:nvPr/>
        </p:nvSpPr>
        <p:spPr>
          <a:xfrm>
            <a:off x="3522779" y="5112021"/>
            <a:ext cx="251050" cy="251050"/>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41632792-604C-36A5-8BC2-979DF1387192}"/>
              </a:ext>
            </a:extLst>
          </p:cNvPr>
          <p:cNvSpPr txBox="1"/>
          <p:nvPr/>
        </p:nvSpPr>
        <p:spPr>
          <a:xfrm>
            <a:off x="9560722" y="5185812"/>
            <a:ext cx="699210" cy="276999"/>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en-US" altLang="zh-CN" sz="1200" dirty="0">
                <a:solidFill>
                  <a:srgbClr val="E31D19"/>
                </a:solidFill>
                <a:latin typeface="OPPOSans B" panose="00020600040101010101" pitchFamily="18" charset="-122"/>
                <a:ea typeface="OPPOSans B" panose="00020600040101010101" pitchFamily="18" charset="-122"/>
              </a:rPr>
              <a:t>mins</a:t>
            </a:r>
            <a:endParaRPr lang="en-US" sz="1200" dirty="0">
              <a:solidFill>
                <a:srgbClr val="E31D19"/>
              </a:solidFill>
              <a:latin typeface="OPPOSans B" panose="00020600040101010101" pitchFamily="18" charset="-122"/>
              <a:ea typeface="OPPOSans B" panose="00020600040101010101" pitchFamily="18" charset="-122"/>
            </a:endParaRPr>
          </a:p>
        </p:txBody>
      </p:sp>
      <p:sp>
        <p:nvSpPr>
          <p:cNvPr id="43" name="文本框 42">
            <a:extLst>
              <a:ext uri="{FF2B5EF4-FFF2-40B4-BE49-F238E27FC236}">
                <a16:creationId xmlns:a16="http://schemas.microsoft.com/office/drawing/2014/main" id="{498ABF44-4E56-DF8C-9E09-0342E3EE709F}"/>
              </a:ext>
            </a:extLst>
          </p:cNvPr>
          <p:cNvSpPr txBox="1"/>
          <p:nvPr/>
        </p:nvSpPr>
        <p:spPr>
          <a:xfrm>
            <a:off x="3258010" y="5599637"/>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多人协作</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06455CB5-80A0-E252-2DD9-576E6E0BA783}"/>
              </a:ext>
            </a:extLst>
          </p:cNvPr>
          <p:cNvSpPr txBox="1"/>
          <p:nvPr/>
        </p:nvSpPr>
        <p:spPr>
          <a:xfrm>
            <a:off x="4395184" y="5599637"/>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查看链接</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47F989E9-9154-63BD-B67E-61ACC6135FA9}"/>
              </a:ext>
            </a:extLst>
          </p:cNvPr>
          <p:cNvSpPr txBox="1"/>
          <p:nvPr/>
        </p:nvSpPr>
        <p:spPr>
          <a:xfrm>
            <a:off x="5523553" y="5599637"/>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实时同步</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6" name="文本框 45">
            <a:extLst>
              <a:ext uri="{FF2B5EF4-FFF2-40B4-BE49-F238E27FC236}">
                <a16:creationId xmlns:a16="http://schemas.microsoft.com/office/drawing/2014/main" id="{764B3AF5-A88F-C802-BEEE-B8B2CFAA3084}"/>
              </a:ext>
            </a:extLst>
          </p:cNvPr>
          <p:cNvSpPr txBox="1"/>
          <p:nvPr/>
        </p:nvSpPr>
        <p:spPr>
          <a:xfrm>
            <a:off x="6666553" y="5599637"/>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在线评论</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5E6557A1-F044-5894-6FB8-327E7633BA1B}"/>
              </a:ext>
            </a:extLst>
          </p:cNvPr>
          <p:cNvSpPr txBox="1"/>
          <p:nvPr/>
        </p:nvSpPr>
        <p:spPr>
          <a:xfrm>
            <a:off x="7802027" y="5599637"/>
            <a:ext cx="78059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rPr>
              <a:t>交付开发</a:t>
            </a:r>
            <a:endParaRPr lang="en-US" sz="1100" dirty="0">
              <a:solidFill>
                <a:schemeClr val="bg1">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椭圆 53">
            <a:extLst>
              <a:ext uri="{FF2B5EF4-FFF2-40B4-BE49-F238E27FC236}">
                <a16:creationId xmlns:a16="http://schemas.microsoft.com/office/drawing/2014/main" id="{3A556CBC-2410-C61A-80A5-CA36414BDAC2}"/>
              </a:ext>
            </a:extLst>
          </p:cNvPr>
          <p:cNvSpPr/>
          <p:nvPr/>
        </p:nvSpPr>
        <p:spPr>
          <a:xfrm>
            <a:off x="3599143" y="5464418"/>
            <a:ext cx="98323" cy="98323"/>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6C32FDF1-73A1-C237-17AA-5E2266D3F410}"/>
              </a:ext>
            </a:extLst>
          </p:cNvPr>
          <p:cNvSpPr/>
          <p:nvPr/>
        </p:nvSpPr>
        <p:spPr>
          <a:xfrm>
            <a:off x="4736317" y="5464418"/>
            <a:ext cx="98323" cy="98323"/>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1C3CD5A9-3168-D9B3-86DF-2A6A7777298A}"/>
              </a:ext>
            </a:extLst>
          </p:cNvPr>
          <p:cNvSpPr/>
          <p:nvPr/>
        </p:nvSpPr>
        <p:spPr>
          <a:xfrm>
            <a:off x="5832475" y="5464418"/>
            <a:ext cx="98323" cy="98323"/>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49B20A48-9170-0A9A-69CA-BAF41A02A8D6}"/>
              </a:ext>
            </a:extLst>
          </p:cNvPr>
          <p:cNvSpPr/>
          <p:nvPr/>
        </p:nvSpPr>
        <p:spPr>
          <a:xfrm>
            <a:off x="7000394" y="5464418"/>
            <a:ext cx="98323" cy="98323"/>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6DE4BCC9-AE75-1D9F-E52A-42385ECAEA37}"/>
              </a:ext>
            </a:extLst>
          </p:cNvPr>
          <p:cNvSpPr/>
          <p:nvPr/>
        </p:nvSpPr>
        <p:spPr>
          <a:xfrm>
            <a:off x="8112466" y="5464418"/>
            <a:ext cx="98323" cy="98323"/>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椭圆 58">
            <a:extLst>
              <a:ext uri="{FF2B5EF4-FFF2-40B4-BE49-F238E27FC236}">
                <a16:creationId xmlns:a16="http://schemas.microsoft.com/office/drawing/2014/main" id="{71C08069-D24D-CC0B-F754-ED96099E7A06}"/>
              </a:ext>
            </a:extLst>
          </p:cNvPr>
          <p:cNvSpPr/>
          <p:nvPr/>
        </p:nvSpPr>
        <p:spPr>
          <a:xfrm>
            <a:off x="6884665" y="5033291"/>
            <a:ext cx="329780" cy="329780"/>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椭圆 59">
            <a:extLst>
              <a:ext uri="{FF2B5EF4-FFF2-40B4-BE49-F238E27FC236}">
                <a16:creationId xmlns:a16="http://schemas.microsoft.com/office/drawing/2014/main" id="{A733E6CF-4C27-E617-A6A0-E3D6AAD34F7D}"/>
              </a:ext>
            </a:extLst>
          </p:cNvPr>
          <p:cNvSpPr/>
          <p:nvPr/>
        </p:nvSpPr>
        <p:spPr>
          <a:xfrm>
            <a:off x="8095061" y="5247343"/>
            <a:ext cx="115728" cy="115728"/>
          </a:xfrm>
          <a:prstGeom prst="ellipse">
            <a:avLst/>
          </a:pr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本框 60">
            <a:extLst>
              <a:ext uri="{FF2B5EF4-FFF2-40B4-BE49-F238E27FC236}">
                <a16:creationId xmlns:a16="http://schemas.microsoft.com/office/drawing/2014/main" id="{19760ACC-B407-A6F7-8FF6-E57B8A50492B}"/>
              </a:ext>
            </a:extLst>
          </p:cNvPr>
          <p:cNvSpPr txBox="1"/>
          <p:nvPr/>
        </p:nvSpPr>
        <p:spPr>
          <a:xfrm>
            <a:off x="9108077" y="5033291"/>
            <a:ext cx="767554" cy="46166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nSpc>
                <a:spcPct val="100000"/>
              </a:lnSpc>
            </a:pPr>
            <a:r>
              <a:rPr lang="en-US" altLang="zh-CN" sz="2400" dirty="0">
                <a:solidFill>
                  <a:srgbClr val="E31D19"/>
                </a:solidFill>
                <a:latin typeface="OPPOSans B" panose="00020600040101010101" pitchFamily="18" charset="-122"/>
                <a:ea typeface="OPPOSans B" panose="00020600040101010101" pitchFamily="18" charset="-122"/>
              </a:rPr>
              <a:t>30</a:t>
            </a:r>
            <a:endParaRPr lang="en-US" sz="2400" dirty="0">
              <a:solidFill>
                <a:srgbClr val="E31D19"/>
              </a:solidFill>
              <a:latin typeface="OPPOSans B" panose="00020600040101010101" pitchFamily="18" charset="-122"/>
              <a:ea typeface="OPPOSans B" panose="00020600040101010101" pitchFamily="18" charset="-122"/>
            </a:endParaRPr>
          </a:p>
        </p:txBody>
      </p:sp>
      <p:sp>
        <p:nvSpPr>
          <p:cNvPr id="62" name="文本框 61">
            <a:extLst>
              <a:ext uri="{FF2B5EF4-FFF2-40B4-BE49-F238E27FC236}">
                <a16:creationId xmlns:a16="http://schemas.microsoft.com/office/drawing/2014/main" id="{935DF51D-8570-0C00-59CA-3E7192E697BC}"/>
              </a:ext>
            </a:extLst>
          </p:cNvPr>
          <p:cNvSpPr txBox="1"/>
          <p:nvPr/>
        </p:nvSpPr>
        <p:spPr>
          <a:xfrm>
            <a:off x="4539099" y="5083579"/>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0</a:t>
            </a:r>
            <a:endParaRPr lang="en-US" sz="1100" dirty="0">
              <a:latin typeface="OPPOSans B" panose="00020600040101010101" pitchFamily="18" charset="-122"/>
              <a:ea typeface="OPPOSans B" panose="00020600040101010101" pitchFamily="18" charset="-122"/>
            </a:endParaRPr>
          </a:p>
        </p:txBody>
      </p:sp>
      <p:sp>
        <p:nvSpPr>
          <p:cNvPr id="63" name="文本框 62">
            <a:extLst>
              <a:ext uri="{FF2B5EF4-FFF2-40B4-BE49-F238E27FC236}">
                <a16:creationId xmlns:a16="http://schemas.microsoft.com/office/drawing/2014/main" id="{9E352892-5937-6E64-D5A5-F46518C8D6C8}"/>
              </a:ext>
            </a:extLst>
          </p:cNvPr>
          <p:cNvSpPr txBox="1"/>
          <p:nvPr/>
        </p:nvSpPr>
        <p:spPr>
          <a:xfrm>
            <a:off x="4539099" y="5238356"/>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64" name="文本框 63">
            <a:extLst>
              <a:ext uri="{FF2B5EF4-FFF2-40B4-BE49-F238E27FC236}">
                <a16:creationId xmlns:a16="http://schemas.microsoft.com/office/drawing/2014/main" id="{5B57DC4F-14B7-CCBD-4BCC-C6ABAD9CFC98}"/>
              </a:ext>
            </a:extLst>
          </p:cNvPr>
          <p:cNvSpPr txBox="1"/>
          <p:nvPr/>
        </p:nvSpPr>
        <p:spPr>
          <a:xfrm>
            <a:off x="5617285" y="5083579"/>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0</a:t>
            </a:r>
            <a:endParaRPr lang="en-US" sz="1100" dirty="0">
              <a:latin typeface="OPPOSans B" panose="00020600040101010101" pitchFamily="18" charset="-122"/>
              <a:ea typeface="OPPOSans B" panose="00020600040101010101" pitchFamily="18" charset="-122"/>
            </a:endParaRPr>
          </a:p>
        </p:txBody>
      </p:sp>
      <p:sp>
        <p:nvSpPr>
          <p:cNvPr id="65" name="文本框 64">
            <a:extLst>
              <a:ext uri="{FF2B5EF4-FFF2-40B4-BE49-F238E27FC236}">
                <a16:creationId xmlns:a16="http://schemas.microsoft.com/office/drawing/2014/main" id="{5BFF8679-FA7C-264D-D103-05CC79A5976B}"/>
              </a:ext>
            </a:extLst>
          </p:cNvPr>
          <p:cNvSpPr txBox="1"/>
          <p:nvPr/>
        </p:nvSpPr>
        <p:spPr>
          <a:xfrm>
            <a:off x="5617285" y="5238356"/>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66" name="文本框 65">
            <a:extLst>
              <a:ext uri="{FF2B5EF4-FFF2-40B4-BE49-F238E27FC236}">
                <a16:creationId xmlns:a16="http://schemas.microsoft.com/office/drawing/2014/main" id="{52C77A97-1B04-D85E-2EC1-E5DE10665421}"/>
              </a:ext>
            </a:extLst>
          </p:cNvPr>
          <p:cNvSpPr txBox="1"/>
          <p:nvPr/>
        </p:nvSpPr>
        <p:spPr>
          <a:xfrm>
            <a:off x="3397250" y="4709891"/>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10</a:t>
            </a:r>
            <a:endParaRPr lang="en-US" sz="1100" dirty="0">
              <a:latin typeface="OPPOSans B" panose="00020600040101010101" pitchFamily="18" charset="-122"/>
              <a:ea typeface="OPPOSans B" panose="00020600040101010101" pitchFamily="18" charset="-122"/>
            </a:endParaRPr>
          </a:p>
        </p:txBody>
      </p:sp>
      <p:sp>
        <p:nvSpPr>
          <p:cNvPr id="67" name="文本框 66">
            <a:extLst>
              <a:ext uri="{FF2B5EF4-FFF2-40B4-BE49-F238E27FC236}">
                <a16:creationId xmlns:a16="http://schemas.microsoft.com/office/drawing/2014/main" id="{924E39B3-17FC-C406-B684-FCC2E1EE9B1E}"/>
              </a:ext>
            </a:extLst>
          </p:cNvPr>
          <p:cNvSpPr txBox="1"/>
          <p:nvPr/>
        </p:nvSpPr>
        <p:spPr>
          <a:xfrm>
            <a:off x="3397250" y="4864668"/>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68" name="文本框 67">
            <a:extLst>
              <a:ext uri="{FF2B5EF4-FFF2-40B4-BE49-F238E27FC236}">
                <a16:creationId xmlns:a16="http://schemas.microsoft.com/office/drawing/2014/main" id="{0E6EB0A0-8D3F-E2A3-F75E-A79DA667C41D}"/>
              </a:ext>
            </a:extLst>
          </p:cNvPr>
          <p:cNvSpPr txBox="1"/>
          <p:nvPr/>
        </p:nvSpPr>
        <p:spPr>
          <a:xfrm>
            <a:off x="6805793" y="4643683"/>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15</a:t>
            </a:r>
            <a:endParaRPr lang="en-US" sz="1100" dirty="0">
              <a:latin typeface="OPPOSans B" panose="00020600040101010101" pitchFamily="18" charset="-122"/>
              <a:ea typeface="OPPOSans B" panose="00020600040101010101" pitchFamily="18" charset="-122"/>
            </a:endParaRPr>
          </a:p>
        </p:txBody>
      </p:sp>
      <p:sp>
        <p:nvSpPr>
          <p:cNvPr id="69" name="文本框 68">
            <a:extLst>
              <a:ext uri="{FF2B5EF4-FFF2-40B4-BE49-F238E27FC236}">
                <a16:creationId xmlns:a16="http://schemas.microsoft.com/office/drawing/2014/main" id="{95AF3BF6-A720-B016-6D8B-C4C4C8076805}"/>
              </a:ext>
            </a:extLst>
          </p:cNvPr>
          <p:cNvSpPr txBox="1"/>
          <p:nvPr/>
        </p:nvSpPr>
        <p:spPr>
          <a:xfrm>
            <a:off x="6805793" y="4798460"/>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
        <p:nvSpPr>
          <p:cNvPr id="70" name="文本框 69">
            <a:extLst>
              <a:ext uri="{FF2B5EF4-FFF2-40B4-BE49-F238E27FC236}">
                <a16:creationId xmlns:a16="http://schemas.microsoft.com/office/drawing/2014/main" id="{A09488CE-0D8B-9343-E1A3-7BFEA47EFC3C}"/>
              </a:ext>
            </a:extLst>
          </p:cNvPr>
          <p:cNvSpPr txBox="1"/>
          <p:nvPr/>
        </p:nvSpPr>
        <p:spPr>
          <a:xfrm>
            <a:off x="7910206" y="4840696"/>
            <a:ext cx="502110" cy="261610"/>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1100" dirty="0">
                <a:latin typeface="OPPOSans B" panose="00020600040101010101" pitchFamily="18" charset="-122"/>
                <a:ea typeface="OPPOSans B" panose="00020600040101010101" pitchFamily="18" charset="-122"/>
              </a:rPr>
              <a:t>5</a:t>
            </a:r>
            <a:endParaRPr lang="en-US" sz="1100" dirty="0">
              <a:latin typeface="OPPOSans B" panose="00020600040101010101" pitchFamily="18" charset="-122"/>
              <a:ea typeface="OPPOSans B" panose="00020600040101010101" pitchFamily="18" charset="-122"/>
            </a:endParaRPr>
          </a:p>
        </p:txBody>
      </p:sp>
      <p:sp>
        <p:nvSpPr>
          <p:cNvPr id="71" name="文本框 70">
            <a:extLst>
              <a:ext uri="{FF2B5EF4-FFF2-40B4-BE49-F238E27FC236}">
                <a16:creationId xmlns:a16="http://schemas.microsoft.com/office/drawing/2014/main" id="{D1AE9CE3-831B-132F-C972-E9FE5E2EC8FA}"/>
              </a:ext>
            </a:extLst>
          </p:cNvPr>
          <p:cNvSpPr txBox="1"/>
          <p:nvPr/>
        </p:nvSpPr>
        <p:spPr>
          <a:xfrm>
            <a:off x="7910206" y="4995473"/>
            <a:ext cx="502110" cy="20005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700" dirty="0">
                <a:latin typeface="OPPOSans B" panose="00020600040101010101" pitchFamily="18" charset="-122"/>
                <a:ea typeface="OPPOSans B" panose="00020600040101010101" pitchFamily="18" charset="-122"/>
              </a:rPr>
              <a:t>mins</a:t>
            </a:r>
            <a:endParaRPr lang="en-US" sz="700" dirty="0">
              <a:latin typeface="OPPOSans B" panose="00020600040101010101" pitchFamily="18" charset="-122"/>
              <a:ea typeface="OPPOSans B" panose="00020600040101010101" pitchFamily="18" charset="-122"/>
            </a:endParaRPr>
          </a:p>
        </p:txBody>
      </p:sp>
    </p:spTree>
    <p:extLst>
      <p:ext uri="{BB962C8B-B14F-4D97-AF65-F5344CB8AC3E}">
        <p14:creationId xmlns:p14="http://schemas.microsoft.com/office/powerpoint/2010/main" val="365806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2F7B71-56C9-F52B-D790-32AB5C9114D2}"/>
              </a:ext>
            </a:extLst>
          </p:cNvPr>
          <p:cNvPicPr>
            <a:picLocks noChangeAspect="1"/>
          </p:cNvPicPr>
          <p:nvPr/>
        </p:nvPicPr>
        <p:blipFill>
          <a:blip r:embed="rId2"/>
          <a:stretch>
            <a:fillRect/>
          </a:stretch>
        </p:blipFill>
        <p:spPr>
          <a:xfrm>
            <a:off x="9525" y="0"/>
            <a:ext cx="12172950" cy="6858000"/>
          </a:xfrm>
          <a:prstGeom prst="rect">
            <a:avLst/>
          </a:prstGeom>
        </p:spPr>
      </p:pic>
      <p:sp>
        <p:nvSpPr>
          <p:cNvPr id="5" name="文本框 4">
            <a:extLst>
              <a:ext uri="{FF2B5EF4-FFF2-40B4-BE49-F238E27FC236}">
                <a16:creationId xmlns:a16="http://schemas.microsoft.com/office/drawing/2014/main" id="{E706B2A7-7100-93FC-8DDD-8DA479154D97}"/>
              </a:ext>
            </a:extLst>
          </p:cNvPr>
          <p:cNvSpPr txBox="1"/>
          <p:nvPr/>
        </p:nvSpPr>
        <p:spPr>
          <a:xfrm>
            <a:off x="5033567" y="605993"/>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每次交付至少</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 name="文本框 5">
            <a:extLst>
              <a:ext uri="{FF2B5EF4-FFF2-40B4-BE49-F238E27FC236}">
                <a16:creationId xmlns:a16="http://schemas.microsoft.com/office/drawing/2014/main" id="{3CB218BA-3954-1654-E43B-A391668CBEF7}"/>
              </a:ext>
            </a:extLst>
          </p:cNvPr>
          <p:cNvSpPr txBox="1"/>
          <p:nvPr/>
        </p:nvSpPr>
        <p:spPr>
          <a:xfrm>
            <a:off x="3477817" y="926004"/>
            <a:ext cx="5236366"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3200" dirty="0">
                <a:latin typeface="OPPOSans B" panose="00020600040101010101" pitchFamily="18" charset="-122"/>
                <a:ea typeface="OPPOSans B" panose="00020600040101010101" pitchFamily="18" charset="-122"/>
              </a:rPr>
              <a:t>节省</a:t>
            </a:r>
            <a:r>
              <a:rPr lang="en-US" altLang="zh-CN" sz="3200" dirty="0">
                <a:latin typeface="OPPOSans B" panose="00020600040101010101" pitchFamily="18" charset="-122"/>
                <a:ea typeface="OPPOSans B" panose="00020600040101010101" pitchFamily="18" charset="-122"/>
              </a:rPr>
              <a:t>2</a:t>
            </a:r>
            <a:r>
              <a:rPr lang="zh-CN" altLang="en-US" sz="3200" dirty="0">
                <a:latin typeface="OPPOSans B" panose="00020600040101010101" pitchFamily="18" charset="-122"/>
                <a:ea typeface="OPPOSans B" panose="00020600040101010101" pitchFamily="18" charset="-122"/>
              </a:rPr>
              <a:t>小时重复工作</a:t>
            </a:r>
            <a:endParaRPr lang="en-US" sz="3200" dirty="0">
              <a:latin typeface="OPPOSans B" panose="00020600040101010101" pitchFamily="18" charset="-122"/>
              <a:ea typeface="OPPOSans B" panose="00020600040101010101" pitchFamily="18" charset="-122"/>
            </a:endParaRPr>
          </a:p>
        </p:txBody>
      </p:sp>
      <p:sp>
        <p:nvSpPr>
          <p:cNvPr id="14" name="任意多边形: 形状 13">
            <a:extLst>
              <a:ext uri="{FF2B5EF4-FFF2-40B4-BE49-F238E27FC236}">
                <a16:creationId xmlns:a16="http://schemas.microsoft.com/office/drawing/2014/main" id="{FA571F3D-C5CB-D6CA-29A3-BD7D359E76A6}"/>
              </a:ext>
            </a:extLst>
          </p:cNvPr>
          <p:cNvSpPr/>
          <p:nvPr/>
        </p:nvSpPr>
        <p:spPr>
          <a:xfrm>
            <a:off x="869951" y="4165862"/>
            <a:ext cx="10077450" cy="1657089"/>
          </a:xfrm>
          <a:custGeom>
            <a:avLst/>
            <a:gdLst>
              <a:gd name="connsiteX0" fmla="*/ 468 w 10077450"/>
              <a:gd name="connsiteY0" fmla="*/ 0 h 1657089"/>
              <a:gd name="connsiteX1" fmla="*/ 515285 w 10077450"/>
              <a:gd name="connsiteY1" fmla="*/ 0 h 1657089"/>
              <a:gd name="connsiteX2" fmla="*/ 514351 w 10077450"/>
              <a:gd name="connsiteY2" fmla="*/ 9265 h 1657089"/>
              <a:gd name="connsiteX3" fmla="*/ 537283 w 10077450"/>
              <a:gd name="connsiteY3" fmla="*/ 236739 h 1657089"/>
              <a:gd name="connsiteX4" fmla="*/ 1643064 w 10077450"/>
              <a:gd name="connsiteY4" fmla="*/ 1137977 h 1657089"/>
              <a:gd name="connsiteX5" fmla="*/ 8434387 w 10077450"/>
              <a:gd name="connsiteY5" fmla="*/ 1137978 h 1657089"/>
              <a:gd name="connsiteX6" fmla="*/ 9563100 w 10077450"/>
              <a:gd name="connsiteY6" fmla="*/ 9265 h 1657089"/>
              <a:gd name="connsiteX7" fmla="*/ 9563101 w 10077450"/>
              <a:gd name="connsiteY7" fmla="*/ 9265 h 1657089"/>
              <a:gd name="connsiteX8" fmla="*/ 9562633 w 10077450"/>
              <a:gd name="connsiteY8" fmla="*/ 0 h 1657089"/>
              <a:gd name="connsiteX9" fmla="*/ 10076982 w 10077450"/>
              <a:gd name="connsiteY9" fmla="*/ 0 h 1657089"/>
              <a:gd name="connsiteX10" fmla="*/ 10077450 w 10077450"/>
              <a:gd name="connsiteY10" fmla="*/ 9264 h 1657089"/>
              <a:gd name="connsiteX11" fmla="*/ 8429625 w 10077450"/>
              <a:gd name="connsiteY11" fmla="*/ 1657089 h 1657089"/>
              <a:gd name="connsiteX12" fmla="*/ 1647825 w 10077450"/>
              <a:gd name="connsiteY12" fmla="*/ 1657089 h 1657089"/>
              <a:gd name="connsiteX13" fmla="*/ 0 w 10077450"/>
              <a:gd name="connsiteY13" fmla="*/ 9264 h 1657089"/>
              <a:gd name="connsiteX14" fmla="*/ 468 w 10077450"/>
              <a:gd name="connsiteY14" fmla="*/ 0 h 16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77450" h="1657089">
                <a:moveTo>
                  <a:pt x="468" y="0"/>
                </a:moveTo>
                <a:lnTo>
                  <a:pt x="515285" y="0"/>
                </a:lnTo>
                <a:lnTo>
                  <a:pt x="514351" y="9265"/>
                </a:lnTo>
                <a:lnTo>
                  <a:pt x="537283" y="236739"/>
                </a:lnTo>
                <a:cubicBezTo>
                  <a:pt x="642531" y="751075"/>
                  <a:pt x="1097615" y="1137977"/>
                  <a:pt x="1643064" y="1137977"/>
                </a:cubicBezTo>
                <a:lnTo>
                  <a:pt x="8434387" y="1137978"/>
                </a:lnTo>
                <a:cubicBezTo>
                  <a:pt x="9057758" y="1137978"/>
                  <a:pt x="9563100" y="632636"/>
                  <a:pt x="9563100" y="9265"/>
                </a:cubicBezTo>
                <a:lnTo>
                  <a:pt x="9563101" y="9265"/>
                </a:lnTo>
                <a:lnTo>
                  <a:pt x="9562633" y="0"/>
                </a:lnTo>
                <a:lnTo>
                  <a:pt x="10076982" y="0"/>
                </a:lnTo>
                <a:lnTo>
                  <a:pt x="10077450" y="9264"/>
                </a:lnTo>
                <a:cubicBezTo>
                  <a:pt x="10077450" y="919333"/>
                  <a:pt x="9339694" y="1657089"/>
                  <a:pt x="8429625" y="1657089"/>
                </a:cubicBezTo>
                <a:lnTo>
                  <a:pt x="1647825" y="1657089"/>
                </a:lnTo>
                <a:cubicBezTo>
                  <a:pt x="737756" y="1657089"/>
                  <a:pt x="0" y="919333"/>
                  <a:pt x="0" y="9264"/>
                </a:cubicBezTo>
                <a:lnTo>
                  <a:pt x="468" y="0"/>
                </a:lnTo>
                <a:close/>
              </a:path>
            </a:pathLst>
          </a:cu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任意多边形: 形状 12">
            <a:extLst>
              <a:ext uri="{FF2B5EF4-FFF2-40B4-BE49-F238E27FC236}">
                <a16:creationId xmlns:a16="http://schemas.microsoft.com/office/drawing/2014/main" id="{B6C63257-477A-6F8E-EBF9-5EE4B9B0E5D9}"/>
              </a:ext>
            </a:extLst>
          </p:cNvPr>
          <p:cNvSpPr/>
          <p:nvPr/>
        </p:nvSpPr>
        <p:spPr>
          <a:xfrm>
            <a:off x="870419" y="2527301"/>
            <a:ext cx="10076514" cy="1638561"/>
          </a:xfrm>
          <a:custGeom>
            <a:avLst/>
            <a:gdLst>
              <a:gd name="connsiteX0" fmla="*/ 1647357 w 10076514"/>
              <a:gd name="connsiteY0" fmla="*/ 0 h 1638561"/>
              <a:gd name="connsiteX1" fmla="*/ 8429157 w 10076514"/>
              <a:gd name="connsiteY1" fmla="*/ 0 h 1638561"/>
              <a:gd name="connsiteX2" fmla="*/ 10068474 w 10076514"/>
              <a:gd name="connsiteY2" fmla="*/ 1479344 h 1638561"/>
              <a:gd name="connsiteX3" fmla="*/ 10076514 w 10076514"/>
              <a:gd name="connsiteY3" fmla="*/ 1638561 h 1638561"/>
              <a:gd name="connsiteX4" fmla="*/ 9562165 w 10076514"/>
              <a:gd name="connsiteY4" fmla="*/ 1638561 h 1638561"/>
              <a:gd name="connsiteX5" fmla="*/ 9556806 w 10076514"/>
              <a:gd name="connsiteY5" fmla="*/ 1532422 h 1638561"/>
              <a:gd name="connsiteX6" fmla="*/ 8433920 w 10076514"/>
              <a:gd name="connsiteY6" fmla="*/ 519113 h 1638561"/>
              <a:gd name="connsiteX7" fmla="*/ 1642596 w 10076514"/>
              <a:gd name="connsiteY7" fmla="*/ 519113 h 1638561"/>
              <a:gd name="connsiteX8" fmla="*/ 536815 w 10076514"/>
              <a:gd name="connsiteY8" fmla="*/ 1420351 h 1638561"/>
              <a:gd name="connsiteX9" fmla="*/ 514817 w 10076514"/>
              <a:gd name="connsiteY9" fmla="*/ 1638561 h 1638561"/>
              <a:gd name="connsiteX10" fmla="*/ 0 w 10076514"/>
              <a:gd name="connsiteY10" fmla="*/ 1638561 h 1638561"/>
              <a:gd name="connsiteX11" fmla="*/ 8040 w 10076514"/>
              <a:gd name="connsiteY11" fmla="*/ 1479344 h 1638561"/>
              <a:gd name="connsiteX12" fmla="*/ 1647357 w 10076514"/>
              <a:gd name="connsiteY12" fmla="*/ 0 h 1638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76514" h="1638561">
                <a:moveTo>
                  <a:pt x="1647357" y="0"/>
                </a:moveTo>
                <a:lnTo>
                  <a:pt x="8429157" y="0"/>
                </a:lnTo>
                <a:cubicBezTo>
                  <a:pt x="9282347" y="0"/>
                  <a:pt x="9984089" y="648418"/>
                  <a:pt x="10068474" y="1479344"/>
                </a:cubicBezTo>
                <a:lnTo>
                  <a:pt x="10076514" y="1638561"/>
                </a:lnTo>
                <a:lnTo>
                  <a:pt x="9562165" y="1638561"/>
                </a:lnTo>
                <a:lnTo>
                  <a:pt x="9556806" y="1532422"/>
                </a:lnTo>
                <a:cubicBezTo>
                  <a:pt x="9499004" y="963261"/>
                  <a:pt x="9018330" y="519113"/>
                  <a:pt x="8433920" y="519113"/>
                </a:cubicBezTo>
                <a:lnTo>
                  <a:pt x="1642596" y="519113"/>
                </a:lnTo>
                <a:cubicBezTo>
                  <a:pt x="1097147" y="519113"/>
                  <a:pt x="642063" y="906016"/>
                  <a:pt x="536815" y="1420351"/>
                </a:cubicBezTo>
                <a:lnTo>
                  <a:pt x="514817" y="1638561"/>
                </a:lnTo>
                <a:lnTo>
                  <a:pt x="0" y="1638561"/>
                </a:lnTo>
                <a:lnTo>
                  <a:pt x="8040" y="1479344"/>
                </a:lnTo>
                <a:cubicBezTo>
                  <a:pt x="92425" y="648418"/>
                  <a:pt x="794167" y="0"/>
                  <a:pt x="1647357" y="0"/>
                </a:cubicBezTo>
                <a:close/>
              </a:path>
            </a:pathLst>
          </a:custGeom>
          <a:gradFill>
            <a:gsLst>
              <a:gs pos="0">
                <a:srgbClr val="E31D19"/>
              </a:gs>
              <a:gs pos="100000">
                <a:srgbClr val="E31D19">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椭圆 15">
            <a:extLst>
              <a:ext uri="{FF2B5EF4-FFF2-40B4-BE49-F238E27FC236}">
                <a16:creationId xmlns:a16="http://schemas.microsoft.com/office/drawing/2014/main" id="{AA275F1C-F96E-46B5-04ED-C085CF794DEB}"/>
              </a:ext>
            </a:extLst>
          </p:cNvPr>
          <p:cNvSpPr/>
          <p:nvPr/>
        </p:nvSpPr>
        <p:spPr>
          <a:xfrm>
            <a:off x="1053109" y="3158629"/>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A6C1B2A8-A738-31F4-2683-5E3E08BF7E13}"/>
              </a:ext>
            </a:extLst>
          </p:cNvPr>
          <p:cNvSpPr/>
          <p:nvPr/>
        </p:nvSpPr>
        <p:spPr>
          <a:xfrm>
            <a:off x="2564409"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3FCE3CE3-3AE3-45BB-3814-5E9ABAEF2AEC}"/>
              </a:ext>
            </a:extLst>
          </p:cNvPr>
          <p:cNvSpPr/>
          <p:nvPr/>
        </p:nvSpPr>
        <p:spPr>
          <a:xfrm>
            <a:off x="3842076"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24967A94-EFF4-20B8-AA0F-EC3DAD23F196}"/>
              </a:ext>
            </a:extLst>
          </p:cNvPr>
          <p:cNvSpPr/>
          <p:nvPr/>
        </p:nvSpPr>
        <p:spPr>
          <a:xfrm>
            <a:off x="5119743"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7AA55BFA-C99E-2BC9-127D-5E73CB399DEE}"/>
              </a:ext>
            </a:extLst>
          </p:cNvPr>
          <p:cNvSpPr/>
          <p:nvPr/>
        </p:nvSpPr>
        <p:spPr>
          <a:xfrm>
            <a:off x="6397410"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A3A60309-E82A-6768-C34D-6EE8EC5D4EB3}"/>
              </a:ext>
            </a:extLst>
          </p:cNvPr>
          <p:cNvSpPr/>
          <p:nvPr/>
        </p:nvSpPr>
        <p:spPr>
          <a:xfrm>
            <a:off x="7675077"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C192DFE6-E19F-3B26-A0BE-DD0E409FAFED}"/>
              </a:ext>
            </a:extLst>
          </p:cNvPr>
          <p:cNvSpPr/>
          <p:nvPr/>
        </p:nvSpPr>
        <p:spPr>
          <a:xfrm>
            <a:off x="8952743" y="2508773"/>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36D9369B-8E3D-747D-EC56-69BAB66D2EF0}"/>
              </a:ext>
            </a:extLst>
          </p:cNvPr>
          <p:cNvSpPr/>
          <p:nvPr/>
        </p:nvSpPr>
        <p:spPr>
          <a:xfrm>
            <a:off x="10216288" y="3158629"/>
            <a:ext cx="540741" cy="540741"/>
          </a:xfrm>
          <a:prstGeom prst="ellipse">
            <a:avLst/>
          </a:prstGeom>
          <a:solidFill>
            <a:srgbClr val="E31D19"/>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30F22CDB-A26B-EB06-4AB1-1683BBF897F4}"/>
              </a:ext>
            </a:extLst>
          </p:cNvPr>
          <p:cNvSpPr/>
          <p:nvPr/>
        </p:nvSpPr>
        <p:spPr>
          <a:xfrm>
            <a:off x="2564409"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721566FC-FCF5-1F44-05D3-0A4B805C4B93}"/>
              </a:ext>
            </a:extLst>
          </p:cNvPr>
          <p:cNvSpPr/>
          <p:nvPr/>
        </p:nvSpPr>
        <p:spPr>
          <a:xfrm>
            <a:off x="3842076"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EEA06829-8779-8C0F-1031-144E12234E90}"/>
              </a:ext>
            </a:extLst>
          </p:cNvPr>
          <p:cNvSpPr/>
          <p:nvPr/>
        </p:nvSpPr>
        <p:spPr>
          <a:xfrm>
            <a:off x="5119743"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47336D36-0389-028B-2353-3B5627F9F960}"/>
              </a:ext>
            </a:extLst>
          </p:cNvPr>
          <p:cNvSpPr/>
          <p:nvPr/>
        </p:nvSpPr>
        <p:spPr>
          <a:xfrm>
            <a:off x="6397410"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7A30FD49-E28C-4F6F-E71F-0D92AF7644D9}"/>
              </a:ext>
            </a:extLst>
          </p:cNvPr>
          <p:cNvSpPr/>
          <p:nvPr/>
        </p:nvSpPr>
        <p:spPr>
          <a:xfrm>
            <a:off x="7675077"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26424B74-4EDA-4331-3AD0-7F482E7248E7}"/>
              </a:ext>
            </a:extLst>
          </p:cNvPr>
          <p:cNvSpPr/>
          <p:nvPr/>
        </p:nvSpPr>
        <p:spPr>
          <a:xfrm>
            <a:off x="8952743" y="5306444"/>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FADEEDD0-B122-95B3-C738-19740E14C2BF}"/>
              </a:ext>
            </a:extLst>
          </p:cNvPr>
          <p:cNvSpPr/>
          <p:nvPr/>
        </p:nvSpPr>
        <p:spPr>
          <a:xfrm>
            <a:off x="1053109" y="4641643"/>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35E1754A-70AD-9BB8-7992-823633EAC110}"/>
              </a:ext>
            </a:extLst>
          </p:cNvPr>
          <p:cNvSpPr/>
          <p:nvPr/>
        </p:nvSpPr>
        <p:spPr>
          <a:xfrm>
            <a:off x="10212617" y="4641643"/>
            <a:ext cx="540741" cy="540741"/>
          </a:xfrm>
          <a:prstGeom prst="ellipse">
            <a:avLst/>
          </a:prstGeom>
          <a:solidFill>
            <a:schemeClr val="tx1"/>
          </a:solidFill>
          <a:ln>
            <a:solidFill>
              <a:schemeClr val="bg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组合 33">
            <a:extLst>
              <a:ext uri="{FF2B5EF4-FFF2-40B4-BE49-F238E27FC236}">
                <a16:creationId xmlns:a16="http://schemas.microsoft.com/office/drawing/2014/main" id="{62FF6FCA-9D5A-B892-0456-DEE24033D751}"/>
              </a:ext>
            </a:extLst>
          </p:cNvPr>
          <p:cNvGrpSpPr/>
          <p:nvPr/>
        </p:nvGrpSpPr>
        <p:grpSpPr>
          <a:xfrm>
            <a:off x="7199089" y="2709162"/>
            <a:ext cx="215048" cy="139962"/>
            <a:chOff x="7145332" y="2692138"/>
            <a:chExt cx="353962" cy="230373"/>
          </a:xfrm>
        </p:grpSpPr>
        <p:sp>
          <p:nvSpPr>
            <p:cNvPr id="32" name="等腰三角形 31">
              <a:extLst>
                <a:ext uri="{FF2B5EF4-FFF2-40B4-BE49-F238E27FC236}">
                  <a16:creationId xmlns:a16="http://schemas.microsoft.com/office/drawing/2014/main" id="{5C392644-696A-9672-27E3-28BAFC53DBB4}"/>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等腰三角形 32">
              <a:extLst>
                <a:ext uri="{FF2B5EF4-FFF2-40B4-BE49-F238E27FC236}">
                  <a16:creationId xmlns:a16="http://schemas.microsoft.com/office/drawing/2014/main" id="{68372132-3C9D-7696-E1A0-CDC41821BE52}"/>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a:extLst>
              <a:ext uri="{FF2B5EF4-FFF2-40B4-BE49-F238E27FC236}">
                <a16:creationId xmlns:a16="http://schemas.microsoft.com/office/drawing/2014/main" id="{F389D870-59EA-7C9E-9336-A56BAC2A0C37}"/>
              </a:ext>
            </a:extLst>
          </p:cNvPr>
          <p:cNvGrpSpPr/>
          <p:nvPr/>
        </p:nvGrpSpPr>
        <p:grpSpPr>
          <a:xfrm>
            <a:off x="5938616" y="2709162"/>
            <a:ext cx="215048" cy="139962"/>
            <a:chOff x="7145332" y="2692138"/>
            <a:chExt cx="353962" cy="230373"/>
          </a:xfrm>
        </p:grpSpPr>
        <p:sp>
          <p:nvSpPr>
            <p:cNvPr id="36" name="等腰三角形 35">
              <a:extLst>
                <a:ext uri="{FF2B5EF4-FFF2-40B4-BE49-F238E27FC236}">
                  <a16:creationId xmlns:a16="http://schemas.microsoft.com/office/drawing/2014/main" id="{6C32EFE6-22A2-A423-D05E-359D882056DA}"/>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等腰三角形 36">
              <a:extLst>
                <a:ext uri="{FF2B5EF4-FFF2-40B4-BE49-F238E27FC236}">
                  <a16:creationId xmlns:a16="http://schemas.microsoft.com/office/drawing/2014/main" id="{F4E2DB11-0307-D72A-F885-EBD78A28E202}"/>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a:extLst>
              <a:ext uri="{FF2B5EF4-FFF2-40B4-BE49-F238E27FC236}">
                <a16:creationId xmlns:a16="http://schemas.microsoft.com/office/drawing/2014/main" id="{6121D278-3FF4-06C1-6F03-AC17F54E6EA6}"/>
              </a:ext>
            </a:extLst>
          </p:cNvPr>
          <p:cNvGrpSpPr/>
          <p:nvPr/>
        </p:nvGrpSpPr>
        <p:grpSpPr>
          <a:xfrm>
            <a:off x="4663573" y="2709162"/>
            <a:ext cx="215048" cy="139962"/>
            <a:chOff x="7145332" y="2692138"/>
            <a:chExt cx="353962" cy="230373"/>
          </a:xfrm>
        </p:grpSpPr>
        <p:sp>
          <p:nvSpPr>
            <p:cNvPr id="39" name="等腰三角形 38">
              <a:extLst>
                <a:ext uri="{FF2B5EF4-FFF2-40B4-BE49-F238E27FC236}">
                  <a16:creationId xmlns:a16="http://schemas.microsoft.com/office/drawing/2014/main" id="{CB99C791-25CA-34AD-B5D2-6FF2491381BB}"/>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等腰三角形 39">
              <a:extLst>
                <a:ext uri="{FF2B5EF4-FFF2-40B4-BE49-F238E27FC236}">
                  <a16:creationId xmlns:a16="http://schemas.microsoft.com/office/drawing/2014/main" id="{3D693A27-0EE9-7651-5590-4C008F55DB1B}"/>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组合 40">
            <a:extLst>
              <a:ext uri="{FF2B5EF4-FFF2-40B4-BE49-F238E27FC236}">
                <a16:creationId xmlns:a16="http://schemas.microsoft.com/office/drawing/2014/main" id="{20639D1E-70F0-F797-39A3-F913C79C132A}"/>
              </a:ext>
            </a:extLst>
          </p:cNvPr>
          <p:cNvGrpSpPr/>
          <p:nvPr/>
        </p:nvGrpSpPr>
        <p:grpSpPr>
          <a:xfrm>
            <a:off x="3348897" y="2709162"/>
            <a:ext cx="215048" cy="139962"/>
            <a:chOff x="7145332" y="2692138"/>
            <a:chExt cx="353962" cy="230373"/>
          </a:xfrm>
        </p:grpSpPr>
        <p:sp>
          <p:nvSpPr>
            <p:cNvPr id="42" name="等腰三角形 41">
              <a:extLst>
                <a:ext uri="{FF2B5EF4-FFF2-40B4-BE49-F238E27FC236}">
                  <a16:creationId xmlns:a16="http://schemas.microsoft.com/office/drawing/2014/main" id="{0D9A0BCF-733C-4B02-2EB6-939502F2BC67}"/>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等腰三角形 42">
              <a:extLst>
                <a:ext uri="{FF2B5EF4-FFF2-40B4-BE49-F238E27FC236}">
                  <a16:creationId xmlns:a16="http://schemas.microsoft.com/office/drawing/2014/main" id="{A230F425-53B0-836D-5117-49A5E823BE02}"/>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组合 43">
            <a:extLst>
              <a:ext uri="{FF2B5EF4-FFF2-40B4-BE49-F238E27FC236}">
                <a16:creationId xmlns:a16="http://schemas.microsoft.com/office/drawing/2014/main" id="{408288E5-CA72-3FD9-4D5C-1D0B3FFB6A0E}"/>
              </a:ext>
            </a:extLst>
          </p:cNvPr>
          <p:cNvGrpSpPr/>
          <p:nvPr/>
        </p:nvGrpSpPr>
        <p:grpSpPr>
          <a:xfrm>
            <a:off x="8493372" y="2709162"/>
            <a:ext cx="215048" cy="139962"/>
            <a:chOff x="7145332" y="2692138"/>
            <a:chExt cx="353962" cy="230373"/>
          </a:xfrm>
        </p:grpSpPr>
        <p:sp>
          <p:nvSpPr>
            <p:cNvPr id="45" name="等腰三角形 44">
              <a:extLst>
                <a:ext uri="{FF2B5EF4-FFF2-40B4-BE49-F238E27FC236}">
                  <a16:creationId xmlns:a16="http://schemas.microsoft.com/office/drawing/2014/main" id="{754632D5-C4E9-4CE5-25BD-1F7ABBBE0AB1}"/>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等腰三角形 45">
              <a:extLst>
                <a:ext uri="{FF2B5EF4-FFF2-40B4-BE49-F238E27FC236}">
                  <a16:creationId xmlns:a16="http://schemas.microsoft.com/office/drawing/2014/main" id="{F7F96A0E-4C25-2A87-97C5-C8A17D0D4647}"/>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组合 47">
            <a:extLst>
              <a:ext uri="{FF2B5EF4-FFF2-40B4-BE49-F238E27FC236}">
                <a16:creationId xmlns:a16="http://schemas.microsoft.com/office/drawing/2014/main" id="{E87CC248-7110-AF9B-857E-96CEFD8F571F}"/>
              </a:ext>
            </a:extLst>
          </p:cNvPr>
          <p:cNvGrpSpPr/>
          <p:nvPr/>
        </p:nvGrpSpPr>
        <p:grpSpPr>
          <a:xfrm rot="1800000">
            <a:off x="9851000" y="2893511"/>
            <a:ext cx="215048" cy="139962"/>
            <a:chOff x="7145332" y="2692138"/>
            <a:chExt cx="353962" cy="230373"/>
          </a:xfrm>
        </p:grpSpPr>
        <p:sp>
          <p:nvSpPr>
            <p:cNvPr id="49" name="等腰三角形 48">
              <a:extLst>
                <a:ext uri="{FF2B5EF4-FFF2-40B4-BE49-F238E27FC236}">
                  <a16:creationId xmlns:a16="http://schemas.microsoft.com/office/drawing/2014/main" id="{E1268323-7EB8-893C-DEF5-B0F68C1B3B40}"/>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等腰三角形 49">
              <a:extLst>
                <a:ext uri="{FF2B5EF4-FFF2-40B4-BE49-F238E27FC236}">
                  <a16:creationId xmlns:a16="http://schemas.microsoft.com/office/drawing/2014/main" id="{1F5FF65E-2095-A27E-8301-0B03D62BD026}"/>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组合 50">
            <a:extLst>
              <a:ext uri="{FF2B5EF4-FFF2-40B4-BE49-F238E27FC236}">
                <a16:creationId xmlns:a16="http://schemas.microsoft.com/office/drawing/2014/main" id="{01BB3829-E9A6-0C08-CC09-49C2025B5B63}"/>
              </a:ext>
            </a:extLst>
          </p:cNvPr>
          <p:cNvGrpSpPr/>
          <p:nvPr/>
        </p:nvGrpSpPr>
        <p:grpSpPr>
          <a:xfrm rot="19800000" flipH="1">
            <a:off x="9850999" y="5298251"/>
            <a:ext cx="215048" cy="139962"/>
            <a:chOff x="7145332" y="2692138"/>
            <a:chExt cx="353962" cy="230373"/>
          </a:xfrm>
        </p:grpSpPr>
        <p:sp>
          <p:nvSpPr>
            <p:cNvPr id="52" name="等腰三角形 51">
              <a:extLst>
                <a:ext uri="{FF2B5EF4-FFF2-40B4-BE49-F238E27FC236}">
                  <a16:creationId xmlns:a16="http://schemas.microsoft.com/office/drawing/2014/main" id="{F1671BF4-D363-BC66-D2A7-00ED9E8FF1F7}"/>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等腰三角形 52">
              <a:extLst>
                <a:ext uri="{FF2B5EF4-FFF2-40B4-BE49-F238E27FC236}">
                  <a16:creationId xmlns:a16="http://schemas.microsoft.com/office/drawing/2014/main" id="{C093BC9F-B7E1-1E70-E0BE-F9DA5F188873}"/>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组合 53">
            <a:extLst>
              <a:ext uri="{FF2B5EF4-FFF2-40B4-BE49-F238E27FC236}">
                <a16:creationId xmlns:a16="http://schemas.microsoft.com/office/drawing/2014/main" id="{DE3F412E-5AD1-ADAF-4A83-B655045C5FFF}"/>
              </a:ext>
            </a:extLst>
          </p:cNvPr>
          <p:cNvGrpSpPr/>
          <p:nvPr/>
        </p:nvGrpSpPr>
        <p:grpSpPr>
          <a:xfrm flipH="1">
            <a:off x="8493372" y="5506833"/>
            <a:ext cx="215048" cy="139962"/>
            <a:chOff x="7145332" y="2692138"/>
            <a:chExt cx="353962" cy="230373"/>
          </a:xfrm>
        </p:grpSpPr>
        <p:sp>
          <p:nvSpPr>
            <p:cNvPr id="55" name="等腰三角形 54">
              <a:extLst>
                <a:ext uri="{FF2B5EF4-FFF2-40B4-BE49-F238E27FC236}">
                  <a16:creationId xmlns:a16="http://schemas.microsoft.com/office/drawing/2014/main" id="{E2E3A986-53A3-7521-6E76-8BD917F709BD}"/>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等腰三角形 55">
              <a:extLst>
                <a:ext uri="{FF2B5EF4-FFF2-40B4-BE49-F238E27FC236}">
                  <a16:creationId xmlns:a16="http://schemas.microsoft.com/office/drawing/2014/main" id="{B86538D3-0E71-C993-25C0-2CB6BB9E89D0}"/>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组合 56">
            <a:extLst>
              <a:ext uri="{FF2B5EF4-FFF2-40B4-BE49-F238E27FC236}">
                <a16:creationId xmlns:a16="http://schemas.microsoft.com/office/drawing/2014/main" id="{37A282DC-1482-4AE3-6503-B780CC11DEAA}"/>
              </a:ext>
            </a:extLst>
          </p:cNvPr>
          <p:cNvGrpSpPr/>
          <p:nvPr/>
        </p:nvGrpSpPr>
        <p:grpSpPr>
          <a:xfrm flipH="1">
            <a:off x="7212222" y="5506833"/>
            <a:ext cx="215048" cy="139962"/>
            <a:chOff x="7145332" y="2692138"/>
            <a:chExt cx="353962" cy="230373"/>
          </a:xfrm>
        </p:grpSpPr>
        <p:sp>
          <p:nvSpPr>
            <p:cNvPr id="58" name="等腰三角形 57">
              <a:extLst>
                <a:ext uri="{FF2B5EF4-FFF2-40B4-BE49-F238E27FC236}">
                  <a16:creationId xmlns:a16="http://schemas.microsoft.com/office/drawing/2014/main" id="{99A795EF-D22E-1957-A201-68E89B885175}"/>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等腰三角形 58">
              <a:extLst>
                <a:ext uri="{FF2B5EF4-FFF2-40B4-BE49-F238E27FC236}">
                  <a16:creationId xmlns:a16="http://schemas.microsoft.com/office/drawing/2014/main" id="{AFCCB027-1E36-AA7E-5336-4E04223A2BAC}"/>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组合 59">
            <a:extLst>
              <a:ext uri="{FF2B5EF4-FFF2-40B4-BE49-F238E27FC236}">
                <a16:creationId xmlns:a16="http://schemas.microsoft.com/office/drawing/2014/main" id="{D3DA93AE-6715-CDFD-ABAE-E9DC54CCEE27}"/>
              </a:ext>
            </a:extLst>
          </p:cNvPr>
          <p:cNvGrpSpPr/>
          <p:nvPr/>
        </p:nvGrpSpPr>
        <p:grpSpPr>
          <a:xfrm flipH="1">
            <a:off x="5898772" y="5506833"/>
            <a:ext cx="215048" cy="139962"/>
            <a:chOff x="7145332" y="2692138"/>
            <a:chExt cx="353962" cy="230373"/>
          </a:xfrm>
        </p:grpSpPr>
        <p:sp>
          <p:nvSpPr>
            <p:cNvPr id="61" name="等腰三角形 60">
              <a:extLst>
                <a:ext uri="{FF2B5EF4-FFF2-40B4-BE49-F238E27FC236}">
                  <a16:creationId xmlns:a16="http://schemas.microsoft.com/office/drawing/2014/main" id="{CB10C9BA-B0EB-DDB6-B39C-39728D12A738}"/>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等腰三角形 61">
              <a:extLst>
                <a:ext uri="{FF2B5EF4-FFF2-40B4-BE49-F238E27FC236}">
                  <a16:creationId xmlns:a16="http://schemas.microsoft.com/office/drawing/2014/main" id="{1600F2E4-102B-7B3D-8FCD-8D0725E0F1AC}"/>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组合 63">
            <a:extLst>
              <a:ext uri="{FF2B5EF4-FFF2-40B4-BE49-F238E27FC236}">
                <a16:creationId xmlns:a16="http://schemas.microsoft.com/office/drawing/2014/main" id="{431BDF67-61AB-AE5B-F931-F18FB420E7A4}"/>
              </a:ext>
            </a:extLst>
          </p:cNvPr>
          <p:cNvGrpSpPr/>
          <p:nvPr/>
        </p:nvGrpSpPr>
        <p:grpSpPr>
          <a:xfrm flipH="1">
            <a:off x="4666451" y="5506833"/>
            <a:ext cx="215048" cy="139962"/>
            <a:chOff x="7145332" y="2692138"/>
            <a:chExt cx="353962" cy="230373"/>
          </a:xfrm>
        </p:grpSpPr>
        <p:sp>
          <p:nvSpPr>
            <p:cNvPr id="65" name="等腰三角形 64">
              <a:extLst>
                <a:ext uri="{FF2B5EF4-FFF2-40B4-BE49-F238E27FC236}">
                  <a16:creationId xmlns:a16="http://schemas.microsoft.com/office/drawing/2014/main" id="{2AC2FA87-ECD1-8D11-6A2D-2FDD1314B305}"/>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等腰三角形 65">
              <a:extLst>
                <a:ext uri="{FF2B5EF4-FFF2-40B4-BE49-F238E27FC236}">
                  <a16:creationId xmlns:a16="http://schemas.microsoft.com/office/drawing/2014/main" id="{B773B199-D46C-FC8C-F777-5C0698033628}"/>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组合 66">
            <a:extLst>
              <a:ext uri="{FF2B5EF4-FFF2-40B4-BE49-F238E27FC236}">
                <a16:creationId xmlns:a16="http://schemas.microsoft.com/office/drawing/2014/main" id="{3E6F1C68-C7C4-9279-D79D-1D438B90A104}"/>
              </a:ext>
            </a:extLst>
          </p:cNvPr>
          <p:cNvGrpSpPr/>
          <p:nvPr/>
        </p:nvGrpSpPr>
        <p:grpSpPr>
          <a:xfrm flipH="1">
            <a:off x="3370293" y="5506833"/>
            <a:ext cx="215048" cy="139962"/>
            <a:chOff x="7145332" y="2692138"/>
            <a:chExt cx="353962" cy="230373"/>
          </a:xfrm>
        </p:grpSpPr>
        <p:sp>
          <p:nvSpPr>
            <p:cNvPr id="68" name="等腰三角形 67">
              <a:extLst>
                <a:ext uri="{FF2B5EF4-FFF2-40B4-BE49-F238E27FC236}">
                  <a16:creationId xmlns:a16="http://schemas.microsoft.com/office/drawing/2014/main" id="{66969813-3C91-49EE-8832-744834DF3EC6}"/>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等腰三角形 68">
              <a:extLst>
                <a:ext uri="{FF2B5EF4-FFF2-40B4-BE49-F238E27FC236}">
                  <a16:creationId xmlns:a16="http://schemas.microsoft.com/office/drawing/2014/main" id="{18D6ED7E-3277-9735-05F0-5BCEA33D38A3}"/>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组合 69">
            <a:extLst>
              <a:ext uri="{FF2B5EF4-FFF2-40B4-BE49-F238E27FC236}">
                <a16:creationId xmlns:a16="http://schemas.microsoft.com/office/drawing/2014/main" id="{9872211B-8939-B59E-EE07-24F814F385F1}"/>
              </a:ext>
            </a:extLst>
          </p:cNvPr>
          <p:cNvGrpSpPr/>
          <p:nvPr/>
        </p:nvGrpSpPr>
        <p:grpSpPr>
          <a:xfrm rot="1800000" flipH="1">
            <a:off x="1882681" y="5415710"/>
            <a:ext cx="215048" cy="139962"/>
            <a:chOff x="7145332" y="2692138"/>
            <a:chExt cx="353962" cy="230373"/>
          </a:xfrm>
        </p:grpSpPr>
        <p:sp>
          <p:nvSpPr>
            <p:cNvPr id="71" name="等腰三角形 70">
              <a:extLst>
                <a:ext uri="{FF2B5EF4-FFF2-40B4-BE49-F238E27FC236}">
                  <a16:creationId xmlns:a16="http://schemas.microsoft.com/office/drawing/2014/main" id="{071452CD-F55F-3C99-FE3B-86E423421983}"/>
                </a:ext>
              </a:extLst>
            </p:cNvPr>
            <p:cNvSpPr/>
            <p:nvPr/>
          </p:nvSpPr>
          <p:spPr>
            <a:xfrm rot="5400000">
              <a:off x="7284809"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等腰三角形 71">
              <a:extLst>
                <a:ext uri="{FF2B5EF4-FFF2-40B4-BE49-F238E27FC236}">
                  <a16:creationId xmlns:a16="http://schemas.microsoft.com/office/drawing/2014/main" id="{E085FEDC-C174-D3DB-8B0E-F4B2BD9E3B5A}"/>
                </a:ext>
              </a:extLst>
            </p:cNvPr>
            <p:cNvSpPr/>
            <p:nvPr/>
          </p:nvSpPr>
          <p:spPr>
            <a:xfrm rot="5400000">
              <a:off x="7129444" y="2708026"/>
              <a:ext cx="230373" cy="19859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组合 76">
            <a:extLst>
              <a:ext uri="{FF2B5EF4-FFF2-40B4-BE49-F238E27FC236}">
                <a16:creationId xmlns:a16="http://schemas.microsoft.com/office/drawing/2014/main" id="{DDE66FCA-AE46-43E8-436C-8C0BD27C1B60}"/>
              </a:ext>
            </a:extLst>
          </p:cNvPr>
          <p:cNvGrpSpPr/>
          <p:nvPr/>
        </p:nvGrpSpPr>
        <p:grpSpPr>
          <a:xfrm rot="18000000" flipH="1">
            <a:off x="1749769" y="2889978"/>
            <a:ext cx="202403" cy="187157"/>
            <a:chOff x="1889003" y="2779143"/>
            <a:chExt cx="202403" cy="187157"/>
          </a:xfrm>
        </p:grpSpPr>
        <p:sp>
          <p:nvSpPr>
            <p:cNvPr id="74" name="等腰三角形 73">
              <a:extLst>
                <a:ext uri="{FF2B5EF4-FFF2-40B4-BE49-F238E27FC236}">
                  <a16:creationId xmlns:a16="http://schemas.microsoft.com/office/drawing/2014/main" id="{EDEDD41E-FA42-6D44-F470-4D7BB21864E1}"/>
                </a:ext>
              </a:extLst>
            </p:cNvPr>
            <p:cNvSpPr/>
            <p:nvPr/>
          </p:nvSpPr>
          <p:spPr>
            <a:xfrm rot="3600000" flipH="1" flipV="1">
              <a:off x="1879351" y="2835990"/>
              <a:ext cx="139962" cy="12065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等腰三角形 74">
              <a:extLst>
                <a:ext uri="{FF2B5EF4-FFF2-40B4-BE49-F238E27FC236}">
                  <a16:creationId xmlns:a16="http://schemas.microsoft.com/office/drawing/2014/main" id="{847DFA96-DDA3-41BA-B561-C4AD4F994DF4}"/>
                </a:ext>
              </a:extLst>
            </p:cNvPr>
            <p:cNvSpPr/>
            <p:nvPr/>
          </p:nvSpPr>
          <p:spPr>
            <a:xfrm rot="3600000" flipH="1" flipV="1">
              <a:off x="1961097" y="2788795"/>
              <a:ext cx="139962" cy="120657"/>
            </a:xfrm>
            <a:prstGeom prst="triangle">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9" name="图形 78">
            <a:extLst>
              <a:ext uri="{FF2B5EF4-FFF2-40B4-BE49-F238E27FC236}">
                <a16:creationId xmlns:a16="http://schemas.microsoft.com/office/drawing/2014/main" id="{A9DD3646-EC43-3B06-1B8B-6A1665872D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411" y="5479778"/>
            <a:ext cx="194072" cy="194072"/>
          </a:xfrm>
          <a:prstGeom prst="rect">
            <a:avLst/>
          </a:prstGeom>
        </p:spPr>
      </p:pic>
      <p:pic>
        <p:nvPicPr>
          <p:cNvPr id="81" name="图形 80">
            <a:extLst>
              <a:ext uri="{FF2B5EF4-FFF2-40B4-BE49-F238E27FC236}">
                <a16:creationId xmlns:a16="http://schemas.microsoft.com/office/drawing/2014/main" id="{E5737987-17F5-6DE7-3407-4548CC543E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9146" y="5486709"/>
            <a:ext cx="207935" cy="180210"/>
          </a:xfrm>
          <a:prstGeom prst="rect">
            <a:avLst/>
          </a:prstGeom>
        </p:spPr>
      </p:pic>
      <p:pic>
        <p:nvPicPr>
          <p:cNvPr id="83" name="图形 82">
            <a:extLst>
              <a:ext uri="{FF2B5EF4-FFF2-40B4-BE49-F238E27FC236}">
                <a16:creationId xmlns:a16="http://schemas.microsoft.com/office/drawing/2014/main" id="{2D65F7A9-14AE-97E8-42DB-9DB1B81706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9020" y="4808046"/>
            <a:ext cx="207934" cy="207934"/>
          </a:xfrm>
          <a:prstGeom prst="rect">
            <a:avLst/>
          </a:prstGeom>
        </p:spPr>
      </p:pic>
      <p:pic>
        <p:nvPicPr>
          <p:cNvPr id="85" name="图形 84">
            <a:extLst>
              <a:ext uri="{FF2B5EF4-FFF2-40B4-BE49-F238E27FC236}">
                <a16:creationId xmlns:a16="http://schemas.microsoft.com/office/drawing/2014/main" id="{27E22931-BF52-D595-737D-C857210078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9512" y="3338894"/>
            <a:ext cx="207935" cy="180210"/>
          </a:xfrm>
          <a:prstGeom prst="rect">
            <a:avLst/>
          </a:prstGeom>
        </p:spPr>
      </p:pic>
      <p:pic>
        <p:nvPicPr>
          <p:cNvPr id="87" name="图形 86">
            <a:extLst>
              <a:ext uri="{FF2B5EF4-FFF2-40B4-BE49-F238E27FC236}">
                <a16:creationId xmlns:a16="http://schemas.microsoft.com/office/drawing/2014/main" id="{5E57DB87-A60A-80C2-726A-8521178825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30812" y="2695970"/>
            <a:ext cx="207934" cy="166347"/>
          </a:xfrm>
          <a:prstGeom prst="rect">
            <a:avLst/>
          </a:prstGeom>
        </p:spPr>
      </p:pic>
      <p:pic>
        <p:nvPicPr>
          <p:cNvPr id="89" name="图形 88">
            <a:extLst>
              <a:ext uri="{FF2B5EF4-FFF2-40B4-BE49-F238E27FC236}">
                <a16:creationId xmlns:a16="http://schemas.microsoft.com/office/drawing/2014/main" id="{5F22428B-19A0-85CF-F894-43EE5D8FD7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08479" y="2682107"/>
            <a:ext cx="207934" cy="194072"/>
          </a:xfrm>
          <a:prstGeom prst="rect">
            <a:avLst/>
          </a:prstGeom>
        </p:spPr>
      </p:pic>
      <p:pic>
        <p:nvPicPr>
          <p:cNvPr id="91" name="图形 90">
            <a:extLst>
              <a:ext uri="{FF2B5EF4-FFF2-40B4-BE49-F238E27FC236}">
                <a16:creationId xmlns:a16="http://schemas.microsoft.com/office/drawing/2014/main" id="{5D137E24-830E-9A31-D8D7-52E976B5B5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10405" y="2682107"/>
            <a:ext cx="159416" cy="194072"/>
          </a:xfrm>
          <a:prstGeom prst="rect">
            <a:avLst/>
          </a:prstGeom>
        </p:spPr>
      </p:pic>
      <p:pic>
        <p:nvPicPr>
          <p:cNvPr id="93" name="图形 92">
            <a:extLst>
              <a:ext uri="{FF2B5EF4-FFF2-40B4-BE49-F238E27FC236}">
                <a16:creationId xmlns:a16="http://schemas.microsoft.com/office/drawing/2014/main" id="{EC0E5877-8E64-A656-9CDB-74EBD387466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63813" y="2675176"/>
            <a:ext cx="207934" cy="207934"/>
          </a:xfrm>
          <a:prstGeom prst="rect">
            <a:avLst/>
          </a:prstGeom>
        </p:spPr>
      </p:pic>
      <p:pic>
        <p:nvPicPr>
          <p:cNvPr id="95" name="图形 94">
            <a:extLst>
              <a:ext uri="{FF2B5EF4-FFF2-40B4-BE49-F238E27FC236}">
                <a16:creationId xmlns:a16="http://schemas.microsoft.com/office/drawing/2014/main" id="{E6D1752B-EC2F-76E6-55CC-5F1888D5588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55342" y="2689038"/>
            <a:ext cx="180210" cy="180210"/>
          </a:xfrm>
          <a:prstGeom prst="rect">
            <a:avLst/>
          </a:prstGeom>
        </p:spPr>
      </p:pic>
      <p:pic>
        <p:nvPicPr>
          <p:cNvPr id="97" name="图形 96">
            <a:extLst>
              <a:ext uri="{FF2B5EF4-FFF2-40B4-BE49-F238E27FC236}">
                <a16:creationId xmlns:a16="http://schemas.microsoft.com/office/drawing/2014/main" id="{A91BD597-511B-6CDD-4A59-BAA72C4F8A1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39939" y="2685573"/>
            <a:ext cx="166348" cy="187141"/>
          </a:xfrm>
          <a:prstGeom prst="rect">
            <a:avLst/>
          </a:prstGeom>
        </p:spPr>
      </p:pic>
      <p:pic>
        <p:nvPicPr>
          <p:cNvPr id="99" name="图形 98">
            <a:extLst>
              <a:ext uri="{FF2B5EF4-FFF2-40B4-BE49-F238E27FC236}">
                <a16:creationId xmlns:a16="http://schemas.microsoft.com/office/drawing/2014/main" id="{AB228B5F-29C0-E6CC-353E-BE06DCED9BD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03485" y="3331963"/>
            <a:ext cx="166347" cy="194072"/>
          </a:xfrm>
          <a:prstGeom prst="rect">
            <a:avLst/>
          </a:prstGeom>
        </p:spPr>
      </p:pic>
      <p:pic>
        <p:nvPicPr>
          <p:cNvPr id="101" name="图形 100">
            <a:extLst>
              <a:ext uri="{FF2B5EF4-FFF2-40B4-BE49-F238E27FC236}">
                <a16:creationId xmlns:a16="http://schemas.microsoft.com/office/drawing/2014/main" id="{3EE836ED-AB3C-DBA1-8BC7-82D84F1CC91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247237" y="4814977"/>
            <a:ext cx="152485" cy="194072"/>
          </a:xfrm>
          <a:prstGeom prst="rect">
            <a:avLst/>
          </a:prstGeom>
        </p:spPr>
      </p:pic>
      <p:pic>
        <p:nvPicPr>
          <p:cNvPr id="103" name="图形 102">
            <a:extLst>
              <a:ext uri="{FF2B5EF4-FFF2-40B4-BE49-F238E27FC236}">
                <a16:creationId xmlns:a16="http://schemas.microsoft.com/office/drawing/2014/main" id="{E0C0334F-1116-CED1-B2C3-57660298540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744674" y="5479778"/>
            <a:ext cx="180210" cy="194072"/>
          </a:xfrm>
          <a:prstGeom prst="rect">
            <a:avLst/>
          </a:prstGeom>
        </p:spPr>
      </p:pic>
      <p:pic>
        <p:nvPicPr>
          <p:cNvPr id="105" name="图形 104">
            <a:extLst>
              <a:ext uri="{FF2B5EF4-FFF2-40B4-BE49-F238E27FC236}">
                <a16:creationId xmlns:a16="http://schemas.microsoft.com/office/drawing/2014/main" id="{B70FCE0A-7FB6-4696-FFBE-B8EA47A3FED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015410" y="5479778"/>
            <a:ext cx="194072" cy="194072"/>
          </a:xfrm>
          <a:prstGeom prst="rect">
            <a:avLst/>
          </a:prstGeom>
        </p:spPr>
      </p:pic>
      <p:pic>
        <p:nvPicPr>
          <p:cNvPr id="107" name="图形 106">
            <a:extLst>
              <a:ext uri="{FF2B5EF4-FFF2-40B4-BE49-F238E27FC236}">
                <a16:creationId xmlns:a16="http://schemas.microsoft.com/office/drawing/2014/main" id="{7E7F3B30-8BD7-24F7-18BD-AC629E82904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306940" y="5493641"/>
            <a:ext cx="166347" cy="166347"/>
          </a:xfrm>
          <a:prstGeom prst="rect">
            <a:avLst/>
          </a:prstGeom>
        </p:spPr>
      </p:pic>
      <p:pic>
        <p:nvPicPr>
          <p:cNvPr id="109" name="图形 108">
            <a:extLst>
              <a:ext uri="{FF2B5EF4-FFF2-40B4-BE49-F238E27FC236}">
                <a16:creationId xmlns:a16="http://schemas.microsoft.com/office/drawing/2014/main" id="{781DBCAE-D197-7901-707A-138FDC0AD55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84607" y="5493641"/>
            <a:ext cx="166347" cy="166347"/>
          </a:xfrm>
          <a:prstGeom prst="rect">
            <a:avLst/>
          </a:prstGeom>
        </p:spPr>
      </p:pic>
      <p:sp>
        <p:nvSpPr>
          <p:cNvPr id="110" name="文本框 109">
            <a:extLst>
              <a:ext uri="{FF2B5EF4-FFF2-40B4-BE49-F238E27FC236}">
                <a16:creationId xmlns:a16="http://schemas.microsoft.com/office/drawing/2014/main" id="{BD31B0D9-44D8-6BB3-7217-0D3C87E2B037}"/>
              </a:ext>
            </a:extLst>
          </p:cNvPr>
          <p:cNvSpPr txBox="1"/>
          <p:nvPr/>
        </p:nvSpPr>
        <p:spPr>
          <a:xfrm>
            <a:off x="2178608"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品牌网校</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B29BA6E6-0BBB-06D8-C814-4F959CCD2D85}"/>
              </a:ext>
            </a:extLst>
          </p:cNvPr>
          <p:cNvSpPr txBox="1"/>
          <p:nvPr/>
        </p:nvSpPr>
        <p:spPr>
          <a:xfrm>
            <a:off x="3413769"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教研资源</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3" name="文本框 112">
            <a:extLst>
              <a:ext uri="{FF2B5EF4-FFF2-40B4-BE49-F238E27FC236}">
                <a16:creationId xmlns:a16="http://schemas.microsoft.com/office/drawing/2014/main" id="{A179C79E-828D-C4D5-1595-FF84A517F627}"/>
              </a:ext>
            </a:extLst>
          </p:cNvPr>
          <p:cNvSpPr txBox="1"/>
          <p:nvPr/>
        </p:nvSpPr>
        <p:spPr>
          <a:xfrm>
            <a:off x="4733942"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助学工具</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4" name="文本框 113">
            <a:extLst>
              <a:ext uri="{FF2B5EF4-FFF2-40B4-BE49-F238E27FC236}">
                <a16:creationId xmlns:a16="http://schemas.microsoft.com/office/drawing/2014/main" id="{085DCAAC-BAF9-CAFD-D4C3-A014CF711D6B}"/>
              </a:ext>
            </a:extLst>
          </p:cNvPr>
          <p:cNvSpPr txBox="1"/>
          <p:nvPr/>
        </p:nvSpPr>
        <p:spPr>
          <a:xfrm>
            <a:off x="5994271"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互动课</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5" name="文本框 114">
            <a:extLst>
              <a:ext uri="{FF2B5EF4-FFF2-40B4-BE49-F238E27FC236}">
                <a16:creationId xmlns:a16="http://schemas.microsoft.com/office/drawing/2014/main" id="{94B0555B-5FEA-1E00-D44D-9AE72954044B}"/>
              </a:ext>
            </a:extLst>
          </p:cNvPr>
          <p:cNvSpPr txBox="1"/>
          <p:nvPr/>
        </p:nvSpPr>
        <p:spPr>
          <a:xfrm>
            <a:off x="7259417"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内容形式</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6" name="文本框 115">
            <a:extLst>
              <a:ext uri="{FF2B5EF4-FFF2-40B4-BE49-F238E27FC236}">
                <a16:creationId xmlns:a16="http://schemas.microsoft.com/office/drawing/2014/main" id="{5C45706C-C781-38EC-1AEA-EC616240AD8D}"/>
              </a:ext>
            </a:extLst>
          </p:cNvPr>
          <p:cNvSpPr txBox="1"/>
          <p:nvPr/>
        </p:nvSpPr>
        <p:spPr>
          <a:xfrm>
            <a:off x="8553700" y="2064606"/>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AI</a:t>
            </a: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教学</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7" name="文本框 116">
            <a:extLst>
              <a:ext uri="{FF2B5EF4-FFF2-40B4-BE49-F238E27FC236}">
                <a16:creationId xmlns:a16="http://schemas.microsoft.com/office/drawing/2014/main" id="{0057F8AE-3DA0-B0DF-3C83-F79D8F7A7135}"/>
              </a:ext>
            </a:extLst>
          </p:cNvPr>
          <p:cNvSpPr txBox="1"/>
          <p:nvPr/>
        </p:nvSpPr>
        <p:spPr>
          <a:xfrm>
            <a:off x="2178608"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学员</a:t>
            </a:r>
            <a:r>
              <a:rPr lang="en-US" altLang="zh-CN"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CRM</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8" name="文本框 117">
            <a:extLst>
              <a:ext uri="{FF2B5EF4-FFF2-40B4-BE49-F238E27FC236}">
                <a16:creationId xmlns:a16="http://schemas.microsoft.com/office/drawing/2014/main" id="{A099D5C9-7B43-0808-AA45-228B521FA74E}"/>
              </a:ext>
            </a:extLst>
          </p:cNvPr>
          <p:cNvSpPr txBox="1"/>
          <p:nvPr/>
        </p:nvSpPr>
        <p:spPr>
          <a:xfrm>
            <a:off x="3413769"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教务管理</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19" name="文本框 118">
            <a:extLst>
              <a:ext uri="{FF2B5EF4-FFF2-40B4-BE49-F238E27FC236}">
                <a16:creationId xmlns:a16="http://schemas.microsoft.com/office/drawing/2014/main" id="{D94667D3-5323-ADA4-8C5C-EE2887F55D92}"/>
              </a:ext>
            </a:extLst>
          </p:cNvPr>
          <p:cNvSpPr txBox="1"/>
          <p:nvPr/>
        </p:nvSpPr>
        <p:spPr>
          <a:xfrm>
            <a:off x="4733942"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讲师管理</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0" name="文本框 119">
            <a:extLst>
              <a:ext uri="{FF2B5EF4-FFF2-40B4-BE49-F238E27FC236}">
                <a16:creationId xmlns:a16="http://schemas.microsoft.com/office/drawing/2014/main" id="{4C66437C-279D-5FE1-39CF-4DACDDA8BF51}"/>
              </a:ext>
            </a:extLst>
          </p:cNvPr>
          <p:cNvSpPr txBox="1"/>
          <p:nvPr/>
        </p:nvSpPr>
        <p:spPr>
          <a:xfrm>
            <a:off x="5994271"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面授课</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1" name="文本框 120">
            <a:extLst>
              <a:ext uri="{FF2B5EF4-FFF2-40B4-BE49-F238E27FC236}">
                <a16:creationId xmlns:a16="http://schemas.microsoft.com/office/drawing/2014/main" id="{342D6BFA-72BC-8788-5222-343343343C2F}"/>
              </a:ext>
            </a:extLst>
          </p:cNvPr>
          <p:cNvSpPr txBox="1"/>
          <p:nvPr/>
        </p:nvSpPr>
        <p:spPr>
          <a:xfrm>
            <a:off x="7259417"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学员管理</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2" name="文本框 121">
            <a:extLst>
              <a:ext uri="{FF2B5EF4-FFF2-40B4-BE49-F238E27FC236}">
                <a16:creationId xmlns:a16="http://schemas.microsoft.com/office/drawing/2014/main" id="{CA0DB2DC-29E2-033C-A68A-52ADAD582AD3}"/>
              </a:ext>
            </a:extLst>
          </p:cNvPr>
          <p:cNvSpPr txBox="1"/>
          <p:nvPr/>
        </p:nvSpPr>
        <p:spPr>
          <a:xfrm>
            <a:off x="8553700" y="5913453"/>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校区管理</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3" name="文本框 122">
            <a:extLst>
              <a:ext uri="{FF2B5EF4-FFF2-40B4-BE49-F238E27FC236}">
                <a16:creationId xmlns:a16="http://schemas.microsoft.com/office/drawing/2014/main" id="{23A016D9-33CE-3C0F-B5A9-3221E9985D77}"/>
              </a:ext>
            </a:extLst>
          </p:cNvPr>
          <p:cNvSpPr txBox="1"/>
          <p:nvPr/>
        </p:nvSpPr>
        <p:spPr>
          <a:xfrm>
            <a:off x="1760253" y="4625401"/>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线下招生</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4" name="文本框 123">
            <a:extLst>
              <a:ext uri="{FF2B5EF4-FFF2-40B4-BE49-F238E27FC236}">
                <a16:creationId xmlns:a16="http://schemas.microsoft.com/office/drawing/2014/main" id="{C5B4FD2F-6653-181E-9A5D-DF4884FA11F0}"/>
              </a:ext>
            </a:extLst>
          </p:cNvPr>
          <p:cNvSpPr txBox="1"/>
          <p:nvPr/>
        </p:nvSpPr>
        <p:spPr>
          <a:xfrm>
            <a:off x="8837313" y="4625401"/>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zh-CN" alt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每次交付</a:t>
            </a:r>
            <a:endParaRPr lang="en-US" sz="16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5" name="文本框 124">
            <a:extLst>
              <a:ext uri="{FF2B5EF4-FFF2-40B4-BE49-F238E27FC236}">
                <a16:creationId xmlns:a16="http://schemas.microsoft.com/office/drawing/2014/main" id="{F6C4ECFE-F355-7D73-9EFD-8B17542FFC7C}"/>
              </a:ext>
            </a:extLst>
          </p:cNvPr>
          <p:cNvSpPr txBox="1"/>
          <p:nvPr/>
        </p:nvSpPr>
        <p:spPr>
          <a:xfrm>
            <a:off x="1760253" y="3463921"/>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线上引流</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6" name="文本框 125">
            <a:extLst>
              <a:ext uri="{FF2B5EF4-FFF2-40B4-BE49-F238E27FC236}">
                <a16:creationId xmlns:a16="http://schemas.microsoft.com/office/drawing/2014/main" id="{38CDD8F3-B676-C5EE-5072-1B167C2E186A}"/>
              </a:ext>
            </a:extLst>
          </p:cNvPr>
          <p:cNvSpPr txBox="1"/>
          <p:nvPr/>
        </p:nvSpPr>
        <p:spPr>
          <a:xfrm>
            <a:off x="8837313" y="3463921"/>
            <a:ext cx="131234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经营分析</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27" name="文本框 126">
            <a:extLst>
              <a:ext uri="{FF2B5EF4-FFF2-40B4-BE49-F238E27FC236}">
                <a16:creationId xmlns:a16="http://schemas.microsoft.com/office/drawing/2014/main" id="{09AEF79F-0FDA-14DE-9A3F-07B081CB5030}"/>
              </a:ext>
            </a:extLst>
          </p:cNvPr>
          <p:cNvSpPr txBox="1"/>
          <p:nvPr/>
        </p:nvSpPr>
        <p:spPr>
          <a:xfrm>
            <a:off x="4337819" y="3828338"/>
            <a:ext cx="1708465" cy="46166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2400" dirty="0">
                <a:solidFill>
                  <a:srgbClr val="E31D19"/>
                </a:solidFill>
                <a:latin typeface="OPPOSans B" panose="00020600040101010101" pitchFamily="18" charset="-122"/>
                <a:ea typeface="OPPOSans B" panose="00020600040101010101" pitchFamily="18" charset="-122"/>
              </a:rPr>
              <a:t>线上教育</a:t>
            </a:r>
            <a:endParaRPr lang="en-US" sz="2400" dirty="0">
              <a:solidFill>
                <a:srgbClr val="E31D19"/>
              </a:solidFill>
              <a:latin typeface="OPPOSans B" panose="00020600040101010101" pitchFamily="18" charset="-122"/>
              <a:ea typeface="OPPOSans B" panose="00020600040101010101" pitchFamily="18" charset="-122"/>
            </a:endParaRPr>
          </a:p>
        </p:txBody>
      </p:sp>
      <p:sp>
        <p:nvSpPr>
          <p:cNvPr id="128" name="文本框 127">
            <a:extLst>
              <a:ext uri="{FF2B5EF4-FFF2-40B4-BE49-F238E27FC236}">
                <a16:creationId xmlns:a16="http://schemas.microsoft.com/office/drawing/2014/main" id="{8BF3891E-F408-860D-D5C4-4C1D65F15F95}"/>
              </a:ext>
            </a:extLst>
          </p:cNvPr>
          <p:cNvSpPr txBox="1"/>
          <p:nvPr/>
        </p:nvSpPr>
        <p:spPr>
          <a:xfrm>
            <a:off x="6015149" y="3828338"/>
            <a:ext cx="1708465" cy="46166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2400" dirty="0">
                <a:latin typeface="OPPOSans B" panose="00020600040101010101" pitchFamily="18" charset="-122"/>
                <a:ea typeface="OPPOSans B" panose="00020600040101010101" pitchFamily="18" charset="-122"/>
              </a:rPr>
              <a:t>线下培训</a:t>
            </a:r>
            <a:endParaRPr lang="en-US" sz="2400" dirty="0">
              <a:latin typeface="OPPOSans B" panose="00020600040101010101" pitchFamily="18" charset="-122"/>
              <a:ea typeface="OPPOSans B" panose="00020600040101010101" pitchFamily="18" charset="-122"/>
            </a:endParaRPr>
          </a:p>
        </p:txBody>
      </p:sp>
      <p:sp>
        <p:nvSpPr>
          <p:cNvPr id="129" name="文本框 128">
            <a:extLst>
              <a:ext uri="{FF2B5EF4-FFF2-40B4-BE49-F238E27FC236}">
                <a16:creationId xmlns:a16="http://schemas.microsoft.com/office/drawing/2014/main" id="{972F839D-ED01-6A33-D1C9-6619AC8497B7}"/>
              </a:ext>
            </a:extLst>
          </p:cNvPr>
          <p:cNvSpPr txBox="1"/>
          <p:nvPr/>
        </p:nvSpPr>
        <p:spPr>
          <a:xfrm>
            <a:off x="5733204" y="3828338"/>
            <a:ext cx="595026" cy="46166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2400" dirty="0">
                <a:solidFill>
                  <a:srgbClr val="E31D19"/>
                </a:solidFill>
                <a:latin typeface="OPPOSans B" panose="00020600040101010101" pitchFamily="18" charset="-122"/>
                <a:ea typeface="OPPOSans B" panose="00020600040101010101" pitchFamily="18" charset="-122"/>
              </a:rPr>
              <a:t>+</a:t>
            </a:r>
            <a:endParaRPr lang="en-US" sz="2400" dirty="0">
              <a:solidFill>
                <a:srgbClr val="E31D19"/>
              </a:solidFill>
              <a:latin typeface="OPPOSans B" panose="00020600040101010101" pitchFamily="18" charset="-122"/>
              <a:ea typeface="OPPOSans B" panose="00020600040101010101" pitchFamily="18" charset="-122"/>
            </a:endParaRPr>
          </a:p>
        </p:txBody>
      </p:sp>
    </p:spTree>
    <p:extLst>
      <p:ext uri="{BB962C8B-B14F-4D97-AF65-F5344CB8AC3E}">
        <p14:creationId xmlns:p14="http://schemas.microsoft.com/office/powerpoint/2010/main" val="246018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22EA29-BD5E-8095-7782-6D33CDD1617E}"/>
              </a:ext>
            </a:extLst>
          </p:cNvPr>
          <p:cNvPicPr>
            <a:picLocks noChangeAspect="1"/>
          </p:cNvPicPr>
          <p:nvPr/>
        </p:nvPicPr>
        <p:blipFill>
          <a:blip r:embed="rId2"/>
          <a:stretch>
            <a:fillRect/>
          </a:stretch>
        </p:blipFill>
        <p:spPr>
          <a:xfrm>
            <a:off x="9525" y="0"/>
            <a:ext cx="12172950" cy="6858000"/>
          </a:xfrm>
          <a:prstGeom prst="rect">
            <a:avLst/>
          </a:prstGeom>
        </p:spPr>
      </p:pic>
      <p:cxnSp>
        <p:nvCxnSpPr>
          <p:cNvPr id="44" name="直接连接符 43">
            <a:extLst>
              <a:ext uri="{FF2B5EF4-FFF2-40B4-BE49-F238E27FC236}">
                <a16:creationId xmlns:a16="http://schemas.microsoft.com/office/drawing/2014/main" id="{81E9445C-E94B-97AB-6662-762423E68E58}"/>
              </a:ext>
            </a:extLst>
          </p:cNvPr>
          <p:cNvCxnSpPr>
            <a:cxnSpLocks/>
          </p:cNvCxnSpPr>
          <p:nvPr/>
        </p:nvCxnSpPr>
        <p:spPr>
          <a:xfrm>
            <a:off x="6096000" y="-20398"/>
            <a:ext cx="0" cy="4567055"/>
          </a:xfrm>
          <a:prstGeom prst="line">
            <a:avLst/>
          </a:prstGeom>
          <a:ln>
            <a:solidFill>
              <a:schemeClr val="tx1">
                <a:alpha val="3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40091B2-D53D-1064-C4C9-87AD0D5389F5}"/>
              </a:ext>
            </a:extLst>
          </p:cNvPr>
          <p:cNvCxnSpPr/>
          <p:nvPr/>
        </p:nvCxnSpPr>
        <p:spPr>
          <a:xfrm>
            <a:off x="8698211" y="-20398"/>
            <a:ext cx="0" cy="4567055"/>
          </a:xfrm>
          <a:prstGeom prst="line">
            <a:avLst/>
          </a:prstGeom>
          <a:ln>
            <a:solidFill>
              <a:schemeClr val="tx1">
                <a:alpha val="3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F4D7CC5-74D8-5FB3-3809-F6E629755811}"/>
              </a:ext>
            </a:extLst>
          </p:cNvPr>
          <p:cNvCxnSpPr/>
          <p:nvPr/>
        </p:nvCxnSpPr>
        <p:spPr>
          <a:xfrm>
            <a:off x="3493790" y="-20398"/>
            <a:ext cx="0" cy="4567055"/>
          </a:xfrm>
          <a:prstGeom prst="line">
            <a:avLst/>
          </a:prstGeom>
          <a:ln>
            <a:solidFill>
              <a:schemeClr val="tx1">
                <a:alpha val="3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248507E9-BDA9-0573-0CC9-46CCA86BE996}"/>
              </a:ext>
            </a:extLst>
          </p:cNvPr>
          <p:cNvSpPr txBox="1"/>
          <p:nvPr/>
        </p:nvSpPr>
        <p:spPr>
          <a:xfrm>
            <a:off x="5033567" y="822522"/>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每次交付至少</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5" name="文本框 4">
            <a:extLst>
              <a:ext uri="{FF2B5EF4-FFF2-40B4-BE49-F238E27FC236}">
                <a16:creationId xmlns:a16="http://schemas.microsoft.com/office/drawing/2014/main" id="{C9294B55-DC5F-8822-1659-36C385FC2602}"/>
              </a:ext>
            </a:extLst>
          </p:cNvPr>
          <p:cNvSpPr txBox="1"/>
          <p:nvPr/>
        </p:nvSpPr>
        <p:spPr>
          <a:xfrm>
            <a:off x="4222731" y="1186518"/>
            <a:ext cx="3746539"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t>节省</a:t>
            </a:r>
            <a:r>
              <a:rPr lang="en-US" altLang="zh-CN" sz="3200" dirty="0"/>
              <a:t>2</a:t>
            </a:r>
            <a:r>
              <a:rPr lang="zh-CN" altLang="en-US" sz="3200" dirty="0"/>
              <a:t>小时重复工作</a:t>
            </a:r>
            <a:endParaRPr lang="en-US" sz="3200" dirty="0"/>
          </a:p>
        </p:txBody>
      </p:sp>
      <p:sp>
        <p:nvSpPr>
          <p:cNvPr id="8" name="文本框 7">
            <a:extLst>
              <a:ext uri="{FF2B5EF4-FFF2-40B4-BE49-F238E27FC236}">
                <a16:creationId xmlns:a16="http://schemas.microsoft.com/office/drawing/2014/main" id="{09EEF262-643F-F6E6-6550-155497B1BBF1}"/>
              </a:ext>
            </a:extLst>
          </p:cNvPr>
          <p:cNvSpPr txBox="1"/>
          <p:nvPr/>
        </p:nvSpPr>
        <p:spPr>
          <a:xfrm>
            <a:off x="2431357" y="2346522"/>
            <a:ext cx="212486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rPr>
              <a:t>零售体验</a:t>
            </a:r>
            <a:endParaRPr 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endParaRPr>
          </a:p>
        </p:txBody>
      </p:sp>
      <p:sp>
        <p:nvSpPr>
          <p:cNvPr id="9" name="文本框 8">
            <a:extLst>
              <a:ext uri="{FF2B5EF4-FFF2-40B4-BE49-F238E27FC236}">
                <a16:creationId xmlns:a16="http://schemas.microsoft.com/office/drawing/2014/main" id="{28E68FCC-8235-A47B-5247-5222C2A17391}"/>
              </a:ext>
            </a:extLst>
          </p:cNvPr>
          <p:cNvSpPr txBox="1"/>
          <p:nvPr/>
        </p:nvSpPr>
        <p:spPr>
          <a:xfrm>
            <a:off x="5033568" y="2346522"/>
            <a:ext cx="212486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rPr>
              <a:t>消费者沟通</a:t>
            </a:r>
            <a:endParaRPr 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endParaRPr>
          </a:p>
        </p:txBody>
      </p:sp>
      <p:sp>
        <p:nvSpPr>
          <p:cNvPr id="10" name="文本框 9">
            <a:extLst>
              <a:ext uri="{FF2B5EF4-FFF2-40B4-BE49-F238E27FC236}">
                <a16:creationId xmlns:a16="http://schemas.microsoft.com/office/drawing/2014/main" id="{A1FB6319-4D98-D507-B018-438C9ADC9D0C}"/>
              </a:ext>
            </a:extLst>
          </p:cNvPr>
          <p:cNvSpPr txBox="1"/>
          <p:nvPr/>
        </p:nvSpPr>
        <p:spPr>
          <a:xfrm>
            <a:off x="7635778" y="2346522"/>
            <a:ext cx="212486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rPr>
              <a:t>商品创新</a:t>
            </a:r>
            <a:endParaRPr lang="en-US" sz="1600" dirty="0">
              <a:solidFill>
                <a:schemeClr val="tx1"/>
              </a:solidFill>
              <a:effectLst/>
              <a:latin typeface="OPPOSans H" panose="00020600040101010101" pitchFamily="18" charset="-122"/>
              <a:ea typeface="OPPOSans H" panose="00020600040101010101" pitchFamily="18" charset="-122"/>
              <a:cs typeface="OPPOSans H" panose="00020600040101010101" pitchFamily="18" charset="-122"/>
            </a:endParaRPr>
          </a:p>
        </p:txBody>
      </p:sp>
      <p:grpSp>
        <p:nvGrpSpPr>
          <p:cNvPr id="15" name="组合 14">
            <a:extLst>
              <a:ext uri="{FF2B5EF4-FFF2-40B4-BE49-F238E27FC236}">
                <a16:creationId xmlns:a16="http://schemas.microsoft.com/office/drawing/2014/main" id="{DD89B47F-C048-A49B-C369-1D33FD7AEED8}"/>
              </a:ext>
            </a:extLst>
          </p:cNvPr>
          <p:cNvGrpSpPr/>
          <p:nvPr/>
        </p:nvGrpSpPr>
        <p:grpSpPr>
          <a:xfrm>
            <a:off x="3062733" y="3418710"/>
            <a:ext cx="862115" cy="589215"/>
            <a:chOff x="2938462" y="3429000"/>
            <a:chExt cx="1323975" cy="904875"/>
          </a:xfrm>
        </p:grpSpPr>
        <p:pic>
          <p:nvPicPr>
            <p:cNvPr id="12" name="图形 11">
              <a:extLst>
                <a:ext uri="{FF2B5EF4-FFF2-40B4-BE49-F238E27FC236}">
                  <a16:creationId xmlns:a16="http://schemas.microsoft.com/office/drawing/2014/main" id="{DAA54361-B5A0-6A87-E329-78BF5CF72F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8462" y="3429000"/>
              <a:ext cx="1323975" cy="904875"/>
            </a:xfrm>
            <a:prstGeom prst="rect">
              <a:avLst/>
            </a:prstGeom>
          </p:spPr>
        </p:pic>
        <p:pic>
          <p:nvPicPr>
            <p:cNvPr id="14" name="图形 13">
              <a:extLst>
                <a:ext uri="{FF2B5EF4-FFF2-40B4-BE49-F238E27FC236}">
                  <a16:creationId xmlns:a16="http://schemas.microsoft.com/office/drawing/2014/main" id="{8DADD636-37CD-A0DF-1873-AF9FC8596F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5175" y="3586163"/>
              <a:ext cx="590550" cy="590550"/>
            </a:xfrm>
            <a:prstGeom prst="rect">
              <a:avLst/>
            </a:prstGeom>
          </p:spPr>
        </p:pic>
      </p:grpSp>
      <p:grpSp>
        <p:nvGrpSpPr>
          <p:cNvPr id="36" name="组合 35">
            <a:extLst>
              <a:ext uri="{FF2B5EF4-FFF2-40B4-BE49-F238E27FC236}">
                <a16:creationId xmlns:a16="http://schemas.microsoft.com/office/drawing/2014/main" id="{CA86CD98-1E77-3A5B-07DB-EA2F4EBF4680}"/>
              </a:ext>
            </a:extLst>
          </p:cNvPr>
          <p:cNvGrpSpPr/>
          <p:nvPr/>
        </p:nvGrpSpPr>
        <p:grpSpPr>
          <a:xfrm>
            <a:off x="5757977" y="3319564"/>
            <a:ext cx="676046" cy="787507"/>
            <a:chOff x="5641498" y="3319521"/>
            <a:chExt cx="676046" cy="787507"/>
          </a:xfrm>
        </p:grpSpPr>
        <p:pic>
          <p:nvPicPr>
            <p:cNvPr id="19" name="图形 18">
              <a:extLst>
                <a:ext uri="{FF2B5EF4-FFF2-40B4-BE49-F238E27FC236}">
                  <a16:creationId xmlns:a16="http://schemas.microsoft.com/office/drawing/2014/main" id="{8346D210-B5D3-54E2-D134-F040196541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2737" y="3564903"/>
              <a:ext cx="633568" cy="542125"/>
            </a:xfrm>
            <a:prstGeom prst="rect">
              <a:avLst/>
            </a:prstGeom>
          </p:spPr>
        </p:pic>
        <p:pic>
          <p:nvPicPr>
            <p:cNvPr id="21" name="图形 20">
              <a:extLst>
                <a:ext uri="{FF2B5EF4-FFF2-40B4-BE49-F238E27FC236}">
                  <a16:creationId xmlns:a16="http://schemas.microsoft.com/office/drawing/2014/main" id="{A1919DF9-DD8D-E886-8524-36CD4CA817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1498" y="3319521"/>
              <a:ext cx="676046" cy="589215"/>
            </a:xfrm>
            <a:prstGeom prst="rect">
              <a:avLst/>
            </a:prstGeom>
          </p:spPr>
        </p:pic>
      </p:grpSp>
      <p:sp>
        <p:nvSpPr>
          <p:cNvPr id="24" name="文本框 23">
            <a:extLst>
              <a:ext uri="{FF2B5EF4-FFF2-40B4-BE49-F238E27FC236}">
                <a16:creationId xmlns:a16="http://schemas.microsoft.com/office/drawing/2014/main" id="{5A1D4956-EB64-1AC7-0FE1-A34A5519A07A}"/>
              </a:ext>
            </a:extLst>
          </p:cNvPr>
          <p:cNvSpPr txBox="1"/>
          <p:nvPr/>
        </p:nvSpPr>
        <p:spPr>
          <a:xfrm>
            <a:off x="2938463" y="481553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用户体验设计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DF3696FD-2BF4-3D8E-922E-F6C555092D70}"/>
              </a:ext>
            </a:extLst>
          </p:cNvPr>
          <p:cNvSpPr txBox="1"/>
          <p:nvPr/>
        </p:nvSpPr>
        <p:spPr>
          <a:xfrm>
            <a:off x="2690417" y="481553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01</a:t>
            </a:r>
            <a:endPar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08C96617-45FD-B90E-C4DF-DAA45BB89255}"/>
              </a:ext>
            </a:extLst>
          </p:cNvPr>
          <p:cNvSpPr txBox="1"/>
          <p:nvPr/>
        </p:nvSpPr>
        <p:spPr>
          <a:xfrm>
            <a:off x="3108325" y="510672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空间设计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87273CBD-2A39-BB39-CC65-F9915AD16DFB}"/>
              </a:ext>
            </a:extLst>
          </p:cNvPr>
          <p:cNvSpPr txBox="1"/>
          <p:nvPr/>
        </p:nvSpPr>
        <p:spPr>
          <a:xfrm>
            <a:off x="2860279" y="510672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02</a:t>
            </a:r>
            <a:endPar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083CF533-8D52-3740-9B07-0418C4BC5A32}"/>
              </a:ext>
            </a:extLst>
          </p:cNvPr>
          <p:cNvSpPr txBox="1"/>
          <p:nvPr/>
        </p:nvSpPr>
        <p:spPr>
          <a:xfrm>
            <a:off x="5875253" y="481553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创意设计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16749A70-23E1-4BFC-004B-73E492BBD39E}"/>
              </a:ext>
            </a:extLst>
          </p:cNvPr>
          <p:cNvSpPr txBox="1"/>
          <p:nvPr/>
        </p:nvSpPr>
        <p:spPr>
          <a:xfrm>
            <a:off x="5580263" y="481553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01</a:t>
            </a:r>
            <a:endPar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0" name="文本框 29">
            <a:extLst>
              <a:ext uri="{FF2B5EF4-FFF2-40B4-BE49-F238E27FC236}">
                <a16:creationId xmlns:a16="http://schemas.microsoft.com/office/drawing/2014/main" id="{E144CD26-48EC-5740-6A44-09C8B181A324}"/>
              </a:ext>
            </a:extLst>
          </p:cNvPr>
          <p:cNvSpPr txBox="1"/>
          <p:nvPr/>
        </p:nvSpPr>
        <p:spPr>
          <a:xfrm>
            <a:off x="8347271" y="481553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工业设计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1" name="文本框 30">
            <a:extLst>
              <a:ext uri="{FF2B5EF4-FFF2-40B4-BE49-F238E27FC236}">
                <a16:creationId xmlns:a16="http://schemas.microsoft.com/office/drawing/2014/main" id="{241DB1B2-9DDD-9F96-7A5D-CBE3B58325BB}"/>
              </a:ext>
            </a:extLst>
          </p:cNvPr>
          <p:cNvSpPr txBox="1"/>
          <p:nvPr/>
        </p:nvSpPr>
        <p:spPr>
          <a:xfrm>
            <a:off x="8099225" y="481553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01</a:t>
            </a:r>
            <a:endPar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2" name="文本框 31">
            <a:extLst>
              <a:ext uri="{FF2B5EF4-FFF2-40B4-BE49-F238E27FC236}">
                <a16:creationId xmlns:a16="http://schemas.microsoft.com/office/drawing/2014/main" id="{5916DEC4-36A2-3BFE-1DDF-052A8D1CE029}"/>
              </a:ext>
            </a:extLst>
          </p:cNvPr>
          <p:cNvSpPr txBox="1"/>
          <p:nvPr/>
        </p:nvSpPr>
        <p:spPr>
          <a:xfrm>
            <a:off x="5875253" y="510672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内容设计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CC05CD2E-CCA7-6684-3799-5F03CF6F50F7}"/>
              </a:ext>
            </a:extLst>
          </p:cNvPr>
          <p:cNvSpPr txBox="1"/>
          <p:nvPr/>
        </p:nvSpPr>
        <p:spPr>
          <a:xfrm>
            <a:off x="5580263" y="510672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02</a:t>
            </a:r>
            <a:endPar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4" name="文本框 33">
            <a:extLst>
              <a:ext uri="{FF2B5EF4-FFF2-40B4-BE49-F238E27FC236}">
                <a16:creationId xmlns:a16="http://schemas.microsoft.com/office/drawing/2014/main" id="{69565F52-8604-DE63-2915-17F4FC510209}"/>
              </a:ext>
            </a:extLst>
          </p:cNvPr>
          <p:cNvSpPr txBox="1"/>
          <p:nvPr/>
        </p:nvSpPr>
        <p:spPr>
          <a:xfrm>
            <a:off x="8350241" y="5106724"/>
            <a:ext cx="2124866"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包装设计</a:t>
            </a:r>
            <a:endParaRPr lang="en-US" sz="12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34AA23B3-4960-7CC4-4D48-BA4670CA0D4E}"/>
              </a:ext>
            </a:extLst>
          </p:cNvPr>
          <p:cNvSpPr txBox="1"/>
          <p:nvPr/>
        </p:nvSpPr>
        <p:spPr>
          <a:xfrm>
            <a:off x="8102195" y="5106724"/>
            <a:ext cx="417908"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sz="12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02</a:t>
            </a:r>
          </a:p>
        </p:txBody>
      </p:sp>
      <p:grpSp>
        <p:nvGrpSpPr>
          <p:cNvPr id="37" name="组合 36">
            <a:extLst>
              <a:ext uri="{FF2B5EF4-FFF2-40B4-BE49-F238E27FC236}">
                <a16:creationId xmlns:a16="http://schemas.microsoft.com/office/drawing/2014/main" id="{521C16C8-8480-9A0C-31B6-87E3E667CA12}"/>
              </a:ext>
            </a:extLst>
          </p:cNvPr>
          <p:cNvGrpSpPr/>
          <p:nvPr/>
        </p:nvGrpSpPr>
        <p:grpSpPr>
          <a:xfrm>
            <a:off x="8383442" y="3388180"/>
            <a:ext cx="629539" cy="650275"/>
            <a:chOff x="8258873" y="3354502"/>
            <a:chExt cx="629539" cy="650275"/>
          </a:xfrm>
        </p:grpSpPr>
        <p:pic>
          <p:nvPicPr>
            <p:cNvPr id="23" name="图形 22">
              <a:extLst>
                <a:ext uri="{FF2B5EF4-FFF2-40B4-BE49-F238E27FC236}">
                  <a16:creationId xmlns:a16="http://schemas.microsoft.com/office/drawing/2014/main" id="{32E49AD4-4788-9DFC-8FE7-E4157EF7F2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09000" y="3354502"/>
              <a:ext cx="379412" cy="379412"/>
            </a:xfrm>
            <a:prstGeom prst="rect">
              <a:avLst/>
            </a:prstGeom>
          </p:spPr>
        </p:pic>
        <p:pic>
          <p:nvPicPr>
            <p:cNvPr id="17" name="图形 16">
              <a:extLst>
                <a:ext uri="{FF2B5EF4-FFF2-40B4-BE49-F238E27FC236}">
                  <a16:creationId xmlns:a16="http://schemas.microsoft.com/office/drawing/2014/main" id="{1D82AF0E-EE41-4FF0-CB59-6AC2B6ED01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58873" y="3462652"/>
              <a:ext cx="542125" cy="542125"/>
            </a:xfrm>
            <a:prstGeom prst="rect">
              <a:avLst/>
            </a:prstGeom>
          </p:spPr>
        </p:pic>
      </p:grpSp>
      <p:pic>
        <p:nvPicPr>
          <p:cNvPr id="40" name="图形 39">
            <a:extLst>
              <a:ext uri="{FF2B5EF4-FFF2-40B4-BE49-F238E27FC236}">
                <a16:creationId xmlns:a16="http://schemas.microsoft.com/office/drawing/2014/main" id="{DB08DDEE-19CB-ABCC-4E16-19DBB46BC5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71849" y="5605957"/>
            <a:ext cx="5448302" cy="350864"/>
          </a:xfrm>
          <a:prstGeom prst="rect">
            <a:avLst/>
          </a:prstGeom>
        </p:spPr>
      </p:pic>
      <p:sp>
        <p:nvSpPr>
          <p:cNvPr id="41" name="文本框 40">
            <a:extLst>
              <a:ext uri="{FF2B5EF4-FFF2-40B4-BE49-F238E27FC236}">
                <a16:creationId xmlns:a16="http://schemas.microsoft.com/office/drawing/2014/main" id="{6C9B6E0D-758B-AF1C-86E6-BD1C789276E5}"/>
              </a:ext>
            </a:extLst>
          </p:cNvPr>
          <p:cNvSpPr txBox="1"/>
          <p:nvPr/>
        </p:nvSpPr>
        <p:spPr>
          <a:xfrm>
            <a:off x="4970067" y="5762965"/>
            <a:ext cx="212486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H" panose="00020600040101010101" pitchFamily="18" charset="-122"/>
                <a:ea typeface="OPPOSans H" panose="00020600040101010101" pitchFamily="18" charset="-122"/>
                <a:cs typeface="OPPOSans H" panose="00020600040101010101" pitchFamily="18" charset="-122"/>
              </a:rPr>
              <a:t>零售体验 创新策略</a:t>
            </a:r>
            <a:endParaRPr lang="en-US" sz="1600" dirty="0">
              <a:solidFill>
                <a:srgbClr val="E31D19"/>
              </a:solidFill>
              <a:effectLst/>
              <a:latin typeface="OPPOSans H" panose="00020600040101010101" pitchFamily="18" charset="-122"/>
              <a:ea typeface="OPPOSans H" panose="00020600040101010101" pitchFamily="18" charset="-122"/>
              <a:cs typeface="OPPOSans H" panose="00020600040101010101" pitchFamily="18" charset="-122"/>
            </a:endParaRPr>
          </a:p>
        </p:txBody>
      </p:sp>
      <p:sp>
        <p:nvSpPr>
          <p:cNvPr id="46" name="文本框 45">
            <a:extLst>
              <a:ext uri="{FF2B5EF4-FFF2-40B4-BE49-F238E27FC236}">
                <a16:creationId xmlns:a16="http://schemas.microsoft.com/office/drawing/2014/main" id="{40FD76FA-58B4-24C3-1EDC-5F5842C3D823}"/>
              </a:ext>
            </a:extLst>
          </p:cNvPr>
          <p:cNvSpPr txBox="1"/>
          <p:nvPr/>
        </p:nvSpPr>
        <p:spPr>
          <a:xfrm>
            <a:off x="591141" y="3016881"/>
            <a:ext cx="760959"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User</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9B5261FF-CDB8-2AA9-2788-D874B7829A0E}"/>
              </a:ext>
            </a:extLst>
          </p:cNvPr>
          <p:cNvSpPr txBox="1"/>
          <p:nvPr/>
        </p:nvSpPr>
        <p:spPr>
          <a:xfrm>
            <a:off x="591141" y="3375833"/>
            <a:ext cx="2124866" cy="709938"/>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nSpc>
                <a:spcPct val="150000"/>
              </a:lnSpc>
            </a:pPr>
            <a:r>
              <a:rPr lang="zh-CN" alt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平台产品</a:t>
            </a:r>
            <a:endParaRPr lang="en-US" altLang="zh-CN"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a:p>
            <a:pPr>
              <a:lnSpc>
                <a:spcPct val="150000"/>
              </a:lnSpc>
            </a:pPr>
            <a:r>
              <a:rPr lang="zh-CN" alt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的用户</a:t>
            </a:r>
            <a:endParaRPr 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CF55C759-E214-5AB4-9D04-F35079D6F41E}"/>
              </a:ext>
            </a:extLst>
          </p:cNvPr>
          <p:cNvSpPr txBox="1"/>
          <p:nvPr/>
        </p:nvSpPr>
        <p:spPr>
          <a:xfrm>
            <a:off x="9797144" y="3016881"/>
            <a:ext cx="1740072"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en-US" altLang="zh-CN"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Consumer</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C43E0DBF-1B78-B43E-504E-0164AB74EB5F}"/>
              </a:ext>
            </a:extLst>
          </p:cNvPr>
          <p:cNvSpPr txBox="1"/>
          <p:nvPr/>
        </p:nvSpPr>
        <p:spPr>
          <a:xfrm>
            <a:off x="9412349" y="3375833"/>
            <a:ext cx="2124866" cy="709938"/>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lnSpc>
                <a:spcPct val="150000"/>
              </a:lnSpc>
            </a:pPr>
            <a:r>
              <a:rPr lang="zh-CN" alt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商家商品</a:t>
            </a:r>
            <a:endParaRPr lang="en-US" altLang="zh-CN"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a:p>
            <a:pPr algn="r">
              <a:lnSpc>
                <a:spcPct val="150000"/>
              </a:lnSpc>
            </a:pPr>
            <a:r>
              <a:rPr lang="zh-CN" alt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rPr>
              <a:t>的消费者</a:t>
            </a:r>
            <a:endParaRPr lang="en-US" sz="1400" dirty="0">
              <a:solidFill>
                <a:schemeClr val="tx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3" name="组合 52">
            <a:extLst>
              <a:ext uri="{FF2B5EF4-FFF2-40B4-BE49-F238E27FC236}">
                <a16:creationId xmlns:a16="http://schemas.microsoft.com/office/drawing/2014/main" id="{6E37C998-79DB-AF11-FA1B-F22AEABFAC0F}"/>
              </a:ext>
            </a:extLst>
          </p:cNvPr>
          <p:cNvGrpSpPr/>
          <p:nvPr/>
        </p:nvGrpSpPr>
        <p:grpSpPr>
          <a:xfrm>
            <a:off x="4670475" y="2384011"/>
            <a:ext cx="248841" cy="248841"/>
            <a:chOff x="4829175" y="-4419600"/>
            <a:chExt cx="248841" cy="248841"/>
          </a:xfrm>
        </p:grpSpPr>
        <p:sp>
          <p:nvSpPr>
            <p:cNvPr id="50" name="椭圆 49">
              <a:extLst>
                <a:ext uri="{FF2B5EF4-FFF2-40B4-BE49-F238E27FC236}">
                  <a16:creationId xmlns:a16="http://schemas.microsoft.com/office/drawing/2014/main" id="{A9F95944-C605-60F6-75C5-F9CD2AE3BAC1}"/>
                </a:ext>
              </a:extLst>
            </p:cNvPr>
            <p:cNvSpPr/>
            <p:nvPr/>
          </p:nvSpPr>
          <p:spPr>
            <a:xfrm>
              <a:off x="4829175" y="-4419600"/>
              <a:ext cx="248841" cy="248841"/>
            </a:xfrm>
            <a:prstGeom prst="ellipse">
              <a:avLst/>
            </a:prstGeom>
            <a:noFill/>
            <a:ln w="190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a:extLst>
                <a:ext uri="{FF2B5EF4-FFF2-40B4-BE49-F238E27FC236}">
                  <a16:creationId xmlns:a16="http://schemas.microsoft.com/office/drawing/2014/main" id="{4D84D396-6BAD-81D0-490D-674E7CEAC1D3}"/>
                </a:ext>
              </a:extLst>
            </p:cNvPr>
            <p:cNvSpPr/>
            <p:nvPr/>
          </p:nvSpPr>
          <p:spPr>
            <a:xfrm>
              <a:off x="4888856" y="-4305980"/>
              <a:ext cx="129479" cy="21600"/>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5344F100-52BC-45E7-8A8F-EB14714FD2E1}"/>
                </a:ext>
              </a:extLst>
            </p:cNvPr>
            <p:cNvSpPr/>
            <p:nvPr/>
          </p:nvSpPr>
          <p:spPr>
            <a:xfrm rot="16200000">
              <a:off x="4888856" y="-4305980"/>
              <a:ext cx="129479" cy="21600"/>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组合 53">
            <a:extLst>
              <a:ext uri="{FF2B5EF4-FFF2-40B4-BE49-F238E27FC236}">
                <a16:creationId xmlns:a16="http://schemas.microsoft.com/office/drawing/2014/main" id="{839FDD62-F0F2-F85E-6648-3EE234ED6188}"/>
              </a:ext>
            </a:extLst>
          </p:cNvPr>
          <p:cNvGrpSpPr/>
          <p:nvPr/>
        </p:nvGrpSpPr>
        <p:grpSpPr>
          <a:xfrm>
            <a:off x="7272686" y="2384011"/>
            <a:ext cx="248841" cy="248841"/>
            <a:chOff x="4829175" y="-4419600"/>
            <a:chExt cx="248841" cy="248841"/>
          </a:xfrm>
        </p:grpSpPr>
        <p:sp>
          <p:nvSpPr>
            <p:cNvPr id="55" name="椭圆 54">
              <a:extLst>
                <a:ext uri="{FF2B5EF4-FFF2-40B4-BE49-F238E27FC236}">
                  <a16:creationId xmlns:a16="http://schemas.microsoft.com/office/drawing/2014/main" id="{6F431372-F8DC-2D8E-076A-76CF44D2341F}"/>
                </a:ext>
              </a:extLst>
            </p:cNvPr>
            <p:cNvSpPr/>
            <p:nvPr/>
          </p:nvSpPr>
          <p:spPr>
            <a:xfrm>
              <a:off x="4829175" y="-4419600"/>
              <a:ext cx="248841" cy="248841"/>
            </a:xfrm>
            <a:prstGeom prst="ellipse">
              <a:avLst/>
            </a:prstGeom>
            <a:noFill/>
            <a:ln w="190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5C21D793-40B9-47BF-D106-7DF6F29CCF19}"/>
                </a:ext>
              </a:extLst>
            </p:cNvPr>
            <p:cNvSpPr/>
            <p:nvPr/>
          </p:nvSpPr>
          <p:spPr>
            <a:xfrm>
              <a:off x="4888856" y="-4305980"/>
              <a:ext cx="129479" cy="21600"/>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B5E507D3-D37C-9B4F-705F-7C9321B04709}"/>
                </a:ext>
              </a:extLst>
            </p:cNvPr>
            <p:cNvSpPr/>
            <p:nvPr/>
          </p:nvSpPr>
          <p:spPr>
            <a:xfrm rot="16200000">
              <a:off x="4888856" y="-4305980"/>
              <a:ext cx="129479" cy="21600"/>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990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47CC34-0DC8-F857-A813-1815D6CD116A}"/>
              </a:ext>
            </a:extLst>
          </p:cNvPr>
          <p:cNvPicPr>
            <a:picLocks noChangeAspect="1"/>
          </p:cNvPicPr>
          <p:nvPr/>
        </p:nvPicPr>
        <p:blipFill>
          <a:blip r:embed="rId2"/>
          <a:stretch>
            <a:fillRect/>
          </a:stretch>
        </p:blipFill>
        <p:spPr>
          <a:xfrm>
            <a:off x="28575" y="0"/>
            <a:ext cx="12172950" cy="6858000"/>
          </a:xfrm>
          <a:prstGeom prst="rect">
            <a:avLst/>
          </a:prstGeom>
        </p:spPr>
      </p:pic>
      <p:sp>
        <p:nvSpPr>
          <p:cNvPr id="4" name="文本框 3">
            <a:extLst>
              <a:ext uri="{FF2B5EF4-FFF2-40B4-BE49-F238E27FC236}">
                <a16:creationId xmlns:a16="http://schemas.microsoft.com/office/drawing/2014/main" id="{07B9D698-0712-79BC-02C9-EEE2ABD088EB}"/>
              </a:ext>
            </a:extLst>
          </p:cNvPr>
          <p:cNvSpPr txBox="1"/>
          <p:nvPr/>
        </p:nvSpPr>
        <p:spPr>
          <a:xfrm>
            <a:off x="5033567" y="822522"/>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每次交付至少</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5" name="文本框 4">
            <a:extLst>
              <a:ext uri="{FF2B5EF4-FFF2-40B4-BE49-F238E27FC236}">
                <a16:creationId xmlns:a16="http://schemas.microsoft.com/office/drawing/2014/main" id="{9C4C62CE-1EEB-1763-EFC0-9B200F1B2968}"/>
              </a:ext>
            </a:extLst>
          </p:cNvPr>
          <p:cNvSpPr txBox="1"/>
          <p:nvPr/>
        </p:nvSpPr>
        <p:spPr>
          <a:xfrm>
            <a:off x="4222731" y="1186518"/>
            <a:ext cx="3746539"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t>节省</a:t>
            </a:r>
            <a:r>
              <a:rPr lang="en-US" altLang="zh-CN" sz="3200" dirty="0"/>
              <a:t>2</a:t>
            </a:r>
            <a:r>
              <a:rPr lang="zh-CN" altLang="en-US" sz="3200" dirty="0"/>
              <a:t>小时重复工作</a:t>
            </a:r>
            <a:endParaRPr lang="en-US" sz="3200" dirty="0"/>
          </a:p>
        </p:txBody>
      </p:sp>
      <p:pic>
        <p:nvPicPr>
          <p:cNvPr id="13" name="图形 12" hidden="1">
            <a:extLst>
              <a:ext uri="{FF2B5EF4-FFF2-40B4-BE49-F238E27FC236}">
                <a16:creationId xmlns:a16="http://schemas.microsoft.com/office/drawing/2014/main" id="{8B8D01F5-1F48-C0DF-A2A3-06BE4A274E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600" y="1290647"/>
            <a:ext cx="10414000" cy="4619008"/>
          </a:xfrm>
          <a:prstGeom prst="rect">
            <a:avLst/>
          </a:prstGeom>
        </p:spPr>
      </p:pic>
      <p:sp>
        <p:nvSpPr>
          <p:cNvPr id="7" name="图形 5">
            <a:extLst>
              <a:ext uri="{FF2B5EF4-FFF2-40B4-BE49-F238E27FC236}">
                <a16:creationId xmlns:a16="http://schemas.microsoft.com/office/drawing/2014/main" id="{E86C9B80-F7E4-1669-AD02-1DBF1D34DBAA}"/>
              </a:ext>
            </a:extLst>
          </p:cNvPr>
          <p:cNvSpPr/>
          <p:nvPr/>
        </p:nvSpPr>
        <p:spPr>
          <a:xfrm>
            <a:off x="660399" y="1073692"/>
            <a:ext cx="10230325" cy="4816825"/>
          </a:xfrm>
          <a:custGeom>
            <a:avLst/>
            <a:gdLst>
              <a:gd name="connsiteX0" fmla="*/ 12183369 w 12183369"/>
              <a:gd name="connsiteY0" fmla="*/ 137491 h 5396867"/>
              <a:gd name="connsiteX1" fmla="*/ 0 w 12183369"/>
              <a:gd name="connsiteY1" fmla="*/ 5368648 h 5396867"/>
              <a:gd name="connsiteX2" fmla="*/ 12019229 w 12183369"/>
              <a:gd name="connsiteY2" fmla="*/ 0 h 5396867"/>
              <a:gd name="connsiteX3" fmla="*/ 12183369 w 12183369"/>
              <a:gd name="connsiteY3" fmla="*/ 137491 h 5396867"/>
            </a:gdLst>
            <a:ahLst/>
            <a:cxnLst>
              <a:cxn ang="0">
                <a:pos x="connsiteX0" y="connsiteY0"/>
              </a:cxn>
              <a:cxn ang="0">
                <a:pos x="connsiteX1" y="connsiteY1"/>
              </a:cxn>
              <a:cxn ang="0">
                <a:pos x="connsiteX2" y="connsiteY2"/>
              </a:cxn>
              <a:cxn ang="0">
                <a:pos x="connsiteX3" y="connsiteY3"/>
              </a:cxn>
            </a:cxnLst>
            <a:rect l="l" t="t" r="r" b="b"/>
            <a:pathLst>
              <a:path w="12183369" h="5396867">
                <a:moveTo>
                  <a:pt x="12183369" y="137491"/>
                </a:moveTo>
                <a:cubicBezTo>
                  <a:pt x="8277569" y="4801414"/>
                  <a:pt x="2437533" y="5568009"/>
                  <a:pt x="0" y="5368648"/>
                </a:cubicBezTo>
                <a:cubicBezTo>
                  <a:pt x="2393889" y="5564444"/>
                  <a:pt x="8172323" y="4593549"/>
                  <a:pt x="12019229" y="0"/>
                </a:cubicBezTo>
                <a:lnTo>
                  <a:pt x="12183369" y="137491"/>
                </a:lnTo>
                <a:close/>
              </a:path>
            </a:pathLst>
          </a:custGeom>
          <a:gradFill>
            <a:gsLst>
              <a:gs pos="0">
                <a:srgbClr val="EA3A3A"/>
              </a:gs>
              <a:gs pos="100000">
                <a:srgbClr val="EA3A3A">
                  <a:alpha val="0"/>
                </a:srgbClr>
              </a:gs>
            </a:gsLst>
            <a:lin ang="5400000" scaled="1"/>
          </a:gradFill>
          <a:ln w="7649" cap="flat">
            <a:noFill/>
            <a:prstDash val="solid"/>
            <a:miter/>
          </a:ln>
        </p:spPr>
        <p:txBody>
          <a:bodyPr rtlCol="0" anchor="ctr"/>
          <a:lstStyle/>
          <a:p>
            <a:r>
              <a:rPr lang="en-US" altLang="zh-CN" dirty="0"/>
              <a:t>k</a:t>
            </a:r>
            <a:endParaRPr lang="zh-CN" altLang="en-US" dirty="0"/>
          </a:p>
        </p:txBody>
      </p:sp>
      <p:sp>
        <p:nvSpPr>
          <p:cNvPr id="16" name="文本框 15">
            <a:extLst>
              <a:ext uri="{FF2B5EF4-FFF2-40B4-BE49-F238E27FC236}">
                <a16:creationId xmlns:a16="http://schemas.microsoft.com/office/drawing/2014/main" id="{859DAB3B-B8B1-B12A-3127-7FC8BCC8351E}"/>
              </a:ext>
            </a:extLst>
          </p:cNvPr>
          <p:cNvSpPr txBox="1"/>
          <p:nvPr/>
        </p:nvSpPr>
        <p:spPr>
          <a:xfrm>
            <a:off x="2014595" y="2600275"/>
            <a:ext cx="3746538" cy="46166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2400" dirty="0">
                <a:solidFill>
                  <a:srgbClr val="E31D19"/>
                </a:solidFill>
                <a:effectLst/>
                <a:latin typeface="OPPOSans R" panose="00020600040101010101" pitchFamily="18" charset="-122"/>
                <a:ea typeface="OPPOSans R" panose="00020600040101010101" pitchFamily="18" charset="-122"/>
                <a:cs typeface="OPPOSans R" panose="00020600040101010101" pitchFamily="18" charset="-122"/>
              </a:rPr>
              <a:t>低代码</a:t>
            </a:r>
            <a:r>
              <a:rPr lang="zh-CN" altLang="en-US" sz="24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rPr>
              <a:t>助力业务数字化</a:t>
            </a:r>
            <a:endParaRPr lang="en-US" sz="24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17" name="文本框 16">
            <a:extLst>
              <a:ext uri="{FF2B5EF4-FFF2-40B4-BE49-F238E27FC236}">
                <a16:creationId xmlns:a16="http://schemas.microsoft.com/office/drawing/2014/main" id="{91756C08-B5CB-2096-2F6E-50297409D10A}"/>
              </a:ext>
            </a:extLst>
          </p:cNvPr>
          <p:cNvSpPr txBox="1"/>
          <p:nvPr/>
        </p:nvSpPr>
        <p:spPr>
          <a:xfrm>
            <a:off x="2014595" y="3027609"/>
            <a:ext cx="3746538" cy="46166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2400" dirty="0">
                <a:solidFill>
                  <a:srgbClr val="E31D19"/>
                </a:solidFill>
                <a:effectLst/>
                <a:latin typeface="OPPOSans R" panose="00020600040101010101" pitchFamily="18" charset="-122"/>
                <a:ea typeface="OPPOSans R" panose="00020600040101010101" pitchFamily="18" charset="-122"/>
                <a:cs typeface="OPPOSans R" panose="00020600040101010101" pitchFamily="18" charset="-122"/>
              </a:rPr>
              <a:t>三个阶段</a:t>
            </a:r>
            <a:endParaRPr lang="en-US" sz="2400" dirty="0">
              <a:solidFill>
                <a:srgbClr val="E31D19"/>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18" name="文本框 17">
            <a:extLst>
              <a:ext uri="{FF2B5EF4-FFF2-40B4-BE49-F238E27FC236}">
                <a16:creationId xmlns:a16="http://schemas.microsoft.com/office/drawing/2014/main" id="{1CD9338F-50A3-725D-25ED-3F6ECF62F132}"/>
              </a:ext>
            </a:extLst>
          </p:cNvPr>
          <p:cNvSpPr txBox="1"/>
          <p:nvPr/>
        </p:nvSpPr>
        <p:spPr>
          <a:xfrm>
            <a:off x="2097864" y="3623732"/>
            <a:ext cx="3998135"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rPr>
              <a:t>企业数字化进展参差不齐，</a:t>
            </a:r>
            <a:r>
              <a:rPr lang="en-US" altLang="zh-CN" sz="12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rPr>
              <a:t>3</a:t>
            </a:r>
            <a:r>
              <a:rPr lang="zh-CN" altLang="en-US" sz="12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rPr>
              <a:t>个阶段宜搭全覆盖</a:t>
            </a:r>
            <a:endParaRPr lang="en-US" sz="1200" dirty="0">
              <a:solidFill>
                <a:schemeClr val="tx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20" name="直接连接符 19">
            <a:extLst>
              <a:ext uri="{FF2B5EF4-FFF2-40B4-BE49-F238E27FC236}">
                <a16:creationId xmlns:a16="http://schemas.microsoft.com/office/drawing/2014/main" id="{F1659F8C-C49B-5F72-38C5-EB6EDE2B17A9}"/>
              </a:ext>
            </a:extLst>
          </p:cNvPr>
          <p:cNvCxnSpPr/>
          <p:nvPr/>
        </p:nvCxnSpPr>
        <p:spPr>
          <a:xfrm>
            <a:off x="2155371" y="3984171"/>
            <a:ext cx="1190172" cy="0"/>
          </a:xfrm>
          <a:prstGeom prst="line">
            <a:avLst/>
          </a:prstGeom>
          <a:ln w="25400">
            <a:gradFill>
              <a:gsLst>
                <a:gs pos="0">
                  <a:srgbClr val="E31D19"/>
                </a:gs>
                <a:gs pos="100000">
                  <a:srgbClr val="E31D19">
                    <a:lumMod val="70000"/>
                    <a:lumOff val="3000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D0F6EBD-DF7D-6E84-F9C3-8C5578709D17}"/>
              </a:ext>
            </a:extLst>
          </p:cNvPr>
          <p:cNvSpPr txBox="1"/>
          <p:nvPr/>
        </p:nvSpPr>
        <p:spPr>
          <a:xfrm>
            <a:off x="3565960" y="5725758"/>
            <a:ext cx="2208289" cy="46166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流程在线</a:t>
            </a:r>
            <a:endParaRPr 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31337205-D3AB-8693-2A7E-BB946FBCB659}"/>
              </a:ext>
            </a:extLst>
          </p:cNvPr>
          <p:cNvSpPr txBox="1"/>
          <p:nvPr/>
        </p:nvSpPr>
        <p:spPr>
          <a:xfrm>
            <a:off x="3565961" y="6198489"/>
            <a:ext cx="2292708" cy="280643"/>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en-US" altLang="zh-CN"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rPr>
              <a:t>BPM</a:t>
            </a:r>
            <a:r>
              <a:rPr lang="zh-CN" alt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rPr>
              <a:t>驱动，移动审批</a:t>
            </a:r>
            <a:endParaRPr 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3" name="文本框 22">
            <a:extLst>
              <a:ext uri="{FF2B5EF4-FFF2-40B4-BE49-F238E27FC236}">
                <a16:creationId xmlns:a16="http://schemas.microsoft.com/office/drawing/2014/main" id="{4430B916-FBFD-5E54-AE83-4247DDCD2682}"/>
              </a:ext>
            </a:extLst>
          </p:cNvPr>
          <p:cNvSpPr txBox="1"/>
          <p:nvPr/>
        </p:nvSpPr>
        <p:spPr>
          <a:xfrm>
            <a:off x="6251103" y="5290085"/>
            <a:ext cx="2184833" cy="46166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业务在线</a:t>
            </a:r>
            <a:endParaRPr 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EB6BAEF7-A9A0-AF54-1F19-C4CE74C8F838}"/>
              </a:ext>
            </a:extLst>
          </p:cNvPr>
          <p:cNvSpPr txBox="1"/>
          <p:nvPr/>
        </p:nvSpPr>
        <p:spPr>
          <a:xfrm>
            <a:off x="6251103" y="5762816"/>
            <a:ext cx="1951559"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rPr>
              <a:t>元数据驱动，移动办公</a:t>
            </a:r>
            <a:endParaRPr 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5B62DECB-FF1B-68AA-A78F-AA35240F62AA}"/>
              </a:ext>
            </a:extLst>
          </p:cNvPr>
          <p:cNvSpPr txBox="1"/>
          <p:nvPr/>
        </p:nvSpPr>
        <p:spPr>
          <a:xfrm>
            <a:off x="8579844" y="4790593"/>
            <a:ext cx="2119374" cy="46166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rPr>
              <a:t>生态在线</a:t>
            </a:r>
            <a:endParaRPr lang="en-US" sz="2400" dirty="0">
              <a:solidFill>
                <a:schemeClr val="tx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1B1DE335-0A8E-EE35-648F-E04E76707BB0}"/>
              </a:ext>
            </a:extLst>
          </p:cNvPr>
          <p:cNvSpPr txBox="1"/>
          <p:nvPr/>
        </p:nvSpPr>
        <p:spPr>
          <a:xfrm>
            <a:off x="8579844" y="5263324"/>
            <a:ext cx="3998135" cy="276999"/>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rPr>
              <a:t>数据驱动，业务连接，互联互通</a:t>
            </a:r>
            <a:endParaRPr lang="en-US" sz="1200" dirty="0">
              <a:solidFill>
                <a:schemeClr val="bg2">
                  <a:lumMod val="75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9" name="组合 28">
            <a:extLst>
              <a:ext uri="{FF2B5EF4-FFF2-40B4-BE49-F238E27FC236}">
                <a16:creationId xmlns:a16="http://schemas.microsoft.com/office/drawing/2014/main" id="{F7D72C72-A7D9-E466-B44D-F65E10E29EC1}"/>
              </a:ext>
            </a:extLst>
          </p:cNvPr>
          <p:cNvGrpSpPr/>
          <p:nvPr/>
        </p:nvGrpSpPr>
        <p:grpSpPr>
          <a:xfrm>
            <a:off x="3345543" y="5473513"/>
            <a:ext cx="310795" cy="310795"/>
            <a:chOff x="3730980" y="5044093"/>
            <a:chExt cx="310795" cy="310795"/>
          </a:xfrm>
        </p:grpSpPr>
        <p:sp>
          <p:nvSpPr>
            <p:cNvPr id="27" name="椭圆 26">
              <a:extLst>
                <a:ext uri="{FF2B5EF4-FFF2-40B4-BE49-F238E27FC236}">
                  <a16:creationId xmlns:a16="http://schemas.microsoft.com/office/drawing/2014/main" id="{C1ED4EF9-5879-BB9A-AAD4-F9323589F93C}"/>
                </a:ext>
              </a:extLst>
            </p:cNvPr>
            <p:cNvSpPr/>
            <p:nvPr/>
          </p:nvSpPr>
          <p:spPr>
            <a:xfrm>
              <a:off x="3794125" y="5110153"/>
              <a:ext cx="190973" cy="190973"/>
            </a:xfrm>
            <a:prstGeom prst="ellipse">
              <a:avLst/>
            </a:prstGeom>
            <a:gradFill>
              <a:gsLst>
                <a:gs pos="0">
                  <a:srgbClr val="E31D19"/>
                </a:gs>
                <a:gs pos="100000">
                  <a:srgbClr val="E31D19">
                    <a:lumMod val="50000"/>
                    <a:lumOff val="5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CE3875E8-2441-53C5-8B73-064B9BA4D015}"/>
                </a:ext>
              </a:extLst>
            </p:cNvPr>
            <p:cNvSpPr/>
            <p:nvPr/>
          </p:nvSpPr>
          <p:spPr>
            <a:xfrm>
              <a:off x="3730980" y="5044093"/>
              <a:ext cx="310795" cy="310795"/>
            </a:xfrm>
            <a:prstGeom prst="ellipse">
              <a:avLst/>
            </a:prstGeom>
            <a:gradFill>
              <a:gsLst>
                <a:gs pos="0">
                  <a:srgbClr val="E31D19">
                    <a:alpha val="10000"/>
                  </a:srgbClr>
                </a:gs>
                <a:gs pos="100000">
                  <a:srgbClr val="E31D19">
                    <a:lumMod val="50000"/>
                    <a:lumOff val="50000"/>
                    <a:alpha val="1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a:extLst>
              <a:ext uri="{FF2B5EF4-FFF2-40B4-BE49-F238E27FC236}">
                <a16:creationId xmlns:a16="http://schemas.microsoft.com/office/drawing/2014/main" id="{7F57B09B-F3A5-DDB6-A54F-D2871BDD3F1A}"/>
              </a:ext>
            </a:extLst>
          </p:cNvPr>
          <p:cNvGrpSpPr/>
          <p:nvPr/>
        </p:nvGrpSpPr>
        <p:grpSpPr>
          <a:xfrm>
            <a:off x="5916212" y="4528751"/>
            <a:ext cx="433392" cy="433392"/>
            <a:chOff x="3730980" y="5044093"/>
            <a:chExt cx="310795" cy="310795"/>
          </a:xfrm>
        </p:grpSpPr>
        <p:sp>
          <p:nvSpPr>
            <p:cNvPr id="31" name="椭圆 30">
              <a:extLst>
                <a:ext uri="{FF2B5EF4-FFF2-40B4-BE49-F238E27FC236}">
                  <a16:creationId xmlns:a16="http://schemas.microsoft.com/office/drawing/2014/main" id="{9921404E-4C1E-7C56-AB1D-B7DB2035B808}"/>
                </a:ext>
              </a:extLst>
            </p:cNvPr>
            <p:cNvSpPr/>
            <p:nvPr/>
          </p:nvSpPr>
          <p:spPr>
            <a:xfrm>
              <a:off x="3794125" y="5110153"/>
              <a:ext cx="190973" cy="190973"/>
            </a:xfrm>
            <a:prstGeom prst="ellipse">
              <a:avLst/>
            </a:prstGeom>
            <a:gradFill>
              <a:gsLst>
                <a:gs pos="0">
                  <a:srgbClr val="E31D19"/>
                </a:gs>
                <a:gs pos="100000">
                  <a:srgbClr val="E31D19">
                    <a:lumMod val="50000"/>
                    <a:lumOff val="5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E7D9483B-4620-07C1-EE21-3620F7400B4E}"/>
                </a:ext>
              </a:extLst>
            </p:cNvPr>
            <p:cNvSpPr/>
            <p:nvPr/>
          </p:nvSpPr>
          <p:spPr>
            <a:xfrm>
              <a:off x="3730980" y="5044093"/>
              <a:ext cx="310795" cy="310795"/>
            </a:xfrm>
            <a:prstGeom prst="ellipse">
              <a:avLst/>
            </a:prstGeom>
            <a:gradFill>
              <a:gsLst>
                <a:gs pos="0">
                  <a:srgbClr val="E31D19">
                    <a:alpha val="10000"/>
                  </a:srgbClr>
                </a:gs>
                <a:gs pos="100000">
                  <a:srgbClr val="E31D19">
                    <a:lumMod val="50000"/>
                    <a:lumOff val="50000"/>
                    <a:alpha val="1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组合 32">
            <a:extLst>
              <a:ext uri="{FF2B5EF4-FFF2-40B4-BE49-F238E27FC236}">
                <a16:creationId xmlns:a16="http://schemas.microsoft.com/office/drawing/2014/main" id="{955849BF-46F7-54A6-43C8-6A437609E1E6}"/>
              </a:ext>
            </a:extLst>
          </p:cNvPr>
          <p:cNvGrpSpPr/>
          <p:nvPr/>
        </p:nvGrpSpPr>
        <p:grpSpPr>
          <a:xfrm>
            <a:off x="8250170" y="3061940"/>
            <a:ext cx="548484" cy="548484"/>
            <a:chOff x="3730980" y="5044093"/>
            <a:chExt cx="310795" cy="310795"/>
          </a:xfrm>
        </p:grpSpPr>
        <p:sp>
          <p:nvSpPr>
            <p:cNvPr id="34" name="椭圆 33">
              <a:extLst>
                <a:ext uri="{FF2B5EF4-FFF2-40B4-BE49-F238E27FC236}">
                  <a16:creationId xmlns:a16="http://schemas.microsoft.com/office/drawing/2014/main" id="{6699B3C5-C253-394F-2AD8-5EEA31B4791A}"/>
                </a:ext>
              </a:extLst>
            </p:cNvPr>
            <p:cNvSpPr/>
            <p:nvPr/>
          </p:nvSpPr>
          <p:spPr>
            <a:xfrm>
              <a:off x="3794125" y="5110153"/>
              <a:ext cx="190973" cy="190973"/>
            </a:xfrm>
            <a:prstGeom prst="ellipse">
              <a:avLst/>
            </a:prstGeom>
            <a:gradFill>
              <a:gsLst>
                <a:gs pos="0">
                  <a:srgbClr val="E31D19"/>
                </a:gs>
                <a:gs pos="100000">
                  <a:srgbClr val="E31D19">
                    <a:lumMod val="50000"/>
                    <a:lumOff val="5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566A8C52-1AB1-FAFF-F9C5-919EF22F6627}"/>
                </a:ext>
              </a:extLst>
            </p:cNvPr>
            <p:cNvSpPr/>
            <p:nvPr/>
          </p:nvSpPr>
          <p:spPr>
            <a:xfrm>
              <a:off x="3730980" y="5044093"/>
              <a:ext cx="310795" cy="310795"/>
            </a:xfrm>
            <a:prstGeom prst="ellipse">
              <a:avLst/>
            </a:prstGeom>
            <a:gradFill>
              <a:gsLst>
                <a:gs pos="0">
                  <a:srgbClr val="E31D19">
                    <a:alpha val="10000"/>
                  </a:srgbClr>
                </a:gs>
                <a:gs pos="100000">
                  <a:srgbClr val="E31D19">
                    <a:lumMod val="50000"/>
                    <a:lumOff val="50000"/>
                    <a:alpha val="1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直接连接符 36">
            <a:extLst>
              <a:ext uri="{FF2B5EF4-FFF2-40B4-BE49-F238E27FC236}">
                <a16:creationId xmlns:a16="http://schemas.microsoft.com/office/drawing/2014/main" id="{08694466-AC43-5DDF-F3C2-970D84FDCAD0}"/>
              </a:ext>
            </a:extLst>
          </p:cNvPr>
          <p:cNvCxnSpPr>
            <a:stCxn id="28" idx="4"/>
          </p:cNvCxnSpPr>
          <p:nvPr/>
        </p:nvCxnSpPr>
        <p:spPr>
          <a:xfrm flipH="1">
            <a:off x="3500940" y="5784308"/>
            <a:ext cx="1" cy="727617"/>
          </a:xfrm>
          <a:prstGeom prst="line">
            <a:avLst/>
          </a:prstGeom>
          <a:ln w="25400">
            <a:solidFill>
              <a:srgbClr val="E31D19"/>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43DC34C-16C7-E969-2207-B8420B9672A5}"/>
              </a:ext>
            </a:extLst>
          </p:cNvPr>
          <p:cNvCxnSpPr>
            <a:cxnSpLocks/>
          </p:cNvCxnSpPr>
          <p:nvPr/>
        </p:nvCxnSpPr>
        <p:spPr>
          <a:xfrm>
            <a:off x="6132909" y="4959038"/>
            <a:ext cx="0" cy="1480630"/>
          </a:xfrm>
          <a:prstGeom prst="line">
            <a:avLst/>
          </a:prstGeom>
          <a:ln w="25400">
            <a:solidFill>
              <a:srgbClr val="E31D19"/>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4D9EC07-14BB-9BA5-C51A-1D3F7139759F}"/>
              </a:ext>
            </a:extLst>
          </p:cNvPr>
          <p:cNvCxnSpPr>
            <a:cxnSpLocks/>
          </p:cNvCxnSpPr>
          <p:nvPr/>
        </p:nvCxnSpPr>
        <p:spPr>
          <a:xfrm>
            <a:off x="8524412" y="3610424"/>
            <a:ext cx="0" cy="2829244"/>
          </a:xfrm>
          <a:prstGeom prst="line">
            <a:avLst/>
          </a:prstGeom>
          <a:ln w="25400">
            <a:solidFill>
              <a:srgbClr val="E31D19"/>
            </a:solidFill>
            <a:prstDash val="sysDot"/>
          </a:ln>
        </p:spPr>
        <p:style>
          <a:lnRef idx="1">
            <a:schemeClr val="accent1"/>
          </a:lnRef>
          <a:fillRef idx="0">
            <a:schemeClr val="accent1"/>
          </a:fillRef>
          <a:effectRef idx="0">
            <a:schemeClr val="accent1"/>
          </a:effectRef>
          <a:fontRef idx="minor">
            <a:schemeClr val="tx1"/>
          </a:fontRef>
        </p:style>
      </p:cxnSp>
      <p:sp>
        <p:nvSpPr>
          <p:cNvPr id="42" name="等腰三角形 41">
            <a:extLst>
              <a:ext uri="{FF2B5EF4-FFF2-40B4-BE49-F238E27FC236}">
                <a16:creationId xmlns:a16="http://schemas.microsoft.com/office/drawing/2014/main" id="{1CFF92CF-1703-B20B-4227-6AC98BD9D1D0}"/>
              </a:ext>
            </a:extLst>
          </p:cNvPr>
          <p:cNvSpPr/>
          <p:nvPr/>
        </p:nvSpPr>
        <p:spPr>
          <a:xfrm rot="2224894">
            <a:off x="10324690" y="930315"/>
            <a:ext cx="865583" cy="512406"/>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187C7766-3E3E-604C-3B7D-C505573ADA1B}"/>
              </a:ext>
            </a:extLst>
          </p:cNvPr>
          <p:cNvSpPr txBox="1"/>
          <p:nvPr/>
        </p:nvSpPr>
        <p:spPr>
          <a:xfrm>
            <a:off x="2934194" y="4767202"/>
            <a:ext cx="1158853" cy="58477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3200" dirty="0">
                <a:solidFill>
                  <a:schemeClr val="tx1"/>
                </a:solidFill>
                <a:effectLst/>
                <a:cs typeface="OPPOSans M" panose="00020600040101010101" pitchFamily="18" charset="-122"/>
              </a:rPr>
              <a:t>1.0</a:t>
            </a:r>
            <a:endParaRPr lang="en-US" sz="3200" dirty="0">
              <a:solidFill>
                <a:schemeClr val="tx1"/>
              </a:solidFill>
              <a:effectLst/>
              <a:cs typeface="OPPOSans M" panose="00020600040101010101" pitchFamily="18" charset="-122"/>
            </a:endParaRPr>
          </a:p>
        </p:txBody>
      </p:sp>
      <p:sp>
        <p:nvSpPr>
          <p:cNvPr id="44" name="文本框 43">
            <a:extLst>
              <a:ext uri="{FF2B5EF4-FFF2-40B4-BE49-F238E27FC236}">
                <a16:creationId xmlns:a16="http://schemas.microsoft.com/office/drawing/2014/main" id="{7660CD39-2E5F-DE2C-0616-14EDF159687A}"/>
              </a:ext>
            </a:extLst>
          </p:cNvPr>
          <p:cNvSpPr txBox="1"/>
          <p:nvPr/>
        </p:nvSpPr>
        <p:spPr>
          <a:xfrm>
            <a:off x="5512972" y="3869007"/>
            <a:ext cx="1158853" cy="58477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3200" dirty="0">
                <a:solidFill>
                  <a:schemeClr val="tx1"/>
                </a:solidFill>
                <a:effectLst/>
                <a:cs typeface="OPPOSans M" panose="00020600040101010101" pitchFamily="18" charset="-122"/>
              </a:rPr>
              <a:t>2.0</a:t>
            </a:r>
            <a:endParaRPr lang="en-US" sz="3200" dirty="0">
              <a:solidFill>
                <a:schemeClr val="tx1"/>
              </a:solidFill>
              <a:effectLst/>
              <a:cs typeface="OPPOSans M" panose="00020600040101010101" pitchFamily="18" charset="-122"/>
            </a:endParaRPr>
          </a:p>
        </p:txBody>
      </p:sp>
      <p:sp>
        <p:nvSpPr>
          <p:cNvPr id="45" name="文本框 44">
            <a:extLst>
              <a:ext uri="{FF2B5EF4-FFF2-40B4-BE49-F238E27FC236}">
                <a16:creationId xmlns:a16="http://schemas.microsoft.com/office/drawing/2014/main" id="{2035A89D-117A-5B2B-7A04-B80DFAE1A4C9}"/>
              </a:ext>
            </a:extLst>
          </p:cNvPr>
          <p:cNvSpPr txBox="1"/>
          <p:nvPr/>
        </p:nvSpPr>
        <p:spPr>
          <a:xfrm>
            <a:off x="8000417" y="2423379"/>
            <a:ext cx="1158853" cy="584775"/>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3200" dirty="0">
                <a:solidFill>
                  <a:schemeClr val="tx1"/>
                </a:solidFill>
                <a:effectLst/>
                <a:cs typeface="OPPOSans M" panose="00020600040101010101" pitchFamily="18" charset="-122"/>
              </a:rPr>
              <a:t>3.0</a:t>
            </a:r>
            <a:endParaRPr lang="en-US" sz="3200" dirty="0">
              <a:solidFill>
                <a:schemeClr val="tx1"/>
              </a:solidFill>
              <a:effectLst/>
              <a:cs typeface="OPPOSans M" panose="00020600040101010101" pitchFamily="18" charset="-122"/>
            </a:endParaRPr>
          </a:p>
        </p:txBody>
      </p:sp>
    </p:spTree>
    <p:extLst>
      <p:ext uri="{BB962C8B-B14F-4D97-AF65-F5344CB8AC3E}">
        <p14:creationId xmlns:p14="http://schemas.microsoft.com/office/powerpoint/2010/main" val="1750067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B8BCB7-D925-4DB1-8439-76FA447923CF}"/>
              </a:ext>
            </a:extLst>
          </p:cNvPr>
          <p:cNvPicPr>
            <a:picLocks noChangeAspect="1"/>
          </p:cNvPicPr>
          <p:nvPr/>
        </p:nvPicPr>
        <p:blipFill>
          <a:blip r:embed="rId2">
            <a:alphaModFix amt="40000"/>
          </a:blip>
          <a:stretch>
            <a:fillRect/>
          </a:stretch>
        </p:blipFill>
        <p:spPr>
          <a:xfrm flipH="1">
            <a:off x="0" y="0"/>
            <a:ext cx="12192000" cy="6858000"/>
          </a:xfrm>
          <a:prstGeom prst="rect">
            <a:avLst/>
          </a:prstGeom>
        </p:spPr>
      </p:pic>
      <p:sp>
        <p:nvSpPr>
          <p:cNvPr id="4" name="矩形: 圆角 3">
            <a:extLst>
              <a:ext uri="{FF2B5EF4-FFF2-40B4-BE49-F238E27FC236}">
                <a16:creationId xmlns:a16="http://schemas.microsoft.com/office/drawing/2014/main" id="{D0E51F60-E30B-42F9-B8D3-290E69FDE815}"/>
              </a:ext>
            </a:extLst>
          </p:cNvPr>
          <p:cNvSpPr/>
          <p:nvPr/>
        </p:nvSpPr>
        <p:spPr>
          <a:xfrm>
            <a:off x="371475" y="386953"/>
            <a:ext cx="615315" cy="422671"/>
          </a:xfrm>
          <a:prstGeom prst="roundRect">
            <a:avLst>
              <a:gd name="adj" fmla="val 6831"/>
            </a:avLst>
          </a:prstGeom>
          <a:solidFill>
            <a:srgbClr val="CE1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F137AEBA-2AB9-4CDD-9AD4-E8E84FEDCD9A}"/>
              </a:ext>
            </a:extLst>
          </p:cNvPr>
          <p:cNvSpPr txBox="1"/>
          <p:nvPr/>
        </p:nvSpPr>
        <p:spPr>
          <a:xfrm>
            <a:off x="394439" y="413622"/>
            <a:ext cx="569387" cy="369332"/>
          </a:xfrm>
          <a:prstGeom prst="rect">
            <a:avLst/>
          </a:prstGeom>
          <a:noFill/>
        </p:spPr>
        <p:txBody>
          <a:bodyPr wrap="none" rtlCol="0">
            <a:spAutoFit/>
          </a:bodyPr>
          <a:lstStyle/>
          <a:p>
            <a:pPr algn="ctr"/>
            <a:r>
              <a:rPr lang="en-US" altLang="zh-CN" dirty="0">
                <a:solidFill>
                  <a:schemeClr val="bg1"/>
                </a:solidFill>
                <a:latin typeface="+mj-ea"/>
                <a:ea typeface="+mj-ea"/>
              </a:rPr>
              <a:t>03.</a:t>
            </a:r>
            <a:endParaRPr lang="en-US" dirty="0">
              <a:solidFill>
                <a:schemeClr val="bg1"/>
              </a:solidFill>
              <a:latin typeface="+mj-ea"/>
              <a:ea typeface="+mj-ea"/>
            </a:endParaRPr>
          </a:p>
        </p:txBody>
      </p:sp>
      <p:sp>
        <p:nvSpPr>
          <p:cNvPr id="7" name="文本框 6">
            <a:extLst>
              <a:ext uri="{FF2B5EF4-FFF2-40B4-BE49-F238E27FC236}">
                <a16:creationId xmlns:a16="http://schemas.microsoft.com/office/drawing/2014/main" id="{70B4B77D-2E76-4D36-AEA3-24C6668BA794}"/>
              </a:ext>
            </a:extLst>
          </p:cNvPr>
          <p:cNvSpPr txBox="1"/>
          <p:nvPr/>
        </p:nvSpPr>
        <p:spPr>
          <a:xfrm>
            <a:off x="313531" y="1276765"/>
            <a:ext cx="3947319" cy="307777"/>
          </a:xfrm>
          <a:prstGeom prst="rect">
            <a:avLst/>
          </a:prstGeom>
          <a:noFill/>
        </p:spPr>
        <p:txBody>
          <a:bodyPr wrap="square" rtlCol="0">
            <a:spAutoFit/>
          </a:bodyPr>
          <a:lstStyle/>
          <a:p>
            <a:r>
              <a:rPr lang="en-US" sz="1400" spc="50" dirty="0">
                <a:solidFill>
                  <a:schemeClr val="tx1">
                    <a:alpha val="50000"/>
                  </a:schemeClr>
                </a:solidFill>
                <a:latin typeface="+mn-ea"/>
              </a:rPr>
              <a:t>digital asset characteristic map</a:t>
            </a:r>
          </a:p>
        </p:txBody>
      </p:sp>
      <p:sp>
        <p:nvSpPr>
          <p:cNvPr id="9" name="文本框 8">
            <a:extLst>
              <a:ext uri="{FF2B5EF4-FFF2-40B4-BE49-F238E27FC236}">
                <a16:creationId xmlns:a16="http://schemas.microsoft.com/office/drawing/2014/main" id="{99CFE663-AB41-454D-9549-DE2B1E6E58F0}"/>
              </a:ext>
            </a:extLst>
          </p:cNvPr>
          <p:cNvSpPr txBox="1"/>
          <p:nvPr/>
        </p:nvSpPr>
        <p:spPr>
          <a:xfrm>
            <a:off x="292100" y="871538"/>
            <a:ext cx="2608406"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mj-ea"/>
                <a:ea typeface="+mj-ea"/>
              </a:rPr>
              <a:t>数据资产特性图</a:t>
            </a:r>
            <a:endParaRPr lang="en-US" sz="2400" spc="300" dirty="0">
              <a:solidFill>
                <a:schemeClr val="tx1">
                  <a:lumMod val="75000"/>
                  <a:lumOff val="25000"/>
                </a:schemeClr>
              </a:solidFill>
              <a:latin typeface="+mj-ea"/>
              <a:ea typeface="+mj-ea"/>
            </a:endParaRPr>
          </a:p>
        </p:txBody>
      </p:sp>
      <p:sp>
        <p:nvSpPr>
          <p:cNvPr id="6" name="椭圆 5">
            <a:extLst>
              <a:ext uri="{FF2B5EF4-FFF2-40B4-BE49-F238E27FC236}">
                <a16:creationId xmlns:a16="http://schemas.microsoft.com/office/drawing/2014/main" id="{FD2E908A-97E4-479E-B001-D583B9C2717B}"/>
              </a:ext>
            </a:extLst>
          </p:cNvPr>
          <p:cNvSpPr/>
          <p:nvPr/>
        </p:nvSpPr>
        <p:spPr>
          <a:xfrm>
            <a:off x="2768600" y="4654550"/>
            <a:ext cx="6159500" cy="1581150"/>
          </a:xfrm>
          <a:prstGeom prst="ellipse">
            <a:avLst/>
          </a:prstGeom>
          <a:noFill/>
          <a:ln w="19050">
            <a:gradFill>
              <a:gsLst>
                <a:gs pos="0">
                  <a:srgbClr val="EA3A3A">
                    <a:alpha val="0"/>
                  </a:srgbClr>
                </a:gs>
                <a:gs pos="100000">
                  <a:srgbClr val="EA3A3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组合 56">
            <a:extLst>
              <a:ext uri="{FF2B5EF4-FFF2-40B4-BE49-F238E27FC236}">
                <a16:creationId xmlns:a16="http://schemas.microsoft.com/office/drawing/2014/main" id="{6C58A218-D0C3-4A08-BC77-33827120C2D1}"/>
              </a:ext>
            </a:extLst>
          </p:cNvPr>
          <p:cNvGrpSpPr/>
          <p:nvPr/>
        </p:nvGrpSpPr>
        <p:grpSpPr>
          <a:xfrm>
            <a:off x="3881102" y="5969794"/>
            <a:ext cx="176212" cy="176212"/>
            <a:chOff x="3967163" y="4654550"/>
            <a:chExt cx="176212" cy="176212"/>
          </a:xfrm>
        </p:grpSpPr>
        <p:sp>
          <p:nvSpPr>
            <p:cNvPr id="54" name="椭圆 53">
              <a:extLst>
                <a:ext uri="{FF2B5EF4-FFF2-40B4-BE49-F238E27FC236}">
                  <a16:creationId xmlns:a16="http://schemas.microsoft.com/office/drawing/2014/main" id="{D6672CCA-9A98-4590-A7BC-1FA305CF0C8B}"/>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1CD2A998-9D6A-4B38-988E-EACD6BCD2AFB}"/>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组合 57">
            <a:extLst>
              <a:ext uri="{FF2B5EF4-FFF2-40B4-BE49-F238E27FC236}">
                <a16:creationId xmlns:a16="http://schemas.microsoft.com/office/drawing/2014/main" id="{FFCF9E72-14EE-4E7F-9BB3-FA475ED04433}"/>
              </a:ext>
            </a:extLst>
          </p:cNvPr>
          <p:cNvGrpSpPr/>
          <p:nvPr/>
        </p:nvGrpSpPr>
        <p:grpSpPr>
          <a:xfrm>
            <a:off x="3219507" y="5797672"/>
            <a:ext cx="176212" cy="176212"/>
            <a:chOff x="3967163" y="4654550"/>
            <a:chExt cx="176212" cy="176212"/>
          </a:xfrm>
        </p:grpSpPr>
        <p:sp>
          <p:nvSpPr>
            <p:cNvPr id="59" name="椭圆 58">
              <a:extLst>
                <a:ext uri="{FF2B5EF4-FFF2-40B4-BE49-F238E27FC236}">
                  <a16:creationId xmlns:a16="http://schemas.microsoft.com/office/drawing/2014/main" id="{114BD5DA-3821-4A92-A155-EE24136D1A23}"/>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椭圆 59">
              <a:extLst>
                <a:ext uri="{FF2B5EF4-FFF2-40B4-BE49-F238E27FC236}">
                  <a16:creationId xmlns:a16="http://schemas.microsoft.com/office/drawing/2014/main" id="{D930BB67-C79B-4E1D-923A-7AD11E20D365}"/>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组合 60">
            <a:extLst>
              <a:ext uri="{FF2B5EF4-FFF2-40B4-BE49-F238E27FC236}">
                <a16:creationId xmlns:a16="http://schemas.microsoft.com/office/drawing/2014/main" id="{B533FB79-E45F-41B4-AF17-1B19545E45EB}"/>
              </a:ext>
            </a:extLst>
          </p:cNvPr>
          <p:cNvGrpSpPr/>
          <p:nvPr/>
        </p:nvGrpSpPr>
        <p:grpSpPr>
          <a:xfrm>
            <a:off x="2680494" y="5357019"/>
            <a:ext cx="176212" cy="176212"/>
            <a:chOff x="3967163" y="4654550"/>
            <a:chExt cx="176212" cy="176212"/>
          </a:xfrm>
        </p:grpSpPr>
        <p:sp>
          <p:nvSpPr>
            <p:cNvPr id="62" name="椭圆 61">
              <a:extLst>
                <a:ext uri="{FF2B5EF4-FFF2-40B4-BE49-F238E27FC236}">
                  <a16:creationId xmlns:a16="http://schemas.microsoft.com/office/drawing/2014/main" id="{D6AE1850-0D41-4B18-AD77-6AA88FFB6E83}"/>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6A2E7720-96D1-4BC9-9A12-804A0747FE2C}"/>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组合 63">
            <a:extLst>
              <a:ext uri="{FF2B5EF4-FFF2-40B4-BE49-F238E27FC236}">
                <a16:creationId xmlns:a16="http://schemas.microsoft.com/office/drawing/2014/main" id="{FD6228AD-174B-4CBC-AF64-3A77561D9B38}"/>
              </a:ext>
            </a:extLst>
          </p:cNvPr>
          <p:cNvGrpSpPr/>
          <p:nvPr/>
        </p:nvGrpSpPr>
        <p:grpSpPr>
          <a:xfrm>
            <a:off x="3503454" y="4818655"/>
            <a:ext cx="176212" cy="176212"/>
            <a:chOff x="3967163" y="4654550"/>
            <a:chExt cx="176212" cy="176212"/>
          </a:xfrm>
        </p:grpSpPr>
        <p:sp>
          <p:nvSpPr>
            <p:cNvPr id="65" name="椭圆 64">
              <a:extLst>
                <a:ext uri="{FF2B5EF4-FFF2-40B4-BE49-F238E27FC236}">
                  <a16:creationId xmlns:a16="http://schemas.microsoft.com/office/drawing/2014/main" id="{D8149201-12B3-4F7A-B3B7-612609520BFE}"/>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椭圆 65">
              <a:extLst>
                <a:ext uri="{FF2B5EF4-FFF2-40B4-BE49-F238E27FC236}">
                  <a16:creationId xmlns:a16="http://schemas.microsoft.com/office/drawing/2014/main" id="{F0586951-BEEF-477E-BD33-98B5EE88476B}"/>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组合 68">
            <a:extLst>
              <a:ext uri="{FF2B5EF4-FFF2-40B4-BE49-F238E27FC236}">
                <a16:creationId xmlns:a16="http://schemas.microsoft.com/office/drawing/2014/main" id="{D77997FC-C0D4-4BC8-9113-D1E9D5301DAF}"/>
              </a:ext>
            </a:extLst>
          </p:cNvPr>
          <p:cNvGrpSpPr/>
          <p:nvPr/>
        </p:nvGrpSpPr>
        <p:grpSpPr>
          <a:xfrm flipH="1">
            <a:off x="7639386" y="4818655"/>
            <a:ext cx="1376820" cy="1327351"/>
            <a:chOff x="2680494" y="4818655"/>
            <a:chExt cx="1376820" cy="1327351"/>
          </a:xfrm>
        </p:grpSpPr>
        <p:grpSp>
          <p:nvGrpSpPr>
            <p:cNvPr id="70" name="组合 69">
              <a:extLst>
                <a:ext uri="{FF2B5EF4-FFF2-40B4-BE49-F238E27FC236}">
                  <a16:creationId xmlns:a16="http://schemas.microsoft.com/office/drawing/2014/main" id="{53E81810-D316-45D9-8E95-91113C718576}"/>
                </a:ext>
              </a:extLst>
            </p:cNvPr>
            <p:cNvGrpSpPr/>
            <p:nvPr/>
          </p:nvGrpSpPr>
          <p:grpSpPr>
            <a:xfrm>
              <a:off x="3881102" y="5969794"/>
              <a:ext cx="176212" cy="176212"/>
              <a:chOff x="3967163" y="4654550"/>
              <a:chExt cx="176212" cy="176212"/>
            </a:xfrm>
          </p:grpSpPr>
          <p:sp>
            <p:nvSpPr>
              <p:cNvPr id="80" name="椭圆 79">
                <a:extLst>
                  <a:ext uri="{FF2B5EF4-FFF2-40B4-BE49-F238E27FC236}">
                    <a16:creationId xmlns:a16="http://schemas.microsoft.com/office/drawing/2014/main" id="{4530058B-ECF7-46E7-B784-07FF94FD6392}"/>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椭圆 80">
                <a:extLst>
                  <a:ext uri="{FF2B5EF4-FFF2-40B4-BE49-F238E27FC236}">
                    <a16:creationId xmlns:a16="http://schemas.microsoft.com/office/drawing/2014/main" id="{67D9E128-4D63-41D0-AF0E-9316A334389D}"/>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组合 70">
              <a:extLst>
                <a:ext uri="{FF2B5EF4-FFF2-40B4-BE49-F238E27FC236}">
                  <a16:creationId xmlns:a16="http://schemas.microsoft.com/office/drawing/2014/main" id="{6149E130-C131-4C9A-96C3-93088920D645}"/>
                </a:ext>
              </a:extLst>
            </p:cNvPr>
            <p:cNvGrpSpPr/>
            <p:nvPr/>
          </p:nvGrpSpPr>
          <p:grpSpPr>
            <a:xfrm>
              <a:off x="3219507" y="5797672"/>
              <a:ext cx="176212" cy="176212"/>
              <a:chOff x="3967163" y="4654550"/>
              <a:chExt cx="176212" cy="176212"/>
            </a:xfrm>
          </p:grpSpPr>
          <p:sp>
            <p:nvSpPr>
              <p:cNvPr id="78" name="椭圆 77">
                <a:extLst>
                  <a:ext uri="{FF2B5EF4-FFF2-40B4-BE49-F238E27FC236}">
                    <a16:creationId xmlns:a16="http://schemas.microsoft.com/office/drawing/2014/main" id="{FF882DFE-3F3E-4102-823A-E560555F36A0}"/>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椭圆 78">
                <a:extLst>
                  <a:ext uri="{FF2B5EF4-FFF2-40B4-BE49-F238E27FC236}">
                    <a16:creationId xmlns:a16="http://schemas.microsoft.com/office/drawing/2014/main" id="{CFC714D3-0870-4B6C-8823-6CDDBC9539E9}"/>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组合 71">
              <a:extLst>
                <a:ext uri="{FF2B5EF4-FFF2-40B4-BE49-F238E27FC236}">
                  <a16:creationId xmlns:a16="http://schemas.microsoft.com/office/drawing/2014/main" id="{F189B497-B70D-4009-93AC-0CB38CA3B9EC}"/>
                </a:ext>
              </a:extLst>
            </p:cNvPr>
            <p:cNvGrpSpPr/>
            <p:nvPr/>
          </p:nvGrpSpPr>
          <p:grpSpPr>
            <a:xfrm>
              <a:off x="2680494" y="5357019"/>
              <a:ext cx="176212" cy="176212"/>
              <a:chOff x="3967163" y="4654550"/>
              <a:chExt cx="176212" cy="176212"/>
            </a:xfrm>
          </p:grpSpPr>
          <p:sp>
            <p:nvSpPr>
              <p:cNvPr id="76" name="椭圆 75">
                <a:extLst>
                  <a:ext uri="{FF2B5EF4-FFF2-40B4-BE49-F238E27FC236}">
                    <a16:creationId xmlns:a16="http://schemas.microsoft.com/office/drawing/2014/main" id="{1DB5D8D0-C719-4D9E-82AA-382A186D2418}"/>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椭圆 76">
                <a:extLst>
                  <a:ext uri="{FF2B5EF4-FFF2-40B4-BE49-F238E27FC236}">
                    <a16:creationId xmlns:a16="http://schemas.microsoft.com/office/drawing/2014/main" id="{5AE89B4F-CB56-4D46-AD89-0DAE3E1B7D62}"/>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E1C3CD08-5585-4AA9-B992-6DD952B6FF0A}"/>
                </a:ext>
              </a:extLst>
            </p:cNvPr>
            <p:cNvGrpSpPr/>
            <p:nvPr/>
          </p:nvGrpSpPr>
          <p:grpSpPr>
            <a:xfrm>
              <a:off x="3503454" y="4818655"/>
              <a:ext cx="176212" cy="176212"/>
              <a:chOff x="3967163" y="4654550"/>
              <a:chExt cx="176212" cy="176212"/>
            </a:xfrm>
          </p:grpSpPr>
          <p:sp>
            <p:nvSpPr>
              <p:cNvPr id="74" name="椭圆 73">
                <a:extLst>
                  <a:ext uri="{FF2B5EF4-FFF2-40B4-BE49-F238E27FC236}">
                    <a16:creationId xmlns:a16="http://schemas.microsoft.com/office/drawing/2014/main" id="{E8208C9C-8A51-4AE0-A390-6EB8B6AD1160}"/>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C325B364-6E16-4148-A804-6788D0946F24}"/>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2" name="文本框 81">
            <a:extLst>
              <a:ext uri="{FF2B5EF4-FFF2-40B4-BE49-F238E27FC236}">
                <a16:creationId xmlns:a16="http://schemas.microsoft.com/office/drawing/2014/main" id="{600B81FF-9B2F-4160-B64F-878ACF0DAD0F}"/>
              </a:ext>
            </a:extLst>
          </p:cNvPr>
          <p:cNvSpPr txBox="1"/>
          <p:nvPr/>
        </p:nvSpPr>
        <p:spPr>
          <a:xfrm>
            <a:off x="5432853" y="5885778"/>
            <a:ext cx="830997" cy="276999"/>
          </a:xfrm>
          <a:prstGeom prst="rect">
            <a:avLst/>
          </a:prstGeom>
          <a:noFill/>
        </p:spPr>
        <p:txBody>
          <a:bodyPr vert="horz" wrap="none" rtlCol="0">
            <a:spAutoFit/>
          </a:bodyPr>
          <a:lstStyle/>
          <a:p>
            <a:pPr algn="ctr"/>
            <a:r>
              <a:rPr lang="zh-CN" altLang="en-US" sz="1200" spc="60" dirty="0">
                <a:latin typeface="+mj-ea"/>
                <a:ea typeface="+mj-ea"/>
              </a:rPr>
              <a:t>数据捕网</a:t>
            </a:r>
            <a:endParaRPr lang="en-US" sz="1200" spc="60" dirty="0">
              <a:latin typeface="+mj-ea"/>
              <a:ea typeface="+mj-ea"/>
            </a:endParaRPr>
          </a:p>
        </p:txBody>
      </p:sp>
      <p:sp>
        <p:nvSpPr>
          <p:cNvPr id="83" name="文本框 82">
            <a:extLst>
              <a:ext uri="{FF2B5EF4-FFF2-40B4-BE49-F238E27FC236}">
                <a16:creationId xmlns:a16="http://schemas.microsoft.com/office/drawing/2014/main" id="{2D633511-56A0-484A-871F-EA2A6D575742}"/>
              </a:ext>
            </a:extLst>
          </p:cNvPr>
          <p:cNvSpPr txBox="1"/>
          <p:nvPr/>
        </p:nvSpPr>
        <p:spPr>
          <a:xfrm>
            <a:off x="5513644" y="6345238"/>
            <a:ext cx="669414" cy="276999"/>
          </a:xfrm>
          <a:prstGeom prst="rect">
            <a:avLst/>
          </a:prstGeom>
          <a:noFill/>
        </p:spPr>
        <p:txBody>
          <a:bodyPr vert="horz" wrap="none" rtlCol="0">
            <a:spAutoFit/>
          </a:bodyPr>
          <a:lstStyle/>
          <a:p>
            <a:pPr algn="ctr"/>
            <a:r>
              <a:rPr lang="zh-CN" altLang="en-US" sz="1200" spc="60" dirty="0">
                <a:latin typeface="+mj-ea"/>
                <a:ea typeface="+mj-ea"/>
              </a:rPr>
              <a:t>数据鱼</a:t>
            </a:r>
            <a:endParaRPr lang="en-US" sz="1200" spc="60" dirty="0">
              <a:latin typeface="+mj-ea"/>
              <a:ea typeface="+mj-ea"/>
            </a:endParaRPr>
          </a:p>
        </p:txBody>
      </p:sp>
      <p:sp>
        <p:nvSpPr>
          <p:cNvPr id="84" name="文本框 83">
            <a:extLst>
              <a:ext uri="{FF2B5EF4-FFF2-40B4-BE49-F238E27FC236}">
                <a16:creationId xmlns:a16="http://schemas.microsoft.com/office/drawing/2014/main" id="{19B984A9-D081-46AF-AD25-86B9FD90746E}"/>
              </a:ext>
            </a:extLst>
          </p:cNvPr>
          <p:cNvSpPr txBox="1"/>
          <p:nvPr/>
        </p:nvSpPr>
        <p:spPr>
          <a:xfrm>
            <a:off x="2802976" y="6140655"/>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国土空间信息</a:t>
            </a:r>
            <a:endParaRPr lang="en-US" sz="1200" spc="60" dirty="0">
              <a:solidFill>
                <a:srgbClr val="EA3A3A"/>
              </a:solidFill>
              <a:latin typeface="+mj-ea"/>
              <a:ea typeface="+mj-ea"/>
            </a:endParaRPr>
          </a:p>
        </p:txBody>
      </p:sp>
      <p:sp>
        <p:nvSpPr>
          <p:cNvPr id="85" name="文本框 84">
            <a:extLst>
              <a:ext uri="{FF2B5EF4-FFF2-40B4-BE49-F238E27FC236}">
                <a16:creationId xmlns:a16="http://schemas.microsoft.com/office/drawing/2014/main" id="{4A3308A3-2D4C-4628-9F15-CE1E5C029439}"/>
              </a:ext>
            </a:extLst>
          </p:cNvPr>
          <p:cNvSpPr txBox="1"/>
          <p:nvPr/>
        </p:nvSpPr>
        <p:spPr>
          <a:xfrm>
            <a:off x="1935525" y="5804428"/>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国土空间信息</a:t>
            </a:r>
            <a:endParaRPr lang="en-US" sz="1200" spc="60" dirty="0">
              <a:solidFill>
                <a:srgbClr val="EA3A3A"/>
              </a:solidFill>
              <a:latin typeface="+mj-ea"/>
              <a:ea typeface="+mj-ea"/>
            </a:endParaRPr>
          </a:p>
        </p:txBody>
      </p:sp>
      <p:sp>
        <p:nvSpPr>
          <p:cNvPr id="86" name="文本框 85">
            <a:extLst>
              <a:ext uri="{FF2B5EF4-FFF2-40B4-BE49-F238E27FC236}">
                <a16:creationId xmlns:a16="http://schemas.microsoft.com/office/drawing/2014/main" id="{2856AE46-E65B-4E49-83F9-15BE8741DF68}"/>
              </a:ext>
            </a:extLst>
          </p:cNvPr>
          <p:cNvSpPr txBox="1"/>
          <p:nvPr/>
        </p:nvSpPr>
        <p:spPr>
          <a:xfrm>
            <a:off x="1447500" y="5308713"/>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城市市政信息</a:t>
            </a:r>
            <a:endParaRPr lang="en-US" sz="1200" spc="60" dirty="0">
              <a:solidFill>
                <a:srgbClr val="EA3A3A"/>
              </a:solidFill>
              <a:latin typeface="+mj-ea"/>
              <a:ea typeface="+mj-ea"/>
            </a:endParaRPr>
          </a:p>
        </p:txBody>
      </p:sp>
      <p:sp>
        <p:nvSpPr>
          <p:cNvPr id="87" name="文本框 86">
            <a:extLst>
              <a:ext uri="{FF2B5EF4-FFF2-40B4-BE49-F238E27FC236}">
                <a16:creationId xmlns:a16="http://schemas.microsoft.com/office/drawing/2014/main" id="{A1808C38-3B1E-46DA-9189-53B6E8864A7F}"/>
              </a:ext>
            </a:extLst>
          </p:cNvPr>
          <p:cNvSpPr txBox="1"/>
          <p:nvPr/>
        </p:nvSpPr>
        <p:spPr>
          <a:xfrm>
            <a:off x="2430790" y="4717868"/>
            <a:ext cx="830997"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设备信息</a:t>
            </a:r>
            <a:endParaRPr lang="en-US" sz="1200" spc="60" dirty="0">
              <a:solidFill>
                <a:srgbClr val="EA3A3A"/>
              </a:solidFill>
              <a:latin typeface="+mj-ea"/>
              <a:ea typeface="+mj-ea"/>
            </a:endParaRPr>
          </a:p>
        </p:txBody>
      </p:sp>
      <p:sp>
        <p:nvSpPr>
          <p:cNvPr id="88" name="文本框 87">
            <a:extLst>
              <a:ext uri="{FF2B5EF4-FFF2-40B4-BE49-F238E27FC236}">
                <a16:creationId xmlns:a16="http://schemas.microsoft.com/office/drawing/2014/main" id="{833FD441-C2BF-4AF1-8587-F44184135DE4}"/>
              </a:ext>
            </a:extLst>
          </p:cNvPr>
          <p:cNvSpPr txBox="1"/>
          <p:nvPr/>
        </p:nvSpPr>
        <p:spPr>
          <a:xfrm>
            <a:off x="7900112" y="6140655"/>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国土空间信息</a:t>
            </a:r>
            <a:endParaRPr lang="en-US" sz="1200" spc="60" dirty="0">
              <a:solidFill>
                <a:srgbClr val="EA3A3A"/>
              </a:solidFill>
              <a:latin typeface="+mj-ea"/>
              <a:ea typeface="+mj-ea"/>
            </a:endParaRPr>
          </a:p>
        </p:txBody>
      </p:sp>
      <p:sp>
        <p:nvSpPr>
          <p:cNvPr id="89" name="文本框 88">
            <a:extLst>
              <a:ext uri="{FF2B5EF4-FFF2-40B4-BE49-F238E27FC236}">
                <a16:creationId xmlns:a16="http://schemas.microsoft.com/office/drawing/2014/main" id="{776A8E53-8786-4465-82B2-34A005DE3ED1}"/>
              </a:ext>
            </a:extLst>
          </p:cNvPr>
          <p:cNvSpPr txBox="1"/>
          <p:nvPr/>
        </p:nvSpPr>
        <p:spPr>
          <a:xfrm>
            <a:off x="8623088" y="5804428"/>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国土空间信息</a:t>
            </a:r>
            <a:endParaRPr lang="en-US" sz="1200" spc="60" dirty="0">
              <a:solidFill>
                <a:srgbClr val="EA3A3A"/>
              </a:solidFill>
              <a:latin typeface="+mj-ea"/>
              <a:ea typeface="+mj-ea"/>
            </a:endParaRPr>
          </a:p>
        </p:txBody>
      </p:sp>
      <p:sp>
        <p:nvSpPr>
          <p:cNvPr id="90" name="文本框 89">
            <a:extLst>
              <a:ext uri="{FF2B5EF4-FFF2-40B4-BE49-F238E27FC236}">
                <a16:creationId xmlns:a16="http://schemas.microsoft.com/office/drawing/2014/main" id="{45365152-5E8B-4E86-B652-E5C540CCC69B}"/>
              </a:ext>
            </a:extLst>
          </p:cNvPr>
          <p:cNvSpPr txBox="1"/>
          <p:nvPr/>
        </p:nvSpPr>
        <p:spPr>
          <a:xfrm>
            <a:off x="9184094" y="5308713"/>
            <a:ext cx="1154162"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城市市政信息</a:t>
            </a:r>
            <a:endParaRPr lang="en-US" sz="1200" spc="60" dirty="0">
              <a:solidFill>
                <a:srgbClr val="EA3A3A"/>
              </a:solidFill>
              <a:latin typeface="+mj-ea"/>
              <a:ea typeface="+mj-ea"/>
            </a:endParaRPr>
          </a:p>
        </p:txBody>
      </p:sp>
      <p:sp>
        <p:nvSpPr>
          <p:cNvPr id="91" name="文本框 90">
            <a:extLst>
              <a:ext uri="{FF2B5EF4-FFF2-40B4-BE49-F238E27FC236}">
                <a16:creationId xmlns:a16="http://schemas.microsoft.com/office/drawing/2014/main" id="{DCD9FDDE-0120-4197-A54F-963A73138DAE}"/>
              </a:ext>
            </a:extLst>
          </p:cNvPr>
          <p:cNvSpPr txBox="1"/>
          <p:nvPr/>
        </p:nvSpPr>
        <p:spPr>
          <a:xfrm>
            <a:off x="8425143" y="4717868"/>
            <a:ext cx="508794" cy="276999"/>
          </a:xfrm>
          <a:prstGeom prst="rect">
            <a:avLst/>
          </a:prstGeom>
          <a:noFill/>
        </p:spPr>
        <p:txBody>
          <a:bodyPr vert="horz" wrap="none" rtlCol="0">
            <a:spAutoFit/>
          </a:bodyPr>
          <a:lstStyle/>
          <a:p>
            <a:pPr algn="ctr"/>
            <a:r>
              <a:rPr lang="en-US" sz="1200" spc="60" dirty="0">
                <a:solidFill>
                  <a:srgbClr val="EA3A3A"/>
                </a:solidFill>
                <a:latin typeface="+mj-ea"/>
                <a:ea typeface="+mj-ea"/>
              </a:rPr>
              <a:t>……</a:t>
            </a:r>
          </a:p>
        </p:txBody>
      </p:sp>
      <p:grpSp>
        <p:nvGrpSpPr>
          <p:cNvPr id="92" name="组合 91">
            <a:extLst>
              <a:ext uri="{FF2B5EF4-FFF2-40B4-BE49-F238E27FC236}">
                <a16:creationId xmlns:a16="http://schemas.microsoft.com/office/drawing/2014/main" id="{4484B704-8A77-4684-BD51-ECB3B064DBCC}"/>
              </a:ext>
            </a:extLst>
          </p:cNvPr>
          <p:cNvGrpSpPr/>
          <p:nvPr/>
        </p:nvGrpSpPr>
        <p:grpSpPr>
          <a:xfrm>
            <a:off x="5756939" y="5133648"/>
            <a:ext cx="176212" cy="176212"/>
            <a:chOff x="3967163" y="4654550"/>
            <a:chExt cx="176212" cy="176212"/>
          </a:xfrm>
        </p:grpSpPr>
        <p:sp>
          <p:nvSpPr>
            <p:cNvPr id="93" name="椭圆 92">
              <a:extLst>
                <a:ext uri="{FF2B5EF4-FFF2-40B4-BE49-F238E27FC236}">
                  <a16:creationId xmlns:a16="http://schemas.microsoft.com/office/drawing/2014/main" id="{9D285593-0C3D-40BD-80A0-8337A1872895}"/>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椭圆 93">
              <a:extLst>
                <a:ext uri="{FF2B5EF4-FFF2-40B4-BE49-F238E27FC236}">
                  <a16:creationId xmlns:a16="http://schemas.microsoft.com/office/drawing/2014/main" id="{20D32195-1A4A-4B5A-B701-53031845708B}"/>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组合 94">
            <a:extLst>
              <a:ext uri="{FF2B5EF4-FFF2-40B4-BE49-F238E27FC236}">
                <a16:creationId xmlns:a16="http://schemas.microsoft.com/office/drawing/2014/main" id="{0E99EE78-9A9B-4508-BC4F-DE68E40D395E}"/>
              </a:ext>
            </a:extLst>
          </p:cNvPr>
          <p:cNvGrpSpPr/>
          <p:nvPr/>
        </p:nvGrpSpPr>
        <p:grpSpPr>
          <a:xfrm>
            <a:off x="5756939" y="4546930"/>
            <a:ext cx="176212" cy="176212"/>
            <a:chOff x="3967163" y="4654550"/>
            <a:chExt cx="176212" cy="176212"/>
          </a:xfrm>
        </p:grpSpPr>
        <p:sp>
          <p:nvSpPr>
            <p:cNvPr id="96" name="椭圆 95">
              <a:extLst>
                <a:ext uri="{FF2B5EF4-FFF2-40B4-BE49-F238E27FC236}">
                  <a16:creationId xmlns:a16="http://schemas.microsoft.com/office/drawing/2014/main" id="{EDDD74EF-1ED5-42C6-A9A1-1D060680FFFA}"/>
                </a:ext>
              </a:extLst>
            </p:cNvPr>
            <p:cNvSpPr/>
            <p:nvPr/>
          </p:nvSpPr>
          <p:spPr>
            <a:xfrm>
              <a:off x="3967163" y="4654550"/>
              <a:ext cx="176212" cy="176212"/>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椭圆 96">
              <a:extLst>
                <a:ext uri="{FF2B5EF4-FFF2-40B4-BE49-F238E27FC236}">
                  <a16:creationId xmlns:a16="http://schemas.microsoft.com/office/drawing/2014/main" id="{3353A1DF-D2AA-47A6-9D90-35C4440B820D}"/>
                </a:ext>
              </a:extLst>
            </p:cNvPr>
            <p:cNvSpPr/>
            <p:nvPr/>
          </p:nvSpPr>
          <p:spPr>
            <a:xfrm>
              <a:off x="3998119" y="4685506"/>
              <a:ext cx="114300" cy="114300"/>
            </a:xfrm>
            <a:prstGeom prst="ellipse">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直接连接符 98">
            <a:extLst>
              <a:ext uri="{FF2B5EF4-FFF2-40B4-BE49-F238E27FC236}">
                <a16:creationId xmlns:a16="http://schemas.microsoft.com/office/drawing/2014/main" id="{7FBBB5D8-F672-40C1-9602-2E8AD073363A}"/>
              </a:ext>
            </a:extLst>
          </p:cNvPr>
          <p:cNvCxnSpPr>
            <a:stCxn id="96" idx="4"/>
            <a:endCxn id="93" idx="0"/>
          </p:cNvCxnSpPr>
          <p:nvPr/>
        </p:nvCxnSpPr>
        <p:spPr>
          <a:xfrm>
            <a:off x="5845045" y="4723142"/>
            <a:ext cx="0" cy="410506"/>
          </a:xfrm>
          <a:prstGeom prst="line">
            <a:avLst/>
          </a:prstGeom>
          <a:ln w="12700">
            <a:solidFill>
              <a:srgbClr val="EA3A3A"/>
            </a:solidFill>
            <a:prstDash val="dash"/>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C8B140A1-5A0B-41D2-8094-1C4D115C221C}"/>
              </a:ext>
            </a:extLst>
          </p:cNvPr>
          <p:cNvGrpSpPr/>
          <p:nvPr/>
        </p:nvGrpSpPr>
        <p:grpSpPr>
          <a:xfrm>
            <a:off x="5368389" y="3397938"/>
            <a:ext cx="953312" cy="1256286"/>
            <a:chOff x="8416898" y="2960518"/>
            <a:chExt cx="1264799" cy="1666768"/>
          </a:xfrm>
        </p:grpSpPr>
        <p:sp>
          <p:nvSpPr>
            <p:cNvPr id="105" name="任意多边形: 形状 104">
              <a:extLst>
                <a:ext uri="{FF2B5EF4-FFF2-40B4-BE49-F238E27FC236}">
                  <a16:creationId xmlns:a16="http://schemas.microsoft.com/office/drawing/2014/main" id="{05CA42FF-5337-4653-9480-6E3A57ED9E55}"/>
                </a:ext>
              </a:extLst>
            </p:cNvPr>
            <p:cNvSpPr/>
            <p:nvPr/>
          </p:nvSpPr>
          <p:spPr>
            <a:xfrm>
              <a:off x="8506183" y="3946792"/>
              <a:ext cx="1086284" cy="680494"/>
            </a:xfrm>
            <a:custGeom>
              <a:avLst/>
              <a:gdLst>
                <a:gd name="connsiteX0" fmla="*/ 0 w 1086284"/>
                <a:gd name="connsiteY0" fmla="*/ 311001 h 680494"/>
                <a:gd name="connsiteX1" fmla="*/ 543331 w 1086284"/>
                <a:gd name="connsiteY1" fmla="*/ 680495 h 680494"/>
                <a:gd name="connsiteX2" fmla="*/ 1086284 w 1086284"/>
                <a:gd name="connsiteY2" fmla="*/ 311020 h 680494"/>
                <a:gd name="connsiteX3" fmla="*/ 543331 w 1086284"/>
                <a:gd name="connsiteY3" fmla="*/ 0 h 680494"/>
                <a:gd name="connsiteX4" fmla="*/ 0 w 1086284"/>
                <a:gd name="connsiteY4" fmla="*/ 311001 h 6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84" h="680494">
                  <a:moveTo>
                    <a:pt x="0" y="311001"/>
                  </a:moveTo>
                  <a:lnTo>
                    <a:pt x="543331" y="680495"/>
                  </a:lnTo>
                  <a:lnTo>
                    <a:pt x="1086284" y="311020"/>
                  </a:lnTo>
                  <a:lnTo>
                    <a:pt x="543331" y="0"/>
                  </a:lnTo>
                  <a:lnTo>
                    <a:pt x="0" y="311001"/>
                  </a:lnTo>
                  <a:close/>
                </a:path>
              </a:pathLst>
            </a:custGeom>
            <a:noFill/>
            <a:ln w="13277" cap="flat">
              <a:solidFill>
                <a:srgbClr val="F03529"/>
              </a:solidFill>
              <a:prstDash val="solid"/>
              <a:miter/>
            </a:ln>
          </p:spPr>
          <p:txBody>
            <a:bodyPr rtlCol="0" anchor="ctr"/>
            <a:lstStyle/>
            <a:p>
              <a:endParaRPr lang="en-US"/>
            </a:p>
          </p:txBody>
        </p:sp>
        <p:sp>
          <p:nvSpPr>
            <p:cNvPr id="112" name="任意多边形: 形状 111">
              <a:extLst>
                <a:ext uri="{FF2B5EF4-FFF2-40B4-BE49-F238E27FC236}">
                  <a16:creationId xmlns:a16="http://schemas.microsoft.com/office/drawing/2014/main" id="{48DAD1B9-7E64-4734-AC2D-40C3FDE7EA90}"/>
                </a:ext>
              </a:extLst>
            </p:cNvPr>
            <p:cNvSpPr/>
            <p:nvPr/>
          </p:nvSpPr>
          <p:spPr>
            <a:xfrm>
              <a:off x="8416946" y="3784116"/>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DB2017"/>
            </a:solidFill>
            <a:ln w="9525" cap="flat">
              <a:noFill/>
              <a:prstDash val="solid"/>
              <a:miter/>
            </a:ln>
            <a:effectLst>
              <a:outerShdw blurRad="254000" dist="101600" dir="5400000" algn="t" rotWithShape="0">
                <a:srgbClr val="DB2017">
                  <a:alpha val="40000"/>
                </a:srgbClr>
              </a:outerShdw>
            </a:effectLst>
          </p:spPr>
          <p:txBody>
            <a:bodyPr rtlCol="0" anchor="ctr"/>
            <a:lstStyle/>
            <a:p>
              <a:endParaRPr lang="en-US"/>
            </a:p>
          </p:txBody>
        </p:sp>
        <p:sp>
          <p:nvSpPr>
            <p:cNvPr id="106" name="任意多边形: 形状 105">
              <a:extLst>
                <a:ext uri="{FF2B5EF4-FFF2-40B4-BE49-F238E27FC236}">
                  <a16:creationId xmlns:a16="http://schemas.microsoft.com/office/drawing/2014/main" id="{A3150FD7-B837-43E6-AF31-7E49D3F9E9E7}"/>
                </a:ext>
              </a:extLst>
            </p:cNvPr>
            <p:cNvSpPr/>
            <p:nvPr/>
          </p:nvSpPr>
          <p:spPr>
            <a:xfrm>
              <a:off x="8416946" y="3752911"/>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EE2E23"/>
            </a:solidFill>
            <a:ln w="9525" cap="flat">
              <a:noFill/>
              <a:prstDash val="solid"/>
              <a:miter/>
            </a:ln>
          </p:spPr>
          <p:txBody>
            <a:bodyPr rtlCol="0" anchor="ctr"/>
            <a:lstStyle/>
            <a:p>
              <a:endParaRPr lang="en-US"/>
            </a:p>
          </p:txBody>
        </p:sp>
        <p:sp>
          <p:nvSpPr>
            <p:cNvPr id="107" name="任意多边形: 形状 106">
              <a:extLst>
                <a:ext uri="{FF2B5EF4-FFF2-40B4-BE49-F238E27FC236}">
                  <a16:creationId xmlns:a16="http://schemas.microsoft.com/office/drawing/2014/main" id="{2DD0D651-81C1-4EDD-8EC1-B52D251971A8}"/>
                </a:ext>
              </a:extLst>
            </p:cNvPr>
            <p:cNvSpPr/>
            <p:nvPr/>
          </p:nvSpPr>
          <p:spPr>
            <a:xfrm>
              <a:off x="8417185" y="4115128"/>
              <a:ext cx="33146" cy="33089"/>
            </a:xfrm>
            <a:custGeom>
              <a:avLst/>
              <a:gdLst>
                <a:gd name="connsiteX0" fmla="*/ 0 w 33146"/>
                <a:gd name="connsiteY0" fmla="*/ 0 h 33089"/>
                <a:gd name="connsiteX1" fmla="*/ 33146 w 33146"/>
                <a:gd name="connsiteY1" fmla="*/ 22574 h 33089"/>
                <a:gd name="connsiteX2" fmla="*/ 0 w 33146"/>
                <a:gd name="connsiteY2" fmla="*/ 33090 h 33089"/>
                <a:gd name="connsiteX3" fmla="*/ 0 w 33146"/>
                <a:gd name="connsiteY3" fmla="*/ 0 h 33089"/>
              </a:gdLst>
              <a:ahLst/>
              <a:cxnLst>
                <a:cxn ang="0">
                  <a:pos x="connsiteX0" y="connsiteY0"/>
                </a:cxn>
                <a:cxn ang="0">
                  <a:pos x="connsiteX1" y="connsiteY1"/>
                </a:cxn>
                <a:cxn ang="0">
                  <a:pos x="connsiteX2" y="connsiteY2"/>
                </a:cxn>
                <a:cxn ang="0">
                  <a:pos x="connsiteX3" y="connsiteY3"/>
                </a:cxn>
              </a:cxnLst>
              <a:rect l="l" t="t" r="r" b="b"/>
              <a:pathLst>
                <a:path w="33146" h="33089">
                  <a:moveTo>
                    <a:pt x="0" y="0"/>
                  </a:moveTo>
                  <a:lnTo>
                    <a:pt x="33146" y="22574"/>
                  </a:lnTo>
                  <a:lnTo>
                    <a:pt x="0" y="33090"/>
                  </a:lnTo>
                  <a:lnTo>
                    <a:pt x="0" y="0"/>
                  </a:lnTo>
                  <a:close/>
                </a:path>
              </a:pathLst>
            </a:custGeom>
            <a:solidFill>
              <a:srgbClr val="E83D33"/>
            </a:solidFill>
            <a:ln w="9525" cap="flat">
              <a:noFill/>
              <a:prstDash val="solid"/>
              <a:miter/>
            </a:ln>
          </p:spPr>
          <p:txBody>
            <a:bodyPr rtlCol="0" anchor="ctr"/>
            <a:lstStyle/>
            <a:p>
              <a:endParaRPr lang="en-US"/>
            </a:p>
          </p:txBody>
        </p:sp>
        <p:sp>
          <p:nvSpPr>
            <p:cNvPr id="108" name="任意多边形: 形状 107">
              <a:extLst>
                <a:ext uri="{FF2B5EF4-FFF2-40B4-BE49-F238E27FC236}">
                  <a16:creationId xmlns:a16="http://schemas.microsoft.com/office/drawing/2014/main" id="{58CE6678-93C3-49E0-A735-5DB90578600B}"/>
                </a:ext>
              </a:extLst>
            </p:cNvPr>
            <p:cNvSpPr/>
            <p:nvPr/>
          </p:nvSpPr>
          <p:spPr>
            <a:xfrm>
              <a:off x="9655161" y="4115099"/>
              <a:ext cx="26460" cy="33118"/>
            </a:xfrm>
            <a:custGeom>
              <a:avLst/>
              <a:gdLst>
                <a:gd name="connsiteX0" fmla="*/ 26460 w 26460"/>
                <a:gd name="connsiteY0" fmla="*/ 33118 h 33118"/>
                <a:gd name="connsiteX1" fmla="*/ 26460 w 26460"/>
                <a:gd name="connsiteY1" fmla="*/ 0 h 33118"/>
                <a:gd name="connsiteX2" fmla="*/ 0 w 26460"/>
                <a:gd name="connsiteY2" fmla="*/ 17974 h 33118"/>
                <a:gd name="connsiteX3" fmla="*/ 26460 w 26460"/>
                <a:gd name="connsiteY3" fmla="*/ 33118 h 33118"/>
              </a:gdLst>
              <a:ahLst/>
              <a:cxnLst>
                <a:cxn ang="0">
                  <a:pos x="connsiteX0" y="connsiteY0"/>
                </a:cxn>
                <a:cxn ang="0">
                  <a:pos x="connsiteX1" y="connsiteY1"/>
                </a:cxn>
                <a:cxn ang="0">
                  <a:pos x="connsiteX2" y="connsiteY2"/>
                </a:cxn>
                <a:cxn ang="0">
                  <a:pos x="connsiteX3" y="connsiteY3"/>
                </a:cxn>
              </a:cxnLst>
              <a:rect l="l" t="t" r="r" b="b"/>
              <a:pathLst>
                <a:path w="26460" h="33118">
                  <a:moveTo>
                    <a:pt x="26460" y="33118"/>
                  </a:moveTo>
                  <a:lnTo>
                    <a:pt x="26460" y="0"/>
                  </a:lnTo>
                  <a:lnTo>
                    <a:pt x="0" y="17974"/>
                  </a:lnTo>
                  <a:lnTo>
                    <a:pt x="26460" y="33118"/>
                  </a:lnTo>
                  <a:close/>
                </a:path>
              </a:pathLst>
            </a:custGeom>
            <a:solidFill>
              <a:srgbClr val="E83D33"/>
            </a:solidFill>
            <a:ln w="9525" cap="flat">
              <a:noFill/>
              <a:prstDash val="solid"/>
              <a:miter/>
            </a:ln>
          </p:spPr>
          <p:txBody>
            <a:bodyPr rtlCol="0" anchor="ctr"/>
            <a:lstStyle/>
            <a:p>
              <a:endParaRPr lang="en-US"/>
            </a:p>
          </p:txBody>
        </p:sp>
        <p:sp>
          <p:nvSpPr>
            <p:cNvPr id="109" name="任意多边形: 形状 108">
              <a:extLst>
                <a:ext uri="{FF2B5EF4-FFF2-40B4-BE49-F238E27FC236}">
                  <a16:creationId xmlns:a16="http://schemas.microsoft.com/office/drawing/2014/main" id="{42EA47E4-F068-4851-9ED4-FAD4712D2529}"/>
                </a:ext>
              </a:extLst>
            </p:cNvPr>
            <p:cNvSpPr/>
            <p:nvPr/>
          </p:nvSpPr>
          <p:spPr>
            <a:xfrm>
              <a:off x="8416979" y="3390709"/>
              <a:ext cx="632334" cy="724399"/>
            </a:xfrm>
            <a:custGeom>
              <a:avLst/>
              <a:gdLst>
                <a:gd name="connsiteX0" fmla="*/ 632334 w 632334"/>
                <a:gd name="connsiteY0" fmla="*/ 362201 h 724399"/>
                <a:gd name="connsiteX1" fmla="*/ 0 w 632334"/>
                <a:gd name="connsiteY1" fmla="*/ 724399 h 724399"/>
                <a:gd name="connsiteX2" fmla="*/ 0 w 632334"/>
                <a:gd name="connsiteY2" fmla="*/ 0 h 724399"/>
                <a:gd name="connsiteX3" fmla="*/ 632334 w 632334"/>
                <a:gd name="connsiteY3" fmla="*/ 362201 h 724399"/>
              </a:gdLst>
              <a:ahLst/>
              <a:cxnLst>
                <a:cxn ang="0">
                  <a:pos x="connsiteX0" y="connsiteY0"/>
                </a:cxn>
                <a:cxn ang="0">
                  <a:pos x="connsiteX1" y="connsiteY1"/>
                </a:cxn>
                <a:cxn ang="0">
                  <a:pos x="connsiteX2" y="connsiteY2"/>
                </a:cxn>
                <a:cxn ang="0">
                  <a:pos x="connsiteX3" y="connsiteY3"/>
                </a:cxn>
              </a:cxnLst>
              <a:rect l="l" t="t" r="r" b="b"/>
              <a:pathLst>
                <a:path w="632334" h="724399">
                  <a:moveTo>
                    <a:pt x="632334" y="362201"/>
                  </a:moveTo>
                  <a:lnTo>
                    <a:pt x="0" y="724399"/>
                  </a:lnTo>
                  <a:lnTo>
                    <a:pt x="0" y="0"/>
                  </a:lnTo>
                  <a:lnTo>
                    <a:pt x="632334" y="362201"/>
                  </a:lnTo>
                  <a:close/>
                </a:path>
              </a:pathLst>
            </a:custGeom>
            <a:solidFill>
              <a:srgbClr val="F8C9C3"/>
            </a:solidFill>
            <a:ln w="9525" cap="flat">
              <a:noFill/>
              <a:prstDash val="solid"/>
              <a:miter/>
            </a:ln>
          </p:spPr>
          <p:txBody>
            <a:bodyPr rtlCol="0" anchor="ctr"/>
            <a:lstStyle/>
            <a:p>
              <a:endParaRPr lang="en-US"/>
            </a:p>
          </p:txBody>
        </p:sp>
        <p:sp>
          <p:nvSpPr>
            <p:cNvPr id="110" name="任意多边形: 形状 109">
              <a:extLst>
                <a:ext uri="{FF2B5EF4-FFF2-40B4-BE49-F238E27FC236}">
                  <a16:creationId xmlns:a16="http://schemas.microsoft.com/office/drawing/2014/main" id="{AE1903E8-2FF6-4876-B5C6-5D2686C5EC87}"/>
                </a:ext>
              </a:extLst>
            </p:cNvPr>
            <p:cNvSpPr/>
            <p:nvPr/>
          </p:nvSpPr>
          <p:spPr>
            <a:xfrm>
              <a:off x="9049314" y="3390707"/>
              <a:ext cx="632326" cy="724401"/>
            </a:xfrm>
            <a:custGeom>
              <a:avLst/>
              <a:gdLst>
                <a:gd name="connsiteX0" fmla="*/ 0 w 632326"/>
                <a:gd name="connsiteY0" fmla="*/ 362203 h 724401"/>
                <a:gd name="connsiteX1" fmla="*/ 632327 w 632326"/>
                <a:gd name="connsiteY1" fmla="*/ 0 h 724401"/>
                <a:gd name="connsiteX2" fmla="*/ 632327 w 632326"/>
                <a:gd name="connsiteY2" fmla="*/ 724401 h 724401"/>
                <a:gd name="connsiteX3" fmla="*/ 0 w 632326"/>
                <a:gd name="connsiteY3" fmla="*/ 362203 h 724401"/>
              </a:gdLst>
              <a:ahLst/>
              <a:cxnLst>
                <a:cxn ang="0">
                  <a:pos x="connsiteX0" y="connsiteY0"/>
                </a:cxn>
                <a:cxn ang="0">
                  <a:pos x="connsiteX1" y="connsiteY1"/>
                </a:cxn>
                <a:cxn ang="0">
                  <a:pos x="connsiteX2" y="connsiteY2"/>
                </a:cxn>
                <a:cxn ang="0">
                  <a:pos x="connsiteX3" y="connsiteY3"/>
                </a:cxn>
              </a:cxnLst>
              <a:rect l="l" t="t" r="r" b="b"/>
              <a:pathLst>
                <a:path w="632326" h="724401">
                  <a:moveTo>
                    <a:pt x="0" y="362203"/>
                  </a:moveTo>
                  <a:lnTo>
                    <a:pt x="632327" y="0"/>
                  </a:lnTo>
                  <a:lnTo>
                    <a:pt x="632327" y="724401"/>
                  </a:lnTo>
                  <a:lnTo>
                    <a:pt x="0" y="362203"/>
                  </a:lnTo>
                  <a:close/>
                </a:path>
              </a:pathLst>
            </a:custGeom>
            <a:gradFill>
              <a:gsLst>
                <a:gs pos="0">
                  <a:srgbClr val="FBE9E7"/>
                </a:gs>
                <a:gs pos="100000">
                  <a:srgbClr val="F8C9C3"/>
                </a:gs>
              </a:gsLst>
              <a:lin ang="5400000" scaled="0"/>
            </a:gradFill>
            <a:ln w="9525" cap="flat">
              <a:noFill/>
              <a:prstDash val="solid"/>
              <a:miter/>
            </a:ln>
          </p:spPr>
          <p:txBody>
            <a:bodyPr rtlCol="0" anchor="ctr"/>
            <a:lstStyle/>
            <a:p>
              <a:endParaRPr lang="en-US"/>
            </a:p>
          </p:txBody>
        </p:sp>
        <p:sp>
          <p:nvSpPr>
            <p:cNvPr id="111" name="任意多边形: 形状 110">
              <a:extLst>
                <a:ext uri="{FF2B5EF4-FFF2-40B4-BE49-F238E27FC236}">
                  <a16:creationId xmlns:a16="http://schemas.microsoft.com/office/drawing/2014/main" id="{4CD281D1-2377-407B-B55B-1CB5D1D52AED}"/>
                </a:ext>
              </a:extLst>
            </p:cNvPr>
            <p:cNvSpPr/>
            <p:nvPr/>
          </p:nvSpPr>
          <p:spPr>
            <a:xfrm>
              <a:off x="8416898" y="2960518"/>
              <a:ext cx="1264752" cy="792287"/>
            </a:xfrm>
            <a:custGeom>
              <a:avLst/>
              <a:gdLst>
                <a:gd name="connsiteX0" fmla="*/ 632597 w 1264752"/>
                <a:gd name="connsiteY0" fmla="*/ 0 h 792287"/>
                <a:gd name="connsiteX1" fmla="*/ 1264752 w 1264752"/>
                <a:gd name="connsiteY1" fmla="*/ 430171 h 792287"/>
                <a:gd name="connsiteX2" fmla="*/ 632597 w 1264752"/>
                <a:gd name="connsiteY2" fmla="*/ 792288 h 792287"/>
                <a:gd name="connsiteX3" fmla="*/ 0 w 1264752"/>
                <a:gd name="connsiteY3" fmla="*/ 430196 h 792287"/>
                <a:gd name="connsiteX4" fmla="*/ 632597 w 1264752"/>
                <a:gd name="connsiteY4" fmla="*/ 0 h 792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2" h="792287">
                  <a:moveTo>
                    <a:pt x="632597" y="0"/>
                  </a:moveTo>
                  <a:lnTo>
                    <a:pt x="1264752" y="430171"/>
                  </a:lnTo>
                  <a:lnTo>
                    <a:pt x="632597" y="792288"/>
                  </a:lnTo>
                  <a:lnTo>
                    <a:pt x="0" y="430196"/>
                  </a:lnTo>
                  <a:lnTo>
                    <a:pt x="632597" y="0"/>
                  </a:lnTo>
                  <a:close/>
                </a:path>
              </a:pathLst>
            </a:custGeom>
            <a:gradFill>
              <a:gsLst>
                <a:gs pos="0">
                  <a:srgbClr val="FBE9E7"/>
                </a:gs>
                <a:gs pos="100000">
                  <a:srgbClr val="F8C9C3"/>
                </a:gs>
              </a:gsLst>
              <a:lin ang="0" scaled="0"/>
            </a:gradFill>
            <a:ln w="9525" cap="flat">
              <a:noFill/>
              <a:prstDash val="solid"/>
              <a:miter/>
            </a:ln>
          </p:spPr>
          <p:txBody>
            <a:bodyPr rtlCol="0" anchor="ctr"/>
            <a:lstStyle/>
            <a:p>
              <a:endParaRPr lang="en-US"/>
            </a:p>
          </p:txBody>
        </p:sp>
      </p:grpSp>
      <p:grpSp>
        <p:nvGrpSpPr>
          <p:cNvPr id="114" name="组合 113">
            <a:extLst>
              <a:ext uri="{FF2B5EF4-FFF2-40B4-BE49-F238E27FC236}">
                <a16:creationId xmlns:a16="http://schemas.microsoft.com/office/drawing/2014/main" id="{B5940ABB-A035-4FCB-B572-EBD571247217}"/>
              </a:ext>
            </a:extLst>
          </p:cNvPr>
          <p:cNvGrpSpPr/>
          <p:nvPr/>
        </p:nvGrpSpPr>
        <p:grpSpPr>
          <a:xfrm>
            <a:off x="3156691" y="2351983"/>
            <a:ext cx="1236379" cy="1629315"/>
            <a:chOff x="8416898" y="2960518"/>
            <a:chExt cx="1264799" cy="1666768"/>
          </a:xfrm>
        </p:grpSpPr>
        <p:sp>
          <p:nvSpPr>
            <p:cNvPr id="115" name="任意多边形: 形状 114">
              <a:extLst>
                <a:ext uri="{FF2B5EF4-FFF2-40B4-BE49-F238E27FC236}">
                  <a16:creationId xmlns:a16="http://schemas.microsoft.com/office/drawing/2014/main" id="{4234487C-9A46-4082-B436-51F32DCDDC62}"/>
                </a:ext>
              </a:extLst>
            </p:cNvPr>
            <p:cNvSpPr/>
            <p:nvPr/>
          </p:nvSpPr>
          <p:spPr>
            <a:xfrm>
              <a:off x="8506183" y="3946792"/>
              <a:ext cx="1086284" cy="680494"/>
            </a:xfrm>
            <a:custGeom>
              <a:avLst/>
              <a:gdLst>
                <a:gd name="connsiteX0" fmla="*/ 0 w 1086284"/>
                <a:gd name="connsiteY0" fmla="*/ 311001 h 680494"/>
                <a:gd name="connsiteX1" fmla="*/ 543331 w 1086284"/>
                <a:gd name="connsiteY1" fmla="*/ 680495 h 680494"/>
                <a:gd name="connsiteX2" fmla="*/ 1086284 w 1086284"/>
                <a:gd name="connsiteY2" fmla="*/ 311020 h 680494"/>
                <a:gd name="connsiteX3" fmla="*/ 543331 w 1086284"/>
                <a:gd name="connsiteY3" fmla="*/ 0 h 680494"/>
                <a:gd name="connsiteX4" fmla="*/ 0 w 1086284"/>
                <a:gd name="connsiteY4" fmla="*/ 311001 h 6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84" h="680494">
                  <a:moveTo>
                    <a:pt x="0" y="311001"/>
                  </a:moveTo>
                  <a:lnTo>
                    <a:pt x="543331" y="680495"/>
                  </a:lnTo>
                  <a:lnTo>
                    <a:pt x="1086284" y="311020"/>
                  </a:lnTo>
                  <a:lnTo>
                    <a:pt x="543331" y="0"/>
                  </a:lnTo>
                  <a:lnTo>
                    <a:pt x="0" y="311001"/>
                  </a:lnTo>
                  <a:close/>
                </a:path>
              </a:pathLst>
            </a:custGeom>
            <a:noFill/>
            <a:ln w="13277" cap="flat">
              <a:solidFill>
                <a:srgbClr val="F03529"/>
              </a:solidFill>
              <a:prstDash val="solid"/>
              <a:miter/>
            </a:ln>
          </p:spPr>
          <p:txBody>
            <a:bodyPr rtlCol="0" anchor="ctr"/>
            <a:lstStyle/>
            <a:p>
              <a:endParaRPr lang="en-US"/>
            </a:p>
          </p:txBody>
        </p:sp>
        <p:sp>
          <p:nvSpPr>
            <p:cNvPr id="116" name="任意多边形: 形状 115">
              <a:extLst>
                <a:ext uri="{FF2B5EF4-FFF2-40B4-BE49-F238E27FC236}">
                  <a16:creationId xmlns:a16="http://schemas.microsoft.com/office/drawing/2014/main" id="{5D85D627-F60A-480A-8F4F-F2B371B4ADBB}"/>
                </a:ext>
              </a:extLst>
            </p:cNvPr>
            <p:cNvSpPr/>
            <p:nvPr/>
          </p:nvSpPr>
          <p:spPr>
            <a:xfrm>
              <a:off x="8416946" y="3784116"/>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DB2017"/>
            </a:solidFill>
            <a:ln w="9525" cap="flat">
              <a:noFill/>
              <a:prstDash val="solid"/>
              <a:miter/>
            </a:ln>
            <a:effectLst>
              <a:outerShdw blurRad="254000" dist="101600" dir="5400000" algn="t" rotWithShape="0">
                <a:srgbClr val="DB2017">
                  <a:alpha val="40000"/>
                </a:srgbClr>
              </a:outerShdw>
            </a:effectLst>
          </p:spPr>
          <p:txBody>
            <a:bodyPr rtlCol="0" anchor="ctr"/>
            <a:lstStyle/>
            <a:p>
              <a:endParaRPr lang="en-US"/>
            </a:p>
          </p:txBody>
        </p:sp>
        <p:sp>
          <p:nvSpPr>
            <p:cNvPr id="117" name="任意多边形: 形状 116">
              <a:extLst>
                <a:ext uri="{FF2B5EF4-FFF2-40B4-BE49-F238E27FC236}">
                  <a16:creationId xmlns:a16="http://schemas.microsoft.com/office/drawing/2014/main" id="{18B88440-791C-4CA1-AAC8-0C547C2289DA}"/>
                </a:ext>
              </a:extLst>
            </p:cNvPr>
            <p:cNvSpPr/>
            <p:nvPr/>
          </p:nvSpPr>
          <p:spPr>
            <a:xfrm>
              <a:off x="8416946" y="3752911"/>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EE2E23"/>
            </a:solidFill>
            <a:ln w="9525" cap="flat">
              <a:noFill/>
              <a:prstDash val="solid"/>
              <a:miter/>
            </a:ln>
          </p:spPr>
          <p:txBody>
            <a:bodyPr rtlCol="0" anchor="ctr"/>
            <a:lstStyle/>
            <a:p>
              <a:endParaRPr lang="en-US"/>
            </a:p>
          </p:txBody>
        </p:sp>
        <p:sp>
          <p:nvSpPr>
            <p:cNvPr id="118" name="任意多边形: 形状 117">
              <a:extLst>
                <a:ext uri="{FF2B5EF4-FFF2-40B4-BE49-F238E27FC236}">
                  <a16:creationId xmlns:a16="http://schemas.microsoft.com/office/drawing/2014/main" id="{53D527FD-C8E6-4B3B-919A-0580C22BD571}"/>
                </a:ext>
              </a:extLst>
            </p:cNvPr>
            <p:cNvSpPr/>
            <p:nvPr/>
          </p:nvSpPr>
          <p:spPr>
            <a:xfrm>
              <a:off x="8417185" y="4115128"/>
              <a:ext cx="33146" cy="33089"/>
            </a:xfrm>
            <a:custGeom>
              <a:avLst/>
              <a:gdLst>
                <a:gd name="connsiteX0" fmla="*/ 0 w 33146"/>
                <a:gd name="connsiteY0" fmla="*/ 0 h 33089"/>
                <a:gd name="connsiteX1" fmla="*/ 33146 w 33146"/>
                <a:gd name="connsiteY1" fmla="*/ 22574 h 33089"/>
                <a:gd name="connsiteX2" fmla="*/ 0 w 33146"/>
                <a:gd name="connsiteY2" fmla="*/ 33090 h 33089"/>
                <a:gd name="connsiteX3" fmla="*/ 0 w 33146"/>
                <a:gd name="connsiteY3" fmla="*/ 0 h 33089"/>
              </a:gdLst>
              <a:ahLst/>
              <a:cxnLst>
                <a:cxn ang="0">
                  <a:pos x="connsiteX0" y="connsiteY0"/>
                </a:cxn>
                <a:cxn ang="0">
                  <a:pos x="connsiteX1" y="connsiteY1"/>
                </a:cxn>
                <a:cxn ang="0">
                  <a:pos x="connsiteX2" y="connsiteY2"/>
                </a:cxn>
                <a:cxn ang="0">
                  <a:pos x="connsiteX3" y="connsiteY3"/>
                </a:cxn>
              </a:cxnLst>
              <a:rect l="l" t="t" r="r" b="b"/>
              <a:pathLst>
                <a:path w="33146" h="33089">
                  <a:moveTo>
                    <a:pt x="0" y="0"/>
                  </a:moveTo>
                  <a:lnTo>
                    <a:pt x="33146" y="22574"/>
                  </a:lnTo>
                  <a:lnTo>
                    <a:pt x="0" y="33090"/>
                  </a:lnTo>
                  <a:lnTo>
                    <a:pt x="0" y="0"/>
                  </a:lnTo>
                  <a:close/>
                </a:path>
              </a:pathLst>
            </a:custGeom>
            <a:solidFill>
              <a:srgbClr val="E83D33"/>
            </a:solidFill>
            <a:ln w="9525" cap="flat">
              <a:noFill/>
              <a:prstDash val="solid"/>
              <a:miter/>
            </a:ln>
          </p:spPr>
          <p:txBody>
            <a:bodyPr rtlCol="0" anchor="ctr"/>
            <a:lstStyle/>
            <a:p>
              <a:endParaRPr lang="en-US"/>
            </a:p>
          </p:txBody>
        </p:sp>
        <p:sp>
          <p:nvSpPr>
            <p:cNvPr id="119" name="任意多边形: 形状 118">
              <a:extLst>
                <a:ext uri="{FF2B5EF4-FFF2-40B4-BE49-F238E27FC236}">
                  <a16:creationId xmlns:a16="http://schemas.microsoft.com/office/drawing/2014/main" id="{6D192E45-DBB1-4F9E-A3FA-B23F7D3455B7}"/>
                </a:ext>
              </a:extLst>
            </p:cNvPr>
            <p:cNvSpPr/>
            <p:nvPr/>
          </p:nvSpPr>
          <p:spPr>
            <a:xfrm>
              <a:off x="9655161" y="4115099"/>
              <a:ext cx="26460" cy="33118"/>
            </a:xfrm>
            <a:custGeom>
              <a:avLst/>
              <a:gdLst>
                <a:gd name="connsiteX0" fmla="*/ 26460 w 26460"/>
                <a:gd name="connsiteY0" fmla="*/ 33118 h 33118"/>
                <a:gd name="connsiteX1" fmla="*/ 26460 w 26460"/>
                <a:gd name="connsiteY1" fmla="*/ 0 h 33118"/>
                <a:gd name="connsiteX2" fmla="*/ 0 w 26460"/>
                <a:gd name="connsiteY2" fmla="*/ 17974 h 33118"/>
                <a:gd name="connsiteX3" fmla="*/ 26460 w 26460"/>
                <a:gd name="connsiteY3" fmla="*/ 33118 h 33118"/>
              </a:gdLst>
              <a:ahLst/>
              <a:cxnLst>
                <a:cxn ang="0">
                  <a:pos x="connsiteX0" y="connsiteY0"/>
                </a:cxn>
                <a:cxn ang="0">
                  <a:pos x="connsiteX1" y="connsiteY1"/>
                </a:cxn>
                <a:cxn ang="0">
                  <a:pos x="connsiteX2" y="connsiteY2"/>
                </a:cxn>
                <a:cxn ang="0">
                  <a:pos x="connsiteX3" y="connsiteY3"/>
                </a:cxn>
              </a:cxnLst>
              <a:rect l="l" t="t" r="r" b="b"/>
              <a:pathLst>
                <a:path w="26460" h="33118">
                  <a:moveTo>
                    <a:pt x="26460" y="33118"/>
                  </a:moveTo>
                  <a:lnTo>
                    <a:pt x="26460" y="0"/>
                  </a:lnTo>
                  <a:lnTo>
                    <a:pt x="0" y="17974"/>
                  </a:lnTo>
                  <a:lnTo>
                    <a:pt x="26460" y="33118"/>
                  </a:lnTo>
                  <a:close/>
                </a:path>
              </a:pathLst>
            </a:custGeom>
            <a:solidFill>
              <a:srgbClr val="E83D33"/>
            </a:solidFill>
            <a:ln w="9525" cap="flat">
              <a:noFill/>
              <a:prstDash val="solid"/>
              <a:miter/>
            </a:ln>
          </p:spPr>
          <p:txBody>
            <a:bodyPr rtlCol="0" anchor="ctr"/>
            <a:lstStyle/>
            <a:p>
              <a:endParaRPr lang="en-US"/>
            </a:p>
          </p:txBody>
        </p:sp>
        <p:sp>
          <p:nvSpPr>
            <p:cNvPr id="120" name="任意多边形: 形状 119">
              <a:extLst>
                <a:ext uri="{FF2B5EF4-FFF2-40B4-BE49-F238E27FC236}">
                  <a16:creationId xmlns:a16="http://schemas.microsoft.com/office/drawing/2014/main" id="{4EE50A7E-25B9-45CF-B71B-9B682FD0B249}"/>
                </a:ext>
              </a:extLst>
            </p:cNvPr>
            <p:cNvSpPr/>
            <p:nvPr/>
          </p:nvSpPr>
          <p:spPr>
            <a:xfrm>
              <a:off x="8416979" y="3390709"/>
              <a:ext cx="632334" cy="724399"/>
            </a:xfrm>
            <a:custGeom>
              <a:avLst/>
              <a:gdLst>
                <a:gd name="connsiteX0" fmla="*/ 632334 w 632334"/>
                <a:gd name="connsiteY0" fmla="*/ 362201 h 724399"/>
                <a:gd name="connsiteX1" fmla="*/ 0 w 632334"/>
                <a:gd name="connsiteY1" fmla="*/ 724399 h 724399"/>
                <a:gd name="connsiteX2" fmla="*/ 0 w 632334"/>
                <a:gd name="connsiteY2" fmla="*/ 0 h 724399"/>
                <a:gd name="connsiteX3" fmla="*/ 632334 w 632334"/>
                <a:gd name="connsiteY3" fmla="*/ 362201 h 724399"/>
              </a:gdLst>
              <a:ahLst/>
              <a:cxnLst>
                <a:cxn ang="0">
                  <a:pos x="connsiteX0" y="connsiteY0"/>
                </a:cxn>
                <a:cxn ang="0">
                  <a:pos x="connsiteX1" y="connsiteY1"/>
                </a:cxn>
                <a:cxn ang="0">
                  <a:pos x="connsiteX2" y="connsiteY2"/>
                </a:cxn>
                <a:cxn ang="0">
                  <a:pos x="connsiteX3" y="connsiteY3"/>
                </a:cxn>
              </a:cxnLst>
              <a:rect l="l" t="t" r="r" b="b"/>
              <a:pathLst>
                <a:path w="632334" h="724399">
                  <a:moveTo>
                    <a:pt x="632334" y="362201"/>
                  </a:moveTo>
                  <a:lnTo>
                    <a:pt x="0" y="724399"/>
                  </a:lnTo>
                  <a:lnTo>
                    <a:pt x="0" y="0"/>
                  </a:lnTo>
                  <a:lnTo>
                    <a:pt x="632334" y="362201"/>
                  </a:lnTo>
                  <a:close/>
                </a:path>
              </a:pathLst>
            </a:custGeom>
            <a:solidFill>
              <a:srgbClr val="F8C9C3"/>
            </a:solidFill>
            <a:ln w="9525" cap="flat">
              <a:noFill/>
              <a:prstDash val="solid"/>
              <a:miter/>
            </a:ln>
          </p:spPr>
          <p:txBody>
            <a:bodyPr rtlCol="0" anchor="ctr"/>
            <a:lstStyle/>
            <a:p>
              <a:endParaRPr lang="en-US"/>
            </a:p>
          </p:txBody>
        </p:sp>
        <p:sp>
          <p:nvSpPr>
            <p:cNvPr id="121" name="任意多边形: 形状 120">
              <a:extLst>
                <a:ext uri="{FF2B5EF4-FFF2-40B4-BE49-F238E27FC236}">
                  <a16:creationId xmlns:a16="http://schemas.microsoft.com/office/drawing/2014/main" id="{E7ADFD0B-24CD-4037-8E7C-26A106D5F9D0}"/>
                </a:ext>
              </a:extLst>
            </p:cNvPr>
            <p:cNvSpPr/>
            <p:nvPr/>
          </p:nvSpPr>
          <p:spPr>
            <a:xfrm>
              <a:off x="9049314" y="3390707"/>
              <a:ext cx="632326" cy="724401"/>
            </a:xfrm>
            <a:custGeom>
              <a:avLst/>
              <a:gdLst>
                <a:gd name="connsiteX0" fmla="*/ 0 w 632326"/>
                <a:gd name="connsiteY0" fmla="*/ 362203 h 724401"/>
                <a:gd name="connsiteX1" fmla="*/ 632327 w 632326"/>
                <a:gd name="connsiteY1" fmla="*/ 0 h 724401"/>
                <a:gd name="connsiteX2" fmla="*/ 632327 w 632326"/>
                <a:gd name="connsiteY2" fmla="*/ 724401 h 724401"/>
                <a:gd name="connsiteX3" fmla="*/ 0 w 632326"/>
                <a:gd name="connsiteY3" fmla="*/ 362203 h 724401"/>
              </a:gdLst>
              <a:ahLst/>
              <a:cxnLst>
                <a:cxn ang="0">
                  <a:pos x="connsiteX0" y="connsiteY0"/>
                </a:cxn>
                <a:cxn ang="0">
                  <a:pos x="connsiteX1" y="connsiteY1"/>
                </a:cxn>
                <a:cxn ang="0">
                  <a:pos x="connsiteX2" y="connsiteY2"/>
                </a:cxn>
                <a:cxn ang="0">
                  <a:pos x="connsiteX3" y="connsiteY3"/>
                </a:cxn>
              </a:cxnLst>
              <a:rect l="l" t="t" r="r" b="b"/>
              <a:pathLst>
                <a:path w="632326" h="724401">
                  <a:moveTo>
                    <a:pt x="0" y="362203"/>
                  </a:moveTo>
                  <a:lnTo>
                    <a:pt x="632327" y="0"/>
                  </a:lnTo>
                  <a:lnTo>
                    <a:pt x="632327" y="724401"/>
                  </a:lnTo>
                  <a:lnTo>
                    <a:pt x="0" y="362203"/>
                  </a:lnTo>
                  <a:close/>
                </a:path>
              </a:pathLst>
            </a:custGeom>
            <a:gradFill>
              <a:gsLst>
                <a:gs pos="0">
                  <a:srgbClr val="FBE9E7"/>
                </a:gs>
                <a:gs pos="100000">
                  <a:srgbClr val="F8C9C3"/>
                </a:gs>
              </a:gsLst>
              <a:lin ang="5400000" scaled="0"/>
            </a:gradFill>
            <a:ln w="9525" cap="flat">
              <a:noFill/>
              <a:prstDash val="solid"/>
              <a:miter/>
            </a:ln>
          </p:spPr>
          <p:txBody>
            <a:bodyPr rtlCol="0" anchor="ctr"/>
            <a:lstStyle/>
            <a:p>
              <a:endParaRPr lang="en-US"/>
            </a:p>
          </p:txBody>
        </p:sp>
        <p:sp>
          <p:nvSpPr>
            <p:cNvPr id="122" name="任意多边形: 形状 121">
              <a:extLst>
                <a:ext uri="{FF2B5EF4-FFF2-40B4-BE49-F238E27FC236}">
                  <a16:creationId xmlns:a16="http://schemas.microsoft.com/office/drawing/2014/main" id="{5CA4E60F-6708-454D-9208-935E89C4C9FD}"/>
                </a:ext>
              </a:extLst>
            </p:cNvPr>
            <p:cNvSpPr/>
            <p:nvPr/>
          </p:nvSpPr>
          <p:spPr>
            <a:xfrm>
              <a:off x="8416898" y="2960518"/>
              <a:ext cx="1264752" cy="792287"/>
            </a:xfrm>
            <a:custGeom>
              <a:avLst/>
              <a:gdLst>
                <a:gd name="connsiteX0" fmla="*/ 632597 w 1264752"/>
                <a:gd name="connsiteY0" fmla="*/ 0 h 792287"/>
                <a:gd name="connsiteX1" fmla="*/ 1264752 w 1264752"/>
                <a:gd name="connsiteY1" fmla="*/ 430171 h 792287"/>
                <a:gd name="connsiteX2" fmla="*/ 632597 w 1264752"/>
                <a:gd name="connsiteY2" fmla="*/ 792288 h 792287"/>
                <a:gd name="connsiteX3" fmla="*/ 0 w 1264752"/>
                <a:gd name="connsiteY3" fmla="*/ 430196 h 792287"/>
                <a:gd name="connsiteX4" fmla="*/ 632597 w 1264752"/>
                <a:gd name="connsiteY4" fmla="*/ 0 h 792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2" h="792287">
                  <a:moveTo>
                    <a:pt x="632597" y="0"/>
                  </a:moveTo>
                  <a:lnTo>
                    <a:pt x="1264752" y="430171"/>
                  </a:lnTo>
                  <a:lnTo>
                    <a:pt x="632597" y="792288"/>
                  </a:lnTo>
                  <a:lnTo>
                    <a:pt x="0" y="430196"/>
                  </a:lnTo>
                  <a:lnTo>
                    <a:pt x="632597" y="0"/>
                  </a:lnTo>
                  <a:close/>
                </a:path>
              </a:pathLst>
            </a:custGeom>
            <a:gradFill>
              <a:gsLst>
                <a:gs pos="0">
                  <a:srgbClr val="FBE9E7"/>
                </a:gs>
                <a:gs pos="100000">
                  <a:srgbClr val="F8C9C3"/>
                </a:gs>
              </a:gsLst>
              <a:lin ang="0" scaled="0"/>
            </a:gradFill>
            <a:ln w="9525" cap="flat">
              <a:noFill/>
              <a:prstDash val="solid"/>
              <a:miter/>
            </a:ln>
          </p:spPr>
          <p:txBody>
            <a:bodyPr rtlCol="0" anchor="ctr"/>
            <a:lstStyle/>
            <a:p>
              <a:endParaRPr lang="en-US"/>
            </a:p>
          </p:txBody>
        </p:sp>
      </p:grpSp>
      <p:grpSp>
        <p:nvGrpSpPr>
          <p:cNvPr id="123" name="组合 122">
            <a:extLst>
              <a:ext uri="{FF2B5EF4-FFF2-40B4-BE49-F238E27FC236}">
                <a16:creationId xmlns:a16="http://schemas.microsoft.com/office/drawing/2014/main" id="{31C5A3C6-4F6F-45D0-81A6-A4768766D16C}"/>
              </a:ext>
            </a:extLst>
          </p:cNvPr>
          <p:cNvGrpSpPr/>
          <p:nvPr/>
        </p:nvGrpSpPr>
        <p:grpSpPr>
          <a:xfrm>
            <a:off x="5284005" y="1220503"/>
            <a:ext cx="1236379" cy="1629315"/>
            <a:chOff x="8416898" y="2960518"/>
            <a:chExt cx="1264799" cy="1666768"/>
          </a:xfrm>
        </p:grpSpPr>
        <p:sp>
          <p:nvSpPr>
            <p:cNvPr id="124" name="任意多边形: 形状 123">
              <a:extLst>
                <a:ext uri="{FF2B5EF4-FFF2-40B4-BE49-F238E27FC236}">
                  <a16:creationId xmlns:a16="http://schemas.microsoft.com/office/drawing/2014/main" id="{B6505023-ECE1-4E8E-B51F-4C8759EFC4C8}"/>
                </a:ext>
              </a:extLst>
            </p:cNvPr>
            <p:cNvSpPr/>
            <p:nvPr/>
          </p:nvSpPr>
          <p:spPr>
            <a:xfrm>
              <a:off x="8506183" y="3946792"/>
              <a:ext cx="1086284" cy="680494"/>
            </a:xfrm>
            <a:custGeom>
              <a:avLst/>
              <a:gdLst>
                <a:gd name="connsiteX0" fmla="*/ 0 w 1086284"/>
                <a:gd name="connsiteY0" fmla="*/ 311001 h 680494"/>
                <a:gd name="connsiteX1" fmla="*/ 543331 w 1086284"/>
                <a:gd name="connsiteY1" fmla="*/ 680495 h 680494"/>
                <a:gd name="connsiteX2" fmla="*/ 1086284 w 1086284"/>
                <a:gd name="connsiteY2" fmla="*/ 311020 h 680494"/>
                <a:gd name="connsiteX3" fmla="*/ 543331 w 1086284"/>
                <a:gd name="connsiteY3" fmla="*/ 0 h 680494"/>
                <a:gd name="connsiteX4" fmla="*/ 0 w 1086284"/>
                <a:gd name="connsiteY4" fmla="*/ 311001 h 6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84" h="680494">
                  <a:moveTo>
                    <a:pt x="0" y="311001"/>
                  </a:moveTo>
                  <a:lnTo>
                    <a:pt x="543331" y="680495"/>
                  </a:lnTo>
                  <a:lnTo>
                    <a:pt x="1086284" y="311020"/>
                  </a:lnTo>
                  <a:lnTo>
                    <a:pt x="543331" y="0"/>
                  </a:lnTo>
                  <a:lnTo>
                    <a:pt x="0" y="311001"/>
                  </a:lnTo>
                  <a:close/>
                </a:path>
              </a:pathLst>
            </a:custGeom>
            <a:noFill/>
            <a:ln w="13277" cap="flat">
              <a:solidFill>
                <a:srgbClr val="F03529"/>
              </a:solidFill>
              <a:prstDash val="solid"/>
              <a:miter/>
            </a:ln>
          </p:spPr>
          <p:txBody>
            <a:bodyPr rtlCol="0" anchor="ctr"/>
            <a:lstStyle/>
            <a:p>
              <a:endParaRPr lang="en-US"/>
            </a:p>
          </p:txBody>
        </p:sp>
        <p:sp>
          <p:nvSpPr>
            <p:cNvPr id="125" name="任意多边形: 形状 124">
              <a:extLst>
                <a:ext uri="{FF2B5EF4-FFF2-40B4-BE49-F238E27FC236}">
                  <a16:creationId xmlns:a16="http://schemas.microsoft.com/office/drawing/2014/main" id="{29FC37BF-ECF1-4F24-9578-BDADD9144FC5}"/>
                </a:ext>
              </a:extLst>
            </p:cNvPr>
            <p:cNvSpPr/>
            <p:nvPr/>
          </p:nvSpPr>
          <p:spPr>
            <a:xfrm>
              <a:off x="8416946" y="3784116"/>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DB2017"/>
            </a:solidFill>
            <a:ln w="9525" cap="flat">
              <a:noFill/>
              <a:prstDash val="solid"/>
              <a:miter/>
            </a:ln>
            <a:effectLst>
              <a:outerShdw blurRad="254000" dist="101600" dir="5400000" algn="t" rotWithShape="0">
                <a:srgbClr val="DB2017">
                  <a:alpha val="40000"/>
                </a:srgbClr>
              </a:outerShdw>
            </a:effectLst>
          </p:spPr>
          <p:txBody>
            <a:bodyPr rtlCol="0" anchor="ctr"/>
            <a:lstStyle/>
            <a:p>
              <a:endParaRPr lang="en-US"/>
            </a:p>
          </p:txBody>
        </p:sp>
        <p:sp>
          <p:nvSpPr>
            <p:cNvPr id="126" name="任意多边形: 形状 125">
              <a:extLst>
                <a:ext uri="{FF2B5EF4-FFF2-40B4-BE49-F238E27FC236}">
                  <a16:creationId xmlns:a16="http://schemas.microsoft.com/office/drawing/2014/main" id="{BF159BED-B4E8-43F3-B4BB-ABAABA3CD291}"/>
                </a:ext>
              </a:extLst>
            </p:cNvPr>
            <p:cNvSpPr/>
            <p:nvPr/>
          </p:nvSpPr>
          <p:spPr>
            <a:xfrm>
              <a:off x="8416946" y="3752911"/>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EE2E23"/>
            </a:solidFill>
            <a:ln w="9525" cap="flat">
              <a:no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93BE5C29-6B0C-4B8E-A3FC-3E3AA856658C}"/>
                </a:ext>
              </a:extLst>
            </p:cNvPr>
            <p:cNvSpPr/>
            <p:nvPr/>
          </p:nvSpPr>
          <p:spPr>
            <a:xfrm>
              <a:off x="8417185" y="4115128"/>
              <a:ext cx="33146" cy="33089"/>
            </a:xfrm>
            <a:custGeom>
              <a:avLst/>
              <a:gdLst>
                <a:gd name="connsiteX0" fmla="*/ 0 w 33146"/>
                <a:gd name="connsiteY0" fmla="*/ 0 h 33089"/>
                <a:gd name="connsiteX1" fmla="*/ 33146 w 33146"/>
                <a:gd name="connsiteY1" fmla="*/ 22574 h 33089"/>
                <a:gd name="connsiteX2" fmla="*/ 0 w 33146"/>
                <a:gd name="connsiteY2" fmla="*/ 33090 h 33089"/>
                <a:gd name="connsiteX3" fmla="*/ 0 w 33146"/>
                <a:gd name="connsiteY3" fmla="*/ 0 h 33089"/>
              </a:gdLst>
              <a:ahLst/>
              <a:cxnLst>
                <a:cxn ang="0">
                  <a:pos x="connsiteX0" y="connsiteY0"/>
                </a:cxn>
                <a:cxn ang="0">
                  <a:pos x="connsiteX1" y="connsiteY1"/>
                </a:cxn>
                <a:cxn ang="0">
                  <a:pos x="connsiteX2" y="connsiteY2"/>
                </a:cxn>
                <a:cxn ang="0">
                  <a:pos x="connsiteX3" y="connsiteY3"/>
                </a:cxn>
              </a:cxnLst>
              <a:rect l="l" t="t" r="r" b="b"/>
              <a:pathLst>
                <a:path w="33146" h="33089">
                  <a:moveTo>
                    <a:pt x="0" y="0"/>
                  </a:moveTo>
                  <a:lnTo>
                    <a:pt x="33146" y="22574"/>
                  </a:lnTo>
                  <a:lnTo>
                    <a:pt x="0" y="33090"/>
                  </a:lnTo>
                  <a:lnTo>
                    <a:pt x="0" y="0"/>
                  </a:lnTo>
                  <a:close/>
                </a:path>
              </a:pathLst>
            </a:custGeom>
            <a:solidFill>
              <a:srgbClr val="E83D33"/>
            </a:solidFill>
            <a:ln w="9525" cap="flat">
              <a:no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06FC3AFB-F09A-4D9D-853C-075D2D78B670}"/>
                </a:ext>
              </a:extLst>
            </p:cNvPr>
            <p:cNvSpPr/>
            <p:nvPr/>
          </p:nvSpPr>
          <p:spPr>
            <a:xfrm>
              <a:off x="9655161" y="4115099"/>
              <a:ext cx="26460" cy="33118"/>
            </a:xfrm>
            <a:custGeom>
              <a:avLst/>
              <a:gdLst>
                <a:gd name="connsiteX0" fmla="*/ 26460 w 26460"/>
                <a:gd name="connsiteY0" fmla="*/ 33118 h 33118"/>
                <a:gd name="connsiteX1" fmla="*/ 26460 w 26460"/>
                <a:gd name="connsiteY1" fmla="*/ 0 h 33118"/>
                <a:gd name="connsiteX2" fmla="*/ 0 w 26460"/>
                <a:gd name="connsiteY2" fmla="*/ 17974 h 33118"/>
                <a:gd name="connsiteX3" fmla="*/ 26460 w 26460"/>
                <a:gd name="connsiteY3" fmla="*/ 33118 h 33118"/>
              </a:gdLst>
              <a:ahLst/>
              <a:cxnLst>
                <a:cxn ang="0">
                  <a:pos x="connsiteX0" y="connsiteY0"/>
                </a:cxn>
                <a:cxn ang="0">
                  <a:pos x="connsiteX1" y="connsiteY1"/>
                </a:cxn>
                <a:cxn ang="0">
                  <a:pos x="connsiteX2" y="connsiteY2"/>
                </a:cxn>
                <a:cxn ang="0">
                  <a:pos x="connsiteX3" y="connsiteY3"/>
                </a:cxn>
              </a:cxnLst>
              <a:rect l="l" t="t" r="r" b="b"/>
              <a:pathLst>
                <a:path w="26460" h="33118">
                  <a:moveTo>
                    <a:pt x="26460" y="33118"/>
                  </a:moveTo>
                  <a:lnTo>
                    <a:pt x="26460" y="0"/>
                  </a:lnTo>
                  <a:lnTo>
                    <a:pt x="0" y="17974"/>
                  </a:lnTo>
                  <a:lnTo>
                    <a:pt x="26460" y="33118"/>
                  </a:lnTo>
                  <a:close/>
                </a:path>
              </a:pathLst>
            </a:custGeom>
            <a:solidFill>
              <a:srgbClr val="E83D33"/>
            </a:solidFill>
            <a:ln w="9525" cap="flat">
              <a:noFill/>
              <a:prstDash val="solid"/>
              <a:miter/>
            </a:ln>
          </p:spPr>
          <p:txBody>
            <a:bodyPr rtlCol="0" anchor="ctr"/>
            <a:lstStyle/>
            <a:p>
              <a:endParaRPr lang="en-US"/>
            </a:p>
          </p:txBody>
        </p:sp>
        <p:sp>
          <p:nvSpPr>
            <p:cNvPr id="129" name="任意多边形: 形状 128">
              <a:extLst>
                <a:ext uri="{FF2B5EF4-FFF2-40B4-BE49-F238E27FC236}">
                  <a16:creationId xmlns:a16="http://schemas.microsoft.com/office/drawing/2014/main" id="{EC713CE4-ABD2-450F-93AC-84396428F4B8}"/>
                </a:ext>
              </a:extLst>
            </p:cNvPr>
            <p:cNvSpPr/>
            <p:nvPr/>
          </p:nvSpPr>
          <p:spPr>
            <a:xfrm>
              <a:off x="8416979" y="3390709"/>
              <a:ext cx="632334" cy="724399"/>
            </a:xfrm>
            <a:custGeom>
              <a:avLst/>
              <a:gdLst>
                <a:gd name="connsiteX0" fmla="*/ 632334 w 632334"/>
                <a:gd name="connsiteY0" fmla="*/ 362201 h 724399"/>
                <a:gd name="connsiteX1" fmla="*/ 0 w 632334"/>
                <a:gd name="connsiteY1" fmla="*/ 724399 h 724399"/>
                <a:gd name="connsiteX2" fmla="*/ 0 w 632334"/>
                <a:gd name="connsiteY2" fmla="*/ 0 h 724399"/>
                <a:gd name="connsiteX3" fmla="*/ 632334 w 632334"/>
                <a:gd name="connsiteY3" fmla="*/ 362201 h 724399"/>
              </a:gdLst>
              <a:ahLst/>
              <a:cxnLst>
                <a:cxn ang="0">
                  <a:pos x="connsiteX0" y="connsiteY0"/>
                </a:cxn>
                <a:cxn ang="0">
                  <a:pos x="connsiteX1" y="connsiteY1"/>
                </a:cxn>
                <a:cxn ang="0">
                  <a:pos x="connsiteX2" y="connsiteY2"/>
                </a:cxn>
                <a:cxn ang="0">
                  <a:pos x="connsiteX3" y="connsiteY3"/>
                </a:cxn>
              </a:cxnLst>
              <a:rect l="l" t="t" r="r" b="b"/>
              <a:pathLst>
                <a:path w="632334" h="724399">
                  <a:moveTo>
                    <a:pt x="632334" y="362201"/>
                  </a:moveTo>
                  <a:lnTo>
                    <a:pt x="0" y="724399"/>
                  </a:lnTo>
                  <a:lnTo>
                    <a:pt x="0" y="0"/>
                  </a:lnTo>
                  <a:lnTo>
                    <a:pt x="632334" y="362201"/>
                  </a:lnTo>
                  <a:close/>
                </a:path>
              </a:pathLst>
            </a:custGeom>
            <a:solidFill>
              <a:srgbClr val="F8C9C3"/>
            </a:solidFill>
            <a:ln w="9525" cap="flat">
              <a:noFill/>
              <a:prstDash val="solid"/>
              <a:miter/>
            </a:ln>
          </p:spPr>
          <p:txBody>
            <a:bodyPr rtlCol="0" anchor="ctr"/>
            <a:lstStyle/>
            <a:p>
              <a:endParaRPr lang="en-US"/>
            </a:p>
          </p:txBody>
        </p:sp>
        <p:sp>
          <p:nvSpPr>
            <p:cNvPr id="130" name="任意多边形: 形状 129">
              <a:extLst>
                <a:ext uri="{FF2B5EF4-FFF2-40B4-BE49-F238E27FC236}">
                  <a16:creationId xmlns:a16="http://schemas.microsoft.com/office/drawing/2014/main" id="{D8894883-F5F9-4DAB-B798-DA7DF6E36889}"/>
                </a:ext>
              </a:extLst>
            </p:cNvPr>
            <p:cNvSpPr/>
            <p:nvPr/>
          </p:nvSpPr>
          <p:spPr>
            <a:xfrm>
              <a:off x="9049314" y="3390707"/>
              <a:ext cx="632326" cy="724401"/>
            </a:xfrm>
            <a:custGeom>
              <a:avLst/>
              <a:gdLst>
                <a:gd name="connsiteX0" fmla="*/ 0 w 632326"/>
                <a:gd name="connsiteY0" fmla="*/ 362203 h 724401"/>
                <a:gd name="connsiteX1" fmla="*/ 632327 w 632326"/>
                <a:gd name="connsiteY1" fmla="*/ 0 h 724401"/>
                <a:gd name="connsiteX2" fmla="*/ 632327 w 632326"/>
                <a:gd name="connsiteY2" fmla="*/ 724401 h 724401"/>
                <a:gd name="connsiteX3" fmla="*/ 0 w 632326"/>
                <a:gd name="connsiteY3" fmla="*/ 362203 h 724401"/>
              </a:gdLst>
              <a:ahLst/>
              <a:cxnLst>
                <a:cxn ang="0">
                  <a:pos x="connsiteX0" y="connsiteY0"/>
                </a:cxn>
                <a:cxn ang="0">
                  <a:pos x="connsiteX1" y="connsiteY1"/>
                </a:cxn>
                <a:cxn ang="0">
                  <a:pos x="connsiteX2" y="connsiteY2"/>
                </a:cxn>
                <a:cxn ang="0">
                  <a:pos x="connsiteX3" y="connsiteY3"/>
                </a:cxn>
              </a:cxnLst>
              <a:rect l="l" t="t" r="r" b="b"/>
              <a:pathLst>
                <a:path w="632326" h="724401">
                  <a:moveTo>
                    <a:pt x="0" y="362203"/>
                  </a:moveTo>
                  <a:lnTo>
                    <a:pt x="632327" y="0"/>
                  </a:lnTo>
                  <a:lnTo>
                    <a:pt x="632327" y="724401"/>
                  </a:lnTo>
                  <a:lnTo>
                    <a:pt x="0" y="362203"/>
                  </a:lnTo>
                  <a:close/>
                </a:path>
              </a:pathLst>
            </a:custGeom>
            <a:gradFill>
              <a:gsLst>
                <a:gs pos="0">
                  <a:srgbClr val="FBE9E7"/>
                </a:gs>
                <a:gs pos="100000">
                  <a:srgbClr val="F8C9C3"/>
                </a:gs>
              </a:gsLst>
              <a:lin ang="5400000" scaled="0"/>
            </a:gradFill>
            <a:ln w="9525" cap="flat">
              <a:noFill/>
              <a:prstDash val="solid"/>
              <a:miter/>
            </a:ln>
          </p:spPr>
          <p:txBody>
            <a:bodyPr rtlCol="0" anchor="ctr"/>
            <a:lstStyle/>
            <a:p>
              <a:endParaRPr lang="en-US"/>
            </a:p>
          </p:txBody>
        </p:sp>
        <p:sp>
          <p:nvSpPr>
            <p:cNvPr id="131" name="任意多边形: 形状 130">
              <a:extLst>
                <a:ext uri="{FF2B5EF4-FFF2-40B4-BE49-F238E27FC236}">
                  <a16:creationId xmlns:a16="http://schemas.microsoft.com/office/drawing/2014/main" id="{EBD19033-BC11-453B-A2B9-D06A8F8F651A}"/>
                </a:ext>
              </a:extLst>
            </p:cNvPr>
            <p:cNvSpPr/>
            <p:nvPr/>
          </p:nvSpPr>
          <p:spPr>
            <a:xfrm>
              <a:off x="8416898" y="2960518"/>
              <a:ext cx="1264752" cy="792287"/>
            </a:xfrm>
            <a:custGeom>
              <a:avLst/>
              <a:gdLst>
                <a:gd name="connsiteX0" fmla="*/ 632597 w 1264752"/>
                <a:gd name="connsiteY0" fmla="*/ 0 h 792287"/>
                <a:gd name="connsiteX1" fmla="*/ 1264752 w 1264752"/>
                <a:gd name="connsiteY1" fmla="*/ 430171 h 792287"/>
                <a:gd name="connsiteX2" fmla="*/ 632597 w 1264752"/>
                <a:gd name="connsiteY2" fmla="*/ 792288 h 792287"/>
                <a:gd name="connsiteX3" fmla="*/ 0 w 1264752"/>
                <a:gd name="connsiteY3" fmla="*/ 430196 h 792287"/>
                <a:gd name="connsiteX4" fmla="*/ 632597 w 1264752"/>
                <a:gd name="connsiteY4" fmla="*/ 0 h 792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2" h="792287">
                  <a:moveTo>
                    <a:pt x="632597" y="0"/>
                  </a:moveTo>
                  <a:lnTo>
                    <a:pt x="1264752" y="430171"/>
                  </a:lnTo>
                  <a:lnTo>
                    <a:pt x="632597" y="792288"/>
                  </a:lnTo>
                  <a:lnTo>
                    <a:pt x="0" y="430196"/>
                  </a:lnTo>
                  <a:lnTo>
                    <a:pt x="632597" y="0"/>
                  </a:lnTo>
                  <a:close/>
                </a:path>
              </a:pathLst>
            </a:custGeom>
            <a:gradFill>
              <a:gsLst>
                <a:gs pos="0">
                  <a:srgbClr val="FBE9E7"/>
                </a:gs>
                <a:gs pos="100000">
                  <a:srgbClr val="F8C9C3"/>
                </a:gs>
              </a:gsLst>
              <a:lin ang="0" scaled="0"/>
            </a:gradFill>
            <a:ln w="9525" cap="flat">
              <a:noFill/>
              <a:prstDash val="solid"/>
              <a:miter/>
            </a:ln>
          </p:spPr>
          <p:txBody>
            <a:bodyPr rtlCol="0" anchor="ctr"/>
            <a:lstStyle/>
            <a:p>
              <a:endParaRPr lang="en-US"/>
            </a:p>
          </p:txBody>
        </p:sp>
      </p:grpSp>
      <p:grpSp>
        <p:nvGrpSpPr>
          <p:cNvPr id="132" name="组合 131">
            <a:extLst>
              <a:ext uri="{FF2B5EF4-FFF2-40B4-BE49-F238E27FC236}">
                <a16:creationId xmlns:a16="http://schemas.microsoft.com/office/drawing/2014/main" id="{70118F85-8D98-498D-92D9-C7920F64BAA1}"/>
              </a:ext>
            </a:extLst>
          </p:cNvPr>
          <p:cNvGrpSpPr/>
          <p:nvPr/>
        </p:nvGrpSpPr>
        <p:grpSpPr>
          <a:xfrm>
            <a:off x="7386709" y="2308967"/>
            <a:ext cx="1236379" cy="1629315"/>
            <a:chOff x="8416898" y="2960518"/>
            <a:chExt cx="1264799" cy="1666768"/>
          </a:xfrm>
        </p:grpSpPr>
        <p:sp>
          <p:nvSpPr>
            <p:cNvPr id="133" name="任意多边形: 形状 132">
              <a:extLst>
                <a:ext uri="{FF2B5EF4-FFF2-40B4-BE49-F238E27FC236}">
                  <a16:creationId xmlns:a16="http://schemas.microsoft.com/office/drawing/2014/main" id="{B179DFA0-0C7C-4C62-B3B5-DC5BBC565A87}"/>
                </a:ext>
              </a:extLst>
            </p:cNvPr>
            <p:cNvSpPr/>
            <p:nvPr/>
          </p:nvSpPr>
          <p:spPr>
            <a:xfrm>
              <a:off x="8506183" y="3946792"/>
              <a:ext cx="1086284" cy="680494"/>
            </a:xfrm>
            <a:custGeom>
              <a:avLst/>
              <a:gdLst>
                <a:gd name="connsiteX0" fmla="*/ 0 w 1086284"/>
                <a:gd name="connsiteY0" fmla="*/ 311001 h 680494"/>
                <a:gd name="connsiteX1" fmla="*/ 543331 w 1086284"/>
                <a:gd name="connsiteY1" fmla="*/ 680495 h 680494"/>
                <a:gd name="connsiteX2" fmla="*/ 1086284 w 1086284"/>
                <a:gd name="connsiteY2" fmla="*/ 311020 h 680494"/>
                <a:gd name="connsiteX3" fmla="*/ 543331 w 1086284"/>
                <a:gd name="connsiteY3" fmla="*/ 0 h 680494"/>
                <a:gd name="connsiteX4" fmla="*/ 0 w 1086284"/>
                <a:gd name="connsiteY4" fmla="*/ 311001 h 6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284" h="680494">
                  <a:moveTo>
                    <a:pt x="0" y="311001"/>
                  </a:moveTo>
                  <a:lnTo>
                    <a:pt x="543331" y="680495"/>
                  </a:lnTo>
                  <a:lnTo>
                    <a:pt x="1086284" y="311020"/>
                  </a:lnTo>
                  <a:lnTo>
                    <a:pt x="543331" y="0"/>
                  </a:lnTo>
                  <a:lnTo>
                    <a:pt x="0" y="311001"/>
                  </a:lnTo>
                  <a:close/>
                </a:path>
              </a:pathLst>
            </a:custGeom>
            <a:noFill/>
            <a:ln w="13277" cap="flat">
              <a:solidFill>
                <a:srgbClr val="F03529"/>
              </a:solidFill>
              <a:prstDash val="solid"/>
              <a:miter/>
            </a:ln>
          </p:spPr>
          <p:txBody>
            <a:bodyPr rtlCol="0" anchor="ctr"/>
            <a:lstStyle/>
            <a:p>
              <a:endParaRPr lang="en-US"/>
            </a:p>
          </p:txBody>
        </p:sp>
        <p:sp>
          <p:nvSpPr>
            <p:cNvPr id="134" name="任意多边形: 形状 133">
              <a:extLst>
                <a:ext uri="{FF2B5EF4-FFF2-40B4-BE49-F238E27FC236}">
                  <a16:creationId xmlns:a16="http://schemas.microsoft.com/office/drawing/2014/main" id="{08F67AE6-5024-4B42-8C2F-70A6A0FF356E}"/>
                </a:ext>
              </a:extLst>
            </p:cNvPr>
            <p:cNvSpPr/>
            <p:nvPr/>
          </p:nvSpPr>
          <p:spPr>
            <a:xfrm>
              <a:off x="8416946" y="3784116"/>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DB2017"/>
            </a:solidFill>
            <a:ln w="9525" cap="flat">
              <a:noFill/>
              <a:prstDash val="solid"/>
              <a:miter/>
            </a:ln>
            <a:effectLst>
              <a:outerShdw blurRad="254000" dist="101600" dir="5400000" algn="t" rotWithShape="0">
                <a:srgbClr val="DB2017">
                  <a:alpha val="40000"/>
                </a:srgbClr>
              </a:outerShdw>
            </a:effectLst>
          </p:spPr>
          <p:txBody>
            <a:bodyPr rtlCol="0" anchor="ctr"/>
            <a:lstStyle/>
            <a:p>
              <a:endParaRPr lang="en-US"/>
            </a:p>
          </p:txBody>
        </p:sp>
        <p:sp>
          <p:nvSpPr>
            <p:cNvPr id="135" name="任意多边形: 形状 134">
              <a:extLst>
                <a:ext uri="{FF2B5EF4-FFF2-40B4-BE49-F238E27FC236}">
                  <a16:creationId xmlns:a16="http://schemas.microsoft.com/office/drawing/2014/main" id="{88CA9805-2E09-4273-ADC0-B2BA81B0CCD6}"/>
                </a:ext>
              </a:extLst>
            </p:cNvPr>
            <p:cNvSpPr/>
            <p:nvPr/>
          </p:nvSpPr>
          <p:spPr>
            <a:xfrm>
              <a:off x="8416946" y="3752911"/>
              <a:ext cx="1264751" cy="792289"/>
            </a:xfrm>
            <a:custGeom>
              <a:avLst/>
              <a:gdLst>
                <a:gd name="connsiteX0" fmla="*/ 632596 w 1264751"/>
                <a:gd name="connsiteY0" fmla="*/ 792290 h 792289"/>
                <a:gd name="connsiteX1" fmla="*/ 1264751 w 1264751"/>
                <a:gd name="connsiteY1" fmla="*/ 362112 h 792289"/>
                <a:gd name="connsiteX2" fmla="*/ 632596 w 1264751"/>
                <a:gd name="connsiteY2" fmla="*/ 0 h 792289"/>
                <a:gd name="connsiteX3" fmla="*/ 0 w 1264751"/>
                <a:gd name="connsiteY3" fmla="*/ 362093 h 792289"/>
                <a:gd name="connsiteX4" fmla="*/ 632596 w 1264751"/>
                <a:gd name="connsiteY4" fmla="*/ 792290 h 79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1" h="792289">
                  <a:moveTo>
                    <a:pt x="632596" y="792290"/>
                  </a:moveTo>
                  <a:lnTo>
                    <a:pt x="1264751" y="362112"/>
                  </a:lnTo>
                  <a:lnTo>
                    <a:pt x="632596" y="0"/>
                  </a:lnTo>
                  <a:lnTo>
                    <a:pt x="0" y="362093"/>
                  </a:lnTo>
                  <a:lnTo>
                    <a:pt x="632596" y="792290"/>
                  </a:lnTo>
                  <a:close/>
                </a:path>
              </a:pathLst>
            </a:custGeom>
            <a:solidFill>
              <a:srgbClr val="EE2E23"/>
            </a:solidFill>
            <a:ln w="9525" cap="flat">
              <a:noFill/>
              <a:prstDash val="solid"/>
              <a:miter/>
            </a:ln>
          </p:spPr>
          <p:txBody>
            <a:bodyPr rtlCol="0" anchor="ctr"/>
            <a:lstStyle/>
            <a:p>
              <a:endParaRPr lang="en-US"/>
            </a:p>
          </p:txBody>
        </p:sp>
        <p:sp>
          <p:nvSpPr>
            <p:cNvPr id="136" name="任意多边形: 形状 135">
              <a:extLst>
                <a:ext uri="{FF2B5EF4-FFF2-40B4-BE49-F238E27FC236}">
                  <a16:creationId xmlns:a16="http://schemas.microsoft.com/office/drawing/2014/main" id="{A1D4A7A9-A6B5-433A-8359-5E22205C8C4A}"/>
                </a:ext>
              </a:extLst>
            </p:cNvPr>
            <p:cNvSpPr/>
            <p:nvPr/>
          </p:nvSpPr>
          <p:spPr>
            <a:xfrm>
              <a:off x="8417185" y="4115128"/>
              <a:ext cx="33146" cy="33089"/>
            </a:xfrm>
            <a:custGeom>
              <a:avLst/>
              <a:gdLst>
                <a:gd name="connsiteX0" fmla="*/ 0 w 33146"/>
                <a:gd name="connsiteY0" fmla="*/ 0 h 33089"/>
                <a:gd name="connsiteX1" fmla="*/ 33146 w 33146"/>
                <a:gd name="connsiteY1" fmla="*/ 22574 h 33089"/>
                <a:gd name="connsiteX2" fmla="*/ 0 w 33146"/>
                <a:gd name="connsiteY2" fmla="*/ 33090 h 33089"/>
                <a:gd name="connsiteX3" fmla="*/ 0 w 33146"/>
                <a:gd name="connsiteY3" fmla="*/ 0 h 33089"/>
              </a:gdLst>
              <a:ahLst/>
              <a:cxnLst>
                <a:cxn ang="0">
                  <a:pos x="connsiteX0" y="connsiteY0"/>
                </a:cxn>
                <a:cxn ang="0">
                  <a:pos x="connsiteX1" y="connsiteY1"/>
                </a:cxn>
                <a:cxn ang="0">
                  <a:pos x="connsiteX2" y="connsiteY2"/>
                </a:cxn>
                <a:cxn ang="0">
                  <a:pos x="connsiteX3" y="connsiteY3"/>
                </a:cxn>
              </a:cxnLst>
              <a:rect l="l" t="t" r="r" b="b"/>
              <a:pathLst>
                <a:path w="33146" h="33089">
                  <a:moveTo>
                    <a:pt x="0" y="0"/>
                  </a:moveTo>
                  <a:lnTo>
                    <a:pt x="33146" y="22574"/>
                  </a:lnTo>
                  <a:lnTo>
                    <a:pt x="0" y="33090"/>
                  </a:lnTo>
                  <a:lnTo>
                    <a:pt x="0" y="0"/>
                  </a:lnTo>
                  <a:close/>
                </a:path>
              </a:pathLst>
            </a:custGeom>
            <a:solidFill>
              <a:srgbClr val="E83D33"/>
            </a:solidFill>
            <a:ln w="9525" cap="flat">
              <a:noFill/>
              <a:prstDash val="solid"/>
              <a:miter/>
            </a:ln>
          </p:spPr>
          <p:txBody>
            <a:bodyPr rtlCol="0" anchor="ctr"/>
            <a:lstStyle/>
            <a:p>
              <a:endParaRPr lang="en-US"/>
            </a:p>
          </p:txBody>
        </p:sp>
        <p:sp>
          <p:nvSpPr>
            <p:cNvPr id="137" name="任意多边形: 形状 136">
              <a:extLst>
                <a:ext uri="{FF2B5EF4-FFF2-40B4-BE49-F238E27FC236}">
                  <a16:creationId xmlns:a16="http://schemas.microsoft.com/office/drawing/2014/main" id="{6F3BF6A7-3CF9-4163-9977-C25D26DCCE72}"/>
                </a:ext>
              </a:extLst>
            </p:cNvPr>
            <p:cNvSpPr/>
            <p:nvPr/>
          </p:nvSpPr>
          <p:spPr>
            <a:xfrm>
              <a:off x="9655161" y="4115099"/>
              <a:ext cx="26460" cy="33118"/>
            </a:xfrm>
            <a:custGeom>
              <a:avLst/>
              <a:gdLst>
                <a:gd name="connsiteX0" fmla="*/ 26460 w 26460"/>
                <a:gd name="connsiteY0" fmla="*/ 33118 h 33118"/>
                <a:gd name="connsiteX1" fmla="*/ 26460 w 26460"/>
                <a:gd name="connsiteY1" fmla="*/ 0 h 33118"/>
                <a:gd name="connsiteX2" fmla="*/ 0 w 26460"/>
                <a:gd name="connsiteY2" fmla="*/ 17974 h 33118"/>
                <a:gd name="connsiteX3" fmla="*/ 26460 w 26460"/>
                <a:gd name="connsiteY3" fmla="*/ 33118 h 33118"/>
              </a:gdLst>
              <a:ahLst/>
              <a:cxnLst>
                <a:cxn ang="0">
                  <a:pos x="connsiteX0" y="connsiteY0"/>
                </a:cxn>
                <a:cxn ang="0">
                  <a:pos x="connsiteX1" y="connsiteY1"/>
                </a:cxn>
                <a:cxn ang="0">
                  <a:pos x="connsiteX2" y="connsiteY2"/>
                </a:cxn>
                <a:cxn ang="0">
                  <a:pos x="connsiteX3" y="connsiteY3"/>
                </a:cxn>
              </a:cxnLst>
              <a:rect l="l" t="t" r="r" b="b"/>
              <a:pathLst>
                <a:path w="26460" h="33118">
                  <a:moveTo>
                    <a:pt x="26460" y="33118"/>
                  </a:moveTo>
                  <a:lnTo>
                    <a:pt x="26460" y="0"/>
                  </a:lnTo>
                  <a:lnTo>
                    <a:pt x="0" y="17974"/>
                  </a:lnTo>
                  <a:lnTo>
                    <a:pt x="26460" y="33118"/>
                  </a:lnTo>
                  <a:close/>
                </a:path>
              </a:pathLst>
            </a:custGeom>
            <a:solidFill>
              <a:srgbClr val="E83D33"/>
            </a:solidFill>
            <a:ln w="9525" cap="flat">
              <a:noFill/>
              <a:prstDash val="solid"/>
              <a:miter/>
            </a:ln>
          </p:spPr>
          <p:txBody>
            <a:bodyPr rtlCol="0" anchor="ctr"/>
            <a:lstStyle/>
            <a:p>
              <a:endParaRPr lang="en-US"/>
            </a:p>
          </p:txBody>
        </p:sp>
        <p:sp>
          <p:nvSpPr>
            <p:cNvPr id="138" name="任意多边形: 形状 137">
              <a:extLst>
                <a:ext uri="{FF2B5EF4-FFF2-40B4-BE49-F238E27FC236}">
                  <a16:creationId xmlns:a16="http://schemas.microsoft.com/office/drawing/2014/main" id="{8BAAA871-0A01-453D-9D48-9DCD47A7A05E}"/>
                </a:ext>
              </a:extLst>
            </p:cNvPr>
            <p:cNvSpPr/>
            <p:nvPr/>
          </p:nvSpPr>
          <p:spPr>
            <a:xfrm>
              <a:off x="8416979" y="3390709"/>
              <a:ext cx="632334" cy="724399"/>
            </a:xfrm>
            <a:custGeom>
              <a:avLst/>
              <a:gdLst>
                <a:gd name="connsiteX0" fmla="*/ 632334 w 632334"/>
                <a:gd name="connsiteY0" fmla="*/ 362201 h 724399"/>
                <a:gd name="connsiteX1" fmla="*/ 0 w 632334"/>
                <a:gd name="connsiteY1" fmla="*/ 724399 h 724399"/>
                <a:gd name="connsiteX2" fmla="*/ 0 w 632334"/>
                <a:gd name="connsiteY2" fmla="*/ 0 h 724399"/>
                <a:gd name="connsiteX3" fmla="*/ 632334 w 632334"/>
                <a:gd name="connsiteY3" fmla="*/ 362201 h 724399"/>
              </a:gdLst>
              <a:ahLst/>
              <a:cxnLst>
                <a:cxn ang="0">
                  <a:pos x="connsiteX0" y="connsiteY0"/>
                </a:cxn>
                <a:cxn ang="0">
                  <a:pos x="connsiteX1" y="connsiteY1"/>
                </a:cxn>
                <a:cxn ang="0">
                  <a:pos x="connsiteX2" y="connsiteY2"/>
                </a:cxn>
                <a:cxn ang="0">
                  <a:pos x="connsiteX3" y="connsiteY3"/>
                </a:cxn>
              </a:cxnLst>
              <a:rect l="l" t="t" r="r" b="b"/>
              <a:pathLst>
                <a:path w="632334" h="724399">
                  <a:moveTo>
                    <a:pt x="632334" y="362201"/>
                  </a:moveTo>
                  <a:lnTo>
                    <a:pt x="0" y="724399"/>
                  </a:lnTo>
                  <a:lnTo>
                    <a:pt x="0" y="0"/>
                  </a:lnTo>
                  <a:lnTo>
                    <a:pt x="632334" y="362201"/>
                  </a:lnTo>
                  <a:close/>
                </a:path>
              </a:pathLst>
            </a:custGeom>
            <a:solidFill>
              <a:srgbClr val="F8C9C3"/>
            </a:solidFill>
            <a:ln w="9525" cap="flat">
              <a:noFill/>
              <a:prstDash val="solid"/>
              <a:miter/>
            </a:ln>
          </p:spPr>
          <p:txBody>
            <a:bodyPr rtlCol="0" anchor="ctr"/>
            <a:lstStyle/>
            <a:p>
              <a:endParaRPr lang="en-US"/>
            </a:p>
          </p:txBody>
        </p:sp>
        <p:sp>
          <p:nvSpPr>
            <p:cNvPr id="139" name="任意多边形: 形状 138">
              <a:extLst>
                <a:ext uri="{FF2B5EF4-FFF2-40B4-BE49-F238E27FC236}">
                  <a16:creationId xmlns:a16="http://schemas.microsoft.com/office/drawing/2014/main" id="{E6473E00-D027-4B0A-B3AD-71F8B965AA51}"/>
                </a:ext>
              </a:extLst>
            </p:cNvPr>
            <p:cNvSpPr/>
            <p:nvPr/>
          </p:nvSpPr>
          <p:spPr>
            <a:xfrm>
              <a:off x="9049314" y="3390707"/>
              <a:ext cx="632326" cy="724401"/>
            </a:xfrm>
            <a:custGeom>
              <a:avLst/>
              <a:gdLst>
                <a:gd name="connsiteX0" fmla="*/ 0 w 632326"/>
                <a:gd name="connsiteY0" fmla="*/ 362203 h 724401"/>
                <a:gd name="connsiteX1" fmla="*/ 632327 w 632326"/>
                <a:gd name="connsiteY1" fmla="*/ 0 h 724401"/>
                <a:gd name="connsiteX2" fmla="*/ 632327 w 632326"/>
                <a:gd name="connsiteY2" fmla="*/ 724401 h 724401"/>
                <a:gd name="connsiteX3" fmla="*/ 0 w 632326"/>
                <a:gd name="connsiteY3" fmla="*/ 362203 h 724401"/>
              </a:gdLst>
              <a:ahLst/>
              <a:cxnLst>
                <a:cxn ang="0">
                  <a:pos x="connsiteX0" y="connsiteY0"/>
                </a:cxn>
                <a:cxn ang="0">
                  <a:pos x="connsiteX1" y="connsiteY1"/>
                </a:cxn>
                <a:cxn ang="0">
                  <a:pos x="connsiteX2" y="connsiteY2"/>
                </a:cxn>
                <a:cxn ang="0">
                  <a:pos x="connsiteX3" y="connsiteY3"/>
                </a:cxn>
              </a:cxnLst>
              <a:rect l="l" t="t" r="r" b="b"/>
              <a:pathLst>
                <a:path w="632326" h="724401">
                  <a:moveTo>
                    <a:pt x="0" y="362203"/>
                  </a:moveTo>
                  <a:lnTo>
                    <a:pt x="632327" y="0"/>
                  </a:lnTo>
                  <a:lnTo>
                    <a:pt x="632327" y="724401"/>
                  </a:lnTo>
                  <a:lnTo>
                    <a:pt x="0" y="362203"/>
                  </a:lnTo>
                  <a:close/>
                </a:path>
              </a:pathLst>
            </a:custGeom>
            <a:gradFill>
              <a:gsLst>
                <a:gs pos="0">
                  <a:srgbClr val="FBE9E7"/>
                </a:gs>
                <a:gs pos="100000">
                  <a:srgbClr val="F8C9C3"/>
                </a:gs>
              </a:gsLst>
              <a:lin ang="5400000" scaled="0"/>
            </a:gradFill>
            <a:ln w="9525" cap="flat">
              <a:noFill/>
              <a:prstDash val="solid"/>
              <a:miter/>
            </a:ln>
          </p:spPr>
          <p:txBody>
            <a:bodyPr rtlCol="0" anchor="ctr"/>
            <a:lstStyle/>
            <a:p>
              <a:endParaRPr lang="en-US"/>
            </a:p>
          </p:txBody>
        </p:sp>
        <p:sp>
          <p:nvSpPr>
            <p:cNvPr id="140" name="任意多边形: 形状 139">
              <a:extLst>
                <a:ext uri="{FF2B5EF4-FFF2-40B4-BE49-F238E27FC236}">
                  <a16:creationId xmlns:a16="http://schemas.microsoft.com/office/drawing/2014/main" id="{7F20208C-20D8-4D8C-991A-3E1C7B1ED2B6}"/>
                </a:ext>
              </a:extLst>
            </p:cNvPr>
            <p:cNvSpPr/>
            <p:nvPr/>
          </p:nvSpPr>
          <p:spPr>
            <a:xfrm>
              <a:off x="8416898" y="2960518"/>
              <a:ext cx="1264752" cy="792287"/>
            </a:xfrm>
            <a:custGeom>
              <a:avLst/>
              <a:gdLst>
                <a:gd name="connsiteX0" fmla="*/ 632597 w 1264752"/>
                <a:gd name="connsiteY0" fmla="*/ 0 h 792287"/>
                <a:gd name="connsiteX1" fmla="*/ 1264752 w 1264752"/>
                <a:gd name="connsiteY1" fmla="*/ 430171 h 792287"/>
                <a:gd name="connsiteX2" fmla="*/ 632597 w 1264752"/>
                <a:gd name="connsiteY2" fmla="*/ 792288 h 792287"/>
                <a:gd name="connsiteX3" fmla="*/ 0 w 1264752"/>
                <a:gd name="connsiteY3" fmla="*/ 430196 h 792287"/>
                <a:gd name="connsiteX4" fmla="*/ 632597 w 1264752"/>
                <a:gd name="connsiteY4" fmla="*/ 0 h 792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2" h="792287">
                  <a:moveTo>
                    <a:pt x="632597" y="0"/>
                  </a:moveTo>
                  <a:lnTo>
                    <a:pt x="1264752" y="430171"/>
                  </a:lnTo>
                  <a:lnTo>
                    <a:pt x="632597" y="792288"/>
                  </a:lnTo>
                  <a:lnTo>
                    <a:pt x="0" y="430196"/>
                  </a:lnTo>
                  <a:lnTo>
                    <a:pt x="632597" y="0"/>
                  </a:lnTo>
                  <a:close/>
                </a:path>
              </a:pathLst>
            </a:custGeom>
            <a:gradFill>
              <a:gsLst>
                <a:gs pos="0">
                  <a:srgbClr val="FBE9E7"/>
                </a:gs>
                <a:gs pos="100000">
                  <a:srgbClr val="F8C9C3"/>
                </a:gs>
              </a:gsLst>
              <a:lin ang="0" scaled="0"/>
            </a:gradFill>
            <a:ln w="9525" cap="flat">
              <a:noFill/>
              <a:prstDash val="solid"/>
              <a:miter/>
            </a:ln>
          </p:spPr>
          <p:txBody>
            <a:bodyPr rtlCol="0" anchor="ctr"/>
            <a:lstStyle/>
            <a:p>
              <a:endParaRPr lang="en-US"/>
            </a:p>
          </p:txBody>
        </p:sp>
      </p:grpSp>
      <p:sp>
        <p:nvSpPr>
          <p:cNvPr id="141" name="矩形: 圆角 140">
            <a:extLst>
              <a:ext uri="{FF2B5EF4-FFF2-40B4-BE49-F238E27FC236}">
                <a16:creationId xmlns:a16="http://schemas.microsoft.com/office/drawing/2014/main" id="{61D0BE5B-FD84-4A43-8596-ACEA6A91007E}"/>
              </a:ext>
            </a:extLst>
          </p:cNvPr>
          <p:cNvSpPr/>
          <p:nvPr/>
        </p:nvSpPr>
        <p:spPr>
          <a:xfrm>
            <a:off x="5240304" y="3364955"/>
            <a:ext cx="1209482"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文本框 141">
            <a:extLst>
              <a:ext uri="{FF2B5EF4-FFF2-40B4-BE49-F238E27FC236}">
                <a16:creationId xmlns:a16="http://schemas.microsoft.com/office/drawing/2014/main" id="{04900942-2679-476F-8782-1E95CA954EED}"/>
              </a:ext>
            </a:extLst>
          </p:cNvPr>
          <p:cNvSpPr txBox="1"/>
          <p:nvPr/>
        </p:nvSpPr>
        <p:spPr>
          <a:xfrm>
            <a:off x="5240304" y="3381739"/>
            <a:ext cx="1209482" cy="230832"/>
          </a:xfrm>
          <a:prstGeom prst="rect">
            <a:avLst/>
          </a:prstGeom>
          <a:noFill/>
        </p:spPr>
        <p:txBody>
          <a:bodyPr wrap="square" rtlCol="0">
            <a:spAutoFit/>
          </a:bodyPr>
          <a:lstStyle/>
          <a:p>
            <a:pPr algn="ctr"/>
            <a:r>
              <a:rPr lang="zh-CN" altLang="en-US" sz="9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数据资产流转形态</a:t>
            </a:r>
          </a:p>
        </p:txBody>
      </p:sp>
      <p:sp>
        <p:nvSpPr>
          <p:cNvPr id="143" name="矩形: 圆角 142">
            <a:extLst>
              <a:ext uri="{FF2B5EF4-FFF2-40B4-BE49-F238E27FC236}">
                <a16:creationId xmlns:a16="http://schemas.microsoft.com/office/drawing/2014/main" id="{5008981A-6603-44EE-B4C8-B17D052D77A1}"/>
              </a:ext>
            </a:extLst>
          </p:cNvPr>
          <p:cNvSpPr/>
          <p:nvPr/>
        </p:nvSpPr>
        <p:spPr>
          <a:xfrm>
            <a:off x="3170154" y="2242257"/>
            <a:ext cx="1209482"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文本框 143">
            <a:extLst>
              <a:ext uri="{FF2B5EF4-FFF2-40B4-BE49-F238E27FC236}">
                <a16:creationId xmlns:a16="http://schemas.microsoft.com/office/drawing/2014/main" id="{91AE8470-369B-429D-9948-1408B4B64536}"/>
              </a:ext>
            </a:extLst>
          </p:cNvPr>
          <p:cNvSpPr txBox="1"/>
          <p:nvPr/>
        </p:nvSpPr>
        <p:spPr>
          <a:xfrm>
            <a:off x="3170154" y="2259041"/>
            <a:ext cx="1209482" cy="230832"/>
          </a:xfrm>
          <a:prstGeom prst="rect">
            <a:avLst/>
          </a:prstGeom>
          <a:noFill/>
        </p:spPr>
        <p:txBody>
          <a:bodyPr wrap="square" rtlCol="0">
            <a:spAutoFit/>
          </a:bodyPr>
          <a:lstStyle/>
          <a:p>
            <a:pPr algn="ctr"/>
            <a:r>
              <a:rPr lang="zh-CN" altLang="en-US" sz="9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数据资产类型</a:t>
            </a:r>
          </a:p>
        </p:txBody>
      </p:sp>
      <p:sp>
        <p:nvSpPr>
          <p:cNvPr id="145" name="矩形: 圆角 144">
            <a:extLst>
              <a:ext uri="{FF2B5EF4-FFF2-40B4-BE49-F238E27FC236}">
                <a16:creationId xmlns:a16="http://schemas.microsoft.com/office/drawing/2014/main" id="{05E7D36D-98B7-4DE5-9966-FB6240221C90}"/>
              </a:ext>
            </a:extLst>
          </p:cNvPr>
          <p:cNvSpPr/>
          <p:nvPr/>
        </p:nvSpPr>
        <p:spPr>
          <a:xfrm>
            <a:off x="5297454" y="1170689"/>
            <a:ext cx="1209482"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文本框 145">
            <a:extLst>
              <a:ext uri="{FF2B5EF4-FFF2-40B4-BE49-F238E27FC236}">
                <a16:creationId xmlns:a16="http://schemas.microsoft.com/office/drawing/2014/main" id="{BDC33469-20A2-4349-ACB6-579CA09781FF}"/>
              </a:ext>
            </a:extLst>
          </p:cNvPr>
          <p:cNvSpPr txBox="1"/>
          <p:nvPr/>
        </p:nvSpPr>
        <p:spPr>
          <a:xfrm>
            <a:off x="5297454" y="1187473"/>
            <a:ext cx="1209482" cy="230832"/>
          </a:xfrm>
          <a:prstGeom prst="rect">
            <a:avLst/>
          </a:prstGeom>
          <a:noFill/>
        </p:spPr>
        <p:txBody>
          <a:bodyPr wrap="square" rtlCol="0">
            <a:spAutoFit/>
          </a:bodyPr>
          <a:lstStyle/>
          <a:p>
            <a:pPr algn="ctr"/>
            <a:r>
              <a:rPr lang="zh-CN" altLang="en-US" sz="9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数据资产类型</a:t>
            </a:r>
          </a:p>
        </p:txBody>
      </p:sp>
      <p:sp>
        <p:nvSpPr>
          <p:cNvPr id="147" name="矩形: 圆角 146">
            <a:extLst>
              <a:ext uri="{FF2B5EF4-FFF2-40B4-BE49-F238E27FC236}">
                <a16:creationId xmlns:a16="http://schemas.microsoft.com/office/drawing/2014/main" id="{45A3DAAE-3D94-4521-AF7D-28926630DB5F}"/>
              </a:ext>
            </a:extLst>
          </p:cNvPr>
          <p:cNvSpPr/>
          <p:nvPr/>
        </p:nvSpPr>
        <p:spPr>
          <a:xfrm>
            <a:off x="7394215" y="2262843"/>
            <a:ext cx="1209482"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文本框 147">
            <a:extLst>
              <a:ext uri="{FF2B5EF4-FFF2-40B4-BE49-F238E27FC236}">
                <a16:creationId xmlns:a16="http://schemas.microsoft.com/office/drawing/2014/main" id="{16DCBD71-5DED-4F6E-8F08-D64FA3884D73}"/>
              </a:ext>
            </a:extLst>
          </p:cNvPr>
          <p:cNvSpPr txBox="1"/>
          <p:nvPr/>
        </p:nvSpPr>
        <p:spPr>
          <a:xfrm>
            <a:off x="7394215" y="2279627"/>
            <a:ext cx="1209482" cy="230832"/>
          </a:xfrm>
          <a:prstGeom prst="rect">
            <a:avLst/>
          </a:prstGeom>
          <a:noFill/>
        </p:spPr>
        <p:txBody>
          <a:bodyPr wrap="square" rtlCol="0">
            <a:spAutoFit/>
          </a:bodyPr>
          <a:lstStyle/>
          <a:p>
            <a:pPr algn="ctr"/>
            <a:r>
              <a:rPr lang="zh-CN" altLang="en-US" sz="9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数据资产类型</a:t>
            </a:r>
          </a:p>
        </p:txBody>
      </p:sp>
      <p:sp>
        <p:nvSpPr>
          <p:cNvPr id="149" name="文本框 148">
            <a:extLst>
              <a:ext uri="{FF2B5EF4-FFF2-40B4-BE49-F238E27FC236}">
                <a16:creationId xmlns:a16="http://schemas.microsoft.com/office/drawing/2014/main" id="{1161D022-FA67-4A92-9047-2099B41D47B6}"/>
              </a:ext>
            </a:extLst>
          </p:cNvPr>
          <p:cNvSpPr txBox="1"/>
          <p:nvPr/>
        </p:nvSpPr>
        <p:spPr>
          <a:xfrm>
            <a:off x="3164431" y="2685870"/>
            <a:ext cx="1209482" cy="276999"/>
          </a:xfrm>
          <a:prstGeom prst="rect">
            <a:avLst/>
          </a:prstGeom>
          <a:noFill/>
        </p:spPr>
        <p:txBody>
          <a:bodyPr wrap="square" rtlCol="0">
            <a:spAutoFit/>
          </a:bodyPr>
          <a:lstStyle/>
          <a:p>
            <a:pPr algn="ctr"/>
            <a:r>
              <a:rPr lang="zh-CN" altLang="en-US" sz="1200" spc="60" dirty="0">
                <a:solidFill>
                  <a:srgbClr val="FB6652"/>
                </a:solidFill>
                <a:latin typeface="+mj-ea"/>
                <a:ea typeface="+mj-ea"/>
                <a:cs typeface="OPPOSans B" panose="00020600040101010101" pitchFamily="18" charset="-122"/>
              </a:rPr>
              <a:t>社会共有数据</a:t>
            </a:r>
          </a:p>
        </p:txBody>
      </p:sp>
      <p:sp>
        <p:nvSpPr>
          <p:cNvPr id="150" name="文本框 149">
            <a:extLst>
              <a:ext uri="{FF2B5EF4-FFF2-40B4-BE49-F238E27FC236}">
                <a16:creationId xmlns:a16="http://schemas.microsoft.com/office/drawing/2014/main" id="{49C3209C-929E-4D34-B0F1-C2632EB7EB06}"/>
              </a:ext>
            </a:extLst>
          </p:cNvPr>
          <p:cNvSpPr txBox="1"/>
          <p:nvPr/>
        </p:nvSpPr>
        <p:spPr>
          <a:xfrm>
            <a:off x="3164431" y="2952455"/>
            <a:ext cx="1209482" cy="184666"/>
          </a:xfrm>
          <a:prstGeom prst="rect">
            <a:avLst/>
          </a:prstGeom>
          <a:noFill/>
        </p:spPr>
        <p:txBody>
          <a:bodyPr wrap="square" rtlCol="0">
            <a:spAutoFit/>
          </a:bodyPr>
          <a:lstStyle/>
          <a:p>
            <a:pPr algn="ctr"/>
            <a:r>
              <a:rPr lang="zh-CN" altLang="en-US" sz="600" spc="60" dirty="0">
                <a:latin typeface="+mj-ea"/>
                <a:ea typeface="+mj-ea"/>
                <a:cs typeface="OPPOSans B" panose="00020600040101010101" pitchFamily="18" charset="-122"/>
              </a:rPr>
              <a:t>资产私有 贸易流通</a:t>
            </a:r>
          </a:p>
        </p:txBody>
      </p:sp>
      <p:sp>
        <p:nvSpPr>
          <p:cNvPr id="151" name="文本框 150">
            <a:extLst>
              <a:ext uri="{FF2B5EF4-FFF2-40B4-BE49-F238E27FC236}">
                <a16:creationId xmlns:a16="http://schemas.microsoft.com/office/drawing/2014/main" id="{EEA663C2-17CC-4238-8E49-2EF0CE4E4087}"/>
              </a:ext>
            </a:extLst>
          </p:cNvPr>
          <p:cNvSpPr txBox="1"/>
          <p:nvPr/>
        </p:nvSpPr>
        <p:spPr>
          <a:xfrm>
            <a:off x="7387666" y="2685870"/>
            <a:ext cx="1209482" cy="276999"/>
          </a:xfrm>
          <a:prstGeom prst="rect">
            <a:avLst/>
          </a:prstGeom>
          <a:noFill/>
        </p:spPr>
        <p:txBody>
          <a:bodyPr wrap="square" rtlCol="0">
            <a:spAutoFit/>
          </a:bodyPr>
          <a:lstStyle/>
          <a:p>
            <a:pPr algn="ctr"/>
            <a:r>
              <a:rPr lang="zh-CN" altLang="en-US" sz="1200" spc="60" dirty="0">
                <a:solidFill>
                  <a:srgbClr val="FB6652"/>
                </a:solidFill>
                <a:latin typeface="+mj-ea"/>
                <a:ea typeface="+mj-ea"/>
                <a:cs typeface="OPPOSans B" panose="00020600040101010101" pitchFamily="18" charset="-122"/>
              </a:rPr>
              <a:t>企业茂通数据</a:t>
            </a:r>
          </a:p>
        </p:txBody>
      </p:sp>
      <p:sp>
        <p:nvSpPr>
          <p:cNvPr id="152" name="文本框 151">
            <a:extLst>
              <a:ext uri="{FF2B5EF4-FFF2-40B4-BE49-F238E27FC236}">
                <a16:creationId xmlns:a16="http://schemas.microsoft.com/office/drawing/2014/main" id="{CA67399F-4381-49F8-9B14-02480E6E16FB}"/>
              </a:ext>
            </a:extLst>
          </p:cNvPr>
          <p:cNvSpPr txBox="1"/>
          <p:nvPr/>
        </p:nvSpPr>
        <p:spPr>
          <a:xfrm>
            <a:off x="7387666" y="2952455"/>
            <a:ext cx="1209482" cy="184666"/>
          </a:xfrm>
          <a:prstGeom prst="rect">
            <a:avLst/>
          </a:prstGeom>
          <a:noFill/>
        </p:spPr>
        <p:txBody>
          <a:bodyPr wrap="square" rtlCol="0">
            <a:spAutoFit/>
          </a:bodyPr>
          <a:lstStyle/>
          <a:p>
            <a:pPr algn="ctr"/>
            <a:r>
              <a:rPr lang="zh-CN" altLang="en-US" sz="600" spc="60" dirty="0">
                <a:latin typeface="+mj-ea"/>
                <a:ea typeface="+mj-ea"/>
                <a:cs typeface="OPPOSans B" panose="00020600040101010101" pitchFamily="18" charset="-122"/>
              </a:rPr>
              <a:t>资产私有 贸易流通</a:t>
            </a:r>
          </a:p>
        </p:txBody>
      </p:sp>
      <p:sp>
        <p:nvSpPr>
          <p:cNvPr id="153" name="文本框 152">
            <a:extLst>
              <a:ext uri="{FF2B5EF4-FFF2-40B4-BE49-F238E27FC236}">
                <a16:creationId xmlns:a16="http://schemas.microsoft.com/office/drawing/2014/main" id="{E1074363-228D-4961-A6F7-C47416D42982}"/>
              </a:ext>
            </a:extLst>
          </p:cNvPr>
          <p:cNvSpPr txBox="1"/>
          <p:nvPr/>
        </p:nvSpPr>
        <p:spPr>
          <a:xfrm>
            <a:off x="5221280" y="1649592"/>
            <a:ext cx="1376370" cy="276999"/>
          </a:xfrm>
          <a:prstGeom prst="rect">
            <a:avLst/>
          </a:prstGeom>
          <a:noFill/>
        </p:spPr>
        <p:txBody>
          <a:bodyPr wrap="square" rtlCol="0">
            <a:spAutoFit/>
          </a:bodyPr>
          <a:lstStyle/>
          <a:p>
            <a:pPr algn="ctr"/>
            <a:r>
              <a:rPr lang="en-US" altLang="zh-CN" sz="1200" spc="60" dirty="0">
                <a:solidFill>
                  <a:srgbClr val="FB6652"/>
                </a:solidFill>
                <a:latin typeface="+mj-ea"/>
                <a:ea typeface="+mj-ea"/>
                <a:cs typeface="OPPOSans B" panose="00020600040101010101" pitchFamily="18" charset="-122"/>
              </a:rPr>
              <a:t>BIM CIM IOT</a:t>
            </a:r>
            <a:endParaRPr lang="zh-CN" altLang="en-US" sz="1200" spc="60" dirty="0">
              <a:solidFill>
                <a:srgbClr val="FB6652"/>
              </a:solidFill>
              <a:latin typeface="+mj-ea"/>
              <a:ea typeface="+mj-ea"/>
              <a:cs typeface="OPPOSans B" panose="00020600040101010101" pitchFamily="18" charset="-122"/>
            </a:endParaRPr>
          </a:p>
        </p:txBody>
      </p:sp>
      <p:grpSp>
        <p:nvGrpSpPr>
          <p:cNvPr id="162" name="组合 161">
            <a:extLst>
              <a:ext uri="{FF2B5EF4-FFF2-40B4-BE49-F238E27FC236}">
                <a16:creationId xmlns:a16="http://schemas.microsoft.com/office/drawing/2014/main" id="{0AEC2ECC-4DDD-4D78-B120-347FFC7DC9E4}"/>
              </a:ext>
            </a:extLst>
          </p:cNvPr>
          <p:cNvGrpSpPr/>
          <p:nvPr/>
        </p:nvGrpSpPr>
        <p:grpSpPr>
          <a:xfrm>
            <a:off x="829686" y="3076181"/>
            <a:ext cx="2324236" cy="321757"/>
            <a:chOff x="829686" y="3076181"/>
            <a:chExt cx="2324236" cy="321757"/>
          </a:xfrm>
        </p:grpSpPr>
        <p:sp>
          <p:nvSpPr>
            <p:cNvPr id="154" name="矩形: 圆角 153">
              <a:extLst>
                <a:ext uri="{FF2B5EF4-FFF2-40B4-BE49-F238E27FC236}">
                  <a16:creationId xmlns:a16="http://schemas.microsoft.com/office/drawing/2014/main" id="{CB8C0D0E-3F6A-4A25-9845-10A99576F7D7}"/>
                </a:ext>
              </a:extLst>
            </p:cNvPr>
            <p:cNvSpPr/>
            <p:nvPr/>
          </p:nvSpPr>
          <p:spPr>
            <a:xfrm>
              <a:off x="829686" y="3076181"/>
              <a:ext cx="988355" cy="321757"/>
            </a:xfrm>
            <a:prstGeom prst="roundRect">
              <a:avLst>
                <a:gd name="adj" fmla="val 50000"/>
              </a:avLst>
            </a:prstGeom>
            <a:solidFill>
              <a:schemeClr val="bg1"/>
            </a:solidFill>
            <a:ln w="6350">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文本框 154">
              <a:extLst>
                <a:ext uri="{FF2B5EF4-FFF2-40B4-BE49-F238E27FC236}">
                  <a16:creationId xmlns:a16="http://schemas.microsoft.com/office/drawing/2014/main" id="{055C0349-D0F4-42A3-8592-A5318A535515}"/>
                </a:ext>
              </a:extLst>
            </p:cNvPr>
            <p:cNvSpPr txBox="1"/>
            <p:nvPr/>
          </p:nvSpPr>
          <p:spPr>
            <a:xfrm>
              <a:off x="1044924" y="3113949"/>
              <a:ext cx="557879" cy="246221"/>
            </a:xfrm>
            <a:prstGeom prst="rect">
              <a:avLst/>
            </a:prstGeom>
            <a:noFill/>
          </p:spPr>
          <p:txBody>
            <a:bodyPr vert="horz" wrap="square" rtlCol="0">
              <a:spAutoFit/>
            </a:bodyPr>
            <a:lstStyle/>
            <a:p>
              <a:pPr algn="ctr"/>
              <a:r>
                <a:rPr lang="zh-CN" altLang="en-US" sz="1000" dirty="0">
                  <a:solidFill>
                    <a:srgbClr val="EA3A3A"/>
                  </a:solidFill>
                  <a:latin typeface="+mj-ea"/>
                  <a:ea typeface="+mj-ea"/>
                </a:rPr>
                <a:t>监管</a:t>
              </a:r>
              <a:endParaRPr lang="en-US" sz="1000" dirty="0">
                <a:solidFill>
                  <a:srgbClr val="EA3A3A"/>
                </a:solidFill>
                <a:latin typeface="+mj-ea"/>
                <a:ea typeface="+mj-ea"/>
              </a:endParaRPr>
            </a:p>
          </p:txBody>
        </p:sp>
        <p:cxnSp>
          <p:nvCxnSpPr>
            <p:cNvPr id="160" name="直接箭头连接符 159">
              <a:extLst>
                <a:ext uri="{FF2B5EF4-FFF2-40B4-BE49-F238E27FC236}">
                  <a16:creationId xmlns:a16="http://schemas.microsoft.com/office/drawing/2014/main" id="{F161C82C-0187-41E9-8C72-E595B402B17E}"/>
                </a:ext>
              </a:extLst>
            </p:cNvPr>
            <p:cNvCxnSpPr>
              <a:cxnSpLocks/>
              <a:stCxn id="154" idx="3"/>
            </p:cNvCxnSpPr>
            <p:nvPr/>
          </p:nvCxnSpPr>
          <p:spPr>
            <a:xfrm>
              <a:off x="1818041" y="3237060"/>
              <a:ext cx="1335881" cy="0"/>
            </a:xfrm>
            <a:prstGeom prst="straightConnector1">
              <a:avLst/>
            </a:prstGeom>
            <a:ln>
              <a:solidFill>
                <a:srgbClr val="FB665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7" name="矩形: 圆角 156">
              <a:extLst>
                <a:ext uri="{FF2B5EF4-FFF2-40B4-BE49-F238E27FC236}">
                  <a16:creationId xmlns:a16="http://schemas.microsoft.com/office/drawing/2014/main" id="{AA513049-905D-4F5E-9352-70F4581FB25E}"/>
                </a:ext>
              </a:extLst>
            </p:cNvPr>
            <p:cNvSpPr/>
            <p:nvPr/>
          </p:nvSpPr>
          <p:spPr>
            <a:xfrm>
              <a:off x="2136777" y="3101662"/>
              <a:ext cx="695858"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文本框 157">
              <a:extLst>
                <a:ext uri="{FF2B5EF4-FFF2-40B4-BE49-F238E27FC236}">
                  <a16:creationId xmlns:a16="http://schemas.microsoft.com/office/drawing/2014/main" id="{53352329-EE1A-4694-A390-237D46F4EB70}"/>
                </a:ext>
              </a:extLst>
            </p:cNvPr>
            <p:cNvSpPr txBox="1"/>
            <p:nvPr/>
          </p:nvSpPr>
          <p:spPr>
            <a:xfrm>
              <a:off x="2136777" y="3126140"/>
              <a:ext cx="695858" cy="215444"/>
            </a:xfrm>
            <a:prstGeom prst="rect">
              <a:avLst/>
            </a:prstGeom>
            <a:noFill/>
          </p:spPr>
          <p:txBody>
            <a:bodyPr wrap="square" rtlCol="0">
              <a:spAutoFit/>
            </a:bodyPr>
            <a:lstStyle/>
            <a:p>
              <a:pPr algn="ctr"/>
              <a:r>
                <a:rPr lang="zh-CN" altLang="en-US" sz="8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规则维护</a:t>
              </a:r>
            </a:p>
          </p:txBody>
        </p:sp>
      </p:grpSp>
      <p:grpSp>
        <p:nvGrpSpPr>
          <p:cNvPr id="163" name="组合 162">
            <a:extLst>
              <a:ext uri="{FF2B5EF4-FFF2-40B4-BE49-F238E27FC236}">
                <a16:creationId xmlns:a16="http://schemas.microsoft.com/office/drawing/2014/main" id="{F96A84C0-AC0A-4D47-8424-646C34FE7D5F}"/>
              </a:ext>
            </a:extLst>
          </p:cNvPr>
          <p:cNvGrpSpPr/>
          <p:nvPr/>
        </p:nvGrpSpPr>
        <p:grpSpPr>
          <a:xfrm flipH="1">
            <a:off x="8637285" y="3076181"/>
            <a:ext cx="2324236" cy="321757"/>
            <a:chOff x="829686" y="3076181"/>
            <a:chExt cx="2324236" cy="321757"/>
          </a:xfrm>
        </p:grpSpPr>
        <p:sp>
          <p:nvSpPr>
            <p:cNvPr id="164" name="矩形: 圆角 163">
              <a:extLst>
                <a:ext uri="{FF2B5EF4-FFF2-40B4-BE49-F238E27FC236}">
                  <a16:creationId xmlns:a16="http://schemas.microsoft.com/office/drawing/2014/main" id="{81D50AE3-212D-49FC-ACBD-0FAF1A159CAD}"/>
                </a:ext>
              </a:extLst>
            </p:cNvPr>
            <p:cNvSpPr/>
            <p:nvPr/>
          </p:nvSpPr>
          <p:spPr>
            <a:xfrm>
              <a:off x="829686" y="3076181"/>
              <a:ext cx="988355" cy="321757"/>
            </a:xfrm>
            <a:prstGeom prst="roundRect">
              <a:avLst>
                <a:gd name="adj" fmla="val 50000"/>
              </a:avLst>
            </a:prstGeom>
            <a:solidFill>
              <a:schemeClr val="bg1"/>
            </a:solidFill>
            <a:ln w="6350">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文本框 164">
              <a:extLst>
                <a:ext uri="{FF2B5EF4-FFF2-40B4-BE49-F238E27FC236}">
                  <a16:creationId xmlns:a16="http://schemas.microsoft.com/office/drawing/2014/main" id="{DB383521-3C51-41B9-B949-E1D616078E41}"/>
                </a:ext>
              </a:extLst>
            </p:cNvPr>
            <p:cNvSpPr txBox="1"/>
            <p:nvPr/>
          </p:nvSpPr>
          <p:spPr>
            <a:xfrm>
              <a:off x="941779" y="3113949"/>
              <a:ext cx="764170" cy="246221"/>
            </a:xfrm>
            <a:prstGeom prst="rect">
              <a:avLst/>
            </a:prstGeom>
            <a:noFill/>
          </p:spPr>
          <p:txBody>
            <a:bodyPr vert="horz" wrap="square" rtlCol="0">
              <a:spAutoFit/>
            </a:bodyPr>
            <a:lstStyle/>
            <a:p>
              <a:pPr algn="ctr"/>
              <a:r>
                <a:rPr lang="en-US" altLang="zh-CN" sz="1000" dirty="0">
                  <a:solidFill>
                    <a:srgbClr val="EA3A3A"/>
                  </a:solidFill>
                  <a:latin typeface="+mj-ea"/>
                  <a:ea typeface="+mj-ea"/>
                </a:rPr>
                <a:t>NOI</a:t>
              </a:r>
              <a:r>
                <a:rPr lang="zh-CN" altLang="en-US" sz="1000" dirty="0">
                  <a:solidFill>
                    <a:srgbClr val="EA3A3A"/>
                  </a:solidFill>
                  <a:latin typeface="+mj-ea"/>
                  <a:ea typeface="+mj-ea"/>
                </a:rPr>
                <a:t>服务</a:t>
              </a:r>
              <a:endParaRPr lang="en-US" sz="1000" dirty="0">
                <a:solidFill>
                  <a:srgbClr val="EA3A3A"/>
                </a:solidFill>
                <a:latin typeface="+mj-ea"/>
                <a:ea typeface="+mj-ea"/>
              </a:endParaRPr>
            </a:p>
          </p:txBody>
        </p:sp>
        <p:cxnSp>
          <p:nvCxnSpPr>
            <p:cNvPr id="166" name="直接箭头连接符 165">
              <a:extLst>
                <a:ext uri="{FF2B5EF4-FFF2-40B4-BE49-F238E27FC236}">
                  <a16:creationId xmlns:a16="http://schemas.microsoft.com/office/drawing/2014/main" id="{17E18F9A-30B8-44AF-B071-C3EDB0166B08}"/>
                </a:ext>
              </a:extLst>
            </p:cNvPr>
            <p:cNvCxnSpPr>
              <a:cxnSpLocks/>
              <a:stCxn id="164" idx="3"/>
            </p:cNvCxnSpPr>
            <p:nvPr/>
          </p:nvCxnSpPr>
          <p:spPr>
            <a:xfrm>
              <a:off x="1818041" y="3237060"/>
              <a:ext cx="1335881" cy="0"/>
            </a:xfrm>
            <a:prstGeom prst="straightConnector1">
              <a:avLst/>
            </a:prstGeom>
            <a:ln>
              <a:solidFill>
                <a:srgbClr val="FB665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7" name="矩形: 圆角 166">
              <a:extLst>
                <a:ext uri="{FF2B5EF4-FFF2-40B4-BE49-F238E27FC236}">
                  <a16:creationId xmlns:a16="http://schemas.microsoft.com/office/drawing/2014/main" id="{C8C33475-D03B-4785-AFAD-DE8A6719D386}"/>
                </a:ext>
              </a:extLst>
            </p:cNvPr>
            <p:cNvSpPr/>
            <p:nvPr/>
          </p:nvSpPr>
          <p:spPr>
            <a:xfrm>
              <a:off x="2136777" y="3101662"/>
              <a:ext cx="695858" cy="264400"/>
            </a:xfrm>
            <a:prstGeom prst="roundRect">
              <a:avLst>
                <a:gd name="adj" fmla="val 50000"/>
              </a:avLst>
            </a:prstGeom>
            <a:solidFill>
              <a:srgbClr val="FB6652"/>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文本框 167">
              <a:extLst>
                <a:ext uri="{FF2B5EF4-FFF2-40B4-BE49-F238E27FC236}">
                  <a16:creationId xmlns:a16="http://schemas.microsoft.com/office/drawing/2014/main" id="{8A29A08F-AFDF-4CCE-97AB-8DC0089C61E3}"/>
                </a:ext>
              </a:extLst>
            </p:cNvPr>
            <p:cNvSpPr txBox="1"/>
            <p:nvPr/>
          </p:nvSpPr>
          <p:spPr>
            <a:xfrm>
              <a:off x="2136777" y="3126140"/>
              <a:ext cx="695858" cy="215444"/>
            </a:xfrm>
            <a:prstGeom prst="rect">
              <a:avLst/>
            </a:prstGeom>
            <a:noFill/>
          </p:spPr>
          <p:txBody>
            <a:bodyPr wrap="square" rtlCol="0">
              <a:spAutoFit/>
            </a:bodyPr>
            <a:lstStyle/>
            <a:p>
              <a:pPr algn="ctr"/>
              <a:r>
                <a:rPr lang="zh-CN" altLang="en-US" sz="800" spc="6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质量保证</a:t>
              </a:r>
            </a:p>
          </p:txBody>
        </p:sp>
      </p:grpSp>
      <p:cxnSp>
        <p:nvCxnSpPr>
          <p:cNvPr id="170" name="直接连接符 169">
            <a:extLst>
              <a:ext uri="{FF2B5EF4-FFF2-40B4-BE49-F238E27FC236}">
                <a16:creationId xmlns:a16="http://schemas.microsoft.com/office/drawing/2014/main" id="{41EBEC9F-7975-4319-9AB4-9DA6FCEDED4F}"/>
              </a:ext>
            </a:extLst>
          </p:cNvPr>
          <p:cNvCxnSpPr/>
          <p:nvPr/>
        </p:nvCxnSpPr>
        <p:spPr>
          <a:xfrm>
            <a:off x="4367130" y="3237060"/>
            <a:ext cx="3019571" cy="0"/>
          </a:xfrm>
          <a:prstGeom prst="line">
            <a:avLst/>
          </a:prstGeom>
          <a:ln>
            <a:solidFill>
              <a:srgbClr val="FB66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B567810D-CFD9-47A2-A1C3-E4AD21D37A40}"/>
              </a:ext>
            </a:extLst>
          </p:cNvPr>
          <p:cNvSpPr txBox="1"/>
          <p:nvPr/>
        </p:nvSpPr>
        <p:spPr>
          <a:xfrm>
            <a:off x="6069133" y="5091994"/>
            <a:ext cx="408445" cy="276999"/>
          </a:xfrm>
          <a:prstGeom prst="rect">
            <a:avLst/>
          </a:prstGeom>
          <a:noFill/>
        </p:spPr>
        <p:txBody>
          <a:bodyPr vert="horz" wrap="none" rtlCol="0">
            <a:spAutoFit/>
          </a:bodyPr>
          <a:lstStyle/>
          <a:p>
            <a:r>
              <a:rPr lang="en-US" altLang="zh-CN" sz="1200" spc="60" dirty="0">
                <a:solidFill>
                  <a:srgbClr val="EA3A3A"/>
                </a:solidFill>
                <a:latin typeface="+mj-ea"/>
                <a:ea typeface="+mj-ea"/>
              </a:rPr>
              <a:t>02</a:t>
            </a:r>
            <a:endParaRPr lang="en-US" sz="1200" spc="60" dirty="0">
              <a:solidFill>
                <a:srgbClr val="EA3A3A"/>
              </a:solidFill>
              <a:latin typeface="+mj-ea"/>
              <a:ea typeface="+mj-ea"/>
            </a:endParaRPr>
          </a:p>
        </p:txBody>
      </p:sp>
      <p:sp>
        <p:nvSpPr>
          <p:cNvPr id="172" name="文本框 171">
            <a:extLst>
              <a:ext uri="{FF2B5EF4-FFF2-40B4-BE49-F238E27FC236}">
                <a16:creationId xmlns:a16="http://schemas.microsoft.com/office/drawing/2014/main" id="{25A158A2-DBF5-4D55-9B34-A6025EA5D372}"/>
              </a:ext>
            </a:extLst>
          </p:cNvPr>
          <p:cNvSpPr txBox="1"/>
          <p:nvPr/>
        </p:nvSpPr>
        <p:spPr>
          <a:xfrm>
            <a:off x="6440293" y="5091994"/>
            <a:ext cx="669414" cy="276999"/>
          </a:xfrm>
          <a:prstGeom prst="rect">
            <a:avLst/>
          </a:prstGeom>
          <a:noFill/>
        </p:spPr>
        <p:txBody>
          <a:bodyPr vert="horz" wrap="none" rtlCol="0">
            <a:spAutoFit/>
          </a:bodyPr>
          <a:lstStyle/>
          <a:p>
            <a:r>
              <a:rPr lang="zh-CN" altLang="en-US" sz="1200" spc="60" dirty="0">
                <a:solidFill>
                  <a:srgbClr val="EA3A3A"/>
                </a:solidFill>
                <a:latin typeface="+mj-ea"/>
                <a:ea typeface="+mj-ea"/>
              </a:rPr>
              <a:t>数据池</a:t>
            </a:r>
            <a:endParaRPr lang="en-US" sz="1200" spc="60" dirty="0">
              <a:solidFill>
                <a:srgbClr val="EA3A3A"/>
              </a:solidFill>
              <a:latin typeface="+mj-ea"/>
              <a:ea typeface="+mj-ea"/>
            </a:endParaRPr>
          </a:p>
        </p:txBody>
      </p:sp>
      <p:sp>
        <p:nvSpPr>
          <p:cNvPr id="173" name="文本框 172">
            <a:extLst>
              <a:ext uri="{FF2B5EF4-FFF2-40B4-BE49-F238E27FC236}">
                <a16:creationId xmlns:a16="http://schemas.microsoft.com/office/drawing/2014/main" id="{DD0CB12A-DED3-4611-80DC-8FA3885D0397}"/>
              </a:ext>
            </a:extLst>
          </p:cNvPr>
          <p:cNvSpPr txBox="1"/>
          <p:nvPr/>
        </p:nvSpPr>
        <p:spPr>
          <a:xfrm>
            <a:off x="6444075" y="5296754"/>
            <a:ext cx="1393176" cy="246221"/>
          </a:xfrm>
          <a:prstGeom prst="rect">
            <a:avLst/>
          </a:prstGeom>
          <a:noFill/>
        </p:spPr>
        <p:txBody>
          <a:bodyPr wrap="square" rtlCol="0">
            <a:spAutoFit/>
          </a:bodyPr>
          <a:lstStyle/>
          <a:p>
            <a:r>
              <a:rPr lang="en-US" sz="1000" spc="50" dirty="0">
                <a:solidFill>
                  <a:schemeClr val="tx1">
                    <a:alpha val="50000"/>
                  </a:schemeClr>
                </a:solidFill>
                <a:latin typeface="+mn-ea"/>
              </a:rPr>
              <a:t>Data As A </a:t>
            </a:r>
            <a:r>
              <a:rPr lang="en-US" sz="1000" spc="50" dirty="0" err="1">
                <a:solidFill>
                  <a:schemeClr val="tx1">
                    <a:alpha val="50000"/>
                  </a:schemeClr>
                </a:solidFill>
                <a:latin typeface="+mn-ea"/>
              </a:rPr>
              <a:t>Sercice</a:t>
            </a:r>
            <a:endParaRPr lang="en-US" sz="1000" spc="50" dirty="0">
              <a:solidFill>
                <a:schemeClr val="tx1">
                  <a:alpha val="50000"/>
                </a:schemeClr>
              </a:solidFill>
              <a:latin typeface="+mn-ea"/>
            </a:endParaRPr>
          </a:p>
        </p:txBody>
      </p:sp>
      <p:sp>
        <p:nvSpPr>
          <p:cNvPr id="174" name="文本框 173">
            <a:extLst>
              <a:ext uri="{FF2B5EF4-FFF2-40B4-BE49-F238E27FC236}">
                <a16:creationId xmlns:a16="http://schemas.microsoft.com/office/drawing/2014/main" id="{1E3D1ACA-9C2E-494F-96A0-DC7935C64E60}"/>
              </a:ext>
            </a:extLst>
          </p:cNvPr>
          <p:cNvSpPr txBox="1"/>
          <p:nvPr/>
        </p:nvSpPr>
        <p:spPr>
          <a:xfrm>
            <a:off x="6069133" y="4521748"/>
            <a:ext cx="382797" cy="276999"/>
          </a:xfrm>
          <a:prstGeom prst="rect">
            <a:avLst/>
          </a:prstGeom>
          <a:noFill/>
        </p:spPr>
        <p:txBody>
          <a:bodyPr vert="horz" wrap="none" rtlCol="0">
            <a:spAutoFit/>
          </a:bodyPr>
          <a:lstStyle/>
          <a:p>
            <a:r>
              <a:rPr lang="en-US" altLang="zh-CN" sz="1200" spc="60" dirty="0">
                <a:solidFill>
                  <a:srgbClr val="EA3A3A"/>
                </a:solidFill>
                <a:latin typeface="+mj-ea"/>
                <a:ea typeface="+mj-ea"/>
              </a:rPr>
              <a:t>01</a:t>
            </a:r>
            <a:endParaRPr lang="en-US" sz="1200" spc="60" dirty="0">
              <a:solidFill>
                <a:srgbClr val="EA3A3A"/>
              </a:solidFill>
              <a:latin typeface="+mj-ea"/>
              <a:ea typeface="+mj-ea"/>
            </a:endParaRPr>
          </a:p>
        </p:txBody>
      </p:sp>
      <p:sp>
        <p:nvSpPr>
          <p:cNvPr id="175" name="文本框 174">
            <a:extLst>
              <a:ext uri="{FF2B5EF4-FFF2-40B4-BE49-F238E27FC236}">
                <a16:creationId xmlns:a16="http://schemas.microsoft.com/office/drawing/2014/main" id="{6F713290-AF27-44E8-A7DB-F77CD862879E}"/>
              </a:ext>
            </a:extLst>
          </p:cNvPr>
          <p:cNvSpPr txBox="1"/>
          <p:nvPr/>
        </p:nvSpPr>
        <p:spPr>
          <a:xfrm>
            <a:off x="6440293" y="4521748"/>
            <a:ext cx="669414" cy="276999"/>
          </a:xfrm>
          <a:prstGeom prst="rect">
            <a:avLst/>
          </a:prstGeom>
          <a:noFill/>
        </p:spPr>
        <p:txBody>
          <a:bodyPr vert="horz" wrap="none" rtlCol="0">
            <a:spAutoFit/>
          </a:bodyPr>
          <a:lstStyle/>
          <a:p>
            <a:r>
              <a:rPr lang="zh-CN" altLang="en-US" sz="1200" spc="60" dirty="0">
                <a:solidFill>
                  <a:srgbClr val="EA3A3A"/>
                </a:solidFill>
                <a:latin typeface="+mj-ea"/>
                <a:ea typeface="+mj-ea"/>
              </a:rPr>
              <a:t>点对点</a:t>
            </a:r>
            <a:endParaRPr lang="en-US" sz="1200" spc="60" dirty="0">
              <a:solidFill>
                <a:srgbClr val="EA3A3A"/>
              </a:solidFill>
              <a:latin typeface="+mj-ea"/>
              <a:ea typeface="+mj-ea"/>
            </a:endParaRPr>
          </a:p>
        </p:txBody>
      </p:sp>
      <p:sp>
        <p:nvSpPr>
          <p:cNvPr id="176" name="文本框 175">
            <a:extLst>
              <a:ext uri="{FF2B5EF4-FFF2-40B4-BE49-F238E27FC236}">
                <a16:creationId xmlns:a16="http://schemas.microsoft.com/office/drawing/2014/main" id="{6768F2E6-FE36-4F12-9216-B9483A0329FE}"/>
              </a:ext>
            </a:extLst>
          </p:cNvPr>
          <p:cNvSpPr txBox="1"/>
          <p:nvPr/>
        </p:nvSpPr>
        <p:spPr>
          <a:xfrm>
            <a:off x="6444075" y="4726508"/>
            <a:ext cx="1393176" cy="246221"/>
          </a:xfrm>
          <a:prstGeom prst="rect">
            <a:avLst/>
          </a:prstGeom>
          <a:noFill/>
        </p:spPr>
        <p:txBody>
          <a:bodyPr wrap="square" rtlCol="0">
            <a:spAutoFit/>
          </a:bodyPr>
          <a:lstStyle/>
          <a:p>
            <a:r>
              <a:rPr lang="en-US" sz="1000" spc="50" dirty="0">
                <a:solidFill>
                  <a:schemeClr val="tx1">
                    <a:alpha val="50000"/>
                  </a:schemeClr>
                </a:solidFill>
                <a:latin typeface="+mn-ea"/>
              </a:rPr>
              <a:t>Point to point</a:t>
            </a:r>
          </a:p>
        </p:txBody>
      </p:sp>
    </p:spTree>
    <p:extLst>
      <p:ext uri="{BB962C8B-B14F-4D97-AF65-F5344CB8AC3E}">
        <p14:creationId xmlns:p14="http://schemas.microsoft.com/office/powerpoint/2010/main" val="4126382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0EF7DD30-A9F6-329F-D350-8921FC2608A1}"/>
              </a:ext>
            </a:extLst>
          </p:cNvPr>
          <p:cNvPicPr>
            <a:picLocks noChangeAspect="1"/>
          </p:cNvPicPr>
          <p:nvPr/>
        </p:nvPicPr>
        <p:blipFill>
          <a:blip r:embed="rId2"/>
          <a:stretch>
            <a:fillRect/>
          </a:stretch>
        </p:blipFill>
        <p:spPr>
          <a:xfrm>
            <a:off x="28575" y="0"/>
            <a:ext cx="12172950" cy="6858000"/>
          </a:xfrm>
          <a:prstGeom prst="rect">
            <a:avLst/>
          </a:prstGeom>
        </p:spPr>
      </p:pic>
      <p:sp>
        <p:nvSpPr>
          <p:cNvPr id="4" name="文本框 3">
            <a:extLst>
              <a:ext uri="{FF2B5EF4-FFF2-40B4-BE49-F238E27FC236}">
                <a16:creationId xmlns:a16="http://schemas.microsoft.com/office/drawing/2014/main" id="{E652BE2A-2906-964C-8770-4A8477349770}"/>
              </a:ext>
            </a:extLst>
          </p:cNvPr>
          <p:cNvSpPr txBox="1"/>
          <p:nvPr/>
        </p:nvSpPr>
        <p:spPr>
          <a:xfrm>
            <a:off x="591329" y="623260"/>
            <a:ext cx="1467068"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推进流程</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5" name="弧形 4">
            <a:extLst>
              <a:ext uri="{FF2B5EF4-FFF2-40B4-BE49-F238E27FC236}">
                <a16:creationId xmlns:a16="http://schemas.microsoft.com/office/drawing/2014/main" id="{19487E06-BC48-6DC8-2494-C918D5441CF3}"/>
              </a:ext>
            </a:extLst>
          </p:cNvPr>
          <p:cNvSpPr/>
          <p:nvPr/>
        </p:nvSpPr>
        <p:spPr>
          <a:xfrm>
            <a:off x="11391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文本框 5">
            <a:extLst>
              <a:ext uri="{FF2B5EF4-FFF2-40B4-BE49-F238E27FC236}">
                <a16:creationId xmlns:a16="http://schemas.microsoft.com/office/drawing/2014/main" id="{1ECC1AA8-250E-7309-4A86-A5E47742586C}"/>
              </a:ext>
            </a:extLst>
          </p:cNvPr>
          <p:cNvSpPr txBox="1"/>
          <p:nvPr/>
        </p:nvSpPr>
        <p:spPr>
          <a:xfrm>
            <a:off x="2020614" y="751701"/>
            <a:ext cx="2492990" cy="276999"/>
          </a:xfrm>
          <a:prstGeom prst="rect">
            <a:avLst/>
          </a:prstGeom>
          <a:noFill/>
        </p:spPr>
        <p:txBody>
          <a:bodyPr wrap="none" rtlCol="0">
            <a:spAutoFit/>
          </a:bodyPr>
          <a:lstStyle/>
          <a:p>
            <a:r>
              <a:rPr lang="zh-CN" altLang="en-US" sz="1200" dirty="0">
                <a:solidFill>
                  <a:schemeClr val="bg1">
                    <a:lumMod val="75000"/>
                  </a:schemeClr>
                </a:solidFill>
                <a:latin typeface="+mn-ea"/>
              </a:rPr>
              <a:t>运用专业的流程解决负责复杂问题</a:t>
            </a:r>
            <a:endParaRPr lang="en-US" sz="1200" dirty="0">
              <a:solidFill>
                <a:schemeClr val="bg1">
                  <a:lumMod val="75000"/>
                </a:schemeClr>
              </a:solidFill>
              <a:latin typeface="+mn-ea"/>
            </a:endParaRPr>
          </a:p>
        </p:txBody>
      </p:sp>
      <p:sp>
        <p:nvSpPr>
          <p:cNvPr id="9" name="矩形: 圆角 8">
            <a:extLst>
              <a:ext uri="{FF2B5EF4-FFF2-40B4-BE49-F238E27FC236}">
                <a16:creationId xmlns:a16="http://schemas.microsoft.com/office/drawing/2014/main" id="{999016FE-01C0-0568-5E39-A61C27F346FE}"/>
              </a:ext>
            </a:extLst>
          </p:cNvPr>
          <p:cNvSpPr/>
          <p:nvPr/>
        </p:nvSpPr>
        <p:spPr>
          <a:xfrm>
            <a:off x="4641850" y="2812520"/>
            <a:ext cx="2844800" cy="1270530"/>
          </a:xfrm>
          <a:prstGeom prst="roundRect">
            <a:avLst>
              <a:gd name="adj" fmla="val 50000"/>
            </a:avLst>
          </a:prstGeom>
          <a:solidFill>
            <a:schemeClr val="bg1"/>
          </a:solidFill>
          <a:ln>
            <a:solidFill>
              <a:srgbClr val="E31D19"/>
            </a:solidFill>
          </a:ln>
          <a:effectLst>
            <a:outerShdw blurRad="241300" dist="127000" dir="5400000" sx="102000" sy="102000" algn="t"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021306A3-F5AE-2C07-B70E-41573959739C}"/>
              </a:ext>
            </a:extLst>
          </p:cNvPr>
          <p:cNvSpPr/>
          <p:nvPr/>
        </p:nvSpPr>
        <p:spPr>
          <a:xfrm>
            <a:off x="4641850" y="4273019"/>
            <a:ext cx="2844800" cy="1270530"/>
          </a:xfrm>
          <a:prstGeom prst="roundRect">
            <a:avLst>
              <a:gd name="adj" fmla="val 50000"/>
            </a:avLst>
          </a:prstGeom>
          <a:solidFill>
            <a:schemeClr val="bg1"/>
          </a:solidFill>
          <a:ln>
            <a:solidFill>
              <a:srgbClr val="E31D19"/>
            </a:solidFill>
          </a:ln>
          <a:effectLst>
            <a:outerShdw blurRad="241300" dist="127000" dir="5400000" sx="102000" sy="102000" algn="t"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99AA72FC-6D8D-C776-B4C7-F56B0D6CB72D}"/>
              </a:ext>
            </a:extLst>
          </p:cNvPr>
          <p:cNvSpPr/>
          <p:nvPr/>
        </p:nvSpPr>
        <p:spPr>
          <a:xfrm>
            <a:off x="8528010" y="2821847"/>
            <a:ext cx="2384822" cy="1224093"/>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C7625412-B8F2-E327-1173-C8185D92E4DD}"/>
              </a:ext>
            </a:extLst>
          </p:cNvPr>
          <p:cNvSpPr/>
          <p:nvPr/>
        </p:nvSpPr>
        <p:spPr>
          <a:xfrm>
            <a:off x="8455342" y="2740907"/>
            <a:ext cx="2530158" cy="1385972"/>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586796D7-1F8C-3CC2-7F79-97AA081FEAF6}"/>
              </a:ext>
            </a:extLst>
          </p:cNvPr>
          <p:cNvSpPr/>
          <p:nvPr/>
        </p:nvSpPr>
        <p:spPr>
          <a:xfrm>
            <a:off x="8528010" y="4273019"/>
            <a:ext cx="2384822" cy="1224093"/>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3CB0E1A6-DF17-45F8-E096-84335B95AE23}"/>
              </a:ext>
            </a:extLst>
          </p:cNvPr>
          <p:cNvSpPr/>
          <p:nvPr/>
        </p:nvSpPr>
        <p:spPr>
          <a:xfrm>
            <a:off x="8455342" y="4192079"/>
            <a:ext cx="2530158" cy="1385972"/>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箭头: 下 15">
            <a:extLst>
              <a:ext uri="{FF2B5EF4-FFF2-40B4-BE49-F238E27FC236}">
                <a16:creationId xmlns:a16="http://schemas.microsoft.com/office/drawing/2014/main" id="{C9C22CC6-302E-9EFF-E875-B983D7A96F08}"/>
              </a:ext>
            </a:extLst>
          </p:cNvPr>
          <p:cNvSpPr/>
          <p:nvPr/>
        </p:nvSpPr>
        <p:spPr>
          <a:xfrm rot="5400000">
            <a:off x="7684962" y="3132014"/>
            <a:ext cx="497906" cy="607248"/>
          </a:xfrm>
          <a:prstGeom prst="downArrow">
            <a:avLst>
              <a:gd name="adj1" fmla="val 50000"/>
              <a:gd name="adj2" fmla="val 63758"/>
            </a:avLst>
          </a:prstGeom>
          <a:gradFill>
            <a:gsLst>
              <a:gs pos="0">
                <a:srgbClr val="E31D19">
                  <a:alpha val="0"/>
                </a:srgbClr>
              </a:gs>
              <a:gs pos="100000">
                <a:srgbClr val="E31D19">
                  <a:lumMod val="70000"/>
                  <a:lumOff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下 16">
            <a:extLst>
              <a:ext uri="{FF2B5EF4-FFF2-40B4-BE49-F238E27FC236}">
                <a16:creationId xmlns:a16="http://schemas.microsoft.com/office/drawing/2014/main" id="{64F45EBD-4781-25FE-B73C-425F37E0D5BE}"/>
              </a:ext>
            </a:extLst>
          </p:cNvPr>
          <p:cNvSpPr/>
          <p:nvPr/>
        </p:nvSpPr>
        <p:spPr>
          <a:xfrm rot="5400000">
            <a:off x="7684962" y="4559485"/>
            <a:ext cx="497906" cy="607248"/>
          </a:xfrm>
          <a:prstGeom prst="downArrow">
            <a:avLst>
              <a:gd name="adj1" fmla="val 50000"/>
              <a:gd name="adj2" fmla="val 63758"/>
            </a:avLst>
          </a:prstGeom>
          <a:gradFill>
            <a:gsLst>
              <a:gs pos="0">
                <a:srgbClr val="E31D19">
                  <a:alpha val="0"/>
                </a:srgbClr>
              </a:gs>
              <a:gs pos="100000">
                <a:srgbClr val="E31D19">
                  <a:lumMod val="70000"/>
                  <a:lumOff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图形 18">
            <a:extLst>
              <a:ext uri="{FF2B5EF4-FFF2-40B4-BE49-F238E27FC236}">
                <a16:creationId xmlns:a16="http://schemas.microsoft.com/office/drawing/2014/main" id="{8749427E-7549-6EEF-D8E9-293B343577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168" y="3247265"/>
            <a:ext cx="2584808" cy="1889628"/>
          </a:xfrm>
          <a:prstGeom prst="rect">
            <a:avLst/>
          </a:prstGeom>
        </p:spPr>
      </p:pic>
      <p:pic>
        <p:nvPicPr>
          <p:cNvPr id="21" name="图形 20">
            <a:extLst>
              <a:ext uri="{FF2B5EF4-FFF2-40B4-BE49-F238E27FC236}">
                <a16:creationId xmlns:a16="http://schemas.microsoft.com/office/drawing/2014/main" id="{3D979304-3132-C78D-1190-8C5DCC1FF6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3976" y="3684591"/>
            <a:ext cx="676833" cy="442287"/>
          </a:xfrm>
          <a:prstGeom prst="rect">
            <a:avLst/>
          </a:prstGeom>
        </p:spPr>
      </p:pic>
      <p:sp>
        <p:nvSpPr>
          <p:cNvPr id="2" name="椭圆 1">
            <a:extLst>
              <a:ext uri="{FF2B5EF4-FFF2-40B4-BE49-F238E27FC236}">
                <a16:creationId xmlns:a16="http://schemas.microsoft.com/office/drawing/2014/main" id="{F560A083-3EC2-12D2-4475-31BB00586DE4}"/>
              </a:ext>
            </a:extLst>
          </p:cNvPr>
          <p:cNvSpPr/>
          <p:nvPr/>
        </p:nvSpPr>
        <p:spPr>
          <a:xfrm>
            <a:off x="1778082" y="2740906"/>
            <a:ext cx="967493" cy="967493"/>
          </a:xfrm>
          <a:prstGeom prst="ellipse">
            <a:avLst/>
          </a:prstGeom>
          <a:solidFill>
            <a:schemeClr val="bg1"/>
          </a:solidFill>
          <a:ln>
            <a:solidFill>
              <a:srgbClr val="E31D19"/>
            </a:solidFill>
          </a:ln>
          <a:effectLst>
            <a:outerShdw blurRad="241300" dist="127000" dir="5400000" sx="102000" sy="102000" algn="t"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8E3525EE-DEF1-BBC7-4ADD-F82C4624864D}"/>
              </a:ext>
            </a:extLst>
          </p:cNvPr>
          <p:cNvSpPr/>
          <p:nvPr/>
        </p:nvSpPr>
        <p:spPr>
          <a:xfrm>
            <a:off x="1778082" y="4598410"/>
            <a:ext cx="967493" cy="967493"/>
          </a:xfrm>
          <a:prstGeom prst="ellipse">
            <a:avLst/>
          </a:prstGeom>
          <a:solidFill>
            <a:schemeClr val="bg1"/>
          </a:solidFill>
          <a:ln>
            <a:solidFill>
              <a:srgbClr val="E31D19"/>
            </a:solidFill>
          </a:ln>
          <a:effectLst>
            <a:outerShdw blurRad="241300" dist="127000" dir="5400000" sx="102000" sy="102000" algn="t"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图形 21">
            <a:extLst>
              <a:ext uri="{FF2B5EF4-FFF2-40B4-BE49-F238E27FC236}">
                <a16:creationId xmlns:a16="http://schemas.microsoft.com/office/drawing/2014/main" id="{67FEAF74-70D1-0140-A995-D2FA7CE70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3863976" y="4256350"/>
            <a:ext cx="676833" cy="442287"/>
          </a:xfrm>
          <a:prstGeom prst="rect">
            <a:avLst/>
          </a:prstGeom>
        </p:spPr>
      </p:pic>
      <p:pic>
        <p:nvPicPr>
          <p:cNvPr id="24" name="图形 23">
            <a:extLst>
              <a:ext uri="{FF2B5EF4-FFF2-40B4-BE49-F238E27FC236}">
                <a16:creationId xmlns:a16="http://schemas.microsoft.com/office/drawing/2014/main" id="{0C5E6F19-605E-2B8B-95F0-33A6B9DC44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00894" y="3123028"/>
            <a:ext cx="685800" cy="685800"/>
          </a:xfrm>
          <a:prstGeom prst="rect">
            <a:avLst/>
          </a:prstGeom>
        </p:spPr>
      </p:pic>
      <p:pic>
        <p:nvPicPr>
          <p:cNvPr id="26" name="图形 25">
            <a:extLst>
              <a:ext uri="{FF2B5EF4-FFF2-40B4-BE49-F238E27FC236}">
                <a16:creationId xmlns:a16="http://schemas.microsoft.com/office/drawing/2014/main" id="{BB9FB725-D65F-7270-D181-5E78C9E51E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98950" y="4600907"/>
            <a:ext cx="685800" cy="685800"/>
          </a:xfrm>
          <a:prstGeom prst="rect">
            <a:avLst/>
          </a:prstGeom>
        </p:spPr>
      </p:pic>
      <p:sp>
        <p:nvSpPr>
          <p:cNvPr id="27" name="文本框 26">
            <a:extLst>
              <a:ext uri="{FF2B5EF4-FFF2-40B4-BE49-F238E27FC236}">
                <a16:creationId xmlns:a16="http://schemas.microsoft.com/office/drawing/2014/main" id="{8CB06DD0-68D1-C169-8DB7-88794A16BCE3}"/>
              </a:ext>
            </a:extLst>
          </p:cNvPr>
          <p:cNvSpPr txBox="1"/>
          <p:nvPr/>
        </p:nvSpPr>
        <p:spPr>
          <a:xfrm>
            <a:off x="1750310" y="2257400"/>
            <a:ext cx="1023037" cy="307777"/>
          </a:xfrm>
          <a:prstGeom prst="rect">
            <a:avLst/>
          </a:prstGeom>
          <a:noFill/>
        </p:spPr>
        <p:txBody>
          <a:bodyPr wrap="none" rtlCol="0">
            <a:spAutoFit/>
          </a:bodyPr>
          <a:lstStyle/>
          <a:p>
            <a:pPr algn="ctr"/>
            <a:r>
              <a:rPr lang="en-US" altLang="zh-CN" sz="1400" dirty="0">
                <a:solidFill>
                  <a:schemeClr val="bg2">
                    <a:lumMod val="50000"/>
                  </a:schemeClr>
                </a:solidFill>
                <a:latin typeface="+mn-ea"/>
              </a:rPr>
              <a:t>1.</a:t>
            </a:r>
            <a:r>
              <a:rPr lang="zh-CN" altLang="en-US" sz="1400" dirty="0">
                <a:solidFill>
                  <a:schemeClr val="bg2">
                    <a:lumMod val="50000"/>
                  </a:schemeClr>
                </a:solidFill>
                <a:latin typeface="+mn-ea"/>
              </a:rPr>
              <a:t>行为分析</a:t>
            </a:r>
            <a:endParaRPr lang="en-US" sz="1400" dirty="0">
              <a:solidFill>
                <a:schemeClr val="bg2">
                  <a:lumMod val="50000"/>
                </a:schemeClr>
              </a:solidFill>
              <a:latin typeface="+mn-ea"/>
            </a:endParaRPr>
          </a:p>
        </p:txBody>
      </p:sp>
      <p:sp>
        <p:nvSpPr>
          <p:cNvPr id="28" name="文本框 27">
            <a:extLst>
              <a:ext uri="{FF2B5EF4-FFF2-40B4-BE49-F238E27FC236}">
                <a16:creationId xmlns:a16="http://schemas.microsoft.com/office/drawing/2014/main" id="{B5D49CBA-CF33-C666-5619-A170CF9897C7}"/>
              </a:ext>
            </a:extLst>
          </p:cNvPr>
          <p:cNvSpPr txBox="1"/>
          <p:nvPr/>
        </p:nvSpPr>
        <p:spPr>
          <a:xfrm>
            <a:off x="5083445" y="2257400"/>
            <a:ext cx="1955985" cy="307777"/>
          </a:xfrm>
          <a:prstGeom prst="rect">
            <a:avLst/>
          </a:prstGeom>
          <a:noFill/>
        </p:spPr>
        <p:txBody>
          <a:bodyPr wrap="none" rtlCol="0">
            <a:spAutoFit/>
          </a:bodyPr>
          <a:lstStyle/>
          <a:p>
            <a:r>
              <a:rPr lang="en-US" altLang="zh-CN" sz="1400" dirty="0">
                <a:solidFill>
                  <a:schemeClr val="bg2">
                    <a:lumMod val="50000"/>
                  </a:schemeClr>
                </a:solidFill>
                <a:latin typeface="+mn-ea"/>
              </a:rPr>
              <a:t>2.</a:t>
            </a:r>
            <a:r>
              <a:rPr lang="zh-CN" altLang="en-US" sz="1400" dirty="0">
                <a:solidFill>
                  <a:schemeClr val="bg2">
                    <a:lumMod val="50000"/>
                  </a:schemeClr>
                </a:solidFill>
                <a:latin typeface="+mn-ea"/>
              </a:rPr>
              <a:t>判断用户心智或需求</a:t>
            </a:r>
            <a:endParaRPr lang="en-US" sz="1400" dirty="0">
              <a:solidFill>
                <a:schemeClr val="bg2">
                  <a:lumMod val="50000"/>
                </a:schemeClr>
              </a:solidFill>
              <a:latin typeface="+mn-ea"/>
            </a:endParaRPr>
          </a:p>
        </p:txBody>
      </p:sp>
      <p:sp>
        <p:nvSpPr>
          <p:cNvPr id="29" name="文本框 28">
            <a:extLst>
              <a:ext uri="{FF2B5EF4-FFF2-40B4-BE49-F238E27FC236}">
                <a16:creationId xmlns:a16="http://schemas.microsoft.com/office/drawing/2014/main" id="{5FFDE112-FEDB-BDF8-6BCA-11ACEE005447}"/>
              </a:ext>
            </a:extLst>
          </p:cNvPr>
          <p:cNvSpPr txBox="1"/>
          <p:nvPr/>
        </p:nvSpPr>
        <p:spPr>
          <a:xfrm>
            <a:off x="9008431" y="2257400"/>
            <a:ext cx="1417376" cy="307777"/>
          </a:xfrm>
          <a:prstGeom prst="rect">
            <a:avLst/>
          </a:prstGeom>
          <a:noFill/>
        </p:spPr>
        <p:txBody>
          <a:bodyPr wrap="none" rtlCol="0">
            <a:spAutoFit/>
          </a:bodyPr>
          <a:lstStyle/>
          <a:p>
            <a:r>
              <a:rPr lang="en-US" altLang="zh-CN" sz="1400" dirty="0">
                <a:solidFill>
                  <a:schemeClr val="bg2">
                    <a:lumMod val="50000"/>
                  </a:schemeClr>
                </a:solidFill>
                <a:latin typeface="+mn-ea"/>
              </a:rPr>
              <a:t>3.</a:t>
            </a:r>
            <a:r>
              <a:rPr lang="zh-CN" altLang="en-US" sz="1400" dirty="0">
                <a:solidFill>
                  <a:schemeClr val="bg2">
                    <a:lumMod val="50000"/>
                  </a:schemeClr>
                </a:solidFill>
                <a:latin typeface="+mn-ea"/>
              </a:rPr>
              <a:t>提供相应引导</a:t>
            </a:r>
            <a:endParaRPr lang="en-US" sz="1400" dirty="0">
              <a:solidFill>
                <a:schemeClr val="bg2">
                  <a:lumMod val="50000"/>
                </a:schemeClr>
              </a:solidFill>
              <a:latin typeface="+mn-ea"/>
            </a:endParaRPr>
          </a:p>
        </p:txBody>
      </p:sp>
      <p:sp>
        <p:nvSpPr>
          <p:cNvPr id="30" name="文本框 29">
            <a:extLst>
              <a:ext uri="{FF2B5EF4-FFF2-40B4-BE49-F238E27FC236}">
                <a16:creationId xmlns:a16="http://schemas.microsoft.com/office/drawing/2014/main" id="{F1A4C8F5-7BBE-F94B-03FE-FCD443B8EF43}"/>
              </a:ext>
            </a:extLst>
          </p:cNvPr>
          <p:cNvSpPr txBox="1"/>
          <p:nvPr/>
        </p:nvSpPr>
        <p:spPr>
          <a:xfrm>
            <a:off x="1989958" y="3070764"/>
            <a:ext cx="543740" cy="307777"/>
          </a:xfrm>
          <a:prstGeom prst="rect">
            <a:avLst/>
          </a:prstGeom>
          <a:noFill/>
        </p:spPr>
        <p:txBody>
          <a:bodyPr wrap="none" rtlCol="0">
            <a:spAutoFit/>
          </a:bodyPr>
          <a:lstStyle/>
          <a:p>
            <a:pPr algn="ctr"/>
            <a:r>
              <a:rPr lang="zh-CN" altLang="en-US" sz="1400" dirty="0">
                <a:latin typeface="+mn-ea"/>
              </a:rPr>
              <a:t>行为</a:t>
            </a:r>
            <a:endParaRPr lang="en-US" sz="1400" dirty="0">
              <a:latin typeface="+mn-ea"/>
            </a:endParaRPr>
          </a:p>
        </p:txBody>
      </p:sp>
      <p:sp>
        <p:nvSpPr>
          <p:cNvPr id="31" name="文本框 30">
            <a:extLst>
              <a:ext uri="{FF2B5EF4-FFF2-40B4-BE49-F238E27FC236}">
                <a16:creationId xmlns:a16="http://schemas.microsoft.com/office/drawing/2014/main" id="{F73A2C5C-0775-5209-5D40-CBCAAC3FE72C}"/>
              </a:ext>
            </a:extLst>
          </p:cNvPr>
          <p:cNvSpPr txBox="1"/>
          <p:nvPr/>
        </p:nvSpPr>
        <p:spPr>
          <a:xfrm>
            <a:off x="1989958" y="4928268"/>
            <a:ext cx="543740" cy="307777"/>
          </a:xfrm>
          <a:prstGeom prst="rect">
            <a:avLst/>
          </a:prstGeom>
          <a:noFill/>
        </p:spPr>
        <p:txBody>
          <a:bodyPr wrap="none" rtlCol="0">
            <a:spAutoFit/>
          </a:bodyPr>
          <a:lstStyle/>
          <a:p>
            <a:pPr algn="ctr"/>
            <a:r>
              <a:rPr lang="zh-CN" altLang="en-US" sz="1400" dirty="0">
                <a:latin typeface="+mn-ea"/>
              </a:rPr>
              <a:t>程度</a:t>
            </a:r>
            <a:endParaRPr lang="en-US" sz="1400" dirty="0">
              <a:latin typeface="+mn-ea"/>
            </a:endParaRPr>
          </a:p>
        </p:txBody>
      </p:sp>
      <p:sp>
        <p:nvSpPr>
          <p:cNvPr id="32" name="文本框 31">
            <a:extLst>
              <a:ext uri="{FF2B5EF4-FFF2-40B4-BE49-F238E27FC236}">
                <a16:creationId xmlns:a16="http://schemas.microsoft.com/office/drawing/2014/main" id="{222ED35F-D288-C0A0-1606-7A1C77873439}"/>
              </a:ext>
            </a:extLst>
          </p:cNvPr>
          <p:cNvSpPr txBox="1"/>
          <p:nvPr/>
        </p:nvSpPr>
        <p:spPr>
          <a:xfrm>
            <a:off x="5083445" y="3056459"/>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积极心智</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30EBA33F-1033-574C-724A-DC852C2B2509}"/>
              </a:ext>
            </a:extLst>
          </p:cNvPr>
          <p:cNvSpPr txBox="1"/>
          <p:nvPr/>
        </p:nvSpPr>
        <p:spPr>
          <a:xfrm>
            <a:off x="5093062" y="3395938"/>
            <a:ext cx="2031325" cy="276999"/>
          </a:xfrm>
          <a:prstGeom prst="rect">
            <a:avLst/>
          </a:prstGeom>
          <a:noFill/>
        </p:spPr>
        <p:txBody>
          <a:bodyPr wrap="none" rtlCol="0">
            <a:spAutoFit/>
          </a:bodyPr>
          <a:lstStyle/>
          <a:p>
            <a:r>
              <a:rPr lang="zh-CN" altLang="en-US" sz="1200" dirty="0">
                <a:solidFill>
                  <a:schemeClr val="bg2">
                    <a:lumMod val="50000"/>
                  </a:schemeClr>
                </a:solidFill>
                <a:latin typeface="+mn-ea"/>
              </a:rPr>
              <a:t>感兴趣、喜欢但犹豫、关注</a:t>
            </a:r>
            <a:endParaRPr lang="en-US" sz="1200" dirty="0">
              <a:solidFill>
                <a:schemeClr val="bg2">
                  <a:lumMod val="50000"/>
                </a:schemeClr>
              </a:solidFill>
              <a:latin typeface="+mn-ea"/>
            </a:endParaRPr>
          </a:p>
        </p:txBody>
      </p:sp>
      <p:sp>
        <p:nvSpPr>
          <p:cNvPr id="34" name="文本框 33">
            <a:extLst>
              <a:ext uri="{FF2B5EF4-FFF2-40B4-BE49-F238E27FC236}">
                <a16:creationId xmlns:a16="http://schemas.microsoft.com/office/drawing/2014/main" id="{C6D30F2C-B8C0-DB25-BE1D-43B5F4219E28}"/>
              </a:ext>
            </a:extLst>
          </p:cNvPr>
          <p:cNvSpPr txBox="1"/>
          <p:nvPr/>
        </p:nvSpPr>
        <p:spPr>
          <a:xfrm>
            <a:off x="5083445" y="4464806"/>
            <a:ext cx="902811"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消极心智</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90B8499A-AE4E-A3E7-55B1-8592C2013144}"/>
              </a:ext>
            </a:extLst>
          </p:cNvPr>
          <p:cNvSpPr txBox="1"/>
          <p:nvPr/>
        </p:nvSpPr>
        <p:spPr>
          <a:xfrm>
            <a:off x="5093062" y="4804285"/>
            <a:ext cx="2031325" cy="276999"/>
          </a:xfrm>
          <a:prstGeom prst="rect">
            <a:avLst/>
          </a:prstGeom>
          <a:noFill/>
        </p:spPr>
        <p:txBody>
          <a:bodyPr wrap="none" rtlCol="0">
            <a:spAutoFit/>
          </a:bodyPr>
          <a:lstStyle/>
          <a:p>
            <a:r>
              <a:rPr lang="zh-CN" altLang="en-US" sz="1200" dirty="0">
                <a:solidFill>
                  <a:schemeClr val="bg2">
                    <a:lumMod val="50000"/>
                  </a:schemeClr>
                </a:solidFill>
                <a:latin typeface="+mn-ea"/>
              </a:rPr>
              <a:t>找不到、如何操作、不喜欢</a:t>
            </a:r>
            <a:endParaRPr lang="en-US" sz="1200" dirty="0">
              <a:solidFill>
                <a:schemeClr val="bg2">
                  <a:lumMod val="50000"/>
                </a:schemeClr>
              </a:solidFill>
              <a:latin typeface="+mn-ea"/>
            </a:endParaRPr>
          </a:p>
        </p:txBody>
      </p:sp>
      <p:sp>
        <p:nvSpPr>
          <p:cNvPr id="36" name="文本框 35">
            <a:extLst>
              <a:ext uri="{FF2B5EF4-FFF2-40B4-BE49-F238E27FC236}">
                <a16:creationId xmlns:a16="http://schemas.microsoft.com/office/drawing/2014/main" id="{2D1C9F64-3EC8-3E27-2E08-4AD49620600B}"/>
              </a:ext>
            </a:extLst>
          </p:cNvPr>
          <p:cNvSpPr txBox="1"/>
          <p:nvPr/>
        </p:nvSpPr>
        <p:spPr>
          <a:xfrm>
            <a:off x="8818441" y="3070764"/>
            <a:ext cx="1082348"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相关推荐，</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50EBB0A7-87BE-C299-E396-9D2B0D2FD914}"/>
              </a:ext>
            </a:extLst>
          </p:cNvPr>
          <p:cNvSpPr txBox="1"/>
          <p:nvPr/>
        </p:nvSpPr>
        <p:spPr>
          <a:xfrm>
            <a:off x="9711407" y="3070764"/>
            <a:ext cx="902811" cy="307777"/>
          </a:xfrm>
          <a:prstGeom prst="rect">
            <a:avLst/>
          </a:prstGeom>
          <a:noFill/>
        </p:spPr>
        <p:txBody>
          <a:bodyPr wrap="none" rtlCol="0">
            <a:spAutoFit/>
          </a:bodyPr>
          <a:lstStyle/>
          <a:p>
            <a:r>
              <a:rPr lang="zh-CN" altLang="en-US" sz="1400" dirty="0">
                <a:solidFill>
                  <a:schemeClr val="bg1"/>
                </a:solidFill>
                <a:latin typeface="+mn-ea"/>
              </a:rPr>
              <a:t>引导发现</a:t>
            </a:r>
            <a:endParaRPr lang="en-US" sz="1400" dirty="0">
              <a:solidFill>
                <a:schemeClr val="bg1"/>
              </a:solidFill>
              <a:latin typeface="+mn-ea"/>
            </a:endParaRPr>
          </a:p>
        </p:txBody>
      </p:sp>
      <p:sp>
        <p:nvSpPr>
          <p:cNvPr id="38" name="文本框 37">
            <a:extLst>
              <a:ext uri="{FF2B5EF4-FFF2-40B4-BE49-F238E27FC236}">
                <a16:creationId xmlns:a16="http://schemas.microsoft.com/office/drawing/2014/main" id="{7432A8EB-9D16-35DA-E2A8-140B423ABBDF}"/>
              </a:ext>
            </a:extLst>
          </p:cNvPr>
          <p:cNvSpPr txBox="1"/>
          <p:nvPr/>
        </p:nvSpPr>
        <p:spPr>
          <a:xfrm>
            <a:off x="1707832" y="3967088"/>
            <a:ext cx="1107996" cy="369332"/>
          </a:xfrm>
          <a:prstGeom prst="rect">
            <a:avLst/>
          </a:prstGeom>
          <a:noFill/>
        </p:spPr>
        <p:txBody>
          <a:bodyPr wrap="none" rtlCol="0">
            <a:spAutoFit/>
          </a:bodyPr>
          <a:lstStyle/>
          <a:p>
            <a:pPr algn="ctr"/>
            <a:r>
              <a:rPr lang="zh-CN" altLang="en-US" dirty="0">
                <a:solidFill>
                  <a:schemeClr val="bg2">
                    <a:lumMod val="50000"/>
                  </a:schemeClr>
                </a:solidFill>
                <a:latin typeface="+mn-ea"/>
              </a:rPr>
              <a:t>用户行为</a:t>
            </a:r>
            <a:endParaRPr lang="en-US" dirty="0">
              <a:solidFill>
                <a:schemeClr val="bg2">
                  <a:lumMod val="50000"/>
                </a:schemeClr>
              </a:solidFill>
              <a:latin typeface="+mn-ea"/>
            </a:endParaRPr>
          </a:p>
        </p:txBody>
      </p:sp>
      <p:sp>
        <p:nvSpPr>
          <p:cNvPr id="39" name="文本框 38">
            <a:extLst>
              <a:ext uri="{FF2B5EF4-FFF2-40B4-BE49-F238E27FC236}">
                <a16:creationId xmlns:a16="http://schemas.microsoft.com/office/drawing/2014/main" id="{0CA9ADB4-4578-02E3-B164-D3BC1B3F4AE9}"/>
              </a:ext>
            </a:extLst>
          </p:cNvPr>
          <p:cNvSpPr txBox="1"/>
          <p:nvPr/>
        </p:nvSpPr>
        <p:spPr>
          <a:xfrm>
            <a:off x="8818441" y="3352888"/>
            <a:ext cx="1082348"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权益激励，</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88C3BAB5-DBA4-A03F-E163-5F8FA99C5BEF}"/>
              </a:ext>
            </a:extLst>
          </p:cNvPr>
          <p:cNvSpPr txBox="1"/>
          <p:nvPr/>
        </p:nvSpPr>
        <p:spPr>
          <a:xfrm>
            <a:off x="9711407" y="3352888"/>
            <a:ext cx="902811" cy="307777"/>
          </a:xfrm>
          <a:prstGeom prst="rect">
            <a:avLst/>
          </a:prstGeom>
          <a:noFill/>
        </p:spPr>
        <p:txBody>
          <a:bodyPr wrap="none" rtlCol="0">
            <a:spAutoFit/>
          </a:bodyPr>
          <a:lstStyle/>
          <a:p>
            <a:r>
              <a:rPr lang="zh-CN" altLang="en-US" sz="1400" dirty="0">
                <a:solidFill>
                  <a:schemeClr val="bg1"/>
                </a:solidFill>
                <a:latin typeface="+mn-ea"/>
              </a:rPr>
              <a:t>引导决策</a:t>
            </a:r>
            <a:endParaRPr lang="en-US" sz="1400" dirty="0">
              <a:solidFill>
                <a:schemeClr val="bg1"/>
              </a:solidFill>
              <a:latin typeface="+mn-ea"/>
            </a:endParaRPr>
          </a:p>
        </p:txBody>
      </p:sp>
      <p:sp>
        <p:nvSpPr>
          <p:cNvPr id="41" name="文本框 40">
            <a:extLst>
              <a:ext uri="{FF2B5EF4-FFF2-40B4-BE49-F238E27FC236}">
                <a16:creationId xmlns:a16="http://schemas.microsoft.com/office/drawing/2014/main" id="{62149E97-021A-2E00-34B9-4497DB978E31}"/>
              </a:ext>
            </a:extLst>
          </p:cNvPr>
          <p:cNvSpPr txBox="1"/>
          <p:nvPr/>
        </p:nvSpPr>
        <p:spPr>
          <a:xfrm>
            <a:off x="8818441" y="3616875"/>
            <a:ext cx="1082348"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情感输出，</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34DD4155-A589-876B-98D1-74269902552F}"/>
              </a:ext>
            </a:extLst>
          </p:cNvPr>
          <p:cNvSpPr txBox="1"/>
          <p:nvPr/>
        </p:nvSpPr>
        <p:spPr>
          <a:xfrm>
            <a:off x="9711407" y="3616875"/>
            <a:ext cx="902811" cy="307777"/>
          </a:xfrm>
          <a:prstGeom prst="rect">
            <a:avLst/>
          </a:prstGeom>
          <a:noFill/>
        </p:spPr>
        <p:txBody>
          <a:bodyPr wrap="none" rtlCol="0">
            <a:spAutoFit/>
          </a:bodyPr>
          <a:lstStyle/>
          <a:p>
            <a:r>
              <a:rPr lang="zh-CN" altLang="en-US" sz="1400" dirty="0">
                <a:solidFill>
                  <a:schemeClr val="bg1"/>
                </a:solidFill>
                <a:latin typeface="+mn-ea"/>
              </a:rPr>
              <a:t>引导操作</a:t>
            </a:r>
            <a:endParaRPr lang="en-US" sz="1400" dirty="0">
              <a:solidFill>
                <a:schemeClr val="bg1"/>
              </a:solidFill>
              <a:latin typeface="+mn-ea"/>
            </a:endParaRPr>
          </a:p>
        </p:txBody>
      </p:sp>
      <p:sp>
        <p:nvSpPr>
          <p:cNvPr id="47" name="文本框 46">
            <a:extLst>
              <a:ext uri="{FF2B5EF4-FFF2-40B4-BE49-F238E27FC236}">
                <a16:creationId xmlns:a16="http://schemas.microsoft.com/office/drawing/2014/main" id="{A1479480-D8D3-882C-3BB7-DB67B64AE489}"/>
              </a:ext>
            </a:extLst>
          </p:cNvPr>
          <p:cNvSpPr txBox="1"/>
          <p:nvPr/>
        </p:nvSpPr>
        <p:spPr>
          <a:xfrm>
            <a:off x="8818441" y="4581159"/>
            <a:ext cx="1082348"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推荐目标，</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88EBB61F-D7BA-359A-60BD-99282FF5E114}"/>
              </a:ext>
            </a:extLst>
          </p:cNvPr>
          <p:cNvSpPr txBox="1"/>
          <p:nvPr/>
        </p:nvSpPr>
        <p:spPr>
          <a:xfrm>
            <a:off x="9711407" y="4581159"/>
            <a:ext cx="902811" cy="307777"/>
          </a:xfrm>
          <a:prstGeom prst="rect">
            <a:avLst/>
          </a:prstGeom>
          <a:noFill/>
        </p:spPr>
        <p:txBody>
          <a:bodyPr wrap="none" rtlCol="0">
            <a:spAutoFit/>
          </a:bodyPr>
          <a:lstStyle/>
          <a:p>
            <a:r>
              <a:rPr lang="zh-CN" altLang="en-US" sz="1400" dirty="0">
                <a:solidFill>
                  <a:schemeClr val="bg1"/>
                </a:solidFill>
                <a:latin typeface="+mn-ea"/>
              </a:rPr>
              <a:t>引导找到</a:t>
            </a:r>
            <a:endParaRPr lang="en-US" sz="1400" dirty="0">
              <a:solidFill>
                <a:schemeClr val="bg1"/>
              </a:solidFill>
              <a:latin typeface="+mn-ea"/>
            </a:endParaRPr>
          </a:p>
        </p:txBody>
      </p:sp>
      <p:sp>
        <p:nvSpPr>
          <p:cNvPr id="49" name="文本框 48">
            <a:extLst>
              <a:ext uri="{FF2B5EF4-FFF2-40B4-BE49-F238E27FC236}">
                <a16:creationId xmlns:a16="http://schemas.microsoft.com/office/drawing/2014/main" id="{1AE840F0-025E-EC47-FF49-A06F4B8B0AB2}"/>
              </a:ext>
            </a:extLst>
          </p:cNvPr>
          <p:cNvSpPr txBox="1"/>
          <p:nvPr/>
        </p:nvSpPr>
        <p:spPr>
          <a:xfrm>
            <a:off x="8818441" y="4845146"/>
            <a:ext cx="1082348" cy="307777"/>
          </a:xfrm>
          <a:prstGeom prst="rect">
            <a:avLst/>
          </a:prstGeom>
          <a:noFill/>
        </p:spPr>
        <p:txBody>
          <a:bodyPr wrap="none" rtlCol="0">
            <a:spAutoFit/>
          </a:bodyPr>
          <a:lstStyle/>
          <a:p>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操作提示，</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81A77549-FB0B-620D-B2CC-E55BA51DD5B5}"/>
              </a:ext>
            </a:extLst>
          </p:cNvPr>
          <p:cNvSpPr txBox="1"/>
          <p:nvPr/>
        </p:nvSpPr>
        <p:spPr>
          <a:xfrm>
            <a:off x="9711407" y="4845146"/>
            <a:ext cx="902811" cy="307777"/>
          </a:xfrm>
          <a:prstGeom prst="rect">
            <a:avLst/>
          </a:prstGeom>
          <a:noFill/>
        </p:spPr>
        <p:txBody>
          <a:bodyPr wrap="none" rtlCol="0">
            <a:spAutoFit/>
          </a:bodyPr>
          <a:lstStyle/>
          <a:p>
            <a:r>
              <a:rPr lang="zh-CN" altLang="en-US" sz="1400" dirty="0">
                <a:solidFill>
                  <a:schemeClr val="bg1"/>
                </a:solidFill>
                <a:latin typeface="+mn-ea"/>
              </a:rPr>
              <a:t>引导完成</a:t>
            </a:r>
            <a:endParaRPr lang="en-US" sz="1400" dirty="0">
              <a:solidFill>
                <a:schemeClr val="bg1"/>
              </a:solidFill>
              <a:latin typeface="+mn-ea"/>
            </a:endParaRPr>
          </a:p>
        </p:txBody>
      </p:sp>
      <p:sp>
        <p:nvSpPr>
          <p:cNvPr id="51" name="等腰三角形 50">
            <a:extLst>
              <a:ext uri="{FF2B5EF4-FFF2-40B4-BE49-F238E27FC236}">
                <a16:creationId xmlns:a16="http://schemas.microsoft.com/office/drawing/2014/main" id="{5A4EAA54-077F-5786-56BC-D664F75FB87E}"/>
              </a:ext>
            </a:extLst>
          </p:cNvPr>
          <p:cNvSpPr/>
          <p:nvPr/>
        </p:nvSpPr>
        <p:spPr>
          <a:xfrm rot="5400000">
            <a:off x="3740388" y="2350229"/>
            <a:ext cx="132743" cy="114433"/>
          </a:xfrm>
          <a:prstGeom prst="triangle">
            <a:avLst/>
          </a:prstGeom>
          <a:gradFill>
            <a:gsLst>
              <a:gs pos="0">
                <a:srgbClr val="E31D19">
                  <a:alpha val="0"/>
                </a:srgbClr>
              </a:gs>
              <a:gs pos="100000">
                <a:srgbClr val="E31D19">
                  <a:lumMod val="70000"/>
                  <a:lumOff val="3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等腰三角形 51">
            <a:extLst>
              <a:ext uri="{FF2B5EF4-FFF2-40B4-BE49-F238E27FC236}">
                <a16:creationId xmlns:a16="http://schemas.microsoft.com/office/drawing/2014/main" id="{13F56BE9-0090-E94D-8E7E-2978454BD9A1}"/>
              </a:ext>
            </a:extLst>
          </p:cNvPr>
          <p:cNvSpPr/>
          <p:nvPr/>
        </p:nvSpPr>
        <p:spPr>
          <a:xfrm rot="5400000">
            <a:off x="3664188" y="2350229"/>
            <a:ext cx="132743" cy="114433"/>
          </a:xfrm>
          <a:prstGeom prst="triangle">
            <a:avLst/>
          </a:prstGeom>
          <a:gradFill>
            <a:gsLst>
              <a:gs pos="0">
                <a:srgbClr val="E31D19">
                  <a:alpha val="0"/>
                </a:srgbClr>
              </a:gs>
              <a:gs pos="100000">
                <a:srgbClr val="E31D19">
                  <a:lumMod val="70000"/>
                  <a:lumOff val="3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等腰三角形 52">
            <a:extLst>
              <a:ext uri="{FF2B5EF4-FFF2-40B4-BE49-F238E27FC236}">
                <a16:creationId xmlns:a16="http://schemas.microsoft.com/office/drawing/2014/main" id="{80F1451F-1812-C9B1-4608-C2169C9F99CB}"/>
              </a:ext>
            </a:extLst>
          </p:cNvPr>
          <p:cNvSpPr/>
          <p:nvPr/>
        </p:nvSpPr>
        <p:spPr>
          <a:xfrm rot="5400000">
            <a:off x="7995659" y="2350229"/>
            <a:ext cx="132743" cy="114433"/>
          </a:xfrm>
          <a:prstGeom prst="triangle">
            <a:avLst/>
          </a:prstGeom>
          <a:gradFill>
            <a:gsLst>
              <a:gs pos="0">
                <a:srgbClr val="E31D19">
                  <a:alpha val="0"/>
                </a:srgbClr>
              </a:gs>
              <a:gs pos="100000">
                <a:srgbClr val="E31D19">
                  <a:lumMod val="70000"/>
                  <a:lumOff val="3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等腰三角形 53">
            <a:extLst>
              <a:ext uri="{FF2B5EF4-FFF2-40B4-BE49-F238E27FC236}">
                <a16:creationId xmlns:a16="http://schemas.microsoft.com/office/drawing/2014/main" id="{FABC5319-7956-0B5A-BF9E-28FB57462CCE}"/>
              </a:ext>
            </a:extLst>
          </p:cNvPr>
          <p:cNvSpPr/>
          <p:nvPr/>
        </p:nvSpPr>
        <p:spPr>
          <a:xfrm rot="5400000">
            <a:off x="7919459" y="2350229"/>
            <a:ext cx="132743" cy="114433"/>
          </a:xfrm>
          <a:prstGeom prst="triangle">
            <a:avLst/>
          </a:prstGeom>
          <a:gradFill>
            <a:gsLst>
              <a:gs pos="0">
                <a:srgbClr val="E31D19">
                  <a:alpha val="0"/>
                </a:srgbClr>
              </a:gs>
              <a:gs pos="100000">
                <a:srgbClr val="E31D19">
                  <a:lumMod val="70000"/>
                  <a:lumOff val="3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500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8F4F4F-40C9-712D-2193-1F55BC016B67}"/>
              </a:ext>
            </a:extLst>
          </p:cNvPr>
          <p:cNvPicPr>
            <a:picLocks noChangeAspect="1"/>
          </p:cNvPicPr>
          <p:nvPr/>
        </p:nvPicPr>
        <p:blipFill>
          <a:blip r:embed="rId2"/>
          <a:stretch>
            <a:fillRect/>
          </a:stretch>
        </p:blipFill>
        <p:spPr>
          <a:xfrm>
            <a:off x="28575" y="0"/>
            <a:ext cx="12172950" cy="6858000"/>
          </a:xfrm>
          <a:prstGeom prst="rect">
            <a:avLst/>
          </a:prstGeom>
        </p:spPr>
      </p:pic>
      <p:sp>
        <p:nvSpPr>
          <p:cNvPr id="2" name="矩形: 圆角 1">
            <a:extLst>
              <a:ext uri="{FF2B5EF4-FFF2-40B4-BE49-F238E27FC236}">
                <a16:creationId xmlns:a16="http://schemas.microsoft.com/office/drawing/2014/main" id="{E67355C4-346F-607F-D46F-55EA220AD26D}"/>
              </a:ext>
            </a:extLst>
          </p:cNvPr>
          <p:cNvSpPr/>
          <p:nvPr/>
        </p:nvSpPr>
        <p:spPr>
          <a:xfrm>
            <a:off x="660400" y="614363"/>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F25333B1-134A-53BF-B656-EBD09564E9D1}"/>
              </a:ext>
            </a:extLst>
          </p:cNvPr>
          <p:cNvSpPr txBox="1"/>
          <p:nvPr/>
        </p:nvSpPr>
        <p:spPr>
          <a:xfrm>
            <a:off x="712450" y="636865"/>
            <a:ext cx="529312" cy="369332"/>
          </a:xfrm>
          <a:prstGeom prst="rect">
            <a:avLst/>
          </a:prstGeom>
          <a:noFill/>
        </p:spPr>
        <p:txBody>
          <a:bodyPr wrap="none" rtlCol="0">
            <a:spAutoFit/>
          </a:bodyPr>
          <a:lstStyle/>
          <a:p>
            <a:r>
              <a:rPr lang="en-US" dirty="0">
                <a:solidFill>
                  <a:schemeClr val="bg1"/>
                </a:solidFill>
                <a:latin typeface="+mj-ea"/>
                <a:ea typeface="+mj-ea"/>
              </a:rPr>
              <a:t>01</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E43DC7DC-9523-10A3-E319-25033EC67454}"/>
              </a:ext>
            </a:extLst>
          </p:cNvPr>
          <p:cNvSpPr txBox="1"/>
          <p:nvPr/>
        </p:nvSpPr>
        <p:spPr>
          <a:xfrm>
            <a:off x="555288" y="1089302"/>
            <a:ext cx="2185214" cy="492443"/>
          </a:xfrm>
          <a:prstGeom prst="rect">
            <a:avLst/>
          </a:prstGeom>
          <a:noFill/>
        </p:spPr>
        <p:txBody>
          <a:bodyPr wrap="none" rtlCol="0">
            <a:spAutoFit/>
          </a:bodyPr>
          <a:lstStyle/>
          <a:p>
            <a:r>
              <a:rPr lang="zh-CN" altLang="en-US" sz="2600" dirty="0">
                <a:latin typeface="+mj-ea"/>
                <a:ea typeface="+mj-ea"/>
              </a:rPr>
              <a:t>结合用户诉求</a:t>
            </a:r>
            <a:endParaRPr lang="en-US" sz="2600" dirty="0">
              <a:latin typeface="+mj-ea"/>
              <a:ea typeface="+mj-ea"/>
            </a:endParaRPr>
          </a:p>
        </p:txBody>
      </p:sp>
      <p:cxnSp>
        <p:nvCxnSpPr>
          <p:cNvPr id="8" name="直接连接符 7">
            <a:extLst>
              <a:ext uri="{FF2B5EF4-FFF2-40B4-BE49-F238E27FC236}">
                <a16:creationId xmlns:a16="http://schemas.microsoft.com/office/drawing/2014/main" id="{E8391A89-C0B0-657C-FC11-0E6FA5855AF9}"/>
              </a:ext>
            </a:extLst>
          </p:cNvPr>
          <p:cNvCxnSpPr>
            <a:stCxn id="6" idx="3"/>
          </p:cNvCxnSpPr>
          <p:nvPr/>
        </p:nvCxnSpPr>
        <p:spPr>
          <a:xfrm flipV="1">
            <a:off x="2740502" y="1333500"/>
            <a:ext cx="902811" cy="2024"/>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F514BA0-AC52-5DA1-0733-1B2C84444A50}"/>
              </a:ext>
            </a:extLst>
          </p:cNvPr>
          <p:cNvSpPr txBox="1"/>
          <p:nvPr/>
        </p:nvSpPr>
        <p:spPr>
          <a:xfrm>
            <a:off x="555288" y="1550967"/>
            <a:ext cx="6694461" cy="307777"/>
          </a:xfrm>
          <a:prstGeom prst="rect">
            <a:avLst/>
          </a:prstGeom>
          <a:noFill/>
        </p:spPr>
        <p:txBody>
          <a:bodyPr wrap="none" rtlCol="0">
            <a:spAutoFit/>
          </a:bodyPr>
          <a:lstStyle/>
          <a:p>
            <a:r>
              <a:rPr lang="zh-CN" altLang="en-US" sz="1400" dirty="0">
                <a:solidFill>
                  <a:schemeClr val="bg2">
                    <a:lumMod val="75000"/>
                  </a:schemeClr>
                </a:solidFill>
                <a:latin typeface="+mn-ea"/>
              </a:rPr>
              <a:t>从浅层用户诉求出发的话，很难打动用户让其产生共鸣</a:t>
            </a:r>
            <a:r>
              <a:rPr lang="en-US" altLang="zh-CN" sz="1400" dirty="0">
                <a:solidFill>
                  <a:schemeClr val="bg2">
                    <a:lumMod val="75000"/>
                  </a:schemeClr>
                </a:solidFill>
                <a:latin typeface="+mn-ea"/>
              </a:rPr>
              <a:t>,</a:t>
            </a:r>
            <a:r>
              <a:rPr lang="zh-CN" altLang="en-US" sz="1400" dirty="0">
                <a:solidFill>
                  <a:schemeClr val="bg2">
                    <a:lumMod val="75000"/>
                  </a:schemeClr>
                </a:solidFill>
                <a:latin typeface="+mn-ea"/>
              </a:rPr>
              <a:t>所以我们挖用户深层需求。</a:t>
            </a:r>
            <a:endParaRPr lang="en-US" sz="1400" dirty="0">
              <a:solidFill>
                <a:schemeClr val="bg2">
                  <a:lumMod val="75000"/>
                </a:schemeClr>
              </a:solidFill>
              <a:latin typeface="+mn-ea"/>
            </a:endParaRPr>
          </a:p>
        </p:txBody>
      </p:sp>
      <p:sp>
        <p:nvSpPr>
          <p:cNvPr id="10" name="矩形: 圆角 9">
            <a:extLst>
              <a:ext uri="{FF2B5EF4-FFF2-40B4-BE49-F238E27FC236}">
                <a16:creationId xmlns:a16="http://schemas.microsoft.com/office/drawing/2014/main" id="{1C3C9FE4-5D1E-3103-B02C-FEFFDBD5BBDF}"/>
              </a:ext>
            </a:extLst>
          </p:cNvPr>
          <p:cNvSpPr/>
          <p:nvPr/>
        </p:nvSpPr>
        <p:spPr>
          <a:xfrm>
            <a:off x="1664143" y="2043410"/>
            <a:ext cx="8543925" cy="4272202"/>
          </a:xfrm>
          <a:prstGeom prst="roundRect">
            <a:avLst>
              <a:gd name="adj" fmla="val 50000"/>
            </a:avLst>
          </a:prstGeom>
          <a:solidFill>
            <a:srgbClr val="E31D1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CF83F9E0-D836-4F82-5FAA-9C5C4DB577CD}"/>
              </a:ext>
            </a:extLst>
          </p:cNvPr>
          <p:cNvSpPr/>
          <p:nvPr/>
        </p:nvSpPr>
        <p:spPr>
          <a:xfrm>
            <a:off x="4282395" y="2468404"/>
            <a:ext cx="5572125" cy="3422214"/>
          </a:xfrm>
          <a:prstGeom prst="roundRect">
            <a:avLst>
              <a:gd name="adj" fmla="val 50000"/>
            </a:avLst>
          </a:prstGeom>
          <a:solidFill>
            <a:srgbClr val="E31D1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660E0A80-75D6-5126-242F-43B400A87206}"/>
              </a:ext>
            </a:extLst>
          </p:cNvPr>
          <p:cNvSpPr/>
          <p:nvPr/>
        </p:nvSpPr>
        <p:spPr>
          <a:xfrm>
            <a:off x="6902904" y="2987586"/>
            <a:ext cx="2695575" cy="2383850"/>
          </a:xfrm>
          <a:prstGeom prst="roundRect">
            <a:avLst>
              <a:gd name="adj" fmla="val 50000"/>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a:extLst>
              <a:ext uri="{FF2B5EF4-FFF2-40B4-BE49-F238E27FC236}">
                <a16:creationId xmlns:a16="http://schemas.microsoft.com/office/drawing/2014/main" id="{10187814-E159-3316-49B3-54C4D5169D6B}"/>
              </a:ext>
            </a:extLst>
          </p:cNvPr>
          <p:cNvGrpSpPr/>
          <p:nvPr/>
        </p:nvGrpSpPr>
        <p:grpSpPr>
          <a:xfrm>
            <a:off x="2300813" y="3543179"/>
            <a:ext cx="1800493" cy="1272665"/>
            <a:chOff x="2300813" y="3378934"/>
            <a:chExt cx="1800493" cy="1272665"/>
          </a:xfrm>
        </p:grpSpPr>
        <p:sp>
          <p:nvSpPr>
            <p:cNvPr id="13" name="矩形: 圆角 12">
              <a:extLst>
                <a:ext uri="{FF2B5EF4-FFF2-40B4-BE49-F238E27FC236}">
                  <a16:creationId xmlns:a16="http://schemas.microsoft.com/office/drawing/2014/main" id="{78C667FA-665B-AE25-A35B-825C12AD7318}"/>
                </a:ext>
              </a:extLst>
            </p:cNvPr>
            <p:cNvSpPr/>
            <p:nvPr/>
          </p:nvSpPr>
          <p:spPr>
            <a:xfrm>
              <a:off x="2727400" y="3378934"/>
              <a:ext cx="947319" cy="459536"/>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92D153D3-74D7-8279-4ED4-71BB5B9DC828}"/>
                </a:ext>
              </a:extLst>
            </p:cNvPr>
            <p:cNvSpPr txBox="1"/>
            <p:nvPr/>
          </p:nvSpPr>
          <p:spPr>
            <a:xfrm>
              <a:off x="2493176" y="3976712"/>
              <a:ext cx="1415772" cy="461665"/>
            </a:xfrm>
            <a:prstGeom prst="rect">
              <a:avLst/>
            </a:prstGeom>
            <a:noFill/>
          </p:spPr>
          <p:txBody>
            <a:bodyPr wrap="none" rtlCol="0">
              <a:spAutoFit/>
            </a:bodyPr>
            <a:lstStyle/>
            <a:p>
              <a:pPr algn="ctr"/>
              <a:r>
                <a:rPr lang="zh-CN" altLang="en-US" sz="2400" dirty="0">
                  <a:latin typeface="OPPOSans M" panose="00020600040101010101" pitchFamily="18" charset="-122"/>
                  <a:ea typeface="OPPOSans M" panose="00020600040101010101" pitchFamily="18" charset="-122"/>
                  <a:cs typeface="OPPOSans M" panose="00020600040101010101" pitchFamily="18" charset="-122"/>
                </a:rPr>
                <a:t>教学工具</a:t>
              </a:r>
              <a:endParaRPr lang="en-US" sz="2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5" name="文本框 14">
              <a:extLst>
                <a:ext uri="{FF2B5EF4-FFF2-40B4-BE49-F238E27FC236}">
                  <a16:creationId xmlns:a16="http://schemas.microsoft.com/office/drawing/2014/main" id="{8CE3779A-28BF-9C6E-4185-D5359F3C913D}"/>
                </a:ext>
              </a:extLst>
            </p:cNvPr>
            <p:cNvSpPr txBox="1"/>
            <p:nvPr/>
          </p:nvSpPr>
          <p:spPr>
            <a:xfrm>
              <a:off x="2300813" y="4397683"/>
              <a:ext cx="1800493" cy="253916"/>
            </a:xfrm>
            <a:prstGeom prst="rect">
              <a:avLst/>
            </a:prstGeom>
            <a:noFill/>
          </p:spPr>
          <p:txBody>
            <a:bodyPr wrap="none" rtlCol="0">
              <a:spAutoFit/>
            </a:bodyPr>
            <a:lstStyle/>
            <a:p>
              <a:pPr algn="ctr"/>
              <a:r>
                <a:rPr lang="zh-CN" altLang="en-US" sz="1050" dirty="0">
                  <a:latin typeface="+mn-ea"/>
                </a:rPr>
                <a:t>希望找一个智能的教学工具</a:t>
              </a:r>
              <a:endParaRPr lang="en-US" sz="1050" dirty="0">
                <a:latin typeface="+mn-ea"/>
              </a:endParaRPr>
            </a:p>
          </p:txBody>
        </p:sp>
        <p:sp>
          <p:nvSpPr>
            <p:cNvPr id="16" name="文本框 15">
              <a:extLst>
                <a:ext uri="{FF2B5EF4-FFF2-40B4-BE49-F238E27FC236}">
                  <a16:creationId xmlns:a16="http://schemas.microsoft.com/office/drawing/2014/main" id="{017E3309-5373-3730-710D-9CA4BABCDE36}"/>
                </a:ext>
              </a:extLst>
            </p:cNvPr>
            <p:cNvSpPr txBox="1"/>
            <p:nvPr/>
          </p:nvSpPr>
          <p:spPr>
            <a:xfrm>
              <a:off x="2903542" y="3470921"/>
              <a:ext cx="595035" cy="338554"/>
            </a:xfrm>
            <a:prstGeom prst="rect">
              <a:avLst/>
            </a:prstGeom>
            <a:noFill/>
          </p:spPr>
          <p:txBody>
            <a:bodyPr wrap="none" rtlCol="0">
              <a:spAutoFit/>
            </a:bodyPr>
            <a:lstStyle/>
            <a:p>
              <a:pPr algn="ct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浅层</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19" name="组合 18">
            <a:extLst>
              <a:ext uri="{FF2B5EF4-FFF2-40B4-BE49-F238E27FC236}">
                <a16:creationId xmlns:a16="http://schemas.microsoft.com/office/drawing/2014/main" id="{B1C64EDA-34C0-A859-890E-3D98AA62F7B9}"/>
              </a:ext>
            </a:extLst>
          </p:cNvPr>
          <p:cNvGrpSpPr/>
          <p:nvPr/>
        </p:nvGrpSpPr>
        <p:grpSpPr>
          <a:xfrm>
            <a:off x="4788001" y="3543179"/>
            <a:ext cx="1935146" cy="1272665"/>
            <a:chOff x="2233487" y="3378934"/>
            <a:chExt cx="1935146" cy="1272665"/>
          </a:xfrm>
        </p:grpSpPr>
        <p:sp>
          <p:nvSpPr>
            <p:cNvPr id="20" name="矩形: 圆角 19">
              <a:extLst>
                <a:ext uri="{FF2B5EF4-FFF2-40B4-BE49-F238E27FC236}">
                  <a16:creationId xmlns:a16="http://schemas.microsoft.com/office/drawing/2014/main" id="{D846755A-8E18-D4C6-6D93-BF268611CE41}"/>
                </a:ext>
              </a:extLst>
            </p:cNvPr>
            <p:cNvSpPr/>
            <p:nvPr/>
          </p:nvSpPr>
          <p:spPr>
            <a:xfrm>
              <a:off x="2727400" y="3378934"/>
              <a:ext cx="947319" cy="459536"/>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a:extLst>
                <a:ext uri="{FF2B5EF4-FFF2-40B4-BE49-F238E27FC236}">
                  <a16:creationId xmlns:a16="http://schemas.microsoft.com/office/drawing/2014/main" id="{29DDC439-4876-C4E2-AC7A-8AB146A52EF0}"/>
                </a:ext>
              </a:extLst>
            </p:cNvPr>
            <p:cNvSpPr txBox="1"/>
            <p:nvPr/>
          </p:nvSpPr>
          <p:spPr>
            <a:xfrm>
              <a:off x="2493176" y="3976712"/>
              <a:ext cx="1415772" cy="461665"/>
            </a:xfrm>
            <a:prstGeom prst="rect">
              <a:avLst/>
            </a:prstGeom>
            <a:noFill/>
          </p:spPr>
          <p:txBody>
            <a:bodyPr wrap="none" rtlCol="0">
              <a:spAutoFit/>
            </a:bodyPr>
            <a:lstStyle/>
            <a:p>
              <a:pPr algn="ctr"/>
              <a:r>
                <a:rPr lang="zh-CN" altLang="en-US" sz="2400" dirty="0">
                  <a:latin typeface="OPPOSans M" panose="00020600040101010101" pitchFamily="18" charset="-122"/>
                  <a:ea typeface="OPPOSans M" panose="00020600040101010101" pitchFamily="18" charset="-122"/>
                  <a:cs typeface="OPPOSans M" panose="00020600040101010101" pitchFamily="18" charset="-122"/>
                </a:rPr>
                <a:t>教学数据</a:t>
              </a:r>
              <a:endParaRPr lang="en-US" sz="2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D97E2F2A-505A-4752-65AA-EB85AA9C2D60}"/>
                </a:ext>
              </a:extLst>
            </p:cNvPr>
            <p:cNvSpPr txBox="1"/>
            <p:nvPr/>
          </p:nvSpPr>
          <p:spPr>
            <a:xfrm>
              <a:off x="2233487" y="4397683"/>
              <a:ext cx="1935146" cy="253916"/>
            </a:xfrm>
            <a:prstGeom prst="rect">
              <a:avLst/>
            </a:prstGeom>
            <a:noFill/>
          </p:spPr>
          <p:txBody>
            <a:bodyPr wrap="none" rtlCol="0">
              <a:spAutoFit/>
            </a:bodyPr>
            <a:lstStyle/>
            <a:p>
              <a:pPr algn="ctr"/>
              <a:r>
                <a:rPr lang="zh-CN" altLang="en-US" sz="1050" dirty="0">
                  <a:latin typeface="+mn-ea"/>
                </a:rPr>
                <a:t>想要得到所有教学场景的数据</a:t>
              </a:r>
              <a:endParaRPr lang="en-US" sz="1050" dirty="0">
                <a:latin typeface="+mn-ea"/>
              </a:endParaRPr>
            </a:p>
          </p:txBody>
        </p:sp>
        <p:sp>
          <p:nvSpPr>
            <p:cNvPr id="23" name="文本框 22">
              <a:extLst>
                <a:ext uri="{FF2B5EF4-FFF2-40B4-BE49-F238E27FC236}">
                  <a16:creationId xmlns:a16="http://schemas.microsoft.com/office/drawing/2014/main" id="{FD792DE9-1D75-3ACE-E883-7354424AC467}"/>
                </a:ext>
              </a:extLst>
            </p:cNvPr>
            <p:cNvSpPr txBox="1"/>
            <p:nvPr/>
          </p:nvSpPr>
          <p:spPr>
            <a:xfrm>
              <a:off x="2903537" y="3470921"/>
              <a:ext cx="595036" cy="338554"/>
            </a:xfrm>
            <a:prstGeom prst="rect">
              <a:avLst/>
            </a:prstGeom>
            <a:noFill/>
          </p:spPr>
          <p:txBody>
            <a:bodyPr wrap="none" rtlCol="0">
              <a:spAutoFit/>
            </a:bodyPr>
            <a:lstStyle/>
            <a:p>
              <a:pPr algn="ct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中层</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grpSp>
      <p:grpSp>
        <p:nvGrpSpPr>
          <p:cNvPr id="24" name="组合 23">
            <a:extLst>
              <a:ext uri="{FF2B5EF4-FFF2-40B4-BE49-F238E27FC236}">
                <a16:creationId xmlns:a16="http://schemas.microsoft.com/office/drawing/2014/main" id="{F0BD68F7-13B9-9A05-4BCB-010C67F3B70B}"/>
              </a:ext>
            </a:extLst>
          </p:cNvPr>
          <p:cNvGrpSpPr/>
          <p:nvPr/>
        </p:nvGrpSpPr>
        <p:grpSpPr>
          <a:xfrm>
            <a:off x="7219136" y="3543179"/>
            <a:ext cx="2204451" cy="1272665"/>
            <a:chOff x="2098834" y="3378934"/>
            <a:chExt cx="2204451" cy="1272665"/>
          </a:xfrm>
        </p:grpSpPr>
        <p:sp>
          <p:nvSpPr>
            <p:cNvPr id="25" name="矩形: 圆角 24">
              <a:extLst>
                <a:ext uri="{FF2B5EF4-FFF2-40B4-BE49-F238E27FC236}">
                  <a16:creationId xmlns:a16="http://schemas.microsoft.com/office/drawing/2014/main" id="{C160DEE3-B768-C912-93AA-F94DCB3CBE63}"/>
                </a:ext>
              </a:extLst>
            </p:cNvPr>
            <p:cNvSpPr/>
            <p:nvPr/>
          </p:nvSpPr>
          <p:spPr>
            <a:xfrm>
              <a:off x="2727400" y="3378934"/>
              <a:ext cx="947319" cy="459536"/>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文本框 25">
              <a:extLst>
                <a:ext uri="{FF2B5EF4-FFF2-40B4-BE49-F238E27FC236}">
                  <a16:creationId xmlns:a16="http://schemas.microsoft.com/office/drawing/2014/main" id="{2EA342C9-6BD2-F318-02FF-5122D6A437BB}"/>
                </a:ext>
              </a:extLst>
            </p:cNvPr>
            <p:cNvSpPr txBox="1"/>
            <p:nvPr/>
          </p:nvSpPr>
          <p:spPr>
            <a:xfrm>
              <a:off x="2493176" y="3976712"/>
              <a:ext cx="1415772" cy="461665"/>
            </a:xfrm>
            <a:prstGeom prst="rect">
              <a:avLst/>
            </a:prstGeom>
            <a:noFill/>
          </p:spPr>
          <p:txBody>
            <a:bodyPr wrap="none" rtlCol="0">
              <a:spAutoFit/>
            </a:bodyPr>
            <a:lstStyle/>
            <a:p>
              <a:pPr algn="ctr"/>
              <a:r>
                <a:rPr lang="zh-CN" alt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教学效果</a:t>
              </a:r>
              <a:endParaRPr 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文本框 26">
              <a:extLst>
                <a:ext uri="{FF2B5EF4-FFF2-40B4-BE49-F238E27FC236}">
                  <a16:creationId xmlns:a16="http://schemas.microsoft.com/office/drawing/2014/main" id="{3EDC7382-29B3-175A-C981-660213CA1BC6}"/>
                </a:ext>
              </a:extLst>
            </p:cNvPr>
            <p:cNvSpPr txBox="1"/>
            <p:nvPr/>
          </p:nvSpPr>
          <p:spPr>
            <a:xfrm>
              <a:off x="2098834" y="4397683"/>
              <a:ext cx="2204451" cy="253916"/>
            </a:xfrm>
            <a:prstGeom prst="rect">
              <a:avLst/>
            </a:prstGeom>
            <a:noFill/>
          </p:spPr>
          <p:txBody>
            <a:bodyPr wrap="none" rtlCol="0">
              <a:spAutoFit/>
            </a:bodyPr>
            <a:lstStyle/>
            <a:p>
              <a:pPr algn="ctr"/>
              <a:r>
                <a:rPr lang="zh-CN" altLang="en-US" sz="1050" dirty="0">
                  <a:solidFill>
                    <a:schemeClr val="bg1"/>
                  </a:solidFill>
                  <a:latin typeface="+mn-ea"/>
                </a:rPr>
                <a:t>找到学习、教学和决策的正确方向</a:t>
              </a:r>
              <a:endParaRPr lang="en-US" sz="1050" dirty="0">
                <a:solidFill>
                  <a:schemeClr val="bg1"/>
                </a:solidFill>
                <a:latin typeface="+mn-ea"/>
              </a:endParaRPr>
            </a:p>
          </p:txBody>
        </p:sp>
        <p:sp>
          <p:nvSpPr>
            <p:cNvPr id="28" name="文本框 27">
              <a:extLst>
                <a:ext uri="{FF2B5EF4-FFF2-40B4-BE49-F238E27FC236}">
                  <a16:creationId xmlns:a16="http://schemas.microsoft.com/office/drawing/2014/main" id="{DA807EA3-35C7-4339-6ADA-7CD8E6F2FA26}"/>
                </a:ext>
              </a:extLst>
            </p:cNvPr>
            <p:cNvSpPr txBox="1"/>
            <p:nvPr/>
          </p:nvSpPr>
          <p:spPr>
            <a:xfrm>
              <a:off x="2903541" y="3470921"/>
              <a:ext cx="595036" cy="338554"/>
            </a:xfrm>
            <a:prstGeom prst="rect">
              <a:avLst/>
            </a:prstGeom>
            <a:noFill/>
          </p:spPr>
          <p:txBody>
            <a:bodyPr wrap="none" rtlCol="0">
              <a:spAutoFit/>
            </a:bodyPr>
            <a:lstStyle/>
            <a:p>
              <a:pPr algn="ctr"/>
              <a:r>
                <a:rPr lang="zh-CN" alt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深层</a:t>
              </a:r>
              <a:endParaRPr lang="en-US"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grpSp>
    </p:spTree>
    <p:extLst>
      <p:ext uri="{BB962C8B-B14F-4D97-AF65-F5344CB8AC3E}">
        <p14:creationId xmlns:p14="http://schemas.microsoft.com/office/powerpoint/2010/main" val="789756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DC1346B-B220-DFCA-2179-D199318D71D1}"/>
              </a:ext>
            </a:extLst>
          </p:cNvPr>
          <p:cNvPicPr>
            <a:picLocks noChangeAspect="1"/>
          </p:cNvPicPr>
          <p:nvPr/>
        </p:nvPicPr>
        <p:blipFill>
          <a:blip r:embed="rId2"/>
          <a:stretch>
            <a:fillRect/>
          </a:stretch>
        </p:blipFill>
        <p:spPr>
          <a:xfrm>
            <a:off x="28575" y="0"/>
            <a:ext cx="12172950" cy="6858000"/>
          </a:xfrm>
          <a:prstGeom prst="rect">
            <a:avLst/>
          </a:prstGeom>
        </p:spPr>
      </p:pic>
      <p:sp>
        <p:nvSpPr>
          <p:cNvPr id="4" name="矩形 3">
            <a:extLst>
              <a:ext uri="{FF2B5EF4-FFF2-40B4-BE49-F238E27FC236}">
                <a16:creationId xmlns:a16="http://schemas.microsoft.com/office/drawing/2014/main" id="{F9586642-67CA-2996-9ECF-1CCEBF62CCA7}"/>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C53CEF5C-DC27-C60C-8268-7A7270EF37C2}"/>
              </a:ext>
            </a:extLst>
          </p:cNvPr>
          <p:cNvSpPr txBox="1"/>
          <p:nvPr/>
        </p:nvSpPr>
        <p:spPr>
          <a:xfrm>
            <a:off x="718457" y="566161"/>
            <a:ext cx="3070071"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市场现状及解决方案</a:t>
            </a:r>
            <a:endParaRPr lang="en-US" sz="2500" dirty="0">
              <a:effectLst>
                <a:outerShdw blurRad="254000" sx="102000" sy="102000" algn="ctr" rotWithShape="0">
                  <a:prstClr val="black">
                    <a:alpha val="20000"/>
                  </a:prstClr>
                </a:outerShdw>
              </a:effectLst>
              <a:latin typeface="+mj-ea"/>
              <a:ea typeface="+mj-ea"/>
            </a:endParaRPr>
          </a:p>
        </p:txBody>
      </p:sp>
      <p:sp>
        <p:nvSpPr>
          <p:cNvPr id="7" name="椭圆 6">
            <a:extLst>
              <a:ext uri="{FF2B5EF4-FFF2-40B4-BE49-F238E27FC236}">
                <a16:creationId xmlns:a16="http://schemas.microsoft.com/office/drawing/2014/main" id="{BEEB3C87-EBE5-64D0-6970-52DC135A31E2}"/>
              </a:ext>
            </a:extLst>
          </p:cNvPr>
          <p:cNvSpPr/>
          <p:nvPr/>
        </p:nvSpPr>
        <p:spPr>
          <a:xfrm>
            <a:off x="3316515" y="1853294"/>
            <a:ext cx="3294742" cy="3294742"/>
          </a:xfrm>
          <a:prstGeom prst="ellipse">
            <a:avLst/>
          </a:prstGeom>
          <a:gradFill>
            <a:gsLst>
              <a:gs pos="0">
                <a:srgbClr val="E31D19">
                  <a:alpha val="10000"/>
                </a:srgbClr>
              </a:gs>
              <a:gs pos="100000">
                <a:srgbClr val="E31D19">
                  <a:lumMod val="70000"/>
                  <a:lumOff val="30000"/>
                  <a:alpha val="0"/>
                </a:srgbClr>
              </a:gs>
            </a:gsLst>
            <a:lin ang="5400000" scaled="0"/>
          </a:gra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02A7377C-EF41-03CF-5306-CA95D6E59692}"/>
              </a:ext>
            </a:extLst>
          </p:cNvPr>
          <p:cNvSpPr/>
          <p:nvPr/>
        </p:nvSpPr>
        <p:spPr>
          <a:xfrm>
            <a:off x="5500915" y="1853294"/>
            <a:ext cx="3294742" cy="3294742"/>
          </a:xfrm>
          <a:prstGeom prst="ellipse">
            <a:avLst/>
          </a:prstGeom>
          <a:gradFill>
            <a:gsLst>
              <a:gs pos="0">
                <a:srgbClr val="E31D19">
                  <a:alpha val="10000"/>
                </a:srgbClr>
              </a:gs>
              <a:gs pos="100000">
                <a:srgbClr val="E31D19">
                  <a:lumMod val="70000"/>
                  <a:lumOff val="30000"/>
                  <a:alpha val="20000"/>
                </a:srgbClr>
              </a:gs>
            </a:gsLst>
            <a:lin ang="0" scaled="0"/>
          </a:gra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椭圆 1">
            <a:extLst>
              <a:ext uri="{FF2B5EF4-FFF2-40B4-BE49-F238E27FC236}">
                <a16:creationId xmlns:a16="http://schemas.microsoft.com/office/drawing/2014/main" id="{B787CC4B-1B7D-F117-7759-DF4A8C5F240D}"/>
              </a:ext>
            </a:extLst>
          </p:cNvPr>
          <p:cNvSpPr/>
          <p:nvPr/>
        </p:nvSpPr>
        <p:spPr>
          <a:xfrm>
            <a:off x="4858657" y="2303236"/>
            <a:ext cx="2394858" cy="2394858"/>
          </a:xfrm>
          <a:prstGeom prst="ellipse">
            <a:avLst/>
          </a:prstGeom>
          <a:gradFill>
            <a:gsLst>
              <a:gs pos="0">
                <a:srgbClr val="E31D19">
                  <a:alpha val="10000"/>
                </a:srgbClr>
              </a:gs>
              <a:gs pos="100000">
                <a:srgbClr val="E31D19">
                  <a:lumMod val="100000"/>
                </a:srgbClr>
              </a:gs>
            </a:gsLst>
            <a:lin ang="5400000" scaled="0"/>
          </a:gra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49F9EF30-9E70-3CD9-902B-0673C6C3C60D}"/>
              </a:ext>
            </a:extLst>
          </p:cNvPr>
          <p:cNvSpPr/>
          <p:nvPr/>
        </p:nvSpPr>
        <p:spPr>
          <a:xfrm>
            <a:off x="660400" y="1923143"/>
            <a:ext cx="3418114" cy="1505857"/>
          </a:xfrm>
          <a:prstGeom prst="rect">
            <a:avLst/>
          </a:prstGeom>
          <a:gradFill>
            <a:gsLst>
              <a:gs pos="0">
                <a:srgbClr val="E31D19">
                  <a:alpha val="20000"/>
                </a:srgbClr>
              </a:gs>
              <a:gs pos="100000">
                <a:srgbClr val="E31D19">
                  <a:alpha val="0"/>
                </a:srgbClr>
              </a:gs>
            </a:gsLst>
            <a:lin ang="0" scaled="0"/>
          </a:gradFill>
          <a:ln>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DDD671A0-1F35-1E84-7416-6AA52B76E333}"/>
              </a:ext>
            </a:extLst>
          </p:cNvPr>
          <p:cNvSpPr/>
          <p:nvPr/>
        </p:nvSpPr>
        <p:spPr>
          <a:xfrm>
            <a:off x="660400" y="3882573"/>
            <a:ext cx="3418114" cy="1265464"/>
          </a:xfrm>
          <a:prstGeom prst="rect">
            <a:avLst/>
          </a:prstGeom>
          <a:gradFill>
            <a:gsLst>
              <a:gs pos="0">
                <a:srgbClr val="E31D19">
                  <a:alpha val="20000"/>
                </a:srgbClr>
              </a:gs>
              <a:gs pos="100000">
                <a:srgbClr val="E31D19">
                  <a:alpha val="0"/>
                </a:srgbClr>
              </a:gs>
            </a:gsLst>
            <a:lin ang="0" scaled="0"/>
          </a:gradFill>
          <a:ln>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C2BCF075-BAC8-586E-E9F8-0DD4DA6ED64E}"/>
              </a:ext>
            </a:extLst>
          </p:cNvPr>
          <p:cNvSpPr/>
          <p:nvPr/>
        </p:nvSpPr>
        <p:spPr>
          <a:xfrm flipH="1">
            <a:off x="8113486" y="1473200"/>
            <a:ext cx="3418114" cy="1505857"/>
          </a:xfrm>
          <a:prstGeom prst="rect">
            <a:avLst/>
          </a:prstGeom>
          <a:gradFill>
            <a:gsLst>
              <a:gs pos="0">
                <a:srgbClr val="E31D19">
                  <a:alpha val="20000"/>
                </a:srgbClr>
              </a:gs>
              <a:gs pos="100000">
                <a:srgbClr val="E31D19">
                  <a:alpha val="0"/>
                </a:srgbClr>
              </a:gs>
            </a:gsLst>
            <a:lin ang="0" scaled="0"/>
          </a:gradFill>
          <a:ln>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524EBE21-77B1-48D8-9231-E9B34683C823}"/>
              </a:ext>
            </a:extLst>
          </p:cNvPr>
          <p:cNvSpPr/>
          <p:nvPr/>
        </p:nvSpPr>
        <p:spPr>
          <a:xfrm flipH="1">
            <a:off x="8113486" y="3976914"/>
            <a:ext cx="3418114" cy="1647371"/>
          </a:xfrm>
          <a:prstGeom prst="rect">
            <a:avLst/>
          </a:prstGeom>
          <a:gradFill>
            <a:gsLst>
              <a:gs pos="0">
                <a:srgbClr val="E31D19">
                  <a:alpha val="20000"/>
                </a:srgbClr>
              </a:gs>
              <a:gs pos="100000">
                <a:srgbClr val="E31D19">
                  <a:alpha val="0"/>
                </a:srgbClr>
              </a:gs>
            </a:gsLst>
            <a:lin ang="0" scaled="0"/>
          </a:gradFill>
          <a:ln>
            <a:gradFill>
              <a:gsLst>
                <a:gs pos="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BB186539-02A1-79C8-1B53-8C5D29A6935C}"/>
              </a:ext>
            </a:extLst>
          </p:cNvPr>
          <p:cNvSpPr txBox="1"/>
          <p:nvPr/>
        </p:nvSpPr>
        <p:spPr>
          <a:xfrm>
            <a:off x="5245608" y="3023612"/>
            <a:ext cx="1620957" cy="954107"/>
          </a:xfrm>
          <a:prstGeom prst="rect">
            <a:avLst/>
          </a:prstGeom>
          <a:noFill/>
        </p:spPr>
        <p:txBody>
          <a:bodyPr wrap="none" rtlCol="0">
            <a:spAutoFit/>
          </a:bodyPr>
          <a:lstStyle/>
          <a:p>
            <a:pPr algn="ctr"/>
            <a:r>
              <a:rPr lang="zh-CN" altLang="en-US"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现状及</a:t>
            </a:r>
            <a:endParaRPr lang="en-US" altLang="zh-CN"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gn="ctr"/>
            <a:r>
              <a:rPr lang="zh-CN" altLang="en-US"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解决方案</a:t>
            </a:r>
            <a:endParaRPr lang="en-US" sz="2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4" name="文本框 13">
            <a:extLst>
              <a:ext uri="{FF2B5EF4-FFF2-40B4-BE49-F238E27FC236}">
                <a16:creationId xmlns:a16="http://schemas.microsoft.com/office/drawing/2014/main" id="{E9C4CAB7-1949-4214-8C35-FF5E36E36EF7}"/>
              </a:ext>
            </a:extLst>
          </p:cNvPr>
          <p:cNvSpPr txBox="1"/>
          <p:nvPr/>
        </p:nvSpPr>
        <p:spPr>
          <a:xfrm>
            <a:off x="815787" y="4337229"/>
            <a:ext cx="3001829" cy="709105"/>
          </a:xfrm>
          <a:prstGeom prst="rect">
            <a:avLst/>
          </a:prstGeom>
          <a:noFill/>
        </p:spPr>
        <p:txBody>
          <a:bodyPr wrap="square" rtlCol="0">
            <a:spAutoFit/>
          </a:bodyPr>
          <a:lstStyle/>
          <a:p>
            <a:pPr>
              <a:lnSpc>
                <a:spcPct val="130000"/>
              </a:lnSpc>
            </a:pPr>
            <a:r>
              <a:rPr lang="zh-CN" altLang="en-US" sz="1050" dirty="0">
                <a:latin typeface="+mn-ea"/>
              </a:rPr>
              <a:t>农业主体信息不对称</a:t>
            </a:r>
            <a:r>
              <a:rPr lang="en-US" altLang="zh-CN" sz="1050" dirty="0">
                <a:latin typeface="+mn-ea"/>
              </a:rPr>
              <a:t>,</a:t>
            </a:r>
            <a:r>
              <a:rPr lang="zh-CN" altLang="en-US" sz="1050" dirty="0">
                <a:latin typeface="+mn-ea"/>
              </a:rPr>
              <a:t>金融机构很难通过自身所掌握的数据资源识别其风险</a:t>
            </a:r>
            <a:r>
              <a:rPr lang="en-US" altLang="zh-CN" sz="1050" dirty="0">
                <a:latin typeface="+mn-ea"/>
              </a:rPr>
              <a:t>,</a:t>
            </a:r>
            <a:r>
              <a:rPr lang="zh-CN" altLang="en-US" sz="1050" dirty="0">
                <a:latin typeface="+mn-ea"/>
              </a:rPr>
              <a:t>地方性银行自主研发能力不足</a:t>
            </a:r>
            <a:r>
              <a:rPr lang="en-US" altLang="zh-CN" sz="1050" dirty="0">
                <a:latin typeface="+mn-ea"/>
              </a:rPr>
              <a:t>,</a:t>
            </a:r>
            <a:r>
              <a:rPr lang="zh-CN" altLang="en-US" sz="1050" dirty="0">
                <a:latin typeface="+mn-ea"/>
              </a:rPr>
              <a:t>无法提供便捷的线上融资渠道。</a:t>
            </a:r>
            <a:endParaRPr lang="en-US" sz="1050" dirty="0">
              <a:latin typeface="+mn-ea"/>
            </a:endParaRPr>
          </a:p>
        </p:txBody>
      </p:sp>
      <p:sp>
        <p:nvSpPr>
          <p:cNvPr id="15" name="文本框 14">
            <a:extLst>
              <a:ext uri="{FF2B5EF4-FFF2-40B4-BE49-F238E27FC236}">
                <a16:creationId xmlns:a16="http://schemas.microsoft.com/office/drawing/2014/main" id="{C275E1F7-D6CE-3803-F2A2-9948C4DAB168}"/>
              </a:ext>
            </a:extLst>
          </p:cNvPr>
          <p:cNvSpPr txBox="1"/>
          <p:nvPr/>
        </p:nvSpPr>
        <p:spPr>
          <a:xfrm>
            <a:off x="3972679" y="2663424"/>
            <a:ext cx="553998" cy="1674482"/>
          </a:xfrm>
          <a:prstGeom prst="rect">
            <a:avLst/>
          </a:prstGeom>
          <a:noFill/>
        </p:spPr>
        <p:txBody>
          <a:bodyPr vert="eaVert" wrap="square" rtlCol="0">
            <a:spAutoFit/>
          </a:bodyPr>
          <a:lstStyle/>
          <a:p>
            <a:pPr algn="ctr"/>
            <a:r>
              <a:rPr lang="zh-CN" altLang="en-US" sz="2400" spc="600" dirty="0">
                <a:latin typeface="OPPOSans B" panose="00020600040101010101" pitchFamily="18" charset="-122"/>
                <a:ea typeface="OPPOSans B" panose="00020600040101010101" pitchFamily="18" charset="-122"/>
                <a:cs typeface="OPPOSans B" panose="00020600040101010101" pitchFamily="18" charset="-122"/>
              </a:rPr>
              <a:t>现状</a:t>
            </a:r>
            <a:endParaRPr lang="en-US" sz="2400" spc="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6" name="文本框 15">
            <a:extLst>
              <a:ext uri="{FF2B5EF4-FFF2-40B4-BE49-F238E27FC236}">
                <a16:creationId xmlns:a16="http://schemas.microsoft.com/office/drawing/2014/main" id="{E29A0929-CBD1-4AA8-11EA-3581EFF9E456}"/>
              </a:ext>
            </a:extLst>
          </p:cNvPr>
          <p:cNvSpPr txBox="1"/>
          <p:nvPr/>
        </p:nvSpPr>
        <p:spPr>
          <a:xfrm>
            <a:off x="7801160" y="2715835"/>
            <a:ext cx="376333" cy="1569660"/>
          </a:xfrm>
          <a:prstGeom prst="rect">
            <a:avLst/>
          </a:prstGeom>
          <a:noFill/>
        </p:spPr>
        <p:txBody>
          <a:bodyPr wrap="square" rtlCol="0">
            <a:spAutoFit/>
          </a:bodyPr>
          <a:lstStyle/>
          <a:p>
            <a:pPr algn="ctr"/>
            <a:r>
              <a:rPr lang="zh-CN" altLang="en-US" sz="2400" spc="600" dirty="0">
                <a:latin typeface="OPPOSans B" panose="00020600040101010101" pitchFamily="18" charset="-122"/>
                <a:ea typeface="OPPOSans B" panose="00020600040101010101" pitchFamily="18" charset="-122"/>
                <a:cs typeface="OPPOSans B" panose="00020600040101010101" pitchFamily="18" charset="-122"/>
              </a:rPr>
              <a:t>解决方案</a:t>
            </a:r>
            <a:endParaRPr lang="en-US" sz="2400" spc="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文本框 16">
            <a:extLst>
              <a:ext uri="{FF2B5EF4-FFF2-40B4-BE49-F238E27FC236}">
                <a16:creationId xmlns:a16="http://schemas.microsoft.com/office/drawing/2014/main" id="{4396AB8C-8D9B-56CB-9712-DE0FC6D7CFCB}"/>
              </a:ext>
            </a:extLst>
          </p:cNvPr>
          <p:cNvSpPr txBox="1"/>
          <p:nvPr/>
        </p:nvSpPr>
        <p:spPr>
          <a:xfrm>
            <a:off x="815787" y="4030129"/>
            <a:ext cx="841897"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问题</a:t>
            </a:r>
            <a:r>
              <a:rPr lang="en-US" altLang="zh-CN" sz="1400" dirty="0">
                <a:latin typeface="OPPOSans B" panose="00020600040101010101" pitchFamily="18" charset="-122"/>
                <a:ea typeface="OPPOSans B" panose="00020600040101010101" pitchFamily="18" charset="-122"/>
                <a:cs typeface="OPPOSans B" panose="00020600040101010101" pitchFamily="18" charset="-122"/>
              </a:rPr>
              <a:t>2</a:t>
            </a: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文本框 17">
            <a:extLst>
              <a:ext uri="{FF2B5EF4-FFF2-40B4-BE49-F238E27FC236}">
                <a16:creationId xmlns:a16="http://schemas.microsoft.com/office/drawing/2014/main" id="{038CF908-385D-ACD9-7C4E-A5B24D572286}"/>
              </a:ext>
            </a:extLst>
          </p:cNvPr>
          <p:cNvSpPr txBox="1"/>
          <p:nvPr/>
        </p:nvSpPr>
        <p:spPr>
          <a:xfrm>
            <a:off x="815787" y="2369257"/>
            <a:ext cx="3001829" cy="919162"/>
          </a:xfrm>
          <a:prstGeom prst="rect">
            <a:avLst/>
          </a:prstGeom>
          <a:noFill/>
        </p:spPr>
        <p:txBody>
          <a:bodyPr wrap="square" rtlCol="0">
            <a:spAutoFit/>
          </a:bodyPr>
          <a:lstStyle/>
          <a:p>
            <a:pPr>
              <a:lnSpc>
                <a:spcPct val="130000"/>
              </a:lnSpc>
            </a:pPr>
            <a:r>
              <a:rPr lang="zh-CN" altLang="en-US" sz="1050" dirty="0">
                <a:latin typeface="+mn-ea"/>
              </a:rPr>
              <a:t>农业主体信用信息缺失</a:t>
            </a:r>
            <a:r>
              <a:rPr lang="en-US" altLang="zh-CN" sz="1050" dirty="0">
                <a:latin typeface="+mn-ea"/>
              </a:rPr>
              <a:t>,</a:t>
            </a:r>
            <a:r>
              <a:rPr lang="zh-CN" altLang="en-US" sz="1050" dirty="0">
                <a:latin typeface="+mn-ea"/>
              </a:rPr>
              <a:t>农民信用意识不高</a:t>
            </a:r>
            <a:r>
              <a:rPr lang="en-US" altLang="zh-CN" sz="1050" dirty="0">
                <a:latin typeface="+mn-ea"/>
              </a:rPr>
              <a:t>,</a:t>
            </a:r>
            <a:r>
              <a:rPr lang="zh-CN" altLang="en-US" sz="1050" dirty="0">
                <a:latin typeface="+mn-ea"/>
              </a:rPr>
              <a:t>已收集数据以静态为主</a:t>
            </a:r>
            <a:r>
              <a:rPr lang="en-US" altLang="zh-CN" sz="1050" dirty="0">
                <a:latin typeface="+mn-ea"/>
              </a:rPr>
              <a:t>,</a:t>
            </a:r>
            <a:r>
              <a:rPr lang="zh-CN" altLang="en-US" sz="1050" dirty="0">
                <a:latin typeface="+mn-ea"/>
              </a:rPr>
              <a:t>缺乏经营、交易等动态数据</a:t>
            </a:r>
            <a:r>
              <a:rPr lang="en-US" altLang="zh-CN" sz="1050" dirty="0">
                <a:latin typeface="+mn-ea"/>
              </a:rPr>
              <a:t>,</a:t>
            </a:r>
            <a:r>
              <a:rPr lang="zh-CN" altLang="en-US" sz="1050" dirty="0">
                <a:latin typeface="+mn-ea"/>
              </a:rPr>
              <a:t>分散且应用度不高</a:t>
            </a:r>
            <a:r>
              <a:rPr lang="en-US" altLang="zh-CN" sz="1050" dirty="0">
                <a:latin typeface="+mn-ea"/>
              </a:rPr>
              <a:t>,</a:t>
            </a:r>
            <a:r>
              <a:rPr lang="zh-CN" altLang="en-US" sz="1050" dirty="0">
                <a:latin typeface="+mn-ea"/>
              </a:rPr>
              <a:t>没有构建完善的农村信用体系。</a:t>
            </a:r>
            <a:endParaRPr lang="en-US" sz="1050" dirty="0">
              <a:latin typeface="+mn-ea"/>
            </a:endParaRPr>
          </a:p>
        </p:txBody>
      </p:sp>
      <p:sp>
        <p:nvSpPr>
          <p:cNvPr id="19" name="文本框 18">
            <a:extLst>
              <a:ext uri="{FF2B5EF4-FFF2-40B4-BE49-F238E27FC236}">
                <a16:creationId xmlns:a16="http://schemas.microsoft.com/office/drawing/2014/main" id="{624CEBC5-C9B8-ACF0-6B05-3EA35E0B5CA7}"/>
              </a:ext>
            </a:extLst>
          </p:cNvPr>
          <p:cNvSpPr txBox="1"/>
          <p:nvPr/>
        </p:nvSpPr>
        <p:spPr>
          <a:xfrm>
            <a:off x="815787" y="2062157"/>
            <a:ext cx="841897" cy="307777"/>
          </a:xfrm>
          <a:prstGeom prst="rect">
            <a:avLst/>
          </a:prstGeom>
          <a:noFill/>
        </p:spPr>
        <p:txBody>
          <a:bodyPr wrap="none" rtlCol="0">
            <a:spAutoFit/>
          </a:bodyPr>
          <a:lstStyle/>
          <a:p>
            <a:r>
              <a:rPr lang="zh-CN" altLang="en-US" sz="1400" dirty="0">
                <a:latin typeface="OPPOSans B" panose="00020600040101010101" pitchFamily="18" charset="-122"/>
                <a:ea typeface="OPPOSans B" panose="00020600040101010101" pitchFamily="18" charset="-122"/>
                <a:cs typeface="OPPOSans B" panose="00020600040101010101" pitchFamily="18" charset="-122"/>
              </a:rPr>
              <a:t>问题</a:t>
            </a:r>
            <a:r>
              <a:rPr lang="en-US" altLang="zh-CN" sz="1400" dirty="0">
                <a:latin typeface="OPPOSans B" panose="00020600040101010101" pitchFamily="18" charset="-122"/>
                <a:ea typeface="OPPOSans B" panose="00020600040101010101" pitchFamily="18" charset="-122"/>
                <a:cs typeface="OPPOSans B" panose="00020600040101010101" pitchFamily="18" charset="-122"/>
              </a:rPr>
              <a:t>1</a:t>
            </a: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1F8C1ECA-8FB3-327A-F0EC-D188050BADD0}"/>
              </a:ext>
            </a:extLst>
          </p:cNvPr>
          <p:cNvSpPr txBox="1"/>
          <p:nvPr/>
        </p:nvSpPr>
        <p:spPr>
          <a:xfrm>
            <a:off x="8760630" y="1556075"/>
            <a:ext cx="2772558" cy="634533"/>
          </a:xfrm>
          <a:prstGeom prst="rect">
            <a:avLst/>
          </a:prstGeom>
          <a:noFill/>
        </p:spPr>
        <p:txBody>
          <a:bodyPr wrap="square" rtlCol="0">
            <a:spAutoFit/>
          </a:bodyPr>
          <a:lstStyle/>
          <a:p>
            <a:pP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解决方案：</a:t>
            </a: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整合农村大数据资源，完善农村信用体系</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2492727B-D453-DDA5-D61E-A9C778F70611}"/>
              </a:ext>
            </a:extLst>
          </p:cNvPr>
          <p:cNvSpPr txBox="1"/>
          <p:nvPr/>
        </p:nvSpPr>
        <p:spPr>
          <a:xfrm>
            <a:off x="8796971" y="2151359"/>
            <a:ext cx="2721929" cy="709105"/>
          </a:xfrm>
          <a:prstGeom prst="rect">
            <a:avLst/>
          </a:prstGeom>
          <a:noFill/>
        </p:spPr>
        <p:txBody>
          <a:bodyPr wrap="square" rtlCol="0">
            <a:spAutoFit/>
          </a:bodyPr>
          <a:lstStyle/>
          <a:p>
            <a:pPr>
              <a:lnSpc>
                <a:spcPct val="130000"/>
              </a:lnSpc>
            </a:pPr>
            <a:r>
              <a:rPr lang="zh-CN" altLang="en-US" sz="1050" dirty="0">
                <a:latin typeface="+mn-ea"/>
              </a:rPr>
              <a:t>平台提供农业主体信息归集服务</a:t>
            </a:r>
            <a:r>
              <a:rPr lang="en-US" altLang="zh-CN" sz="1050" dirty="0">
                <a:latin typeface="+mn-ea"/>
              </a:rPr>
              <a:t>,</a:t>
            </a:r>
            <a:r>
              <a:rPr lang="zh-CN" altLang="en-US" sz="1050" dirty="0">
                <a:latin typeface="+mn-ea"/>
              </a:rPr>
              <a:t>打造“农业信用数据库”和“农业信用服务平台”</a:t>
            </a:r>
            <a:r>
              <a:rPr lang="en-US" altLang="zh-CN" sz="1050" dirty="0">
                <a:latin typeface="+mn-ea"/>
              </a:rPr>
              <a:t>,</a:t>
            </a:r>
            <a:r>
              <a:rPr lang="zh-CN" altLang="en-US" sz="1050" dirty="0">
                <a:latin typeface="+mn-ea"/>
              </a:rPr>
              <a:t>并建立客观评价标准提供信用查询与信用评价服务</a:t>
            </a:r>
            <a:endParaRPr lang="en-US" sz="1050" dirty="0">
              <a:latin typeface="+mn-ea"/>
            </a:endParaRPr>
          </a:p>
        </p:txBody>
      </p:sp>
      <p:sp>
        <p:nvSpPr>
          <p:cNvPr id="22" name="文本框 21">
            <a:extLst>
              <a:ext uri="{FF2B5EF4-FFF2-40B4-BE49-F238E27FC236}">
                <a16:creationId xmlns:a16="http://schemas.microsoft.com/office/drawing/2014/main" id="{E530FFA9-FD91-4C43-E011-9A952AF32600}"/>
              </a:ext>
            </a:extLst>
          </p:cNvPr>
          <p:cNvSpPr txBox="1"/>
          <p:nvPr/>
        </p:nvSpPr>
        <p:spPr>
          <a:xfrm>
            <a:off x="8760630" y="4140866"/>
            <a:ext cx="2772558" cy="634533"/>
          </a:xfrm>
          <a:prstGeom prst="rect">
            <a:avLst/>
          </a:prstGeom>
          <a:noFill/>
        </p:spPr>
        <p:txBody>
          <a:bodyPr wrap="square" rtlCol="0">
            <a:spAutoFit/>
          </a:bodyPr>
          <a:lstStyle/>
          <a:p>
            <a:pPr>
              <a:lnSpc>
                <a:spcPct val="130000"/>
              </a:lnSpc>
            </a:pP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解决方案：</a:t>
            </a:r>
            <a:r>
              <a:rPr lang="zh-CN" alt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建设涉农信用与融资服务平台，助农增信融资</a:t>
            </a:r>
            <a:endParaRPr lang="en-US" sz="1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2BDBA7B8-F354-A2B1-7312-9DC6BB641E2E}"/>
              </a:ext>
            </a:extLst>
          </p:cNvPr>
          <p:cNvSpPr txBox="1"/>
          <p:nvPr/>
        </p:nvSpPr>
        <p:spPr>
          <a:xfrm>
            <a:off x="8796971" y="4736150"/>
            <a:ext cx="2721929" cy="709105"/>
          </a:xfrm>
          <a:prstGeom prst="rect">
            <a:avLst/>
          </a:prstGeom>
          <a:noFill/>
        </p:spPr>
        <p:txBody>
          <a:bodyPr wrap="square" rtlCol="0">
            <a:spAutoFit/>
          </a:bodyPr>
          <a:lstStyle/>
          <a:p>
            <a:pPr>
              <a:lnSpc>
                <a:spcPct val="130000"/>
              </a:lnSpc>
            </a:pPr>
            <a:r>
              <a:rPr lang="zh-CN" altLang="en-US" sz="1050" dirty="0">
                <a:latin typeface="+mn-ea"/>
              </a:rPr>
              <a:t>平台为金融机构打造线上的产品申请流程</a:t>
            </a:r>
            <a:r>
              <a:rPr lang="en-US" altLang="zh-CN" sz="1050" dirty="0">
                <a:latin typeface="+mn-ea"/>
              </a:rPr>
              <a:t>,</a:t>
            </a:r>
            <a:r>
              <a:rPr lang="zh-CN" altLang="en-US" sz="1050" dirty="0">
                <a:latin typeface="+mn-ea"/>
              </a:rPr>
              <a:t>并基于农业大数据提供精准获客、融资与保险智能匹配、风险监控及预警服务。</a:t>
            </a:r>
            <a:endParaRPr lang="en-US" sz="1050" dirty="0">
              <a:latin typeface="+mn-ea"/>
            </a:endParaRPr>
          </a:p>
        </p:txBody>
      </p:sp>
    </p:spTree>
    <p:extLst>
      <p:ext uri="{BB962C8B-B14F-4D97-AF65-F5344CB8AC3E}">
        <p14:creationId xmlns:p14="http://schemas.microsoft.com/office/powerpoint/2010/main" val="3026609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42E4CB80-28FC-B062-16E9-8BC8931067FE}"/>
              </a:ext>
            </a:extLst>
          </p:cNvPr>
          <p:cNvPicPr>
            <a:picLocks noChangeAspect="1"/>
          </p:cNvPicPr>
          <p:nvPr/>
        </p:nvPicPr>
        <p:blipFill>
          <a:blip r:embed="rId2"/>
          <a:stretch>
            <a:fillRect/>
          </a:stretch>
        </p:blipFill>
        <p:spPr>
          <a:xfrm>
            <a:off x="28575" y="0"/>
            <a:ext cx="12172950" cy="6858000"/>
          </a:xfrm>
          <a:prstGeom prst="rect">
            <a:avLst/>
          </a:prstGeom>
        </p:spPr>
      </p:pic>
      <p:pic>
        <p:nvPicPr>
          <p:cNvPr id="25" name="图形 24">
            <a:extLst>
              <a:ext uri="{FF2B5EF4-FFF2-40B4-BE49-F238E27FC236}">
                <a16:creationId xmlns:a16="http://schemas.microsoft.com/office/drawing/2014/main" id="{AA8523EE-B41E-2173-41BD-F577009F96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7601" y="2853716"/>
            <a:ext cx="2476902" cy="3094568"/>
          </a:xfrm>
          <a:prstGeom prst="rect">
            <a:avLst/>
          </a:prstGeom>
        </p:spPr>
      </p:pic>
      <p:pic>
        <p:nvPicPr>
          <p:cNvPr id="26" name="图形 25">
            <a:extLst>
              <a:ext uri="{FF2B5EF4-FFF2-40B4-BE49-F238E27FC236}">
                <a16:creationId xmlns:a16="http://schemas.microsoft.com/office/drawing/2014/main" id="{EA27B1A2-26C1-091B-9C40-B8F3F65588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004014" y="2862543"/>
            <a:ext cx="2476900" cy="3094568"/>
          </a:xfrm>
          <a:prstGeom prst="rect">
            <a:avLst/>
          </a:prstGeom>
        </p:spPr>
      </p:pic>
      <p:pic>
        <p:nvPicPr>
          <p:cNvPr id="20" name="图形 19">
            <a:extLst>
              <a:ext uri="{FF2B5EF4-FFF2-40B4-BE49-F238E27FC236}">
                <a16:creationId xmlns:a16="http://schemas.microsoft.com/office/drawing/2014/main" id="{B8510EA9-B853-96CA-D749-C415E18E8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0149" y="909716"/>
            <a:ext cx="4548708" cy="2501158"/>
          </a:xfrm>
          <a:prstGeom prst="rect">
            <a:avLst/>
          </a:prstGeom>
        </p:spPr>
      </p:pic>
      <p:sp>
        <p:nvSpPr>
          <p:cNvPr id="2" name="矩形: 圆角 1">
            <a:extLst>
              <a:ext uri="{FF2B5EF4-FFF2-40B4-BE49-F238E27FC236}">
                <a16:creationId xmlns:a16="http://schemas.microsoft.com/office/drawing/2014/main" id="{478B1512-6FB2-08CC-5850-C6253F08C7E8}"/>
              </a:ext>
            </a:extLst>
          </p:cNvPr>
          <p:cNvSpPr/>
          <p:nvPr/>
        </p:nvSpPr>
        <p:spPr>
          <a:xfrm>
            <a:off x="499933" y="2097551"/>
            <a:ext cx="1477108" cy="331596"/>
          </a:xfrm>
          <a:prstGeom prst="round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55A45D1E-6054-0925-6BF2-A7B13E4182E7}"/>
              </a:ext>
            </a:extLst>
          </p:cNvPr>
          <p:cNvSpPr txBox="1"/>
          <p:nvPr/>
        </p:nvSpPr>
        <p:spPr>
          <a:xfrm>
            <a:off x="530601" y="2124850"/>
            <a:ext cx="1415772" cy="276999"/>
          </a:xfrm>
          <a:prstGeom prst="rect">
            <a:avLst/>
          </a:prstGeom>
          <a:noFill/>
        </p:spPr>
        <p:txBody>
          <a:bodyPr wrap="none" rtlCol="0">
            <a:spAutoFit/>
          </a:bodyPr>
          <a:lstStyle/>
          <a:p>
            <a:pPr algn="ctr"/>
            <a:r>
              <a:rPr lang="zh-CN" altLang="en-US" sz="1200" dirty="0">
                <a:solidFill>
                  <a:schemeClr val="bg1"/>
                </a:solidFill>
              </a:rPr>
              <a:t>销售货源渠道示意</a:t>
            </a:r>
            <a:endParaRPr lang="en-US" sz="1200" dirty="0">
              <a:solidFill>
                <a:schemeClr val="bg1"/>
              </a:solidFill>
            </a:endParaRPr>
          </a:p>
        </p:txBody>
      </p:sp>
      <p:sp>
        <p:nvSpPr>
          <p:cNvPr id="5" name="文本框 4">
            <a:extLst>
              <a:ext uri="{FF2B5EF4-FFF2-40B4-BE49-F238E27FC236}">
                <a16:creationId xmlns:a16="http://schemas.microsoft.com/office/drawing/2014/main" id="{063094CA-A781-C13D-E7D4-2AF4B268CA04}"/>
              </a:ext>
            </a:extLst>
          </p:cNvPr>
          <p:cNvSpPr txBox="1"/>
          <p:nvPr/>
        </p:nvSpPr>
        <p:spPr>
          <a:xfrm>
            <a:off x="398357" y="2481806"/>
            <a:ext cx="4339650" cy="923330"/>
          </a:xfrm>
          <a:prstGeom prst="rect">
            <a:avLst/>
          </a:prstGeom>
          <a:noFill/>
        </p:spPr>
        <p:txBody>
          <a:bodyPr wrap="none" rtlCol="0">
            <a:spAutoFit/>
          </a:bodyPr>
          <a:lstStyle/>
          <a:p>
            <a:pPr algn="ctr"/>
            <a:r>
              <a:rPr lang="zh-CN" altLang="en-US" sz="5400" dirty="0">
                <a:effectLst>
                  <a:outerShdw blurRad="127000" sx="102000" sy="102000" algn="ctr" rotWithShape="0">
                    <a:prstClr val="black">
                      <a:alpha val="20000"/>
                    </a:prstClr>
                  </a:outerShdw>
                </a:effectLst>
                <a:latin typeface="+mj-ea"/>
                <a:ea typeface="+mj-ea"/>
              </a:rPr>
              <a:t>完善</a:t>
            </a:r>
            <a:r>
              <a:rPr lang="zh-CN" altLang="en-US" sz="5400" dirty="0">
                <a:solidFill>
                  <a:srgbClr val="E31D19"/>
                </a:solidFill>
                <a:effectLst>
                  <a:outerShdw blurRad="127000" sx="102000" sy="102000" algn="ctr" rotWithShape="0">
                    <a:prstClr val="black">
                      <a:alpha val="20000"/>
                    </a:prstClr>
                  </a:outerShdw>
                </a:effectLst>
                <a:latin typeface="+mj-ea"/>
                <a:ea typeface="+mj-ea"/>
              </a:rPr>
              <a:t>业务规划</a:t>
            </a:r>
            <a:endParaRPr lang="en-US" sz="5400" dirty="0">
              <a:solidFill>
                <a:srgbClr val="E31D19"/>
              </a:solidFill>
              <a:effectLst>
                <a:outerShdw blurRad="127000" sx="102000" sy="102000" algn="ctr" rotWithShape="0">
                  <a:prstClr val="black">
                    <a:alpha val="20000"/>
                  </a:prstClr>
                </a:outerShdw>
              </a:effectLst>
              <a:latin typeface="+mj-ea"/>
              <a:ea typeface="+mj-ea"/>
            </a:endParaRPr>
          </a:p>
        </p:txBody>
      </p:sp>
      <p:sp>
        <p:nvSpPr>
          <p:cNvPr id="6" name="文本框 5">
            <a:extLst>
              <a:ext uri="{FF2B5EF4-FFF2-40B4-BE49-F238E27FC236}">
                <a16:creationId xmlns:a16="http://schemas.microsoft.com/office/drawing/2014/main" id="{A754C59C-B357-2D63-9FEA-177C463889C8}"/>
              </a:ext>
            </a:extLst>
          </p:cNvPr>
          <p:cNvSpPr txBox="1"/>
          <p:nvPr/>
        </p:nvSpPr>
        <p:spPr>
          <a:xfrm>
            <a:off x="407381" y="3405136"/>
            <a:ext cx="2954655" cy="923330"/>
          </a:xfrm>
          <a:prstGeom prst="rect">
            <a:avLst/>
          </a:prstGeom>
          <a:noFill/>
        </p:spPr>
        <p:txBody>
          <a:bodyPr wrap="none" rtlCol="0">
            <a:spAutoFit/>
          </a:bodyPr>
          <a:lstStyle/>
          <a:p>
            <a:r>
              <a:rPr lang="zh-CN" altLang="en-US" sz="5400" dirty="0">
                <a:effectLst>
                  <a:outerShdw blurRad="127000" sx="102000" sy="102000" algn="ctr" rotWithShape="0">
                    <a:prstClr val="black">
                      <a:alpha val="20000"/>
                    </a:prstClr>
                  </a:outerShdw>
                </a:effectLst>
                <a:latin typeface="+mj-ea"/>
                <a:ea typeface="+mj-ea"/>
              </a:rPr>
              <a:t>营销流程</a:t>
            </a:r>
            <a:endParaRPr lang="en-US" sz="5400" dirty="0">
              <a:effectLst>
                <a:outerShdw blurRad="127000" sx="102000" sy="102000" algn="ctr" rotWithShape="0">
                  <a:prstClr val="black">
                    <a:alpha val="20000"/>
                  </a:prstClr>
                </a:outerShdw>
              </a:effectLst>
              <a:latin typeface="+mj-ea"/>
              <a:ea typeface="+mj-ea"/>
            </a:endParaRPr>
          </a:p>
        </p:txBody>
      </p:sp>
      <p:sp>
        <p:nvSpPr>
          <p:cNvPr id="7" name="文本框 6">
            <a:extLst>
              <a:ext uri="{FF2B5EF4-FFF2-40B4-BE49-F238E27FC236}">
                <a16:creationId xmlns:a16="http://schemas.microsoft.com/office/drawing/2014/main" id="{EC204FFA-6B1C-3B40-79EA-D8BB876D1B00}"/>
              </a:ext>
            </a:extLst>
          </p:cNvPr>
          <p:cNvSpPr txBox="1"/>
          <p:nvPr/>
        </p:nvSpPr>
        <p:spPr>
          <a:xfrm>
            <a:off x="9393752" y="5680112"/>
            <a:ext cx="697627" cy="246221"/>
          </a:xfrm>
          <a:prstGeom prst="rect">
            <a:avLst/>
          </a:prstGeom>
          <a:noFill/>
        </p:spPr>
        <p:txBody>
          <a:bodyPr wrap="none" rtlCol="0">
            <a:spAutoFit/>
          </a:bodyPr>
          <a:lstStyle/>
          <a:p>
            <a:r>
              <a:rPr lang="zh-CN" altLang="en-US" sz="1000" dirty="0">
                <a:solidFill>
                  <a:schemeClr val="tx1">
                    <a:alpha val="50000"/>
                  </a:schemeClr>
                </a:solidFill>
              </a:rPr>
              <a:t>邀约管理</a:t>
            </a:r>
            <a:endParaRPr lang="en-US" sz="1000" dirty="0">
              <a:solidFill>
                <a:schemeClr val="tx1">
                  <a:alpha val="50000"/>
                </a:schemeClr>
              </a:solidFill>
            </a:endParaRPr>
          </a:p>
        </p:txBody>
      </p:sp>
      <p:sp>
        <p:nvSpPr>
          <p:cNvPr id="8" name="椭圆 7">
            <a:extLst>
              <a:ext uri="{FF2B5EF4-FFF2-40B4-BE49-F238E27FC236}">
                <a16:creationId xmlns:a16="http://schemas.microsoft.com/office/drawing/2014/main" id="{185766E2-638B-3FAE-580E-2EE52153075C}"/>
              </a:ext>
            </a:extLst>
          </p:cNvPr>
          <p:cNvSpPr/>
          <p:nvPr/>
        </p:nvSpPr>
        <p:spPr>
          <a:xfrm>
            <a:off x="6096000" y="1554362"/>
            <a:ext cx="3797006" cy="3797006"/>
          </a:xfrm>
          <a:prstGeom prst="ellipse">
            <a:avLst/>
          </a:prstGeom>
          <a:solidFill>
            <a:srgbClr val="F16863"/>
          </a:solidFill>
          <a:ln w="63500">
            <a:solidFill>
              <a:srgbClr val="E63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1348897E-7B9E-4EA3-6FED-C3620E0DE7FB}"/>
              </a:ext>
            </a:extLst>
          </p:cNvPr>
          <p:cNvSpPr/>
          <p:nvPr/>
        </p:nvSpPr>
        <p:spPr>
          <a:xfrm>
            <a:off x="7046366" y="2504729"/>
            <a:ext cx="1896274" cy="1896272"/>
          </a:xfrm>
          <a:prstGeom prst="ellipse">
            <a:avLst/>
          </a:prstGeom>
          <a:solidFill>
            <a:schemeClr val="bg1">
              <a:alpha val="20000"/>
            </a:schemeClr>
          </a:solidFill>
          <a:ln>
            <a:solidFill>
              <a:schemeClr val="bg1">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56628BEA-283C-0F52-F877-5774AFD40D54}"/>
              </a:ext>
            </a:extLst>
          </p:cNvPr>
          <p:cNvSpPr/>
          <p:nvPr/>
        </p:nvSpPr>
        <p:spPr>
          <a:xfrm>
            <a:off x="7485876" y="2944238"/>
            <a:ext cx="1017255" cy="101725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27B37503-26DB-04BB-DC51-34D89A98B6E7}"/>
              </a:ext>
            </a:extLst>
          </p:cNvPr>
          <p:cNvSpPr/>
          <p:nvPr/>
        </p:nvSpPr>
        <p:spPr>
          <a:xfrm>
            <a:off x="7485876" y="1865941"/>
            <a:ext cx="1017255" cy="1017255"/>
          </a:xfrm>
          <a:prstGeom prst="ellipse">
            <a:avLst/>
          </a:prstGeom>
          <a:solidFill>
            <a:schemeClr val="bg1"/>
          </a:solidFill>
          <a:ln>
            <a:noFill/>
          </a:ln>
          <a:effectLst>
            <a:outerShdw blurRad="495300" sx="102000" sy="102000" algn="ctr" rotWithShape="0">
              <a:srgbClr val="E31D19"/>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8846DA99-F798-F328-F5FE-513F3128C9E0}"/>
              </a:ext>
            </a:extLst>
          </p:cNvPr>
          <p:cNvSpPr/>
          <p:nvPr/>
        </p:nvSpPr>
        <p:spPr>
          <a:xfrm>
            <a:off x="6518006" y="3588210"/>
            <a:ext cx="1017255" cy="1017255"/>
          </a:xfrm>
          <a:prstGeom prst="ellipse">
            <a:avLst/>
          </a:prstGeom>
          <a:solidFill>
            <a:schemeClr val="bg1"/>
          </a:solidFill>
          <a:ln>
            <a:noFill/>
          </a:ln>
          <a:effectLst>
            <a:outerShdw blurRad="241300" dist="127000" dir="5400000" sx="102000" sy="102000" algn="t" rotWithShape="0">
              <a:srgbClr val="912311">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03CCF514-F046-1F37-D999-9320D0CC25AB}"/>
              </a:ext>
            </a:extLst>
          </p:cNvPr>
          <p:cNvSpPr/>
          <p:nvPr/>
        </p:nvSpPr>
        <p:spPr>
          <a:xfrm>
            <a:off x="8453745" y="3588210"/>
            <a:ext cx="1017255" cy="1017255"/>
          </a:xfrm>
          <a:prstGeom prst="ellipse">
            <a:avLst/>
          </a:prstGeom>
          <a:solidFill>
            <a:schemeClr val="bg1"/>
          </a:solidFill>
          <a:ln>
            <a:noFill/>
          </a:ln>
          <a:effectLst>
            <a:outerShdw blurRad="241300" dist="127000" dir="5400000" sx="102000" sy="102000" algn="t" rotWithShape="0">
              <a:srgbClr val="912311">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79C144CD-EBBE-0257-40E2-90886B97E956}"/>
              </a:ext>
            </a:extLst>
          </p:cNvPr>
          <p:cNvSpPr txBox="1"/>
          <p:nvPr/>
        </p:nvSpPr>
        <p:spPr>
          <a:xfrm>
            <a:off x="7335330" y="3174295"/>
            <a:ext cx="1350228" cy="557140"/>
          </a:xfrm>
          <a:prstGeom prst="rect">
            <a:avLst/>
          </a:prstGeom>
          <a:noFill/>
        </p:spPr>
        <p:txBody>
          <a:bodyPr wrap="square" rtlCol="0">
            <a:spAutoFit/>
          </a:bodyPr>
          <a:lstStyle/>
          <a:p>
            <a:pPr algn="ctr">
              <a:lnSpc>
                <a:spcPct val="130000"/>
              </a:lnSpc>
            </a:pPr>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B</a:t>
            </a: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端买家</a:t>
            </a:r>
            <a:endPar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工具场</a:t>
            </a:r>
            <a:endPar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椭圆 28">
            <a:extLst>
              <a:ext uri="{FF2B5EF4-FFF2-40B4-BE49-F238E27FC236}">
                <a16:creationId xmlns:a16="http://schemas.microsoft.com/office/drawing/2014/main" id="{2BB74BD7-2506-F791-F686-B66AE1DA7924}"/>
              </a:ext>
            </a:extLst>
          </p:cNvPr>
          <p:cNvSpPr/>
          <p:nvPr/>
        </p:nvSpPr>
        <p:spPr>
          <a:xfrm>
            <a:off x="6215349" y="2547688"/>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F5F47833-54FF-43E5-9F2B-C1CCE1814672}"/>
              </a:ext>
            </a:extLst>
          </p:cNvPr>
          <p:cNvSpPr/>
          <p:nvPr/>
        </p:nvSpPr>
        <p:spPr>
          <a:xfrm>
            <a:off x="6096000" y="2923393"/>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A3A90693-53C2-B80A-2A06-444CA10D6C6E}"/>
              </a:ext>
            </a:extLst>
          </p:cNvPr>
          <p:cNvSpPr/>
          <p:nvPr/>
        </p:nvSpPr>
        <p:spPr>
          <a:xfrm>
            <a:off x="7763546" y="5272204"/>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0EF397CC-95B0-285C-23CB-621B4FF3487A}"/>
              </a:ext>
            </a:extLst>
          </p:cNvPr>
          <p:cNvSpPr/>
          <p:nvPr/>
        </p:nvSpPr>
        <p:spPr>
          <a:xfrm>
            <a:off x="8057499" y="5272204"/>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2AF2AFC3-5D99-2318-0CE9-5ECD53237E19}"/>
              </a:ext>
            </a:extLst>
          </p:cNvPr>
          <p:cNvSpPr/>
          <p:nvPr/>
        </p:nvSpPr>
        <p:spPr>
          <a:xfrm>
            <a:off x="9755478" y="2943471"/>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8C02AF6C-BA80-91F3-68B1-B894BBC29114}"/>
              </a:ext>
            </a:extLst>
          </p:cNvPr>
          <p:cNvSpPr/>
          <p:nvPr/>
        </p:nvSpPr>
        <p:spPr>
          <a:xfrm>
            <a:off x="9622656" y="2553315"/>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010ED14B-95EE-53DC-3A33-4DDF9A624A08}"/>
              </a:ext>
            </a:extLst>
          </p:cNvPr>
          <p:cNvSpPr/>
          <p:nvPr/>
        </p:nvSpPr>
        <p:spPr>
          <a:xfrm>
            <a:off x="8141672" y="5913915"/>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602596A7-ABE5-C581-4B74-ACB3834926FC}"/>
              </a:ext>
            </a:extLst>
          </p:cNvPr>
          <p:cNvSpPr/>
          <p:nvPr/>
        </p:nvSpPr>
        <p:spPr>
          <a:xfrm>
            <a:off x="7761757" y="5903764"/>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979D90CD-E809-6FD6-A2D3-D2AD3E4D2B21}"/>
              </a:ext>
            </a:extLst>
          </p:cNvPr>
          <p:cNvSpPr/>
          <p:nvPr/>
        </p:nvSpPr>
        <p:spPr>
          <a:xfrm>
            <a:off x="10339356" y="2837001"/>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B36D17A1-9EDA-E89D-1E09-E0B44AC46C61}"/>
              </a:ext>
            </a:extLst>
          </p:cNvPr>
          <p:cNvSpPr/>
          <p:nvPr/>
        </p:nvSpPr>
        <p:spPr>
          <a:xfrm>
            <a:off x="10207849" y="2331372"/>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013E1876-2555-4355-1A0F-B620DD9FB7FE}"/>
              </a:ext>
            </a:extLst>
          </p:cNvPr>
          <p:cNvSpPr/>
          <p:nvPr/>
        </p:nvSpPr>
        <p:spPr>
          <a:xfrm>
            <a:off x="5573454" y="2810520"/>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177A85A1-185F-89A5-EA57-8587B99314A9}"/>
              </a:ext>
            </a:extLst>
          </p:cNvPr>
          <p:cNvSpPr/>
          <p:nvPr/>
        </p:nvSpPr>
        <p:spPr>
          <a:xfrm>
            <a:off x="5697974" y="2331372"/>
            <a:ext cx="86392" cy="86392"/>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a:extLst>
              <a:ext uri="{FF2B5EF4-FFF2-40B4-BE49-F238E27FC236}">
                <a16:creationId xmlns:a16="http://schemas.microsoft.com/office/drawing/2014/main" id="{74637D58-3A29-2A7E-E930-DCD97A54BBFE}"/>
              </a:ext>
            </a:extLst>
          </p:cNvPr>
          <p:cNvSpPr/>
          <p:nvPr/>
        </p:nvSpPr>
        <p:spPr>
          <a:xfrm>
            <a:off x="6518006" y="5451456"/>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283F7D6D-4E59-4D21-42E5-25C14A0E68EE}"/>
              </a:ext>
            </a:extLst>
          </p:cNvPr>
          <p:cNvSpPr/>
          <p:nvPr/>
        </p:nvSpPr>
        <p:spPr>
          <a:xfrm>
            <a:off x="5905635" y="4828459"/>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34B48A6F-9FB1-680E-BFF6-236404129414}"/>
              </a:ext>
            </a:extLst>
          </p:cNvPr>
          <p:cNvSpPr/>
          <p:nvPr/>
        </p:nvSpPr>
        <p:spPr>
          <a:xfrm>
            <a:off x="5514168" y="4041771"/>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1353F0A8-93B5-1829-A8FE-BA5E18F7D260}"/>
              </a:ext>
            </a:extLst>
          </p:cNvPr>
          <p:cNvSpPr/>
          <p:nvPr/>
        </p:nvSpPr>
        <p:spPr>
          <a:xfrm>
            <a:off x="10309509" y="4041771"/>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9573B556-3DD2-1929-D14F-996C8ABD7115}"/>
              </a:ext>
            </a:extLst>
          </p:cNvPr>
          <p:cNvSpPr/>
          <p:nvPr/>
        </p:nvSpPr>
        <p:spPr>
          <a:xfrm>
            <a:off x="9952145" y="4828459"/>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2B6C9FF5-8B58-9AFF-369A-531D6D970A20}"/>
              </a:ext>
            </a:extLst>
          </p:cNvPr>
          <p:cNvSpPr/>
          <p:nvPr/>
        </p:nvSpPr>
        <p:spPr>
          <a:xfrm>
            <a:off x="9316505" y="5451456"/>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97958A7F-4A12-60B6-4EEA-959403687578}"/>
              </a:ext>
            </a:extLst>
          </p:cNvPr>
          <p:cNvSpPr/>
          <p:nvPr/>
        </p:nvSpPr>
        <p:spPr>
          <a:xfrm>
            <a:off x="6290684" y="1445093"/>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4EFF502F-27BD-258E-E7A2-CC881A5AD870}"/>
              </a:ext>
            </a:extLst>
          </p:cNvPr>
          <p:cNvSpPr/>
          <p:nvPr/>
        </p:nvSpPr>
        <p:spPr>
          <a:xfrm>
            <a:off x="7180835" y="947998"/>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a:extLst>
              <a:ext uri="{FF2B5EF4-FFF2-40B4-BE49-F238E27FC236}">
                <a16:creationId xmlns:a16="http://schemas.microsoft.com/office/drawing/2014/main" id="{39EF8D18-62F3-28AE-C999-E192EE360773}"/>
              </a:ext>
            </a:extLst>
          </p:cNvPr>
          <p:cNvSpPr/>
          <p:nvPr/>
        </p:nvSpPr>
        <p:spPr>
          <a:xfrm>
            <a:off x="8685558" y="947998"/>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3523DB21-E12A-CAD4-2A5D-0A1E5819E6F0}"/>
              </a:ext>
            </a:extLst>
          </p:cNvPr>
          <p:cNvSpPr/>
          <p:nvPr/>
        </p:nvSpPr>
        <p:spPr>
          <a:xfrm>
            <a:off x="9541601" y="1445093"/>
            <a:ext cx="154495" cy="154495"/>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等腰三角形 50">
            <a:extLst>
              <a:ext uri="{FF2B5EF4-FFF2-40B4-BE49-F238E27FC236}">
                <a16:creationId xmlns:a16="http://schemas.microsoft.com/office/drawing/2014/main" id="{A440EC8F-B2BC-E18E-596B-309D1EC41E1E}"/>
              </a:ext>
            </a:extLst>
          </p:cNvPr>
          <p:cNvSpPr/>
          <p:nvPr/>
        </p:nvSpPr>
        <p:spPr>
          <a:xfrm rot="5400000">
            <a:off x="7926543" y="835583"/>
            <a:ext cx="167804" cy="144659"/>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等腰三角形 51">
            <a:extLst>
              <a:ext uri="{FF2B5EF4-FFF2-40B4-BE49-F238E27FC236}">
                <a16:creationId xmlns:a16="http://schemas.microsoft.com/office/drawing/2014/main" id="{6D520925-AEA2-C4B4-273E-6AED307675EE}"/>
              </a:ext>
            </a:extLst>
          </p:cNvPr>
          <p:cNvSpPr/>
          <p:nvPr/>
        </p:nvSpPr>
        <p:spPr>
          <a:xfrm rot="7200000">
            <a:off x="9170733" y="1194300"/>
            <a:ext cx="167804" cy="144659"/>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等腰三角形 52">
            <a:extLst>
              <a:ext uri="{FF2B5EF4-FFF2-40B4-BE49-F238E27FC236}">
                <a16:creationId xmlns:a16="http://schemas.microsoft.com/office/drawing/2014/main" id="{F12DADB6-5514-0570-77A0-CDB471630049}"/>
              </a:ext>
            </a:extLst>
          </p:cNvPr>
          <p:cNvSpPr/>
          <p:nvPr/>
        </p:nvSpPr>
        <p:spPr>
          <a:xfrm rot="3600000">
            <a:off x="6672150" y="1179719"/>
            <a:ext cx="167804" cy="144659"/>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等腰三角形 53">
            <a:extLst>
              <a:ext uri="{FF2B5EF4-FFF2-40B4-BE49-F238E27FC236}">
                <a16:creationId xmlns:a16="http://schemas.microsoft.com/office/drawing/2014/main" id="{38B6F95F-C9CE-2E40-5969-3098618921D2}"/>
              </a:ext>
            </a:extLst>
          </p:cNvPr>
          <p:cNvSpPr/>
          <p:nvPr/>
        </p:nvSpPr>
        <p:spPr>
          <a:xfrm rot="5400000">
            <a:off x="10164111" y="4510519"/>
            <a:ext cx="167804" cy="144659"/>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等腰三角形 54">
            <a:extLst>
              <a:ext uri="{FF2B5EF4-FFF2-40B4-BE49-F238E27FC236}">
                <a16:creationId xmlns:a16="http://schemas.microsoft.com/office/drawing/2014/main" id="{124D973F-F1F5-C696-D5F8-C2CD4A1373A5}"/>
              </a:ext>
            </a:extLst>
          </p:cNvPr>
          <p:cNvSpPr/>
          <p:nvPr/>
        </p:nvSpPr>
        <p:spPr>
          <a:xfrm rot="6245417">
            <a:off x="9702773" y="5149881"/>
            <a:ext cx="167804" cy="144659"/>
          </a:xfrm>
          <a:prstGeom prst="triangl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BC2A5A1D-7DA0-C11E-7C26-DCE4B33C320E}"/>
              </a:ext>
            </a:extLst>
          </p:cNvPr>
          <p:cNvSpPr txBox="1"/>
          <p:nvPr/>
        </p:nvSpPr>
        <p:spPr>
          <a:xfrm>
            <a:off x="10150068" y="4818929"/>
            <a:ext cx="954107" cy="246221"/>
          </a:xfrm>
          <a:prstGeom prst="rect">
            <a:avLst/>
          </a:prstGeom>
          <a:noFill/>
        </p:spPr>
        <p:txBody>
          <a:bodyPr wrap="none" rtlCol="0">
            <a:spAutoFit/>
          </a:bodyPr>
          <a:lstStyle/>
          <a:p>
            <a:r>
              <a:rPr lang="zh-CN" altLang="en-US" sz="1000" dirty="0">
                <a:solidFill>
                  <a:schemeClr val="tx1">
                    <a:alpha val="50000"/>
                  </a:schemeClr>
                </a:solidFill>
              </a:rPr>
              <a:t>已转发的商品</a:t>
            </a:r>
            <a:endParaRPr lang="en-US" sz="1000" dirty="0">
              <a:solidFill>
                <a:schemeClr val="tx1">
                  <a:alpha val="50000"/>
                </a:schemeClr>
              </a:solidFill>
            </a:endParaRPr>
          </a:p>
        </p:txBody>
      </p:sp>
      <p:sp>
        <p:nvSpPr>
          <p:cNvPr id="57" name="文本框 56">
            <a:extLst>
              <a:ext uri="{FF2B5EF4-FFF2-40B4-BE49-F238E27FC236}">
                <a16:creationId xmlns:a16="http://schemas.microsoft.com/office/drawing/2014/main" id="{F5AC880A-B836-882F-4B87-25C9570701BB}"/>
              </a:ext>
            </a:extLst>
          </p:cNvPr>
          <p:cNvSpPr txBox="1"/>
          <p:nvPr/>
        </p:nvSpPr>
        <p:spPr>
          <a:xfrm>
            <a:off x="10499183" y="3995907"/>
            <a:ext cx="954107" cy="246221"/>
          </a:xfrm>
          <a:prstGeom prst="rect">
            <a:avLst/>
          </a:prstGeom>
          <a:noFill/>
        </p:spPr>
        <p:txBody>
          <a:bodyPr wrap="none" rtlCol="0">
            <a:spAutoFit/>
          </a:bodyPr>
          <a:lstStyle/>
          <a:p>
            <a:r>
              <a:rPr lang="zh-CN" altLang="en-US" sz="1000" dirty="0">
                <a:solidFill>
                  <a:schemeClr val="tx1">
                    <a:alpha val="50000"/>
                  </a:schemeClr>
                </a:solidFill>
              </a:rPr>
              <a:t>已铺货的商品</a:t>
            </a:r>
            <a:endParaRPr lang="en-US" sz="1000" dirty="0">
              <a:solidFill>
                <a:schemeClr val="tx1">
                  <a:alpha val="50000"/>
                </a:schemeClr>
              </a:solidFill>
            </a:endParaRPr>
          </a:p>
        </p:txBody>
      </p:sp>
      <p:sp>
        <p:nvSpPr>
          <p:cNvPr id="58" name="文本框 57">
            <a:extLst>
              <a:ext uri="{FF2B5EF4-FFF2-40B4-BE49-F238E27FC236}">
                <a16:creationId xmlns:a16="http://schemas.microsoft.com/office/drawing/2014/main" id="{42C5A3A1-8D62-893D-0D5F-51538EC5026E}"/>
              </a:ext>
            </a:extLst>
          </p:cNvPr>
          <p:cNvSpPr txBox="1"/>
          <p:nvPr/>
        </p:nvSpPr>
        <p:spPr>
          <a:xfrm>
            <a:off x="4853036" y="3995907"/>
            <a:ext cx="569387" cy="246221"/>
          </a:xfrm>
          <a:prstGeom prst="rect">
            <a:avLst/>
          </a:prstGeom>
          <a:noFill/>
        </p:spPr>
        <p:txBody>
          <a:bodyPr wrap="none" rtlCol="0">
            <a:spAutoFit/>
          </a:bodyPr>
          <a:lstStyle/>
          <a:p>
            <a:pPr algn="r"/>
            <a:r>
              <a:rPr lang="zh-CN" altLang="en-US" sz="1000" dirty="0">
                <a:solidFill>
                  <a:schemeClr val="tx1">
                    <a:alpha val="50000"/>
                  </a:schemeClr>
                </a:solidFill>
              </a:rPr>
              <a:t>进货单</a:t>
            </a:r>
            <a:endParaRPr lang="en-US" sz="1000" dirty="0">
              <a:solidFill>
                <a:schemeClr val="tx1">
                  <a:alpha val="50000"/>
                </a:schemeClr>
              </a:solidFill>
            </a:endParaRPr>
          </a:p>
        </p:txBody>
      </p:sp>
      <p:sp>
        <p:nvSpPr>
          <p:cNvPr id="59" name="文本框 58">
            <a:extLst>
              <a:ext uri="{FF2B5EF4-FFF2-40B4-BE49-F238E27FC236}">
                <a16:creationId xmlns:a16="http://schemas.microsoft.com/office/drawing/2014/main" id="{13D7BFB3-A82B-10DC-11D0-45011E4B8436}"/>
              </a:ext>
            </a:extLst>
          </p:cNvPr>
          <p:cNvSpPr txBox="1"/>
          <p:nvPr/>
        </p:nvSpPr>
        <p:spPr>
          <a:xfrm>
            <a:off x="5109173" y="4782595"/>
            <a:ext cx="697627" cy="246221"/>
          </a:xfrm>
          <a:prstGeom prst="rect">
            <a:avLst/>
          </a:prstGeom>
          <a:noFill/>
        </p:spPr>
        <p:txBody>
          <a:bodyPr wrap="none" rtlCol="0">
            <a:spAutoFit/>
          </a:bodyPr>
          <a:lstStyle/>
          <a:p>
            <a:pPr algn="r"/>
            <a:r>
              <a:rPr lang="zh-CN" altLang="en-US" sz="1000" dirty="0">
                <a:solidFill>
                  <a:schemeClr val="tx1">
                    <a:alpha val="50000"/>
                  </a:schemeClr>
                </a:solidFill>
              </a:rPr>
              <a:t>快速补货</a:t>
            </a:r>
            <a:endParaRPr lang="en-US" sz="1000" dirty="0">
              <a:solidFill>
                <a:schemeClr val="tx1">
                  <a:alpha val="50000"/>
                </a:schemeClr>
              </a:solidFill>
            </a:endParaRPr>
          </a:p>
        </p:txBody>
      </p:sp>
      <p:sp>
        <p:nvSpPr>
          <p:cNvPr id="60" name="文本框 59">
            <a:extLst>
              <a:ext uri="{FF2B5EF4-FFF2-40B4-BE49-F238E27FC236}">
                <a16:creationId xmlns:a16="http://schemas.microsoft.com/office/drawing/2014/main" id="{414C232B-627A-AFAC-BB1F-E818C1D56521}"/>
              </a:ext>
            </a:extLst>
          </p:cNvPr>
          <p:cNvSpPr txBox="1"/>
          <p:nvPr/>
        </p:nvSpPr>
        <p:spPr>
          <a:xfrm>
            <a:off x="5902130" y="5722999"/>
            <a:ext cx="697627" cy="246221"/>
          </a:xfrm>
          <a:prstGeom prst="rect">
            <a:avLst/>
          </a:prstGeom>
          <a:noFill/>
        </p:spPr>
        <p:txBody>
          <a:bodyPr wrap="none" rtlCol="0">
            <a:spAutoFit/>
          </a:bodyPr>
          <a:lstStyle/>
          <a:p>
            <a:pPr algn="r"/>
            <a:r>
              <a:rPr lang="zh-CN" altLang="en-US" sz="1000" dirty="0">
                <a:solidFill>
                  <a:schemeClr val="tx1">
                    <a:alpha val="50000"/>
                  </a:schemeClr>
                </a:solidFill>
              </a:rPr>
              <a:t>分销管理</a:t>
            </a:r>
            <a:endParaRPr lang="en-US" sz="1000" dirty="0">
              <a:solidFill>
                <a:schemeClr val="tx1">
                  <a:alpha val="50000"/>
                </a:schemeClr>
              </a:solidFill>
            </a:endParaRPr>
          </a:p>
        </p:txBody>
      </p:sp>
      <p:sp>
        <p:nvSpPr>
          <p:cNvPr id="61" name="文本框 60">
            <a:extLst>
              <a:ext uri="{FF2B5EF4-FFF2-40B4-BE49-F238E27FC236}">
                <a16:creationId xmlns:a16="http://schemas.microsoft.com/office/drawing/2014/main" id="{ABD14E5E-9253-4C74-60FF-07A9CEE44265}"/>
              </a:ext>
            </a:extLst>
          </p:cNvPr>
          <p:cNvSpPr txBox="1"/>
          <p:nvPr/>
        </p:nvSpPr>
        <p:spPr>
          <a:xfrm>
            <a:off x="5532315" y="1279130"/>
            <a:ext cx="825867" cy="246221"/>
          </a:xfrm>
          <a:prstGeom prst="rect">
            <a:avLst/>
          </a:prstGeom>
          <a:noFill/>
        </p:spPr>
        <p:txBody>
          <a:bodyPr wrap="none" rtlCol="0">
            <a:spAutoFit/>
          </a:bodyPr>
          <a:lstStyle/>
          <a:p>
            <a:pPr algn="r"/>
            <a:r>
              <a:rPr lang="zh-CN" altLang="en-US" sz="1000" dirty="0">
                <a:solidFill>
                  <a:schemeClr val="tx1">
                    <a:alpha val="50000"/>
                  </a:schemeClr>
                </a:solidFill>
              </a:rPr>
              <a:t>我的供应商</a:t>
            </a:r>
            <a:endParaRPr lang="en-US" sz="1000" dirty="0">
              <a:solidFill>
                <a:schemeClr val="tx1">
                  <a:alpha val="50000"/>
                </a:schemeClr>
              </a:solidFill>
            </a:endParaRPr>
          </a:p>
        </p:txBody>
      </p:sp>
      <p:sp>
        <p:nvSpPr>
          <p:cNvPr id="62" name="文本框 61">
            <a:extLst>
              <a:ext uri="{FF2B5EF4-FFF2-40B4-BE49-F238E27FC236}">
                <a16:creationId xmlns:a16="http://schemas.microsoft.com/office/drawing/2014/main" id="{D9AA3940-9C47-0906-6651-B7F89D959335}"/>
              </a:ext>
            </a:extLst>
          </p:cNvPr>
          <p:cNvSpPr txBox="1"/>
          <p:nvPr/>
        </p:nvSpPr>
        <p:spPr>
          <a:xfrm>
            <a:off x="6637703" y="675330"/>
            <a:ext cx="697627" cy="246221"/>
          </a:xfrm>
          <a:prstGeom prst="rect">
            <a:avLst/>
          </a:prstGeom>
          <a:noFill/>
        </p:spPr>
        <p:txBody>
          <a:bodyPr wrap="none" rtlCol="0">
            <a:spAutoFit/>
          </a:bodyPr>
          <a:lstStyle/>
          <a:p>
            <a:pPr algn="r"/>
            <a:r>
              <a:rPr lang="zh-CN" altLang="en-US" sz="1000" dirty="0">
                <a:solidFill>
                  <a:schemeClr val="tx1">
                    <a:alpha val="50000"/>
                  </a:schemeClr>
                </a:solidFill>
              </a:rPr>
              <a:t>我的足迹</a:t>
            </a:r>
            <a:endParaRPr lang="en-US" sz="1000" dirty="0">
              <a:solidFill>
                <a:schemeClr val="tx1">
                  <a:alpha val="50000"/>
                </a:schemeClr>
              </a:solidFill>
            </a:endParaRPr>
          </a:p>
        </p:txBody>
      </p:sp>
      <p:sp>
        <p:nvSpPr>
          <p:cNvPr id="63" name="文本框 62">
            <a:extLst>
              <a:ext uri="{FF2B5EF4-FFF2-40B4-BE49-F238E27FC236}">
                <a16:creationId xmlns:a16="http://schemas.microsoft.com/office/drawing/2014/main" id="{95439BF0-C508-1FA0-B874-E989DA9FBBE8}"/>
              </a:ext>
            </a:extLst>
          </p:cNvPr>
          <p:cNvSpPr txBox="1"/>
          <p:nvPr/>
        </p:nvSpPr>
        <p:spPr>
          <a:xfrm>
            <a:off x="8840053" y="675330"/>
            <a:ext cx="954107" cy="246221"/>
          </a:xfrm>
          <a:prstGeom prst="rect">
            <a:avLst/>
          </a:prstGeom>
          <a:noFill/>
        </p:spPr>
        <p:txBody>
          <a:bodyPr wrap="none" rtlCol="0">
            <a:spAutoFit/>
          </a:bodyPr>
          <a:lstStyle/>
          <a:p>
            <a:r>
              <a:rPr lang="zh-CN" altLang="en-US" sz="1000" dirty="0">
                <a:solidFill>
                  <a:schemeClr val="tx1">
                    <a:alpha val="50000"/>
                  </a:schemeClr>
                </a:solidFill>
              </a:rPr>
              <a:t>收藏过的商品</a:t>
            </a:r>
            <a:endParaRPr lang="en-US" sz="1000" dirty="0">
              <a:solidFill>
                <a:schemeClr val="tx1">
                  <a:alpha val="50000"/>
                </a:schemeClr>
              </a:solidFill>
            </a:endParaRPr>
          </a:p>
        </p:txBody>
      </p:sp>
      <p:sp>
        <p:nvSpPr>
          <p:cNvPr id="64" name="文本框 63">
            <a:extLst>
              <a:ext uri="{FF2B5EF4-FFF2-40B4-BE49-F238E27FC236}">
                <a16:creationId xmlns:a16="http://schemas.microsoft.com/office/drawing/2014/main" id="{678061C8-2F5C-568D-7596-D445C07F5B71}"/>
              </a:ext>
            </a:extLst>
          </p:cNvPr>
          <p:cNvSpPr txBox="1"/>
          <p:nvPr/>
        </p:nvSpPr>
        <p:spPr>
          <a:xfrm>
            <a:off x="9696095" y="1279130"/>
            <a:ext cx="954107" cy="246221"/>
          </a:xfrm>
          <a:prstGeom prst="rect">
            <a:avLst/>
          </a:prstGeom>
          <a:noFill/>
        </p:spPr>
        <p:txBody>
          <a:bodyPr wrap="none" rtlCol="0">
            <a:spAutoFit/>
          </a:bodyPr>
          <a:lstStyle/>
          <a:p>
            <a:r>
              <a:rPr lang="zh-CN" altLang="en-US" sz="1000" dirty="0">
                <a:solidFill>
                  <a:schemeClr val="tx1">
                    <a:alpha val="50000"/>
                  </a:schemeClr>
                </a:solidFill>
              </a:rPr>
              <a:t>交易过的商品</a:t>
            </a:r>
            <a:endParaRPr lang="en-US" sz="1000" dirty="0">
              <a:solidFill>
                <a:schemeClr val="tx1">
                  <a:alpha val="50000"/>
                </a:schemeClr>
              </a:solidFill>
            </a:endParaRPr>
          </a:p>
        </p:txBody>
      </p:sp>
      <p:sp>
        <p:nvSpPr>
          <p:cNvPr id="65" name="文本框 64">
            <a:extLst>
              <a:ext uri="{FF2B5EF4-FFF2-40B4-BE49-F238E27FC236}">
                <a16:creationId xmlns:a16="http://schemas.microsoft.com/office/drawing/2014/main" id="{291E19BA-A248-DF75-59AA-9CE875187FDA}"/>
              </a:ext>
            </a:extLst>
          </p:cNvPr>
          <p:cNvSpPr txBox="1"/>
          <p:nvPr/>
        </p:nvSpPr>
        <p:spPr>
          <a:xfrm>
            <a:off x="7644615" y="2438577"/>
            <a:ext cx="697628"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上游管理</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6" name="文本框 65">
            <a:extLst>
              <a:ext uri="{FF2B5EF4-FFF2-40B4-BE49-F238E27FC236}">
                <a16:creationId xmlns:a16="http://schemas.microsoft.com/office/drawing/2014/main" id="{4F58182E-7B87-782A-3D9F-432569547FBB}"/>
              </a:ext>
            </a:extLst>
          </p:cNvPr>
          <p:cNvSpPr txBox="1"/>
          <p:nvPr/>
        </p:nvSpPr>
        <p:spPr>
          <a:xfrm>
            <a:off x="6677819" y="4238130"/>
            <a:ext cx="697628"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下游管理</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7" name="文本框 66">
            <a:extLst>
              <a:ext uri="{FF2B5EF4-FFF2-40B4-BE49-F238E27FC236}">
                <a16:creationId xmlns:a16="http://schemas.microsoft.com/office/drawing/2014/main" id="{94587894-7108-86F2-A842-A33A807EF2BB}"/>
              </a:ext>
            </a:extLst>
          </p:cNvPr>
          <p:cNvSpPr txBox="1"/>
          <p:nvPr/>
        </p:nvSpPr>
        <p:spPr>
          <a:xfrm>
            <a:off x="8613558" y="4238130"/>
            <a:ext cx="697628"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下单管理</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8" name="椭圆 67">
            <a:extLst>
              <a:ext uri="{FF2B5EF4-FFF2-40B4-BE49-F238E27FC236}">
                <a16:creationId xmlns:a16="http://schemas.microsoft.com/office/drawing/2014/main" id="{9CB73060-D4BB-5839-058E-B715B2E12A52}"/>
              </a:ext>
            </a:extLst>
          </p:cNvPr>
          <p:cNvSpPr/>
          <p:nvPr/>
        </p:nvSpPr>
        <p:spPr>
          <a:xfrm rot="5400000">
            <a:off x="7825642" y="2044279"/>
            <a:ext cx="337722" cy="337722"/>
          </a:xfrm>
          <a:prstGeom prst="ellipse">
            <a:avLst/>
          </a:prstGeom>
          <a:gradFill>
            <a:gsLst>
              <a:gs pos="0">
                <a:srgbClr val="E31D19"/>
              </a:gs>
              <a:gs pos="100000">
                <a:srgbClr val="E31D19">
                  <a:lumMod val="50000"/>
                  <a:lumOff val="50000"/>
                </a:srgbClr>
              </a:gs>
            </a:gsLst>
            <a:lin ang="0" scaled="0"/>
          </a:gradFill>
          <a:ln>
            <a:noFill/>
          </a:ln>
          <a:effectLst>
            <a:outerShdw blurRad="241300" dist="127000" dir="5400000" sx="102000" sy="102000" algn="t" rotWithShape="0">
              <a:srgbClr val="912311">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椭圆 68">
            <a:extLst>
              <a:ext uri="{FF2B5EF4-FFF2-40B4-BE49-F238E27FC236}">
                <a16:creationId xmlns:a16="http://schemas.microsoft.com/office/drawing/2014/main" id="{05457F49-F6CD-84BB-E848-15FEA183B209}"/>
              </a:ext>
            </a:extLst>
          </p:cNvPr>
          <p:cNvSpPr/>
          <p:nvPr/>
        </p:nvSpPr>
        <p:spPr>
          <a:xfrm rot="5400000">
            <a:off x="6857772" y="3810955"/>
            <a:ext cx="337722" cy="337722"/>
          </a:xfrm>
          <a:prstGeom prst="ellipse">
            <a:avLst/>
          </a:prstGeom>
          <a:gradFill>
            <a:gsLst>
              <a:gs pos="0">
                <a:srgbClr val="E31D19"/>
              </a:gs>
              <a:gs pos="100000">
                <a:srgbClr val="E31D19">
                  <a:lumMod val="50000"/>
                  <a:lumOff val="50000"/>
                </a:srgbClr>
              </a:gs>
            </a:gsLst>
            <a:lin ang="0" scaled="0"/>
          </a:gradFill>
          <a:ln>
            <a:noFill/>
          </a:ln>
          <a:effectLst>
            <a:outerShdw blurRad="241300" dist="127000" dir="5400000" sx="102000" sy="102000" algn="t" rotWithShape="0">
              <a:srgbClr val="912311">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椭圆 69">
            <a:extLst>
              <a:ext uri="{FF2B5EF4-FFF2-40B4-BE49-F238E27FC236}">
                <a16:creationId xmlns:a16="http://schemas.microsoft.com/office/drawing/2014/main" id="{836A2278-53E1-E0D7-FD4A-0011713A4205}"/>
              </a:ext>
            </a:extLst>
          </p:cNvPr>
          <p:cNvSpPr/>
          <p:nvPr/>
        </p:nvSpPr>
        <p:spPr>
          <a:xfrm rot="5400000">
            <a:off x="8793511" y="3810955"/>
            <a:ext cx="337722" cy="337722"/>
          </a:xfrm>
          <a:prstGeom prst="ellipse">
            <a:avLst/>
          </a:prstGeom>
          <a:gradFill>
            <a:gsLst>
              <a:gs pos="0">
                <a:srgbClr val="E31D19"/>
              </a:gs>
              <a:gs pos="100000">
                <a:srgbClr val="E31D19">
                  <a:lumMod val="50000"/>
                  <a:lumOff val="50000"/>
                </a:srgbClr>
              </a:gs>
            </a:gsLst>
            <a:lin ang="0" scaled="0"/>
          </a:gradFill>
          <a:ln>
            <a:noFill/>
          </a:ln>
          <a:effectLst>
            <a:outerShdw blurRad="241300" dist="127000" dir="5400000" sx="102000" sy="102000" algn="t" rotWithShape="0">
              <a:srgbClr val="912311">
                <a:alpha val="2588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图形 77">
            <a:extLst>
              <a:ext uri="{FF2B5EF4-FFF2-40B4-BE49-F238E27FC236}">
                <a16:creationId xmlns:a16="http://schemas.microsoft.com/office/drawing/2014/main" id="{A85B2643-12E0-126C-16F9-973791B38F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9336" y="2157937"/>
            <a:ext cx="122634" cy="116502"/>
          </a:xfrm>
          <a:prstGeom prst="rect">
            <a:avLst/>
          </a:prstGeom>
        </p:spPr>
      </p:pic>
      <p:pic>
        <p:nvPicPr>
          <p:cNvPr id="80" name="图形 79">
            <a:extLst>
              <a:ext uri="{FF2B5EF4-FFF2-40B4-BE49-F238E27FC236}">
                <a16:creationId xmlns:a16="http://schemas.microsoft.com/office/drawing/2014/main" id="{C4212B0F-25A8-38B3-3573-9172040176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4924" y="3951555"/>
            <a:ext cx="134897" cy="98107"/>
          </a:xfrm>
          <a:prstGeom prst="rect">
            <a:avLst/>
          </a:prstGeom>
        </p:spPr>
      </p:pic>
      <p:pic>
        <p:nvPicPr>
          <p:cNvPr id="82" name="图形 81">
            <a:extLst>
              <a:ext uri="{FF2B5EF4-FFF2-40B4-BE49-F238E27FC236}">
                <a16:creationId xmlns:a16="http://schemas.microsoft.com/office/drawing/2014/main" id="{768EB8BD-0453-5EE7-10BA-6FB288480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65316" y="3927265"/>
            <a:ext cx="122634" cy="128766"/>
          </a:xfrm>
          <a:prstGeom prst="rect">
            <a:avLst/>
          </a:prstGeom>
        </p:spPr>
      </p:pic>
    </p:spTree>
    <p:extLst>
      <p:ext uri="{BB962C8B-B14F-4D97-AF65-F5344CB8AC3E}">
        <p14:creationId xmlns:p14="http://schemas.microsoft.com/office/powerpoint/2010/main" val="408878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0448CDC-BDEA-CE51-D0A4-DCB80AFC2587}"/>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77E145CB-F404-FFF2-23AC-049E39CEEA9E}"/>
              </a:ext>
            </a:extLst>
          </p:cNvPr>
          <p:cNvSpPr txBox="1"/>
          <p:nvPr/>
        </p:nvSpPr>
        <p:spPr>
          <a:xfrm>
            <a:off x="718457" y="566161"/>
            <a:ext cx="3070071"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市场现状及解决方案</a:t>
            </a:r>
            <a:endParaRPr lang="en-US" sz="2500" dirty="0">
              <a:effectLst>
                <a:outerShdw blurRad="254000" sx="102000" sy="102000" algn="ctr" rotWithShape="0">
                  <a:prstClr val="black">
                    <a:alpha val="20000"/>
                  </a:prstClr>
                </a:outerShdw>
              </a:effectLst>
              <a:latin typeface="+mj-ea"/>
              <a:ea typeface="+mj-ea"/>
            </a:endParaRPr>
          </a:p>
        </p:txBody>
      </p:sp>
      <p:grpSp>
        <p:nvGrpSpPr>
          <p:cNvPr id="26" name="组合 25">
            <a:extLst>
              <a:ext uri="{FF2B5EF4-FFF2-40B4-BE49-F238E27FC236}">
                <a16:creationId xmlns:a16="http://schemas.microsoft.com/office/drawing/2014/main" id="{94B6FA44-9473-CC13-7E10-CB8437D0F16E}"/>
              </a:ext>
            </a:extLst>
          </p:cNvPr>
          <p:cNvGrpSpPr/>
          <p:nvPr/>
        </p:nvGrpSpPr>
        <p:grpSpPr>
          <a:xfrm flipV="1">
            <a:off x="3917668" y="4763521"/>
            <a:ext cx="4264383" cy="703328"/>
            <a:chOff x="3835538" y="2106923"/>
            <a:chExt cx="4401630" cy="725964"/>
          </a:xfrm>
        </p:grpSpPr>
        <p:sp>
          <p:nvSpPr>
            <p:cNvPr id="27" name="矩形 26">
              <a:extLst>
                <a:ext uri="{FF2B5EF4-FFF2-40B4-BE49-F238E27FC236}">
                  <a16:creationId xmlns:a16="http://schemas.microsoft.com/office/drawing/2014/main" id="{3999E71E-F365-6E97-8C20-2DDAE335CFA1}"/>
                </a:ext>
              </a:extLst>
            </p:cNvPr>
            <p:cNvSpPr/>
            <p:nvPr/>
          </p:nvSpPr>
          <p:spPr>
            <a:xfrm>
              <a:off x="4867464" y="2106923"/>
              <a:ext cx="2318911" cy="358841"/>
            </a:xfrm>
            <a:prstGeom prst="rect">
              <a:avLst/>
            </a:prstGeom>
            <a:gradFill>
              <a:gsLst>
                <a:gs pos="100000">
                  <a:srgbClr val="E31D19"/>
                </a:gs>
                <a:gs pos="29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AFA38351-6CA4-5E94-178C-B8169A8A4909}"/>
                </a:ext>
              </a:extLst>
            </p:cNvPr>
            <p:cNvSpPr/>
            <p:nvPr/>
          </p:nvSpPr>
          <p:spPr>
            <a:xfrm>
              <a:off x="3835538" y="2209451"/>
              <a:ext cx="2037836" cy="6234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A9CB26AD-E64A-8C0F-7C0B-F11FBEAE11C0}"/>
                </a:ext>
              </a:extLst>
            </p:cNvPr>
            <p:cNvSpPr/>
            <p:nvPr/>
          </p:nvSpPr>
          <p:spPr>
            <a:xfrm>
              <a:off x="6231127" y="2209451"/>
              <a:ext cx="2006041" cy="6234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组合 24">
            <a:extLst>
              <a:ext uri="{FF2B5EF4-FFF2-40B4-BE49-F238E27FC236}">
                <a16:creationId xmlns:a16="http://schemas.microsoft.com/office/drawing/2014/main" id="{F39BAE80-6F29-4D92-D988-C4AB29575EA1}"/>
              </a:ext>
            </a:extLst>
          </p:cNvPr>
          <p:cNvGrpSpPr/>
          <p:nvPr/>
        </p:nvGrpSpPr>
        <p:grpSpPr>
          <a:xfrm>
            <a:off x="3906021" y="2257198"/>
            <a:ext cx="4264383" cy="703328"/>
            <a:chOff x="3835538" y="2106923"/>
            <a:chExt cx="4401630" cy="725964"/>
          </a:xfrm>
        </p:grpSpPr>
        <p:sp>
          <p:nvSpPr>
            <p:cNvPr id="22" name="矩形 21">
              <a:extLst>
                <a:ext uri="{FF2B5EF4-FFF2-40B4-BE49-F238E27FC236}">
                  <a16:creationId xmlns:a16="http://schemas.microsoft.com/office/drawing/2014/main" id="{C853A831-5E2E-C0A3-7B65-EFACDB689489}"/>
                </a:ext>
              </a:extLst>
            </p:cNvPr>
            <p:cNvSpPr/>
            <p:nvPr/>
          </p:nvSpPr>
          <p:spPr>
            <a:xfrm>
              <a:off x="4867464" y="2106923"/>
              <a:ext cx="2318911" cy="358841"/>
            </a:xfrm>
            <a:prstGeom prst="rect">
              <a:avLst/>
            </a:prstGeom>
            <a:gradFill>
              <a:gsLst>
                <a:gs pos="100000">
                  <a:srgbClr val="E31D19"/>
                </a:gs>
                <a:gs pos="29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B1023B94-4C1F-519B-59BF-AAD67C8C6875}"/>
                </a:ext>
              </a:extLst>
            </p:cNvPr>
            <p:cNvSpPr/>
            <p:nvPr/>
          </p:nvSpPr>
          <p:spPr>
            <a:xfrm>
              <a:off x="3835538" y="2209451"/>
              <a:ext cx="2037836" cy="6234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026779CD-1A81-6E69-2619-363AB816A4FD}"/>
                </a:ext>
              </a:extLst>
            </p:cNvPr>
            <p:cNvSpPr/>
            <p:nvPr/>
          </p:nvSpPr>
          <p:spPr>
            <a:xfrm>
              <a:off x="6231127" y="2209451"/>
              <a:ext cx="2006041" cy="6234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圆角 1">
            <a:extLst>
              <a:ext uri="{FF2B5EF4-FFF2-40B4-BE49-F238E27FC236}">
                <a16:creationId xmlns:a16="http://schemas.microsoft.com/office/drawing/2014/main" id="{9B46B72F-CA2F-329D-AD34-C68217B13F0F}"/>
              </a:ext>
            </a:extLst>
          </p:cNvPr>
          <p:cNvSpPr/>
          <p:nvPr/>
        </p:nvSpPr>
        <p:spPr>
          <a:xfrm>
            <a:off x="3592135" y="2604850"/>
            <a:ext cx="4915449" cy="2546929"/>
          </a:xfrm>
          <a:prstGeom prst="roundRect">
            <a:avLst>
              <a:gd name="adj" fmla="val 50000"/>
            </a:avLst>
          </a:prstGeom>
          <a:solidFill>
            <a:schemeClr val="bg1"/>
          </a:solidFill>
          <a:ln>
            <a:noFill/>
          </a:ln>
          <a:effectLst>
            <a:outerShdw blurRad="4953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E1F8192E-D330-2C2C-F08E-9AC6F1B67D80}"/>
              </a:ext>
            </a:extLst>
          </p:cNvPr>
          <p:cNvSpPr/>
          <p:nvPr/>
        </p:nvSpPr>
        <p:spPr>
          <a:xfrm>
            <a:off x="3846453" y="2818997"/>
            <a:ext cx="2118635" cy="2118635"/>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5319D7E6-31F5-95E6-968F-42C96F30DF55}"/>
              </a:ext>
            </a:extLst>
          </p:cNvPr>
          <p:cNvSpPr/>
          <p:nvPr/>
        </p:nvSpPr>
        <p:spPr>
          <a:xfrm>
            <a:off x="6134633" y="2818997"/>
            <a:ext cx="2118635" cy="2118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8D4585C8-1438-7E83-E887-E983A63EDDA9}"/>
              </a:ext>
            </a:extLst>
          </p:cNvPr>
          <p:cNvSpPr/>
          <p:nvPr/>
        </p:nvSpPr>
        <p:spPr>
          <a:xfrm>
            <a:off x="2571750" y="1658057"/>
            <a:ext cx="7048500" cy="4600718"/>
          </a:xfrm>
          <a:prstGeom prst="roundRect">
            <a:avLst>
              <a:gd name="adj" fmla="val 50000"/>
            </a:avLst>
          </a:prstGeom>
          <a:noFill/>
          <a:ln w="177800">
            <a:gradFill>
              <a:gsLst>
                <a:gs pos="15000">
                  <a:srgbClr val="E31D19"/>
                </a:gs>
                <a:gs pos="70000">
                  <a:srgbClr val="E31D19">
                    <a:alpha val="0"/>
                  </a:srgbClr>
                </a:gs>
                <a:gs pos="30000">
                  <a:srgbClr val="E31D19">
                    <a:alpha val="0"/>
                  </a:srgbClr>
                </a:gs>
                <a:gs pos="85000">
                  <a:srgbClr val="E31D1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779F754E-95CD-A156-554D-C0C722F4DDBF}"/>
              </a:ext>
            </a:extLst>
          </p:cNvPr>
          <p:cNvSpPr/>
          <p:nvPr/>
        </p:nvSpPr>
        <p:spPr>
          <a:xfrm>
            <a:off x="3763217" y="1193801"/>
            <a:ext cx="4573285" cy="1162728"/>
          </a:xfrm>
          <a:prstGeom prst="roundRect">
            <a:avLst>
              <a:gd name="adj" fmla="val 50000"/>
            </a:avLst>
          </a:prstGeom>
          <a:solidFill>
            <a:srgbClr val="F9F5F4"/>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8B67290D-5CD5-6FDD-642A-3B2CFC662E27}"/>
              </a:ext>
            </a:extLst>
          </p:cNvPr>
          <p:cNvSpPr/>
          <p:nvPr/>
        </p:nvSpPr>
        <p:spPr>
          <a:xfrm>
            <a:off x="3044607" y="5517208"/>
            <a:ext cx="6010505" cy="912285"/>
          </a:xfrm>
          <a:prstGeom prst="roundRect">
            <a:avLst>
              <a:gd name="adj" fmla="val 50000"/>
            </a:avLst>
          </a:prstGeom>
          <a:solidFill>
            <a:srgbClr val="F9F5F4"/>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94227E1B-905E-2196-23FC-2BB3F01651D4}"/>
              </a:ext>
            </a:extLst>
          </p:cNvPr>
          <p:cNvSpPr/>
          <p:nvPr/>
        </p:nvSpPr>
        <p:spPr>
          <a:xfrm>
            <a:off x="3906021" y="1293133"/>
            <a:ext cx="964065" cy="964065"/>
          </a:xfrm>
          <a:prstGeom prst="ellipse">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ED0DF868-F10C-A72C-8E87-45781CBE08C1}"/>
              </a:ext>
            </a:extLst>
          </p:cNvPr>
          <p:cNvSpPr/>
          <p:nvPr/>
        </p:nvSpPr>
        <p:spPr>
          <a:xfrm>
            <a:off x="7179358" y="1293133"/>
            <a:ext cx="964065" cy="964065"/>
          </a:xfrm>
          <a:prstGeom prst="ellipse">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6109A1B9-A009-6463-ADCE-787B83934428}"/>
              </a:ext>
            </a:extLst>
          </p:cNvPr>
          <p:cNvSpPr/>
          <p:nvPr/>
        </p:nvSpPr>
        <p:spPr>
          <a:xfrm>
            <a:off x="6088246" y="1293133"/>
            <a:ext cx="964065" cy="964065"/>
          </a:xfrm>
          <a:prstGeom prst="ellipse">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ECAD0B9B-5E12-CA05-5127-4792C052437E}"/>
              </a:ext>
            </a:extLst>
          </p:cNvPr>
          <p:cNvSpPr/>
          <p:nvPr/>
        </p:nvSpPr>
        <p:spPr>
          <a:xfrm>
            <a:off x="4997133" y="1293133"/>
            <a:ext cx="964065" cy="964065"/>
          </a:xfrm>
          <a:prstGeom prst="ellipse">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组合 20">
            <a:extLst>
              <a:ext uri="{FF2B5EF4-FFF2-40B4-BE49-F238E27FC236}">
                <a16:creationId xmlns:a16="http://schemas.microsoft.com/office/drawing/2014/main" id="{0E5DC01A-D894-B568-0015-BC3A0D0CA0D2}"/>
              </a:ext>
            </a:extLst>
          </p:cNvPr>
          <p:cNvGrpSpPr/>
          <p:nvPr/>
        </p:nvGrpSpPr>
        <p:grpSpPr>
          <a:xfrm>
            <a:off x="3274950" y="5637567"/>
            <a:ext cx="5556055" cy="671567"/>
            <a:chOff x="3184156" y="5596087"/>
            <a:chExt cx="5545407" cy="693181"/>
          </a:xfrm>
        </p:grpSpPr>
        <p:sp>
          <p:nvSpPr>
            <p:cNvPr id="17" name="矩形: 圆角 16">
              <a:extLst>
                <a:ext uri="{FF2B5EF4-FFF2-40B4-BE49-F238E27FC236}">
                  <a16:creationId xmlns:a16="http://schemas.microsoft.com/office/drawing/2014/main" id="{CFCCE4D9-3C82-D026-1125-CE9C88A5A439}"/>
                </a:ext>
              </a:extLst>
            </p:cNvPr>
            <p:cNvSpPr/>
            <p:nvPr/>
          </p:nvSpPr>
          <p:spPr>
            <a:xfrm>
              <a:off x="3184156" y="5596087"/>
              <a:ext cx="1778189" cy="693181"/>
            </a:xfrm>
            <a:prstGeom prst="roundRect">
              <a:avLst>
                <a:gd name="adj" fmla="val 50000"/>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B582411D-DCB7-0269-83D6-29F32CC6D514}"/>
                </a:ext>
              </a:extLst>
            </p:cNvPr>
            <p:cNvSpPr/>
            <p:nvPr/>
          </p:nvSpPr>
          <p:spPr>
            <a:xfrm>
              <a:off x="5067765" y="5596087"/>
              <a:ext cx="1778189" cy="693181"/>
            </a:xfrm>
            <a:prstGeom prst="roundRect">
              <a:avLst>
                <a:gd name="adj" fmla="val 50000"/>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385A657A-94DC-C456-3C67-6D74A6E454D2}"/>
                </a:ext>
              </a:extLst>
            </p:cNvPr>
            <p:cNvSpPr/>
            <p:nvPr/>
          </p:nvSpPr>
          <p:spPr>
            <a:xfrm>
              <a:off x="6951374" y="5596087"/>
              <a:ext cx="1778189" cy="693181"/>
            </a:xfrm>
            <a:prstGeom prst="roundRect">
              <a:avLst>
                <a:gd name="adj" fmla="val 50000"/>
              </a:avLst>
            </a:prstGeom>
            <a:solidFill>
              <a:schemeClr val="bg1"/>
            </a:solidFill>
            <a:ln>
              <a:noFill/>
            </a:ln>
            <a:effectLst>
              <a:outerShdw blurRad="127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组合 32">
            <a:extLst>
              <a:ext uri="{FF2B5EF4-FFF2-40B4-BE49-F238E27FC236}">
                <a16:creationId xmlns:a16="http://schemas.microsoft.com/office/drawing/2014/main" id="{6FAA5B73-54CC-CF1C-9AC1-12EA0682093F}"/>
              </a:ext>
            </a:extLst>
          </p:cNvPr>
          <p:cNvGrpSpPr/>
          <p:nvPr/>
        </p:nvGrpSpPr>
        <p:grpSpPr>
          <a:xfrm>
            <a:off x="4197884" y="3540871"/>
            <a:ext cx="1415772" cy="674887"/>
            <a:chOff x="4197884" y="3504273"/>
            <a:chExt cx="1415772" cy="674887"/>
          </a:xfrm>
        </p:grpSpPr>
        <p:sp>
          <p:nvSpPr>
            <p:cNvPr id="31" name="文本框 30">
              <a:extLst>
                <a:ext uri="{FF2B5EF4-FFF2-40B4-BE49-F238E27FC236}">
                  <a16:creationId xmlns:a16="http://schemas.microsoft.com/office/drawing/2014/main" id="{7847B4FD-6D9D-0780-B50D-25E6CA19944E}"/>
                </a:ext>
              </a:extLst>
            </p:cNvPr>
            <p:cNvSpPr txBox="1"/>
            <p:nvPr/>
          </p:nvSpPr>
          <p:spPr>
            <a:xfrm>
              <a:off x="4197884" y="3504273"/>
              <a:ext cx="1415772" cy="461665"/>
            </a:xfrm>
            <a:prstGeom prst="rect">
              <a:avLst/>
            </a:prstGeom>
            <a:noFill/>
          </p:spPr>
          <p:txBody>
            <a:bodyPr wrap="none" rtlCol="0">
              <a:spAutoFit/>
            </a:bodyPr>
            <a:lstStyle/>
            <a:p>
              <a:pPr algn="ctr"/>
              <a:r>
                <a:rPr lang="zh-CN" alt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产品现状</a:t>
              </a:r>
              <a:endParaRPr 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文本框 31">
              <a:extLst>
                <a:ext uri="{FF2B5EF4-FFF2-40B4-BE49-F238E27FC236}">
                  <a16:creationId xmlns:a16="http://schemas.microsoft.com/office/drawing/2014/main" id="{0D4DE1E5-4A28-31D4-8BC3-6DF7A2DDCD21}"/>
                </a:ext>
              </a:extLst>
            </p:cNvPr>
            <p:cNvSpPr txBox="1"/>
            <p:nvPr/>
          </p:nvSpPr>
          <p:spPr>
            <a:xfrm>
              <a:off x="4343757" y="3925244"/>
              <a:ext cx="1124026" cy="253916"/>
            </a:xfrm>
            <a:prstGeom prst="rect">
              <a:avLst/>
            </a:prstGeom>
            <a:noFill/>
          </p:spPr>
          <p:txBody>
            <a:bodyPr wrap="none" rtlCol="0">
              <a:spAutoFit/>
            </a:bodyPr>
            <a:lstStyle/>
            <a:p>
              <a:pPr algn="ctr"/>
              <a:r>
                <a:rPr lang="en-US" altLang="zh-CN" sz="1050" dirty="0">
                  <a:solidFill>
                    <a:schemeClr val="bg1"/>
                  </a:solidFill>
                  <a:latin typeface="+mn-ea"/>
                </a:rPr>
                <a:t>Product status</a:t>
              </a:r>
              <a:endParaRPr lang="en-US" sz="1050" dirty="0">
                <a:solidFill>
                  <a:schemeClr val="bg1"/>
                </a:solidFill>
                <a:latin typeface="+mn-ea"/>
              </a:endParaRPr>
            </a:p>
          </p:txBody>
        </p:sp>
      </p:grpSp>
      <p:grpSp>
        <p:nvGrpSpPr>
          <p:cNvPr id="34" name="组合 33">
            <a:extLst>
              <a:ext uri="{FF2B5EF4-FFF2-40B4-BE49-F238E27FC236}">
                <a16:creationId xmlns:a16="http://schemas.microsoft.com/office/drawing/2014/main" id="{6625583B-743F-0776-D6B2-14E81F7F45FA}"/>
              </a:ext>
            </a:extLst>
          </p:cNvPr>
          <p:cNvGrpSpPr/>
          <p:nvPr/>
        </p:nvGrpSpPr>
        <p:grpSpPr>
          <a:xfrm>
            <a:off x="6447592" y="3540871"/>
            <a:ext cx="1492716" cy="674887"/>
            <a:chOff x="4159412" y="3504273"/>
            <a:chExt cx="1492716" cy="674887"/>
          </a:xfrm>
        </p:grpSpPr>
        <p:sp>
          <p:nvSpPr>
            <p:cNvPr id="35" name="文本框 34">
              <a:extLst>
                <a:ext uri="{FF2B5EF4-FFF2-40B4-BE49-F238E27FC236}">
                  <a16:creationId xmlns:a16="http://schemas.microsoft.com/office/drawing/2014/main" id="{34466F50-DD60-D570-847F-241B0B782F36}"/>
                </a:ext>
              </a:extLst>
            </p:cNvPr>
            <p:cNvSpPr txBox="1"/>
            <p:nvPr/>
          </p:nvSpPr>
          <p:spPr>
            <a:xfrm>
              <a:off x="4159412" y="3504273"/>
              <a:ext cx="1492716" cy="461665"/>
            </a:xfrm>
            <a:prstGeom prst="rect">
              <a:avLst/>
            </a:prstGeom>
            <a:noFill/>
          </p:spPr>
          <p:txBody>
            <a:bodyPr wrap="none" rtlCol="0">
              <a:spAutoFit/>
            </a:bodyPr>
            <a:lstStyle/>
            <a:p>
              <a:pPr algn="ctr"/>
              <a:r>
                <a:rPr lang="zh-CN" alt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品牌</a:t>
              </a:r>
              <a:r>
                <a:rPr lang="en-US" altLang="zh-CN"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DNA</a:t>
              </a:r>
              <a:endParaRPr lang="en-US"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文本框 35">
              <a:extLst>
                <a:ext uri="{FF2B5EF4-FFF2-40B4-BE49-F238E27FC236}">
                  <a16:creationId xmlns:a16="http://schemas.microsoft.com/office/drawing/2014/main" id="{4A12E499-4419-1FB0-6556-D2F8A654C53B}"/>
                </a:ext>
              </a:extLst>
            </p:cNvPr>
            <p:cNvSpPr txBox="1"/>
            <p:nvPr/>
          </p:nvSpPr>
          <p:spPr>
            <a:xfrm>
              <a:off x="4400663" y="3925244"/>
              <a:ext cx="1010213" cy="253916"/>
            </a:xfrm>
            <a:prstGeom prst="rect">
              <a:avLst/>
            </a:prstGeom>
            <a:noFill/>
          </p:spPr>
          <p:txBody>
            <a:bodyPr wrap="none" rtlCol="0">
              <a:spAutoFit/>
            </a:bodyPr>
            <a:lstStyle/>
            <a:p>
              <a:pPr algn="ctr"/>
              <a:r>
                <a:rPr lang="en-US" altLang="zh-CN" sz="1050" dirty="0">
                  <a:solidFill>
                    <a:schemeClr val="bg1"/>
                  </a:solidFill>
                  <a:latin typeface="+mn-ea"/>
                </a:rPr>
                <a:t>Product DNA</a:t>
              </a:r>
              <a:endParaRPr lang="en-US" sz="1050" dirty="0">
                <a:solidFill>
                  <a:schemeClr val="bg1"/>
                </a:solidFill>
                <a:latin typeface="+mn-ea"/>
              </a:endParaRPr>
            </a:p>
          </p:txBody>
        </p:sp>
      </p:grpSp>
      <p:sp>
        <p:nvSpPr>
          <p:cNvPr id="37" name="文本框 36">
            <a:extLst>
              <a:ext uri="{FF2B5EF4-FFF2-40B4-BE49-F238E27FC236}">
                <a16:creationId xmlns:a16="http://schemas.microsoft.com/office/drawing/2014/main" id="{AE319D62-B297-5883-EB03-CE93EB55B8D9}"/>
              </a:ext>
            </a:extLst>
          </p:cNvPr>
          <p:cNvSpPr txBox="1"/>
          <p:nvPr/>
        </p:nvSpPr>
        <p:spPr>
          <a:xfrm>
            <a:off x="2229824" y="3033635"/>
            <a:ext cx="1107997"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展示层面</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BD99A850-2A70-5271-E69F-69150C28C5A0}"/>
              </a:ext>
            </a:extLst>
          </p:cNvPr>
          <p:cNvSpPr txBox="1"/>
          <p:nvPr/>
        </p:nvSpPr>
        <p:spPr>
          <a:xfrm>
            <a:off x="785384" y="3033635"/>
            <a:ext cx="1359667" cy="499047"/>
          </a:xfrm>
          <a:prstGeom prst="rect">
            <a:avLst/>
          </a:prstGeom>
          <a:noFill/>
        </p:spPr>
        <p:txBody>
          <a:bodyPr wrap="none" rtlCol="0">
            <a:spAutoFit/>
          </a:bodyPr>
          <a:lstStyle/>
          <a:p>
            <a:pPr algn="r">
              <a:lnSpc>
                <a:spcPct val="130000"/>
              </a:lnSpc>
            </a:pPr>
            <a:r>
              <a:rPr lang="zh-CN" altLang="en-US" sz="1050" dirty="0">
                <a:solidFill>
                  <a:schemeClr val="tx1">
                    <a:alpha val="70000"/>
                  </a:schemeClr>
                </a:solidFill>
                <a:latin typeface="+mn-ea"/>
              </a:rPr>
              <a:t>设计辨识度低</a:t>
            </a:r>
            <a:endParaRPr lang="en-US" altLang="zh-CN" sz="1050" dirty="0">
              <a:solidFill>
                <a:schemeClr val="tx1">
                  <a:alpha val="70000"/>
                </a:schemeClr>
              </a:solidFill>
              <a:latin typeface="+mn-ea"/>
            </a:endParaRPr>
          </a:p>
          <a:p>
            <a:pPr algn="r">
              <a:lnSpc>
                <a:spcPct val="130000"/>
              </a:lnSpc>
            </a:pPr>
            <a:r>
              <a:rPr lang="zh-CN" altLang="en-US" sz="1050" dirty="0">
                <a:solidFill>
                  <a:schemeClr val="tx1">
                    <a:alpha val="70000"/>
                  </a:schemeClr>
                </a:solidFill>
                <a:latin typeface="+mn-ea"/>
              </a:rPr>
              <a:t>工具化</a:t>
            </a:r>
            <a:r>
              <a:rPr lang="en-US" altLang="zh-CN" sz="1050" dirty="0">
                <a:solidFill>
                  <a:schemeClr val="tx1">
                    <a:alpha val="70000"/>
                  </a:schemeClr>
                </a:solidFill>
                <a:latin typeface="+mn-ea"/>
              </a:rPr>
              <a:t>&amp;</a:t>
            </a:r>
            <a:r>
              <a:rPr lang="zh-CN" altLang="en-US" sz="1050" dirty="0">
                <a:solidFill>
                  <a:schemeClr val="tx1">
                    <a:alpha val="70000"/>
                  </a:schemeClr>
                </a:solidFill>
                <a:latin typeface="+mn-ea"/>
              </a:rPr>
              <a:t>操作不便捷</a:t>
            </a:r>
            <a:endParaRPr lang="en-US" sz="1050" dirty="0">
              <a:solidFill>
                <a:schemeClr val="tx1">
                  <a:alpha val="70000"/>
                </a:schemeClr>
              </a:solidFill>
              <a:latin typeface="+mn-ea"/>
            </a:endParaRPr>
          </a:p>
        </p:txBody>
      </p:sp>
      <p:sp>
        <p:nvSpPr>
          <p:cNvPr id="39" name="文本框 38">
            <a:extLst>
              <a:ext uri="{FF2B5EF4-FFF2-40B4-BE49-F238E27FC236}">
                <a16:creationId xmlns:a16="http://schemas.microsoft.com/office/drawing/2014/main" id="{DCEB3279-1780-8D16-9028-C7CAB676499D}"/>
              </a:ext>
            </a:extLst>
          </p:cNvPr>
          <p:cNvSpPr txBox="1"/>
          <p:nvPr/>
        </p:nvSpPr>
        <p:spPr>
          <a:xfrm>
            <a:off x="2229824" y="3687549"/>
            <a:ext cx="1107996"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传播层面</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868F314B-94CD-ED85-49DC-51D3838572C4}"/>
              </a:ext>
            </a:extLst>
          </p:cNvPr>
          <p:cNvSpPr txBox="1"/>
          <p:nvPr/>
        </p:nvSpPr>
        <p:spPr>
          <a:xfrm>
            <a:off x="479210" y="3687549"/>
            <a:ext cx="1665841" cy="288990"/>
          </a:xfrm>
          <a:prstGeom prst="rect">
            <a:avLst/>
          </a:prstGeom>
          <a:noFill/>
        </p:spPr>
        <p:txBody>
          <a:bodyPr wrap="none" rtlCol="0">
            <a:spAutoFit/>
          </a:bodyPr>
          <a:lstStyle/>
          <a:p>
            <a:pPr algn="r">
              <a:lnSpc>
                <a:spcPct val="130000"/>
              </a:lnSpc>
            </a:pPr>
            <a:r>
              <a:rPr lang="zh-CN" altLang="en-US" sz="1050" dirty="0">
                <a:solidFill>
                  <a:schemeClr val="tx1">
                    <a:alpha val="70000"/>
                  </a:schemeClr>
                </a:solidFill>
                <a:latin typeface="+mn-ea"/>
              </a:rPr>
              <a:t>品牌感知弱、缺少差异化</a:t>
            </a:r>
            <a:endParaRPr lang="en-US" sz="1050" dirty="0">
              <a:solidFill>
                <a:schemeClr val="tx1">
                  <a:alpha val="70000"/>
                </a:schemeClr>
              </a:solidFill>
              <a:latin typeface="+mn-ea"/>
            </a:endParaRPr>
          </a:p>
        </p:txBody>
      </p:sp>
      <p:sp>
        <p:nvSpPr>
          <p:cNvPr id="41" name="文本框 40">
            <a:extLst>
              <a:ext uri="{FF2B5EF4-FFF2-40B4-BE49-F238E27FC236}">
                <a16:creationId xmlns:a16="http://schemas.microsoft.com/office/drawing/2014/main" id="{C54D9BD3-2BFD-A4C7-E7F4-2E19F49BC476}"/>
              </a:ext>
            </a:extLst>
          </p:cNvPr>
          <p:cNvSpPr txBox="1"/>
          <p:nvPr/>
        </p:nvSpPr>
        <p:spPr>
          <a:xfrm>
            <a:off x="2229823" y="4341463"/>
            <a:ext cx="1107996"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用户心智</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E1D33BC0-A1B3-C563-2E42-03A34134CA5C}"/>
              </a:ext>
            </a:extLst>
          </p:cNvPr>
          <p:cNvSpPr txBox="1"/>
          <p:nvPr/>
        </p:nvSpPr>
        <p:spPr>
          <a:xfrm>
            <a:off x="1017819" y="4341463"/>
            <a:ext cx="1127232" cy="499047"/>
          </a:xfrm>
          <a:prstGeom prst="rect">
            <a:avLst/>
          </a:prstGeom>
          <a:noFill/>
        </p:spPr>
        <p:txBody>
          <a:bodyPr wrap="none" rtlCol="0">
            <a:spAutoFit/>
          </a:bodyPr>
          <a:lstStyle/>
          <a:p>
            <a:pPr algn="r">
              <a:lnSpc>
                <a:spcPct val="130000"/>
              </a:lnSpc>
            </a:pPr>
            <a:r>
              <a:rPr lang="zh-CN" altLang="en-US" sz="1050" dirty="0">
                <a:solidFill>
                  <a:schemeClr val="tx1">
                    <a:alpha val="70000"/>
                  </a:schemeClr>
                </a:solidFill>
                <a:latin typeface="+mn-ea"/>
              </a:rPr>
              <a:t>大部分潜在用户</a:t>
            </a:r>
            <a:endParaRPr lang="en-US" altLang="zh-CN" sz="1050" dirty="0">
              <a:solidFill>
                <a:schemeClr val="tx1">
                  <a:alpha val="70000"/>
                </a:schemeClr>
              </a:solidFill>
              <a:latin typeface="+mn-ea"/>
            </a:endParaRPr>
          </a:p>
          <a:p>
            <a:pPr algn="r">
              <a:lnSpc>
                <a:spcPct val="130000"/>
              </a:lnSpc>
            </a:pPr>
            <a:r>
              <a:rPr lang="zh-CN" altLang="en-US" sz="1050" dirty="0">
                <a:solidFill>
                  <a:schemeClr val="tx1">
                    <a:alpha val="70000"/>
                  </a:schemeClr>
                </a:solidFill>
                <a:latin typeface="+mn-ea"/>
              </a:rPr>
              <a:t>没有回收习惯</a:t>
            </a:r>
            <a:endParaRPr lang="en-US" sz="1050" dirty="0">
              <a:solidFill>
                <a:schemeClr val="tx1">
                  <a:alpha val="70000"/>
                </a:schemeClr>
              </a:solidFill>
              <a:latin typeface="+mn-ea"/>
            </a:endParaRPr>
          </a:p>
        </p:txBody>
      </p:sp>
      <p:sp>
        <p:nvSpPr>
          <p:cNvPr id="43" name="文本框 42">
            <a:extLst>
              <a:ext uri="{FF2B5EF4-FFF2-40B4-BE49-F238E27FC236}">
                <a16:creationId xmlns:a16="http://schemas.microsoft.com/office/drawing/2014/main" id="{FD2A86E8-F770-80FA-D444-256C36C70ED0}"/>
              </a:ext>
            </a:extLst>
          </p:cNvPr>
          <p:cNvSpPr txBox="1"/>
          <p:nvPr/>
        </p:nvSpPr>
        <p:spPr>
          <a:xfrm>
            <a:off x="8866653" y="3033635"/>
            <a:ext cx="1107997"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使命愿景</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142E8A76-2E30-F6CE-11AE-09AA49426962}"/>
              </a:ext>
            </a:extLst>
          </p:cNvPr>
          <p:cNvSpPr txBox="1"/>
          <p:nvPr/>
        </p:nvSpPr>
        <p:spPr>
          <a:xfrm>
            <a:off x="8866653" y="3687549"/>
            <a:ext cx="1107996"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核心价值</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2CE9C3B0-D138-9BF6-FD12-9693D647C2BA}"/>
              </a:ext>
            </a:extLst>
          </p:cNvPr>
          <p:cNvSpPr txBox="1"/>
          <p:nvPr/>
        </p:nvSpPr>
        <p:spPr>
          <a:xfrm>
            <a:off x="8866654" y="4341463"/>
            <a:ext cx="1107996"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品牌特征</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1B420F7A-58FF-5C0F-9729-6E3960C00F07}"/>
              </a:ext>
            </a:extLst>
          </p:cNvPr>
          <p:cNvSpPr txBox="1"/>
          <p:nvPr/>
        </p:nvSpPr>
        <p:spPr>
          <a:xfrm>
            <a:off x="10046949" y="3033635"/>
            <a:ext cx="1531188" cy="288990"/>
          </a:xfrm>
          <a:prstGeom prst="rect">
            <a:avLst/>
          </a:prstGeom>
          <a:noFill/>
        </p:spPr>
        <p:txBody>
          <a:bodyPr wrap="none" rtlCol="0">
            <a:spAutoFit/>
          </a:bodyPr>
          <a:lstStyle/>
          <a:p>
            <a:pPr>
              <a:lnSpc>
                <a:spcPct val="130000"/>
              </a:lnSpc>
            </a:pPr>
            <a:r>
              <a:rPr lang="zh-CN" altLang="en-US" sz="1050" dirty="0">
                <a:solidFill>
                  <a:schemeClr val="tx1">
                    <a:alpha val="70000"/>
                  </a:schemeClr>
                </a:solidFill>
                <a:latin typeface="+mn-ea"/>
              </a:rPr>
              <a:t>让闲置不用都物尽其用</a:t>
            </a:r>
            <a:endParaRPr lang="en-US" sz="1050" dirty="0">
              <a:solidFill>
                <a:schemeClr val="tx1">
                  <a:alpha val="70000"/>
                </a:schemeClr>
              </a:solidFill>
              <a:latin typeface="+mn-ea"/>
            </a:endParaRPr>
          </a:p>
        </p:txBody>
      </p:sp>
      <p:sp>
        <p:nvSpPr>
          <p:cNvPr id="47" name="文本框 46">
            <a:extLst>
              <a:ext uri="{FF2B5EF4-FFF2-40B4-BE49-F238E27FC236}">
                <a16:creationId xmlns:a16="http://schemas.microsoft.com/office/drawing/2014/main" id="{0543F393-E503-94F0-FF3C-BA6D0E8ED8D7}"/>
              </a:ext>
            </a:extLst>
          </p:cNvPr>
          <p:cNvSpPr txBox="1"/>
          <p:nvPr/>
        </p:nvSpPr>
        <p:spPr>
          <a:xfrm>
            <a:off x="10046949" y="3687549"/>
            <a:ext cx="1452642" cy="499047"/>
          </a:xfrm>
          <a:prstGeom prst="rect">
            <a:avLst/>
          </a:prstGeom>
          <a:noFill/>
        </p:spPr>
        <p:txBody>
          <a:bodyPr wrap="none" rtlCol="0">
            <a:spAutoFit/>
          </a:bodyPr>
          <a:lstStyle/>
          <a:p>
            <a:pPr>
              <a:lnSpc>
                <a:spcPct val="130000"/>
              </a:lnSpc>
            </a:pPr>
            <a:r>
              <a:rPr lang="zh-CN" altLang="en-US" sz="1050" dirty="0">
                <a:solidFill>
                  <a:schemeClr val="tx1">
                    <a:alpha val="70000"/>
                  </a:schemeClr>
                </a:solidFill>
                <a:latin typeface="+mn-ea"/>
              </a:rPr>
              <a:t>给用户提供“安全、高</a:t>
            </a:r>
            <a:endParaRPr lang="en-US" altLang="zh-CN" sz="1050" dirty="0">
              <a:solidFill>
                <a:schemeClr val="tx1">
                  <a:alpha val="70000"/>
                </a:schemeClr>
              </a:solidFill>
              <a:latin typeface="+mn-ea"/>
            </a:endParaRPr>
          </a:p>
          <a:p>
            <a:pPr>
              <a:lnSpc>
                <a:spcPct val="130000"/>
              </a:lnSpc>
            </a:pPr>
            <a:r>
              <a:rPr lang="zh-CN" altLang="en-US" sz="1050" dirty="0">
                <a:solidFill>
                  <a:schemeClr val="tx1">
                    <a:alpha val="70000"/>
                  </a:schemeClr>
                </a:solidFill>
                <a:latin typeface="+mn-ea"/>
              </a:rPr>
              <a:t>价、便捷”的服务</a:t>
            </a:r>
            <a:endParaRPr lang="en-US" sz="1050" dirty="0">
              <a:solidFill>
                <a:schemeClr val="tx1">
                  <a:alpha val="70000"/>
                </a:schemeClr>
              </a:solidFill>
              <a:latin typeface="+mn-ea"/>
            </a:endParaRPr>
          </a:p>
        </p:txBody>
      </p:sp>
      <p:sp>
        <p:nvSpPr>
          <p:cNvPr id="48" name="文本框 47">
            <a:extLst>
              <a:ext uri="{FF2B5EF4-FFF2-40B4-BE49-F238E27FC236}">
                <a16:creationId xmlns:a16="http://schemas.microsoft.com/office/drawing/2014/main" id="{48B5E325-D9D2-5CF4-468F-D4A2CECC9B02}"/>
              </a:ext>
            </a:extLst>
          </p:cNvPr>
          <p:cNvSpPr txBox="1"/>
          <p:nvPr/>
        </p:nvSpPr>
        <p:spPr>
          <a:xfrm>
            <a:off x="10046949" y="4341463"/>
            <a:ext cx="1396536" cy="288990"/>
          </a:xfrm>
          <a:prstGeom prst="rect">
            <a:avLst/>
          </a:prstGeom>
          <a:noFill/>
        </p:spPr>
        <p:txBody>
          <a:bodyPr wrap="none" rtlCol="0">
            <a:spAutoFit/>
          </a:bodyPr>
          <a:lstStyle/>
          <a:p>
            <a:pPr>
              <a:lnSpc>
                <a:spcPct val="130000"/>
              </a:lnSpc>
            </a:pPr>
            <a:r>
              <a:rPr lang="zh-CN" altLang="en-US" sz="1050" dirty="0">
                <a:solidFill>
                  <a:schemeClr val="tx1">
                    <a:alpha val="70000"/>
                  </a:schemeClr>
                </a:solidFill>
                <a:latin typeface="+mn-ea"/>
              </a:rPr>
              <a:t>专业、便捷、年轻化</a:t>
            </a:r>
            <a:endParaRPr lang="en-US" sz="1050" dirty="0">
              <a:solidFill>
                <a:schemeClr val="tx1">
                  <a:alpha val="70000"/>
                </a:schemeClr>
              </a:solidFill>
              <a:latin typeface="+mn-ea"/>
            </a:endParaRPr>
          </a:p>
        </p:txBody>
      </p:sp>
      <p:sp>
        <p:nvSpPr>
          <p:cNvPr id="49" name="文本框 48">
            <a:extLst>
              <a:ext uri="{FF2B5EF4-FFF2-40B4-BE49-F238E27FC236}">
                <a16:creationId xmlns:a16="http://schemas.microsoft.com/office/drawing/2014/main" id="{2A458253-5FB9-2045-BC94-0AD94577FA39}"/>
              </a:ext>
            </a:extLst>
          </p:cNvPr>
          <p:cNvSpPr txBox="1"/>
          <p:nvPr/>
        </p:nvSpPr>
        <p:spPr>
          <a:xfrm>
            <a:off x="3490738" y="5788684"/>
            <a:ext cx="1338828"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结构不清晰</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17EF3525-8B04-0C0A-95F1-0439A89A465A}"/>
              </a:ext>
            </a:extLst>
          </p:cNvPr>
          <p:cNvSpPr txBox="1"/>
          <p:nvPr/>
        </p:nvSpPr>
        <p:spPr>
          <a:xfrm>
            <a:off x="5374460" y="5788684"/>
            <a:ext cx="1338829"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品牌感知弱</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423CC31B-3006-6C28-E61A-E2B95A35950A}"/>
              </a:ext>
            </a:extLst>
          </p:cNvPr>
          <p:cNvSpPr txBox="1"/>
          <p:nvPr/>
        </p:nvSpPr>
        <p:spPr>
          <a:xfrm>
            <a:off x="7389758" y="5788684"/>
            <a:ext cx="1338828"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体验不友好</a:t>
            </a:r>
            <a:endParaRPr lang="en-US" altLang="zh-CN"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4EB892E4-2A00-E7D5-3B2F-7BE87A736B85}"/>
              </a:ext>
            </a:extLst>
          </p:cNvPr>
          <p:cNvSpPr txBox="1"/>
          <p:nvPr/>
        </p:nvSpPr>
        <p:spPr>
          <a:xfrm>
            <a:off x="4094565" y="1464467"/>
            <a:ext cx="646331" cy="646331"/>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用户</a:t>
            </a:r>
            <a:endParaRPr lang="en-US" altLang="zh-CN" dirty="0">
              <a:latin typeface="OPPOSans B" panose="00020600040101010101" pitchFamily="18" charset="-122"/>
              <a:ea typeface="OPPOSans B" panose="00020600040101010101" pitchFamily="18" charset="-122"/>
              <a:cs typeface="OPPOSans B" panose="00020600040101010101" pitchFamily="18" charset="-122"/>
            </a:endParaRPr>
          </a:p>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调研</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698A87F1-5CF1-E18E-8D32-DC39FF22B1F5}"/>
              </a:ext>
            </a:extLst>
          </p:cNvPr>
          <p:cNvSpPr txBox="1"/>
          <p:nvPr/>
        </p:nvSpPr>
        <p:spPr>
          <a:xfrm>
            <a:off x="5144615" y="1464467"/>
            <a:ext cx="646331" cy="646331"/>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业务</a:t>
            </a:r>
            <a:endParaRPr lang="en-US" altLang="zh-CN" dirty="0">
              <a:latin typeface="OPPOSans B" panose="00020600040101010101" pitchFamily="18" charset="-122"/>
              <a:ea typeface="OPPOSans B" panose="00020600040101010101" pitchFamily="18" charset="-122"/>
              <a:cs typeface="OPPOSans B" panose="00020600040101010101" pitchFamily="18" charset="-122"/>
            </a:endParaRPr>
          </a:p>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梳理</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4" name="文本框 53">
            <a:extLst>
              <a:ext uri="{FF2B5EF4-FFF2-40B4-BE49-F238E27FC236}">
                <a16:creationId xmlns:a16="http://schemas.microsoft.com/office/drawing/2014/main" id="{C668E352-6645-7994-A9CF-25B12478C36D}"/>
              </a:ext>
            </a:extLst>
          </p:cNvPr>
          <p:cNvSpPr txBox="1"/>
          <p:nvPr/>
        </p:nvSpPr>
        <p:spPr>
          <a:xfrm>
            <a:off x="6247112" y="1464467"/>
            <a:ext cx="646331" cy="646331"/>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行业</a:t>
            </a:r>
            <a:endParaRPr lang="en-US" altLang="zh-CN" dirty="0">
              <a:latin typeface="OPPOSans B" panose="00020600040101010101" pitchFamily="18" charset="-122"/>
              <a:ea typeface="OPPOSans B" panose="00020600040101010101" pitchFamily="18" charset="-122"/>
              <a:cs typeface="OPPOSans B" panose="00020600040101010101" pitchFamily="18" charset="-122"/>
            </a:endParaRPr>
          </a:p>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趋势</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B1684B70-EC60-03A1-10F1-16306A7317DE}"/>
              </a:ext>
            </a:extLst>
          </p:cNvPr>
          <p:cNvSpPr txBox="1"/>
          <p:nvPr/>
        </p:nvSpPr>
        <p:spPr>
          <a:xfrm>
            <a:off x="7338223" y="1464467"/>
            <a:ext cx="646331" cy="646331"/>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数据</a:t>
            </a:r>
            <a:endParaRPr lang="en-US" altLang="zh-CN" dirty="0">
              <a:latin typeface="OPPOSans B" panose="00020600040101010101" pitchFamily="18" charset="-122"/>
              <a:ea typeface="OPPOSans B" panose="00020600040101010101" pitchFamily="18" charset="-122"/>
              <a:cs typeface="OPPOSans B" panose="00020600040101010101" pitchFamily="18" charset="-122"/>
            </a:endParaRPr>
          </a:p>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分析</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2186623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EC5BCCA-71D1-EF91-BB33-15524F41A8A2}"/>
              </a:ext>
            </a:extLst>
          </p:cNvPr>
          <p:cNvSpPr txBox="1"/>
          <p:nvPr/>
        </p:nvSpPr>
        <p:spPr>
          <a:xfrm>
            <a:off x="4222731" y="532825"/>
            <a:ext cx="3746539"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t>节省</a:t>
            </a:r>
            <a:r>
              <a:rPr lang="en-US" altLang="zh-CN" sz="3200" dirty="0"/>
              <a:t>2</a:t>
            </a:r>
            <a:r>
              <a:rPr lang="zh-CN" altLang="en-US" sz="3200" dirty="0"/>
              <a:t>小时重复工作</a:t>
            </a:r>
            <a:endParaRPr lang="en-US" sz="3200" dirty="0"/>
          </a:p>
        </p:txBody>
      </p:sp>
      <p:sp>
        <p:nvSpPr>
          <p:cNvPr id="6" name="矩形: 圆角 5">
            <a:extLst>
              <a:ext uri="{FF2B5EF4-FFF2-40B4-BE49-F238E27FC236}">
                <a16:creationId xmlns:a16="http://schemas.microsoft.com/office/drawing/2014/main" id="{3FD4CF29-C049-4A13-E6DF-86B999D58D8D}"/>
              </a:ext>
            </a:extLst>
          </p:cNvPr>
          <p:cNvSpPr/>
          <p:nvPr/>
        </p:nvSpPr>
        <p:spPr>
          <a:xfrm>
            <a:off x="736560" y="2590780"/>
            <a:ext cx="1676440" cy="1676440"/>
          </a:xfrm>
          <a:prstGeom prst="roundRect">
            <a:avLst>
              <a:gd name="adj" fmla="val 50000"/>
            </a:avLst>
          </a:prstGeom>
          <a:gradFill>
            <a:gsLst>
              <a:gs pos="100000">
                <a:srgbClr val="E31D19"/>
              </a:gs>
              <a:gs pos="0">
                <a:srgbClr val="E31D19">
                  <a:lumMod val="60000"/>
                  <a:lumOff val="40000"/>
                </a:srgbClr>
              </a:gs>
            </a:gsLst>
            <a:lin ang="2700000" scaled="0"/>
          </a:gra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CD9BC6B2-8B33-61AD-DD1D-CB4217C648BF}"/>
              </a:ext>
            </a:extLst>
          </p:cNvPr>
          <p:cNvSpPr/>
          <p:nvPr/>
        </p:nvSpPr>
        <p:spPr>
          <a:xfrm>
            <a:off x="9779000" y="2590780"/>
            <a:ext cx="1676440" cy="1676440"/>
          </a:xfrm>
          <a:prstGeom prst="roundRect">
            <a:avLst>
              <a:gd name="adj" fmla="val 50000"/>
            </a:avLst>
          </a:prstGeom>
          <a:gradFill>
            <a:gsLst>
              <a:gs pos="100000">
                <a:schemeClr val="tx1"/>
              </a:gs>
              <a:gs pos="0">
                <a:schemeClr val="tx1">
                  <a:lumMod val="60000"/>
                  <a:lumOff val="40000"/>
                </a:schemeClr>
              </a:gs>
            </a:gsLst>
            <a:lin ang="2700000" scaled="0"/>
          </a:gradFill>
          <a:ln>
            <a:noFill/>
          </a:ln>
          <a:effectLst>
            <a:outerShdw blurRad="241300" dist="127000" dir="5400000" sx="102000" sy="102000" algn="t"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形状 9">
            <a:extLst>
              <a:ext uri="{FF2B5EF4-FFF2-40B4-BE49-F238E27FC236}">
                <a16:creationId xmlns:a16="http://schemas.microsoft.com/office/drawing/2014/main" id="{3AF0ED46-D3D9-59B2-4F7D-94CB6E27EA92}"/>
              </a:ext>
            </a:extLst>
          </p:cNvPr>
          <p:cNvSpPr/>
          <p:nvPr/>
        </p:nvSpPr>
        <p:spPr>
          <a:xfrm>
            <a:off x="1676400" y="770274"/>
            <a:ext cx="2622550" cy="5317452"/>
          </a:xfrm>
          <a:custGeom>
            <a:avLst/>
            <a:gdLst>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 name="connsiteX5" fmla="*/ 0 w 2622550"/>
              <a:gd name="connsiteY5" fmla="*/ 4233526 h 5317452"/>
              <a:gd name="connsiteX6" fmla="*/ 1098550 w 2622550"/>
              <a:gd name="connsiteY6" fmla="*/ 4233526 h 5317452"/>
              <a:gd name="connsiteX7" fmla="*/ 1098550 w 2622550"/>
              <a:gd name="connsiteY7" fmla="*/ 982326 h 5317452"/>
              <a:gd name="connsiteX8" fmla="*/ 0 w 2622550"/>
              <a:gd name="connsiteY8" fmla="*/ 982326 h 5317452"/>
              <a:gd name="connsiteX0" fmla="*/ 1098550 w 2622550"/>
              <a:gd name="connsiteY0" fmla="*/ 4233526 h 5317452"/>
              <a:gd name="connsiteX1" fmla="*/ 1098550 w 2622550"/>
              <a:gd name="connsiteY1" fmla="*/ 982326 h 5317452"/>
              <a:gd name="connsiteX2" fmla="*/ 0 w 2622550"/>
              <a:gd name="connsiteY2" fmla="*/ 982326 h 5317452"/>
              <a:gd name="connsiteX3" fmla="*/ 0 w 2622550"/>
              <a:gd name="connsiteY3" fmla="*/ 0 h 5317452"/>
              <a:gd name="connsiteX4" fmla="*/ 233936 w 2622550"/>
              <a:gd name="connsiteY4" fmla="*/ 11813 h 5317452"/>
              <a:gd name="connsiteX5" fmla="*/ 2622550 w 2622550"/>
              <a:gd name="connsiteY5" fmla="*/ 2658726 h 5317452"/>
              <a:gd name="connsiteX6" fmla="*/ 233936 w 2622550"/>
              <a:gd name="connsiteY6" fmla="*/ 5305640 h 5317452"/>
              <a:gd name="connsiteX7" fmla="*/ 0 w 2622550"/>
              <a:gd name="connsiteY7" fmla="*/ 5317452 h 5317452"/>
              <a:gd name="connsiteX8" fmla="*/ 0 w 2622550"/>
              <a:gd name="connsiteY8" fmla="*/ 4233526 h 5317452"/>
              <a:gd name="connsiteX9" fmla="*/ 1189990 w 2622550"/>
              <a:gd name="connsiteY9" fmla="*/ 4324966 h 5317452"/>
              <a:gd name="connsiteX0" fmla="*/ 1098550 w 2622550"/>
              <a:gd name="connsiteY0" fmla="*/ 4233526 h 5317452"/>
              <a:gd name="connsiteX1" fmla="*/ 0 w 2622550"/>
              <a:gd name="connsiteY1" fmla="*/ 982326 h 5317452"/>
              <a:gd name="connsiteX2" fmla="*/ 0 w 2622550"/>
              <a:gd name="connsiteY2" fmla="*/ 0 h 5317452"/>
              <a:gd name="connsiteX3" fmla="*/ 233936 w 2622550"/>
              <a:gd name="connsiteY3" fmla="*/ 11813 h 5317452"/>
              <a:gd name="connsiteX4" fmla="*/ 2622550 w 2622550"/>
              <a:gd name="connsiteY4" fmla="*/ 2658726 h 5317452"/>
              <a:gd name="connsiteX5" fmla="*/ 233936 w 2622550"/>
              <a:gd name="connsiteY5" fmla="*/ 5305640 h 5317452"/>
              <a:gd name="connsiteX6" fmla="*/ 0 w 2622550"/>
              <a:gd name="connsiteY6" fmla="*/ 5317452 h 5317452"/>
              <a:gd name="connsiteX7" fmla="*/ 0 w 2622550"/>
              <a:gd name="connsiteY7" fmla="*/ 4233526 h 5317452"/>
              <a:gd name="connsiteX8" fmla="*/ 1189990 w 2622550"/>
              <a:gd name="connsiteY8"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7" fmla="*/ 1189990 w 2622550"/>
              <a:gd name="connsiteY7"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50" h="5317452">
                <a:moveTo>
                  <a:pt x="0" y="0"/>
                </a:moveTo>
                <a:lnTo>
                  <a:pt x="233936" y="11813"/>
                </a:lnTo>
                <a:cubicBezTo>
                  <a:pt x="1575585" y="148065"/>
                  <a:pt x="2622550" y="1281130"/>
                  <a:pt x="2622550" y="2658726"/>
                </a:cubicBezTo>
                <a:cubicBezTo>
                  <a:pt x="2622550" y="4036322"/>
                  <a:pt x="1575585" y="5169388"/>
                  <a:pt x="233936" y="5305640"/>
                </a:cubicBezTo>
                <a:lnTo>
                  <a:pt x="0" y="5317452"/>
                </a:lnTo>
              </a:path>
            </a:pathLst>
          </a:custGeom>
          <a:noFill/>
          <a:ln w="12700">
            <a:gradFill>
              <a:gsLst>
                <a:gs pos="0">
                  <a:srgbClr val="E31D19">
                    <a:alpha val="0"/>
                  </a:srgbClr>
                </a:gs>
                <a:gs pos="50000">
                  <a:srgbClr val="E31D19"/>
                </a:gs>
                <a:gs pos="100000">
                  <a:srgbClr val="E31D19">
                    <a:alpha val="0"/>
                  </a:srgb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任意多边形: 形状 10">
            <a:extLst>
              <a:ext uri="{FF2B5EF4-FFF2-40B4-BE49-F238E27FC236}">
                <a16:creationId xmlns:a16="http://schemas.microsoft.com/office/drawing/2014/main" id="{57C62E6F-B35C-16C8-0949-121689E91A1B}"/>
              </a:ext>
            </a:extLst>
          </p:cNvPr>
          <p:cNvSpPr/>
          <p:nvPr/>
        </p:nvSpPr>
        <p:spPr>
          <a:xfrm>
            <a:off x="2050004" y="-672807"/>
            <a:ext cx="4045996" cy="8203614"/>
          </a:xfrm>
          <a:custGeom>
            <a:avLst/>
            <a:gdLst>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 name="connsiteX5" fmla="*/ 0 w 2622550"/>
              <a:gd name="connsiteY5" fmla="*/ 4233526 h 5317452"/>
              <a:gd name="connsiteX6" fmla="*/ 1098550 w 2622550"/>
              <a:gd name="connsiteY6" fmla="*/ 4233526 h 5317452"/>
              <a:gd name="connsiteX7" fmla="*/ 1098550 w 2622550"/>
              <a:gd name="connsiteY7" fmla="*/ 982326 h 5317452"/>
              <a:gd name="connsiteX8" fmla="*/ 0 w 2622550"/>
              <a:gd name="connsiteY8" fmla="*/ 982326 h 5317452"/>
              <a:gd name="connsiteX0" fmla="*/ 1098550 w 2622550"/>
              <a:gd name="connsiteY0" fmla="*/ 4233526 h 5317452"/>
              <a:gd name="connsiteX1" fmla="*/ 1098550 w 2622550"/>
              <a:gd name="connsiteY1" fmla="*/ 982326 h 5317452"/>
              <a:gd name="connsiteX2" fmla="*/ 0 w 2622550"/>
              <a:gd name="connsiteY2" fmla="*/ 982326 h 5317452"/>
              <a:gd name="connsiteX3" fmla="*/ 0 w 2622550"/>
              <a:gd name="connsiteY3" fmla="*/ 0 h 5317452"/>
              <a:gd name="connsiteX4" fmla="*/ 233936 w 2622550"/>
              <a:gd name="connsiteY4" fmla="*/ 11813 h 5317452"/>
              <a:gd name="connsiteX5" fmla="*/ 2622550 w 2622550"/>
              <a:gd name="connsiteY5" fmla="*/ 2658726 h 5317452"/>
              <a:gd name="connsiteX6" fmla="*/ 233936 w 2622550"/>
              <a:gd name="connsiteY6" fmla="*/ 5305640 h 5317452"/>
              <a:gd name="connsiteX7" fmla="*/ 0 w 2622550"/>
              <a:gd name="connsiteY7" fmla="*/ 5317452 h 5317452"/>
              <a:gd name="connsiteX8" fmla="*/ 0 w 2622550"/>
              <a:gd name="connsiteY8" fmla="*/ 4233526 h 5317452"/>
              <a:gd name="connsiteX9" fmla="*/ 1189990 w 2622550"/>
              <a:gd name="connsiteY9" fmla="*/ 4324966 h 5317452"/>
              <a:gd name="connsiteX0" fmla="*/ 1098550 w 2622550"/>
              <a:gd name="connsiteY0" fmla="*/ 4233526 h 5317452"/>
              <a:gd name="connsiteX1" fmla="*/ 0 w 2622550"/>
              <a:gd name="connsiteY1" fmla="*/ 982326 h 5317452"/>
              <a:gd name="connsiteX2" fmla="*/ 0 w 2622550"/>
              <a:gd name="connsiteY2" fmla="*/ 0 h 5317452"/>
              <a:gd name="connsiteX3" fmla="*/ 233936 w 2622550"/>
              <a:gd name="connsiteY3" fmla="*/ 11813 h 5317452"/>
              <a:gd name="connsiteX4" fmla="*/ 2622550 w 2622550"/>
              <a:gd name="connsiteY4" fmla="*/ 2658726 h 5317452"/>
              <a:gd name="connsiteX5" fmla="*/ 233936 w 2622550"/>
              <a:gd name="connsiteY5" fmla="*/ 5305640 h 5317452"/>
              <a:gd name="connsiteX6" fmla="*/ 0 w 2622550"/>
              <a:gd name="connsiteY6" fmla="*/ 5317452 h 5317452"/>
              <a:gd name="connsiteX7" fmla="*/ 0 w 2622550"/>
              <a:gd name="connsiteY7" fmla="*/ 4233526 h 5317452"/>
              <a:gd name="connsiteX8" fmla="*/ 1189990 w 2622550"/>
              <a:gd name="connsiteY8"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7" fmla="*/ 1189990 w 2622550"/>
              <a:gd name="connsiteY7"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50" h="5317452">
                <a:moveTo>
                  <a:pt x="0" y="0"/>
                </a:moveTo>
                <a:lnTo>
                  <a:pt x="233936" y="11813"/>
                </a:lnTo>
                <a:cubicBezTo>
                  <a:pt x="1575585" y="148065"/>
                  <a:pt x="2622550" y="1281130"/>
                  <a:pt x="2622550" y="2658726"/>
                </a:cubicBezTo>
                <a:cubicBezTo>
                  <a:pt x="2622550" y="4036322"/>
                  <a:pt x="1575585" y="5169388"/>
                  <a:pt x="233936" y="5305640"/>
                </a:cubicBezTo>
                <a:lnTo>
                  <a:pt x="0" y="5317452"/>
                </a:lnTo>
              </a:path>
            </a:pathLst>
          </a:custGeom>
          <a:noFill/>
          <a:ln w="12700">
            <a:gradFill>
              <a:gsLst>
                <a:gs pos="20000">
                  <a:srgbClr val="E31D19">
                    <a:alpha val="0"/>
                  </a:srgbClr>
                </a:gs>
                <a:gs pos="50000">
                  <a:srgbClr val="E31D19"/>
                </a:gs>
                <a:gs pos="85000">
                  <a:srgbClr val="E31D19">
                    <a:alpha val="0"/>
                  </a:srgb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组合 13">
            <a:extLst>
              <a:ext uri="{FF2B5EF4-FFF2-40B4-BE49-F238E27FC236}">
                <a16:creationId xmlns:a16="http://schemas.microsoft.com/office/drawing/2014/main" id="{8B6DE842-1637-D07E-E902-69CF3B2D573A}"/>
              </a:ext>
            </a:extLst>
          </p:cNvPr>
          <p:cNvGrpSpPr/>
          <p:nvPr/>
        </p:nvGrpSpPr>
        <p:grpSpPr>
          <a:xfrm flipH="1">
            <a:off x="6096000" y="-672807"/>
            <a:ext cx="4419600" cy="8203614"/>
            <a:chOff x="2614071" y="-672807"/>
            <a:chExt cx="4419600" cy="8203614"/>
          </a:xfrm>
        </p:grpSpPr>
        <p:sp>
          <p:nvSpPr>
            <p:cNvPr id="12" name="任意多边形: 形状 11">
              <a:extLst>
                <a:ext uri="{FF2B5EF4-FFF2-40B4-BE49-F238E27FC236}">
                  <a16:creationId xmlns:a16="http://schemas.microsoft.com/office/drawing/2014/main" id="{D12FA6F6-062A-ADB0-1FB6-F2126E9BA0C7}"/>
                </a:ext>
              </a:extLst>
            </p:cNvPr>
            <p:cNvSpPr/>
            <p:nvPr/>
          </p:nvSpPr>
          <p:spPr>
            <a:xfrm>
              <a:off x="2614071" y="770274"/>
              <a:ext cx="2622550" cy="5317452"/>
            </a:xfrm>
            <a:custGeom>
              <a:avLst/>
              <a:gdLst>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 name="connsiteX5" fmla="*/ 0 w 2622550"/>
                <a:gd name="connsiteY5" fmla="*/ 4233526 h 5317452"/>
                <a:gd name="connsiteX6" fmla="*/ 1098550 w 2622550"/>
                <a:gd name="connsiteY6" fmla="*/ 4233526 h 5317452"/>
                <a:gd name="connsiteX7" fmla="*/ 1098550 w 2622550"/>
                <a:gd name="connsiteY7" fmla="*/ 982326 h 5317452"/>
                <a:gd name="connsiteX8" fmla="*/ 0 w 2622550"/>
                <a:gd name="connsiteY8" fmla="*/ 982326 h 5317452"/>
                <a:gd name="connsiteX0" fmla="*/ 1098550 w 2622550"/>
                <a:gd name="connsiteY0" fmla="*/ 4233526 h 5317452"/>
                <a:gd name="connsiteX1" fmla="*/ 1098550 w 2622550"/>
                <a:gd name="connsiteY1" fmla="*/ 982326 h 5317452"/>
                <a:gd name="connsiteX2" fmla="*/ 0 w 2622550"/>
                <a:gd name="connsiteY2" fmla="*/ 982326 h 5317452"/>
                <a:gd name="connsiteX3" fmla="*/ 0 w 2622550"/>
                <a:gd name="connsiteY3" fmla="*/ 0 h 5317452"/>
                <a:gd name="connsiteX4" fmla="*/ 233936 w 2622550"/>
                <a:gd name="connsiteY4" fmla="*/ 11813 h 5317452"/>
                <a:gd name="connsiteX5" fmla="*/ 2622550 w 2622550"/>
                <a:gd name="connsiteY5" fmla="*/ 2658726 h 5317452"/>
                <a:gd name="connsiteX6" fmla="*/ 233936 w 2622550"/>
                <a:gd name="connsiteY6" fmla="*/ 5305640 h 5317452"/>
                <a:gd name="connsiteX7" fmla="*/ 0 w 2622550"/>
                <a:gd name="connsiteY7" fmla="*/ 5317452 h 5317452"/>
                <a:gd name="connsiteX8" fmla="*/ 0 w 2622550"/>
                <a:gd name="connsiteY8" fmla="*/ 4233526 h 5317452"/>
                <a:gd name="connsiteX9" fmla="*/ 1189990 w 2622550"/>
                <a:gd name="connsiteY9" fmla="*/ 4324966 h 5317452"/>
                <a:gd name="connsiteX0" fmla="*/ 1098550 w 2622550"/>
                <a:gd name="connsiteY0" fmla="*/ 4233526 h 5317452"/>
                <a:gd name="connsiteX1" fmla="*/ 0 w 2622550"/>
                <a:gd name="connsiteY1" fmla="*/ 982326 h 5317452"/>
                <a:gd name="connsiteX2" fmla="*/ 0 w 2622550"/>
                <a:gd name="connsiteY2" fmla="*/ 0 h 5317452"/>
                <a:gd name="connsiteX3" fmla="*/ 233936 w 2622550"/>
                <a:gd name="connsiteY3" fmla="*/ 11813 h 5317452"/>
                <a:gd name="connsiteX4" fmla="*/ 2622550 w 2622550"/>
                <a:gd name="connsiteY4" fmla="*/ 2658726 h 5317452"/>
                <a:gd name="connsiteX5" fmla="*/ 233936 w 2622550"/>
                <a:gd name="connsiteY5" fmla="*/ 5305640 h 5317452"/>
                <a:gd name="connsiteX6" fmla="*/ 0 w 2622550"/>
                <a:gd name="connsiteY6" fmla="*/ 5317452 h 5317452"/>
                <a:gd name="connsiteX7" fmla="*/ 0 w 2622550"/>
                <a:gd name="connsiteY7" fmla="*/ 4233526 h 5317452"/>
                <a:gd name="connsiteX8" fmla="*/ 1189990 w 2622550"/>
                <a:gd name="connsiteY8"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7" fmla="*/ 1189990 w 2622550"/>
                <a:gd name="connsiteY7"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50" h="5317452">
                  <a:moveTo>
                    <a:pt x="0" y="0"/>
                  </a:moveTo>
                  <a:lnTo>
                    <a:pt x="233936" y="11813"/>
                  </a:lnTo>
                  <a:cubicBezTo>
                    <a:pt x="1575585" y="148065"/>
                    <a:pt x="2622550" y="1281130"/>
                    <a:pt x="2622550" y="2658726"/>
                  </a:cubicBezTo>
                  <a:cubicBezTo>
                    <a:pt x="2622550" y="4036322"/>
                    <a:pt x="1575585" y="5169388"/>
                    <a:pt x="233936" y="5305640"/>
                  </a:cubicBezTo>
                  <a:lnTo>
                    <a:pt x="0" y="5317452"/>
                  </a:lnTo>
                </a:path>
              </a:pathLst>
            </a:custGeom>
            <a:noFill/>
            <a:ln w="12700">
              <a:gradFill>
                <a:gsLst>
                  <a:gs pos="0">
                    <a:schemeClr val="tx1">
                      <a:alpha val="0"/>
                    </a:schemeClr>
                  </a:gs>
                  <a:gs pos="50000">
                    <a:schemeClr val="tx1"/>
                  </a:gs>
                  <a:gs pos="100000">
                    <a:schemeClr val="tx1">
                      <a:alpha val="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任意多边形: 形状 12">
              <a:extLst>
                <a:ext uri="{FF2B5EF4-FFF2-40B4-BE49-F238E27FC236}">
                  <a16:creationId xmlns:a16="http://schemas.microsoft.com/office/drawing/2014/main" id="{17D28521-3EDE-321E-074C-9FFD85DEF38D}"/>
                </a:ext>
              </a:extLst>
            </p:cNvPr>
            <p:cNvSpPr/>
            <p:nvPr/>
          </p:nvSpPr>
          <p:spPr>
            <a:xfrm>
              <a:off x="2987675" y="-672807"/>
              <a:ext cx="4045996" cy="8203614"/>
            </a:xfrm>
            <a:custGeom>
              <a:avLst/>
              <a:gdLst>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 name="connsiteX5" fmla="*/ 0 w 2622550"/>
                <a:gd name="connsiteY5" fmla="*/ 4233526 h 5317452"/>
                <a:gd name="connsiteX6" fmla="*/ 1098550 w 2622550"/>
                <a:gd name="connsiteY6" fmla="*/ 4233526 h 5317452"/>
                <a:gd name="connsiteX7" fmla="*/ 1098550 w 2622550"/>
                <a:gd name="connsiteY7" fmla="*/ 982326 h 5317452"/>
                <a:gd name="connsiteX8" fmla="*/ 0 w 2622550"/>
                <a:gd name="connsiteY8" fmla="*/ 982326 h 5317452"/>
                <a:gd name="connsiteX0" fmla="*/ 1098550 w 2622550"/>
                <a:gd name="connsiteY0" fmla="*/ 4233526 h 5317452"/>
                <a:gd name="connsiteX1" fmla="*/ 1098550 w 2622550"/>
                <a:gd name="connsiteY1" fmla="*/ 982326 h 5317452"/>
                <a:gd name="connsiteX2" fmla="*/ 0 w 2622550"/>
                <a:gd name="connsiteY2" fmla="*/ 982326 h 5317452"/>
                <a:gd name="connsiteX3" fmla="*/ 0 w 2622550"/>
                <a:gd name="connsiteY3" fmla="*/ 0 h 5317452"/>
                <a:gd name="connsiteX4" fmla="*/ 233936 w 2622550"/>
                <a:gd name="connsiteY4" fmla="*/ 11813 h 5317452"/>
                <a:gd name="connsiteX5" fmla="*/ 2622550 w 2622550"/>
                <a:gd name="connsiteY5" fmla="*/ 2658726 h 5317452"/>
                <a:gd name="connsiteX6" fmla="*/ 233936 w 2622550"/>
                <a:gd name="connsiteY6" fmla="*/ 5305640 h 5317452"/>
                <a:gd name="connsiteX7" fmla="*/ 0 w 2622550"/>
                <a:gd name="connsiteY7" fmla="*/ 5317452 h 5317452"/>
                <a:gd name="connsiteX8" fmla="*/ 0 w 2622550"/>
                <a:gd name="connsiteY8" fmla="*/ 4233526 h 5317452"/>
                <a:gd name="connsiteX9" fmla="*/ 1189990 w 2622550"/>
                <a:gd name="connsiteY9" fmla="*/ 4324966 h 5317452"/>
                <a:gd name="connsiteX0" fmla="*/ 1098550 w 2622550"/>
                <a:gd name="connsiteY0" fmla="*/ 4233526 h 5317452"/>
                <a:gd name="connsiteX1" fmla="*/ 0 w 2622550"/>
                <a:gd name="connsiteY1" fmla="*/ 982326 h 5317452"/>
                <a:gd name="connsiteX2" fmla="*/ 0 w 2622550"/>
                <a:gd name="connsiteY2" fmla="*/ 0 h 5317452"/>
                <a:gd name="connsiteX3" fmla="*/ 233936 w 2622550"/>
                <a:gd name="connsiteY3" fmla="*/ 11813 h 5317452"/>
                <a:gd name="connsiteX4" fmla="*/ 2622550 w 2622550"/>
                <a:gd name="connsiteY4" fmla="*/ 2658726 h 5317452"/>
                <a:gd name="connsiteX5" fmla="*/ 233936 w 2622550"/>
                <a:gd name="connsiteY5" fmla="*/ 5305640 h 5317452"/>
                <a:gd name="connsiteX6" fmla="*/ 0 w 2622550"/>
                <a:gd name="connsiteY6" fmla="*/ 5317452 h 5317452"/>
                <a:gd name="connsiteX7" fmla="*/ 0 w 2622550"/>
                <a:gd name="connsiteY7" fmla="*/ 4233526 h 5317452"/>
                <a:gd name="connsiteX8" fmla="*/ 1189990 w 2622550"/>
                <a:gd name="connsiteY8"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7" fmla="*/ 1189990 w 2622550"/>
                <a:gd name="connsiteY7" fmla="*/ 432496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6" fmla="*/ 0 w 2622550"/>
                <a:gd name="connsiteY6" fmla="*/ 4233526 h 5317452"/>
                <a:gd name="connsiteX0" fmla="*/ 0 w 2622550"/>
                <a:gd name="connsiteY0" fmla="*/ 982326 h 5317452"/>
                <a:gd name="connsiteX1" fmla="*/ 0 w 2622550"/>
                <a:gd name="connsiteY1" fmla="*/ 0 h 5317452"/>
                <a:gd name="connsiteX2" fmla="*/ 233936 w 2622550"/>
                <a:gd name="connsiteY2" fmla="*/ 11813 h 5317452"/>
                <a:gd name="connsiteX3" fmla="*/ 2622550 w 2622550"/>
                <a:gd name="connsiteY3" fmla="*/ 2658726 h 5317452"/>
                <a:gd name="connsiteX4" fmla="*/ 233936 w 2622550"/>
                <a:gd name="connsiteY4" fmla="*/ 5305640 h 5317452"/>
                <a:gd name="connsiteX5" fmla="*/ 0 w 2622550"/>
                <a:gd name="connsiteY5" fmla="*/ 5317452 h 5317452"/>
                <a:gd name="connsiteX0" fmla="*/ 0 w 2622550"/>
                <a:gd name="connsiteY0" fmla="*/ 0 h 5317452"/>
                <a:gd name="connsiteX1" fmla="*/ 233936 w 2622550"/>
                <a:gd name="connsiteY1" fmla="*/ 11813 h 5317452"/>
                <a:gd name="connsiteX2" fmla="*/ 2622550 w 2622550"/>
                <a:gd name="connsiteY2" fmla="*/ 2658726 h 5317452"/>
                <a:gd name="connsiteX3" fmla="*/ 233936 w 2622550"/>
                <a:gd name="connsiteY3" fmla="*/ 5305640 h 5317452"/>
                <a:gd name="connsiteX4" fmla="*/ 0 w 2622550"/>
                <a:gd name="connsiteY4" fmla="*/ 5317452 h 531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50" h="5317452">
                  <a:moveTo>
                    <a:pt x="0" y="0"/>
                  </a:moveTo>
                  <a:lnTo>
                    <a:pt x="233936" y="11813"/>
                  </a:lnTo>
                  <a:cubicBezTo>
                    <a:pt x="1575585" y="148065"/>
                    <a:pt x="2622550" y="1281130"/>
                    <a:pt x="2622550" y="2658726"/>
                  </a:cubicBezTo>
                  <a:cubicBezTo>
                    <a:pt x="2622550" y="4036322"/>
                    <a:pt x="1575585" y="5169388"/>
                    <a:pt x="233936" y="5305640"/>
                  </a:cubicBezTo>
                  <a:lnTo>
                    <a:pt x="0" y="5317452"/>
                  </a:lnTo>
                </a:path>
              </a:pathLst>
            </a:custGeom>
            <a:noFill/>
            <a:ln w="12700">
              <a:gradFill>
                <a:gsLst>
                  <a:gs pos="20000">
                    <a:schemeClr val="tx1">
                      <a:alpha val="0"/>
                    </a:schemeClr>
                  </a:gs>
                  <a:gs pos="50000">
                    <a:schemeClr val="tx1"/>
                  </a:gs>
                  <a:gs pos="85000">
                    <a:schemeClr val="tx1">
                      <a:alpha val="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文本框 14">
            <a:extLst>
              <a:ext uri="{FF2B5EF4-FFF2-40B4-BE49-F238E27FC236}">
                <a16:creationId xmlns:a16="http://schemas.microsoft.com/office/drawing/2014/main" id="{76F26E33-16C8-FDD7-6A67-EC4B9500B208}"/>
              </a:ext>
            </a:extLst>
          </p:cNvPr>
          <p:cNvSpPr txBox="1"/>
          <p:nvPr/>
        </p:nvSpPr>
        <p:spPr>
          <a:xfrm>
            <a:off x="1123375" y="2840602"/>
            <a:ext cx="902811" cy="117679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lnSpc>
                <a:spcPct val="130000"/>
              </a:lnSpc>
            </a:pPr>
            <a:r>
              <a:rPr lang="zh-CN" altLang="en-US" sz="2800" dirty="0">
                <a:solidFill>
                  <a:schemeClr val="bg1"/>
                </a:solidFill>
                <a:effectLst/>
              </a:rPr>
              <a:t>焕新</a:t>
            </a:r>
            <a:endParaRPr lang="en-US" altLang="zh-CN" sz="2800" dirty="0">
              <a:solidFill>
                <a:schemeClr val="bg1"/>
              </a:solidFill>
              <a:effectLst/>
            </a:endParaRPr>
          </a:p>
          <a:p>
            <a:pPr algn="ctr">
              <a:lnSpc>
                <a:spcPct val="130000"/>
              </a:lnSpc>
            </a:pPr>
            <a:r>
              <a:rPr lang="zh-CN" altLang="en-US" sz="2800" dirty="0">
                <a:solidFill>
                  <a:schemeClr val="bg1"/>
                </a:solidFill>
                <a:effectLst/>
              </a:rPr>
              <a:t>生活</a:t>
            </a:r>
            <a:endParaRPr lang="en-US" sz="2800" dirty="0">
              <a:solidFill>
                <a:schemeClr val="bg1"/>
              </a:solidFill>
              <a:effectLst/>
            </a:endParaRPr>
          </a:p>
        </p:txBody>
      </p:sp>
      <p:sp>
        <p:nvSpPr>
          <p:cNvPr id="16" name="文本框 15">
            <a:extLst>
              <a:ext uri="{FF2B5EF4-FFF2-40B4-BE49-F238E27FC236}">
                <a16:creationId xmlns:a16="http://schemas.microsoft.com/office/drawing/2014/main" id="{4DD71E44-D630-4E43-F7CD-F2BFCF6F208F}"/>
              </a:ext>
            </a:extLst>
          </p:cNvPr>
          <p:cNvSpPr txBox="1"/>
          <p:nvPr/>
        </p:nvSpPr>
        <p:spPr>
          <a:xfrm>
            <a:off x="10165815" y="2840602"/>
            <a:ext cx="902811" cy="117679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lnSpc>
                <a:spcPct val="130000"/>
              </a:lnSpc>
            </a:pPr>
            <a:r>
              <a:rPr lang="zh-CN" altLang="en-US" sz="2800" dirty="0">
                <a:solidFill>
                  <a:schemeClr val="bg1"/>
                </a:solidFill>
                <a:effectLst/>
              </a:rPr>
              <a:t>豆兑</a:t>
            </a:r>
            <a:endParaRPr lang="en-US" altLang="zh-CN" sz="2800" dirty="0">
              <a:solidFill>
                <a:schemeClr val="bg1"/>
              </a:solidFill>
              <a:effectLst/>
            </a:endParaRPr>
          </a:p>
          <a:p>
            <a:pPr algn="ctr">
              <a:lnSpc>
                <a:spcPct val="130000"/>
              </a:lnSpc>
            </a:pPr>
            <a:r>
              <a:rPr lang="zh-CN" altLang="en-US" sz="2800" dirty="0">
                <a:solidFill>
                  <a:schemeClr val="bg1"/>
                </a:solidFill>
                <a:effectLst/>
              </a:rPr>
              <a:t>万物</a:t>
            </a:r>
            <a:endParaRPr lang="en-US" sz="2800" dirty="0">
              <a:solidFill>
                <a:schemeClr val="bg1"/>
              </a:solidFill>
              <a:effectLst/>
            </a:endParaRPr>
          </a:p>
        </p:txBody>
      </p:sp>
      <p:sp>
        <p:nvSpPr>
          <p:cNvPr id="17" name="文本框 16">
            <a:extLst>
              <a:ext uri="{FF2B5EF4-FFF2-40B4-BE49-F238E27FC236}">
                <a16:creationId xmlns:a16="http://schemas.microsoft.com/office/drawing/2014/main" id="{7A767388-F9EF-869D-7AEF-E961D548BF33}"/>
              </a:ext>
            </a:extLst>
          </p:cNvPr>
          <p:cNvSpPr txBox="1"/>
          <p:nvPr/>
        </p:nvSpPr>
        <p:spPr>
          <a:xfrm>
            <a:off x="969486" y="2016144"/>
            <a:ext cx="1210588"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生活理念</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文本框 17">
            <a:extLst>
              <a:ext uri="{FF2B5EF4-FFF2-40B4-BE49-F238E27FC236}">
                <a16:creationId xmlns:a16="http://schemas.microsoft.com/office/drawing/2014/main" id="{0CD751F0-B745-AC1E-560D-B04CFB5E729E}"/>
              </a:ext>
            </a:extLst>
          </p:cNvPr>
          <p:cNvSpPr txBox="1"/>
          <p:nvPr/>
        </p:nvSpPr>
        <p:spPr>
          <a:xfrm>
            <a:off x="969485" y="4962595"/>
            <a:ext cx="1210588"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设计策略</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9" name="文本框 18">
            <a:extLst>
              <a:ext uri="{FF2B5EF4-FFF2-40B4-BE49-F238E27FC236}">
                <a16:creationId xmlns:a16="http://schemas.microsoft.com/office/drawing/2014/main" id="{71C930D7-35C0-40B3-6CE2-CAD844A85698}"/>
              </a:ext>
            </a:extLst>
          </p:cNvPr>
          <p:cNvSpPr txBox="1"/>
          <p:nvPr/>
        </p:nvSpPr>
        <p:spPr>
          <a:xfrm>
            <a:off x="10006622" y="2016144"/>
            <a:ext cx="1210589"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展示层面</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1BC8FF40-A73C-7FAD-CCB0-9F1385D66109}"/>
              </a:ext>
            </a:extLst>
          </p:cNvPr>
          <p:cNvSpPr txBox="1"/>
          <p:nvPr/>
        </p:nvSpPr>
        <p:spPr>
          <a:xfrm>
            <a:off x="2844343" y="2764402"/>
            <a:ext cx="902812" cy="523220"/>
          </a:xfrm>
          <a:prstGeom prst="rect">
            <a:avLst/>
          </a:prstGeom>
          <a:noFill/>
        </p:spPr>
        <p:txBody>
          <a:bodyPr wrap="none" rtlCol="0">
            <a:spAutoFit/>
          </a:bodyPr>
          <a:lstStyle/>
          <a:p>
            <a:pPr algn="ctr"/>
            <a:r>
              <a:rPr lang="zh-CN" altLang="en-US" sz="2800" dirty="0">
                <a:latin typeface="OPPOSans B" panose="00020600040101010101" pitchFamily="18" charset="-122"/>
                <a:ea typeface="OPPOSans B" panose="00020600040101010101" pitchFamily="18" charset="-122"/>
                <a:cs typeface="OPPOSans B" panose="00020600040101010101" pitchFamily="18" charset="-122"/>
              </a:rPr>
              <a:t>视觉</a:t>
            </a:r>
            <a:endParaRPr lang="en-US" sz="2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40E11B5B-FE6B-8F8C-2E30-426A69D295F6}"/>
              </a:ext>
            </a:extLst>
          </p:cNvPr>
          <p:cNvSpPr txBox="1"/>
          <p:nvPr/>
        </p:nvSpPr>
        <p:spPr>
          <a:xfrm>
            <a:off x="2587862" y="3340405"/>
            <a:ext cx="1415772"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焕新视觉感受</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CA67F128-DE18-C363-E1E6-CEFC21895502}"/>
              </a:ext>
            </a:extLst>
          </p:cNvPr>
          <p:cNvSpPr txBox="1"/>
          <p:nvPr/>
        </p:nvSpPr>
        <p:spPr>
          <a:xfrm>
            <a:off x="4704753" y="2764402"/>
            <a:ext cx="902812" cy="523220"/>
          </a:xfrm>
          <a:prstGeom prst="rect">
            <a:avLst/>
          </a:prstGeom>
          <a:noFill/>
        </p:spPr>
        <p:txBody>
          <a:bodyPr wrap="none" rtlCol="0">
            <a:spAutoFit/>
          </a:bodyPr>
          <a:lstStyle/>
          <a:p>
            <a:pPr algn="ctr"/>
            <a:r>
              <a:rPr lang="zh-CN" altLang="en-US" sz="2800" dirty="0">
                <a:latin typeface="OPPOSans B" panose="00020600040101010101" pitchFamily="18" charset="-122"/>
                <a:ea typeface="OPPOSans B" panose="00020600040101010101" pitchFamily="18" charset="-122"/>
                <a:cs typeface="OPPOSans B" panose="00020600040101010101" pitchFamily="18" charset="-122"/>
              </a:rPr>
              <a:t>内容</a:t>
            </a:r>
            <a:endParaRPr lang="en-US" sz="2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F86D45AB-0B36-196B-AA30-06998B9AA858}"/>
              </a:ext>
            </a:extLst>
          </p:cNvPr>
          <p:cNvSpPr txBox="1"/>
          <p:nvPr/>
        </p:nvSpPr>
        <p:spPr>
          <a:xfrm>
            <a:off x="4550866" y="3340405"/>
            <a:ext cx="1210589"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场景代入感</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156BD42C-8655-C6BD-467D-F24A01FB9CB3}"/>
              </a:ext>
            </a:extLst>
          </p:cNvPr>
          <p:cNvSpPr txBox="1"/>
          <p:nvPr/>
        </p:nvSpPr>
        <p:spPr>
          <a:xfrm>
            <a:off x="6597390" y="2764402"/>
            <a:ext cx="902812" cy="523220"/>
          </a:xfrm>
          <a:prstGeom prst="rect">
            <a:avLst/>
          </a:prstGeom>
          <a:noFill/>
        </p:spPr>
        <p:txBody>
          <a:bodyPr wrap="none" rtlCol="0">
            <a:spAutoFit/>
          </a:bodyPr>
          <a:lstStyle/>
          <a:p>
            <a:pPr algn="ctr"/>
            <a:r>
              <a:rPr lang="zh-CN" altLang="en-US" sz="2800" dirty="0">
                <a:latin typeface="OPPOSans B" panose="00020600040101010101" pitchFamily="18" charset="-122"/>
                <a:ea typeface="OPPOSans B" panose="00020600040101010101" pitchFamily="18" charset="-122"/>
                <a:cs typeface="OPPOSans B" panose="00020600040101010101" pitchFamily="18" charset="-122"/>
              </a:rPr>
              <a:t>传播</a:t>
            </a:r>
            <a:endParaRPr lang="en-US" sz="2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F40763F6-BB5B-2B35-8584-1DB6042A7508}"/>
              </a:ext>
            </a:extLst>
          </p:cNvPr>
          <p:cNvSpPr txBox="1"/>
          <p:nvPr/>
        </p:nvSpPr>
        <p:spPr>
          <a:xfrm>
            <a:off x="6546096" y="3340405"/>
            <a:ext cx="1005404"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趣味吸引</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35391748-2D95-8BBE-82A9-59A5453D5245}"/>
              </a:ext>
            </a:extLst>
          </p:cNvPr>
          <p:cNvSpPr txBox="1"/>
          <p:nvPr/>
        </p:nvSpPr>
        <p:spPr>
          <a:xfrm>
            <a:off x="8371804" y="2764402"/>
            <a:ext cx="902812" cy="523220"/>
          </a:xfrm>
          <a:prstGeom prst="rect">
            <a:avLst/>
          </a:prstGeom>
          <a:noFill/>
        </p:spPr>
        <p:txBody>
          <a:bodyPr wrap="none" rtlCol="0">
            <a:spAutoFit/>
          </a:bodyPr>
          <a:lstStyle/>
          <a:p>
            <a:pPr algn="ctr"/>
            <a:r>
              <a:rPr lang="zh-CN" altLang="en-US" sz="2800" dirty="0">
                <a:latin typeface="OPPOSans B" panose="00020600040101010101" pitchFamily="18" charset="-122"/>
                <a:ea typeface="OPPOSans B" panose="00020600040101010101" pitchFamily="18" charset="-122"/>
                <a:cs typeface="OPPOSans B" panose="00020600040101010101" pitchFamily="18" charset="-122"/>
              </a:rPr>
              <a:t>互动</a:t>
            </a:r>
            <a:endParaRPr lang="en-US" sz="2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93F03813-1277-E4DE-E256-3D733BA0C073}"/>
              </a:ext>
            </a:extLst>
          </p:cNvPr>
          <p:cNvSpPr txBox="1"/>
          <p:nvPr/>
        </p:nvSpPr>
        <p:spPr>
          <a:xfrm>
            <a:off x="8320508" y="3340405"/>
            <a:ext cx="1005404"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权益分发</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矩形: 圆角 27">
            <a:extLst>
              <a:ext uri="{FF2B5EF4-FFF2-40B4-BE49-F238E27FC236}">
                <a16:creationId xmlns:a16="http://schemas.microsoft.com/office/drawing/2014/main" id="{BE30FB66-5DA6-781A-B80C-52E9E80E0E7A}"/>
              </a:ext>
            </a:extLst>
          </p:cNvPr>
          <p:cNvSpPr/>
          <p:nvPr/>
        </p:nvSpPr>
        <p:spPr>
          <a:xfrm>
            <a:off x="2844343" y="4667250"/>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FF28FDC3-7D3F-7D5C-1381-DF2069051880}"/>
              </a:ext>
            </a:extLst>
          </p:cNvPr>
          <p:cNvSpPr txBox="1"/>
          <p:nvPr/>
        </p:nvSpPr>
        <p:spPr>
          <a:xfrm>
            <a:off x="3162774" y="4774971"/>
            <a:ext cx="1107997"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视觉创意</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矩形: 圆角 29">
            <a:extLst>
              <a:ext uri="{FF2B5EF4-FFF2-40B4-BE49-F238E27FC236}">
                <a16:creationId xmlns:a16="http://schemas.microsoft.com/office/drawing/2014/main" id="{F2EAC730-F3D1-DF45-617A-464BE94A55C1}"/>
              </a:ext>
            </a:extLst>
          </p:cNvPr>
          <p:cNvSpPr/>
          <p:nvPr/>
        </p:nvSpPr>
        <p:spPr>
          <a:xfrm>
            <a:off x="2844343" y="5377488"/>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86A56E9E-93BA-81FD-6BD6-B1D643964E57}"/>
              </a:ext>
            </a:extLst>
          </p:cNvPr>
          <p:cNvSpPr txBox="1"/>
          <p:nvPr/>
        </p:nvSpPr>
        <p:spPr>
          <a:xfrm>
            <a:off x="3057778" y="5485209"/>
            <a:ext cx="1317990" cy="369332"/>
          </a:xfrm>
          <a:prstGeom prst="rect">
            <a:avLst/>
          </a:prstGeom>
          <a:noFill/>
        </p:spPr>
        <p:txBody>
          <a:bodyPr wrap="none" rtlCol="0">
            <a:spAutoFit/>
          </a:bodyPr>
          <a:lstStyle/>
          <a:p>
            <a:pPr algn="ctr"/>
            <a:r>
              <a:rPr lang="en-US" altLang="zh-CN" dirty="0">
                <a:latin typeface="OPPOSans M" panose="00020600040101010101" pitchFamily="18" charset="-122"/>
                <a:ea typeface="OPPOSans M" panose="00020600040101010101" pitchFamily="18" charset="-122"/>
                <a:cs typeface="OPPOSans M" panose="00020600040101010101" pitchFamily="18" charset="-122"/>
              </a:rPr>
              <a:t>IP</a:t>
            </a:r>
            <a:r>
              <a:rPr lang="zh-CN" altLang="en-US" dirty="0">
                <a:latin typeface="OPPOSans M" panose="00020600040101010101" pitchFamily="18" charset="-122"/>
                <a:ea typeface="OPPOSans M" panose="00020600040101010101" pitchFamily="18" charset="-122"/>
                <a:cs typeface="OPPOSans M" panose="00020600040101010101" pitchFamily="18" charset="-122"/>
              </a:rPr>
              <a:t>形象定制</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矩形: 圆角 31">
            <a:extLst>
              <a:ext uri="{FF2B5EF4-FFF2-40B4-BE49-F238E27FC236}">
                <a16:creationId xmlns:a16="http://schemas.microsoft.com/office/drawing/2014/main" id="{3FF34A1B-8AAE-2469-B191-9DA9B4A9DFA8}"/>
              </a:ext>
            </a:extLst>
          </p:cNvPr>
          <p:cNvSpPr/>
          <p:nvPr/>
        </p:nvSpPr>
        <p:spPr>
          <a:xfrm>
            <a:off x="4801979" y="4667250"/>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989014E8-13FD-6D38-4F57-F3FBBC489E7F}"/>
              </a:ext>
            </a:extLst>
          </p:cNvPr>
          <p:cNvSpPr txBox="1"/>
          <p:nvPr/>
        </p:nvSpPr>
        <p:spPr>
          <a:xfrm>
            <a:off x="5004994" y="4774971"/>
            <a:ext cx="1338829"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场景化导购</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矩形: 圆角 33">
            <a:extLst>
              <a:ext uri="{FF2B5EF4-FFF2-40B4-BE49-F238E27FC236}">
                <a16:creationId xmlns:a16="http://schemas.microsoft.com/office/drawing/2014/main" id="{0E1A1B51-2EA0-E92C-A34F-F8ADA5DB9DD7}"/>
              </a:ext>
            </a:extLst>
          </p:cNvPr>
          <p:cNvSpPr/>
          <p:nvPr/>
        </p:nvSpPr>
        <p:spPr>
          <a:xfrm>
            <a:off x="6759615" y="4667250"/>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34">
            <a:extLst>
              <a:ext uri="{FF2B5EF4-FFF2-40B4-BE49-F238E27FC236}">
                <a16:creationId xmlns:a16="http://schemas.microsoft.com/office/drawing/2014/main" id="{888C402C-80C5-EE07-B3D1-C81902B032C5}"/>
              </a:ext>
            </a:extLst>
          </p:cNvPr>
          <p:cNvSpPr txBox="1"/>
          <p:nvPr/>
        </p:nvSpPr>
        <p:spPr>
          <a:xfrm>
            <a:off x="6847214" y="4774971"/>
            <a:ext cx="1569661"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品牌系列海报</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矩形: 圆角 35">
            <a:extLst>
              <a:ext uri="{FF2B5EF4-FFF2-40B4-BE49-F238E27FC236}">
                <a16:creationId xmlns:a16="http://schemas.microsoft.com/office/drawing/2014/main" id="{75603467-2480-3566-6664-CF64BD8E7DEF}"/>
              </a:ext>
            </a:extLst>
          </p:cNvPr>
          <p:cNvSpPr/>
          <p:nvPr/>
        </p:nvSpPr>
        <p:spPr>
          <a:xfrm>
            <a:off x="6759615" y="5377488"/>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C24986E-9DC0-89F0-9D97-289DE30AD786}"/>
              </a:ext>
            </a:extLst>
          </p:cNvPr>
          <p:cNvSpPr txBox="1"/>
          <p:nvPr/>
        </p:nvSpPr>
        <p:spPr>
          <a:xfrm>
            <a:off x="6973050" y="5485209"/>
            <a:ext cx="1317990" cy="369332"/>
          </a:xfrm>
          <a:prstGeom prst="rect">
            <a:avLst/>
          </a:prstGeom>
          <a:noFill/>
        </p:spPr>
        <p:txBody>
          <a:bodyPr wrap="none" rtlCol="0">
            <a:spAutoFit/>
          </a:bodyPr>
          <a:lstStyle/>
          <a:p>
            <a:pPr algn="ctr"/>
            <a:r>
              <a:rPr lang="en-US" altLang="zh-CN" dirty="0">
                <a:latin typeface="OPPOSans M" panose="00020600040101010101" pitchFamily="18" charset="-122"/>
                <a:ea typeface="OPPOSans M" panose="00020600040101010101" pitchFamily="18" charset="-122"/>
                <a:cs typeface="OPPOSans M" panose="00020600040101010101" pitchFamily="18" charset="-122"/>
              </a:rPr>
              <a:t>IP</a:t>
            </a:r>
            <a:r>
              <a:rPr lang="zh-CN" altLang="en-US" dirty="0">
                <a:latin typeface="OPPOSans M" panose="00020600040101010101" pitchFamily="18" charset="-122"/>
                <a:ea typeface="OPPOSans M" panose="00020600040101010101" pitchFamily="18" charset="-122"/>
                <a:cs typeface="OPPOSans M" panose="00020600040101010101" pitchFamily="18" charset="-122"/>
              </a:rPr>
              <a:t>长图漫画</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矩形: 圆角 37">
            <a:extLst>
              <a:ext uri="{FF2B5EF4-FFF2-40B4-BE49-F238E27FC236}">
                <a16:creationId xmlns:a16="http://schemas.microsoft.com/office/drawing/2014/main" id="{BEB7650E-67A5-0D5D-D4BE-A4A4301641A2}"/>
              </a:ext>
            </a:extLst>
          </p:cNvPr>
          <p:cNvSpPr/>
          <p:nvPr/>
        </p:nvSpPr>
        <p:spPr>
          <a:xfrm>
            <a:off x="8717251" y="4667250"/>
            <a:ext cx="1744861" cy="584775"/>
          </a:xfrm>
          <a:prstGeom prst="roundRect">
            <a:avLst>
              <a:gd name="adj" fmla="val 50000"/>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47E05F71-2912-4A8B-4A6E-26E13A6FF7CE}"/>
              </a:ext>
            </a:extLst>
          </p:cNvPr>
          <p:cNvSpPr txBox="1"/>
          <p:nvPr/>
        </p:nvSpPr>
        <p:spPr>
          <a:xfrm>
            <a:off x="9035682" y="4774971"/>
            <a:ext cx="1107997"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互动游戏</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335F3FD4-8582-A174-F9CB-7E6003CA5480}"/>
              </a:ext>
            </a:extLst>
          </p:cNvPr>
          <p:cNvSpPr txBox="1"/>
          <p:nvPr/>
        </p:nvSpPr>
        <p:spPr>
          <a:xfrm>
            <a:off x="2587862" y="3662272"/>
            <a:ext cx="1415772"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品牌</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IP</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情感化</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22AA2780-EE7A-FA57-6C71-B5AFAF3EF5E0}"/>
              </a:ext>
            </a:extLst>
          </p:cNvPr>
          <p:cNvSpPr txBox="1"/>
          <p:nvPr/>
        </p:nvSpPr>
        <p:spPr>
          <a:xfrm>
            <a:off x="4448274" y="3662272"/>
            <a:ext cx="141577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全新导购体验</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82B543D3-4CE0-E9EB-B775-EB8029723E20}"/>
              </a:ext>
            </a:extLst>
          </p:cNvPr>
          <p:cNvSpPr txBox="1"/>
          <p:nvPr/>
        </p:nvSpPr>
        <p:spPr>
          <a:xfrm>
            <a:off x="6340912" y="3662272"/>
            <a:ext cx="141577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品牌超级符号</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113CACF2-AA7C-521D-5332-F2AF5AC50321}"/>
              </a:ext>
            </a:extLst>
          </p:cNvPr>
          <p:cNvSpPr txBox="1"/>
          <p:nvPr/>
        </p:nvSpPr>
        <p:spPr>
          <a:xfrm>
            <a:off x="8320508" y="3662272"/>
            <a:ext cx="1005404"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持续促活</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505185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椭圆 63">
            <a:extLst>
              <a:ext uri="{FF2B5EF4-FFF2-40B4-BE49-F238E27FC236}">
                <a16:creationId xmlns:a16="http://schemas.microsoft.com/office/drawing/2014/main" id="{DB5878C0-7ACD-4CEB-B847-1CB32A386C78}"/>
              </a:ext>
            </a:extLst>
          </p:cNvPr>
          <p:cNvSpPr/>
          <p:nvPr/>
        </p:nvSpPr>
        <p:spPr>
          <a:xfrm>
            <a:off x="2910158" y="3328102"/>
            <a:ext cx="6437040" cy="2993482"/>
          </a:xfrm>
          <a:prstGeom prst="ellipse">
            <a:avLst/>
          </a:prstGeom>
          <a:no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1685178C-5476-0889-0444-DBE7A93AB2FF}"/>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AEAE0B0A-C036-7E55-ADEC-62768D8053B5}"/>
              </a:ext>
            </a:extLst>
          </p:cNvPr>
          <p:cNvSpPr txBox="1"/>
          <p:nvPr/>
        </p:nvSpPr>
        <p:spPr>
          <a:xfrm>
            <a:off x="718457" y="566161"/>
            <a:ext cx="3070071"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市场现状及解决方案</a:t>
            </a:r>
            <a:endParaRPr lang="en-US" sz="2500" dirty="0">
              <a:effectLst>
                <a:outerShdw blurRad="254000" sx="102000" sy="102000" algn="ctr" rotWithShape="0">
                  <a:prstClr val="black">
                    <a:alpha val="20000"/>
                  </a:prstClr>
                </a:outerShdw>
              </a:effectLst>
              <a:latin typeface="+mj-ea"/>
              <a:ea typeface="+mj-ea"/>
            </a:endParaRPr>
          </a:p>
        </p:txBody>
      </p:sp>
      <p:pic>
        <p:nvPicPr>
          <p:cNvPr id="7" name="图形 6">
            <a:extLst>
              <a:ext uri="{FF2B5EF4-FFF2-40B4-BE49-F238E27FC236}">
                <a16:creationId xmlns:a16="http://schemas.microsoft.com/office/drawing/2014/main" id="{FEBFFEC4-3076-5A91-E03F-C96C67ADA7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8950" y="2031668"/>
            <a:ext cx="8509000" cy="3813054"/>
          </a:xfrm>
          <a:prstGeom prst="rect">
            <a:avLst/>
          </a:prstGeom>
        </p:spPr>
      </p:pic>
      <p:sp>
        <p:nvSpPr>
          <p:cNvPr id="22" name="任意多边形: 形状 21">
            <a:extLst>
              <a:ext uri="{FF2B5EF4-FFF2-40B4-BE49-F238E27FC236}">
                <a16:creationId xmlns:a16="http://schemas.microsoft.com/office/drawing/2014/main" id="{0E040C1B-7F2F-CDBB-320E-1CF3588F56AA}"/>
              </a:ext>
            </a:extLst>
          </p:cNvPr>
          <p:cNvSpPr/>
          <p:nvPr/>
        </p:nvSpPr>
        <p:spPr>
          <a:xfrm>
            <a:off x="3879850" y="2143587"/>
            <a:ext cx="4546600" cy="1240351"/>
          </a:xfrm>
          <a:custGeom>
            <a:avLst/>
            <a:gdLst>
              <a:gd name="connsiteX0" fmla="*/ 0 w 4546600"/>
              <a:gd name="connsiteY0" fmla="*/ 0 h 1240351"/>
              <a:gd name="connsiteX1" fmla="*/ 210 w 4546600"/>
              <a:gd name="connsiteY1" fmla="*/ 0 h 1240351"/>
              <a:gd name="connsiteX2" fmla="*/ 11737 w 4546600"/>
              <a:gd name="connsiteY2" fmla="*/ 79043 h 1240351"/>
              <a:gd name="connsiteX3" fmla="*/ 2273300 w 4546600"/>
              <a:gd name="connsiteY3" fmla="*/ 785739 h 1240351"/>
              <a:gd name="connsiteX4" fmla="*/ 4534863 w 4546600"/>
              <a:gd name="connsiteY4" fmla="*/ 79043 h 1240351"/>
              <a:gd name="connsiteX5" fmla="*/ 4546390 w 4546600"/>
              <a:gd name="connsiteY5" fmla="*/ 0 h 1240351"/>
              <a:gd name="connsiteX6" fmla="*/ 4546600 w 4546600"/>
              <a:gd name="connsiteY6" fmla="*/ 0 h 1240351"/>
              <a:gd name="connsiteX7" fmla="*/ 4546600 w 4546600"/>
              <a:gd name="connsiteY7" fmla="*/ 1240351 h 1240351"/>
              <a:gd name="connsiteX8" fmla="*/ 0 w 4546600"/>
              <a:gd name="connsiteY8" fmla="*/ 1240351 h 124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600" h="1240351">
                <a:moveTo>
                  <a:pt x="0" y="0"/>
                </a:moveTo>
                <a:lnTo>
                  <a:pt x="210" y="0"/>
                </a:lnTo>
                <a:lnTo>
                  <a:pt x="11737" y="79043"/>
                </a:lnTo>
                <a:cubicBezTo>
                  <a:pt x="128153" y="475984"/>
                  <a:pt x="1096261" y="785739"/>
                  <a:pt x="2273300" y="785739"/>
                </a:cubicBezTo>
                <a:cubicBezTo>
                  <a:pt x="3450340" y="785739"/>
                  <a:pt x="4418448" y="475984"/>
                  <a:pt x="4534863" y="79043"/>
                </a:cubicBezTo>
                <a:lnTo>
                  <a:pt x="4546390" y="0"/>
                </a:lnTo>
                <a:lnTo>
                  <a:pt x="4546600" y="0"/>
                </a:lnTo>
                <a:lnTo>
                  <a:pt x="4546600" y="1240351"/>
                </a:lnTo>
                <a:lnTo>
                  <a:pt x="0" y="1240351"/>
                </a:lnTo>
                <a:close/>
              </a:path>
            </a:pathLst>
          </a:custGeom>
          <a:gradFill>
            <a:gsLst>
              <a:gs pos="0">
                <a:srgbClr val="EE6666">
                  <a:alpha val="5000"/>
                </a:srgbClr>
              </a:gs>
              <a:gs pos="100000">
                <a:srgbClr val="EE6666">
                  <a:alpha val="1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任意多边形: 形状 15">
            <a:extLst>
              <a:ext uri="{FF2B5EF4-FFF2-40B4-BE49-F238E27FC236}">
                <a16:creationId xmlns:a16="http://schemas.microsoft.com/office/drawing/2014/main" id="{D24230C0-468C-7351-2DAF-E24C7F98DBD5}"/>
              </a:ext>
            </a:extLst>
          </p:cNvPr>
          <p:cNvSpPr/>
          <p:nvPr/>
        </p:nvSpPr>
        <p:spPr>
          <a:xfrm>
            <a:off x="3879850" y="3472619"/>
            <a:ext cx="4546600" cy="1013460"/>
          </a:xfrm>
          <a:custGeom>
            <a:avLst/>
            <a:gdLst>
              <a:gd name="connsiteX0" fmla="*/ 485721 w 4546600"/>
              <a:gd name="connsiteY0" fmla="*/ 309880 h 1013460"/>
              <a:gd name="connsiteX1" fmla="*/ 500318 w 4546600"/>
              <a:gd name="connsiteY1" fmla="*/ 346253 h 1013460"/>
              <a:gd name="connsiteX2" fmla="*/ 2273300 w 4546600"/>
              <a:gd name="connsiteY2" fmla="*/ 709234 h 1013460"/>
              <a:gd name="connsiteX3" fmla="*/ 4046283 w 4546600"/>
              <a:gd name="connsiteY3" fmla="*/ 346253 h 1013460"/>
              <a:gd name="connsiteX4" fmla="*/ 4060880 w 4546600"/>
              <a:gd name="connsiteY4" fmla="*/ 309880 h 1013460"/>
              <a:gd name="connsiteX5" fmla="*/ 0 w 4546600"/>
              <a:gd name="connsiteY5" fmla="*/ 0 h 1013460"/>
              <a:gd name="connsiteX6" fmla="*/ 4546600 w 4546600"/>
              <a:gd name="connsiteY6" fmla="*/ 0 h 1013460"/>
              <a:gd name="connsiteX7" fmla="*/ 4546600 w 4546600"/>
              <a:gd name="connsiteY7" fmla="*/ 254635 h 1013460"/>
              <a:gd name="connsiteX8" fmla="*/ 4546600 w 4546600"/>
              <a:gd name="connsiteY8" fmla="*/ 309880 h 1013460"/>
              <a:gd name="connsiteX9" fmla="*/ 4538243 w 4546600"/>
              <a:gd name="connsiteY9" fmla="*/ 309880 h 1013460"/>
              <a:gd name="connsiteX10" fmla="*/ 4534863 w 4546600"/>
              <a:gd name="connsiteY10" fmla="*/ 332221 h 1013460"/>
              <a:gd name="connsiteX11" fmla="*/ 2273300 w 4546600"/>
              <a:gd name="connsiteY11" fmla="*/ 1013460 h 1013460"/>
              <a:gd name="connsiteX12" fmla="*/ 11737 w 4546600"/>
              <a:gd name="connsiteY12" fmla="*/ 332221 h 1013460"/>
              <a:gd name="connsiteX13" fmla="*/ 8357 w 4546600"/>
              <a:gd name="connsiteY13" fmla="*/ 309880 h 1013460"/>
              <a:gd name="connsiteX14" fmla="*/ 0 w 4546600"/>
              <a:gd name="connsiteY14" fmla="*/ 309880 h 1013460"/>
              <a:gd name="connsiteX15" fmla="*/ 0 w 4546600"/>
              <a:gd name="connsiteY15" fmla="*/ 254635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46600" h="1013460">
                <a:moveTo>
                  <a:pt x="485721" y="309880"/>
                </a:moveTo>
                <a:lnTo>
                  <a:pt x="500318" y="346253"/>
                </a:lnTo>
                <a:cubicBezTo>
                  <a:pt x="669070" y="553406"/>
                  <a:pt x="1398740" y="709234"/>
                  <a:pt x="2273300" y="709234"/>
                </a:cubicBezTo>
                <a:cubicBezTo>
                  <a:pt x="3147860" y="709234"/>
                  <a:pt x="3877530" y="553406"/>
                  <a:pt x="4046283" y="346253"/>
                </a:cubicBezTo>
                <a:lnTo>
                  <a:pt x="4060880" y="309880"/>
                </a:lnTo>
                <a:close/>
                <a:moveTo>
                  <a:pt x="0" y="0"/>
                </a:moveTo>
                <a:lnTo>
                  <a:pt x="4546600" y="0"/>
                </a:lnTo>
                <a:lnTo>
                  <a:pt x="4546600" y="254635"/>
                </a:lnTo>
                <a:lnTo>
                  <a:pt x="4546600" y="309880"/>
                </a:lnTo>
                <a:lnTo>
                  <a:pt x="4538243" y="309880"/>
                </a:lnTo>
                <a:lnTo>
                  <a:pt x="4534863" y="332221"/>
                </a:lnTo>
                <a:cubicBezTo>
                  <a:pt x="4418448" y="714863"/>
                  <a:pt x="3450340" y="1013460"/>
                  <a:pt x="2273300" y="1013460"/>
                </a:cubicBezTo>
                <a:cubicBezTo>
                  <a:pt x="1096261" y="1013460"/>
                  <a:pt x="128153" y="714863"/>
                  <a:pt x="11737" y="332221"/>
                </a:cubicBezTo>
                <a:lnTo>
                  <a:pt x="8357" y="309880"/>
                </a:lnTo>
                <a:lnTo>
                  <a:pt x="0" y="309880"/>
                </a:lnTo>
                <a:lnTo>
                  <a:pt x="0" y="254635"/>
                </a:lnTo>
                <a:close/>
              </a:path>
            </a:pathLst>
          </a:custGeom>
          <a:gradFill>
            <a:gsLst>
              <a:gs pos="0">
                <a:srgbClr val="FAE6E6"/>
              </a:gs>
              <a:gs pos="76000">
                <a:srgbClr val="F3B7B8"/>
              </a:gs>
              <a:gs pos="100000">
                <a:srgbClr val="F6DDD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任意多边形: 形状 9">
            <a:extLst>
              <a:ext uri="{FF2B5EF4-FFF2-40B4-BE49-F238E27FC236}">
                <a16:creationId xmlns:a16="http://schemas.microsoft.com/office/drawing/2014/main" id="{E5C8D2B4-B328-15D1-343E-DEBAA66E1B1B}"/>
              </a:ext>
            </a:extLst>
          </p:cNvPr>
          <p:cNvSpPr/>
          <p:nvPr/>
        </p:nvSpPr>
        <p:spPr>
          <a:xfrm>
            <a:off x="3879850" y="2620449"/>
            <a:ext cx="4546600" cy="1606550"/>
          </a:xfrm>
          <a:custGeom>
            <a:avLst/>
            <a:gdLst>
              <a:gd name="connsiteX0" fmla="*/ 2273300 w 4546600"/>
              <a:gd name="connsiteY0" fmla="*/ 322049 h 1606550"/>
              <a:gd name="connsiteX1" fmla="*/ 463550 w 4546600"/>
              <a:gd name="connsiteY1" fmla="*/ 803276 h 1606550"/>
              <a:gd name="connsiteX2" fmla="*/ 2273300 w 4546600"/>
              <a:gd name="connsiteY2" fmla="*/ 1284503 h 1606550"/>
              <a:gd name="connsiteX3" fmla="*/ 4083050 w 4546600"/>
              <a:gd name="connsiteY3" fmla="*/ 803276 h 1606550"/>
              <a:gd name="connsiteX4" fmla="*/ 2273300 w 4546600"/>
              <a:gd name="connsiteY4" fmla="*/ 322049 h 1606550"/>
              <a:gd name="connsiteX5" fmla="*/ 2273300 w 4546600"/>
              <a:gd name="connsiteY5" fmla="*/ 0 h 1606550"/>
              <a:gd name="connsiteX6" fmla="*/ 4546600 w 4546600"/>
              <a:gd name="connsiteY6" fmla="*/ 803275 h 1606550"/>
              <a:gd name="connsiteX7" fmla="*/ 2273300 w 4546600"/>
              <a:gd name="connsiteY7" fmla="*/ 1606550 h 1606550"/>
              <a:gd name="connsiteX8" fmla="*/ 0 w 4546600"/>
              <a:gd name="connsiteY8" fmla="*/ 803275 h 1606550"/>
              <a:gd name="connsiteX9" fmla="*/ 2273300 w 4546600"/>
              <a:gd name="connsiteY9" fmla="*/ 0 h 16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6600" h="1606550">
                <a:moveTo>
                  <a:pt x="2273300" y="322049"/>
                </a:moveTo>
                <a:cubicBezTo>
                  <a:pt x="1273803" y="322049"/>
                  <a:pt x="463550" y="537502"/>
                  <a:pt x="463550" y="803276"/>
                </a:cubicBezTo>
                <a:cubicBezTo>
                  <a:pt x="463550" y="1069050"/>
                  <a:pt x="1273803" y="1284503"/>
                  <a:pt x="2273300" y="1284503"/>
                </a:cubicBezTo>
                <a:cubicBezTo>
                  <a:pt x="3272797" y="1284503"/>
                  <a:pt x="4083050" y="1069050"/>
                  <a:pt x="4083050" y="803276"/>
                </a:cubicBezTo>
                <a:cubicBezTo>
                  <a:pt x="4083050" y="537502"/>
                  <a:pt x="3272797" y="322049"/>
                  <a:pt x="2273300" y="322049"/>
                </a:cubicBezTo>
                <a:close/>
                <a:moveTo>
                  <a:pt x="2273300" y="0"/>
                </a:moveTo>
                <a:cubicBezTo>
                  <a:pt x="3528809" y="0"/>
                  <a:pt x="4546600" y="359638"/>
                  <a:pt x="4546600" y="803275"/>
                </a:cubicBezTo>
                <a:cubicBezTo>
                  <a:pt x="4546600" y="1246912"/>
                  <a:pt x="3528809" y="1606550"/>
                  <a:pt x="2273300" y="1606550"/>
                </a:cubicBezTo>
                <a:cubicBezTo>
                  <a:pt x="1017791" y="1606550"/>
                  <a:pt x="0" y="1246912"/>
                  <a:pt x="0" y="803275"/>
                </a:cubicBezTo>
                <a:cubicBezTo>
                  <a:pt x="0" y="359638"/>
                  <a:pt x="1017791" y="0"/>
                  <a:pt x="2273300" y="0"/>
                </a:cubicBezTo>
                <a:close/>
              </a:path>
            </a:pathLst>
          </a:custGeom>
          <a:gradFill>
            <a:gsLst>
              <a:gs pos="0">
                <a:srgbClr val="EE6666">
                  <a:lumMod val="60000"/>
                  <a:lumOff val="40000"/>
                </a:srgbClr>
              </a:gs>
              <a:gs pos="85000">
                <a:srgbClr val="EE666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椭圆 16">
            <a:extLst>
              <a:ext uri="{FF2B5EF4-FFF2-40B4-BE49-F238E27FC236}">
                <a16:creationId xmlns:a16="http://schemas.microsoft.com/office/drawing/2014/main" id="{D090D454-967C-E7F0-7E5D-BC78549B51A8}"/>
              </a:ext>
            </a:extLst>
          </p:cNvPr>
          <p:cNvSpPr/>
          <p:nvPr/>
        </p:nvSpPr>
        <p:spPr>
          <a:xfrm>
            <a:off x="4347210" y="2930768"/>
            <a:ext cx="3619500" cy="985912"/>
          </a:xfrm>
          <a:prstGeom prst="ellipse">
            <a:avLst/>
          </a:prstGeom>
          <a:gradFill>
            <a:gsLst>
              <a:gs pos="0">
                <a:srgbClr val="FAE6E6"/>
              </a:gs>
              <a:gs pos="83000">
                <a:srgbClr val="F3B7B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6096EFD8-EAEC-C1D3-62E9-0024E95420C4}"/>
              </a:ext>
            </a:extLst>
          </p:cNvPr>
          <p:cNvSpPr/>
          <p:nvPr/>
        </p:nvSpPr>
        <p:spPr>
          <a:xfrm>
            <a:off x="3879850" y="1356407"/>
            <a:ext cx="4546600" cy="1574361"/>
          </a:xfrm>
          <a:prstGeom prst="ellipse">
            <a:avLst/>
          </a:prstGeom>
          <a:solidFill>
            <a:srgbClr val="F6DDDD">
              <a:alpha val="40000"/>
            </a:srgbClr>
          </a:solidFill>
          <a:ln>
            <a:solidFill>
              <a:srgbClr val="EE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DFA62EA6-9BF6-865C-0B9A-4BFF47C2811E}"/>
              </a:ext>
            </a:extLst>
          </p:cNvPr>
          <p:cNvSpPr/>
          <p:nvPr/>
        </p:nvSpPr>
        <p:spPr>
          <a:xfrm>
            <a:off x="4204876" y="1074374"/>
            <a:ext cx="751752" cy="751752"/>
          </a:xfrm>
          <a:prstGeom prst="ellipse">
            <a:avLst/>
          </a:prstGeom>
          <a:solidFill>
            <a:srgbClr val="F6DDDD">
              <a:alpha val="66000"/>
            </a:srgbClr>
          </a:solidFill>
          <a:ln>
            <a:solidFill>
              <a:srgbClr val="EE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8C474338-B8FD-A66D-4B20-5E8B174BA7D8}"/>
              </a:ext>
            </a:extLst>
          </p:cNvPr>
          <p:cNvSpPr/>
          <p:nvPr/>
        </p:nvSpPr>
        <p:spPr>
          <a:xfrm>
            <a:off x="5287036" y="1074374"/>
            <a:ext cx="751752" cy="751752"/>
          </a:xfrm>
          <a:prstGeom prst="ellipse">
            <a:avLst/>
          </a:prstGeom>
          <a:solidFill>
            <a:srgbClr val="F6DDDD">
              <a:alpha val="66000"/>
            </a:srgbClr>
          </a:solidFill>
          <a:ln>
            <a:solidFill>
              <a:srgbClr val="EE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569CF33D-60A3-8FD8-B7A7-C311DFFAB8B5}"/>
              </a:ext>
            </a:extLst>
          </p:cNvPr>
          <p:cNvSpPr/>
          <p:nvPr/>
        </p:nvSpPr>
        <p:spPr>
          <a:xfrm>
            <a:off x="6369196" y="1074374"/>
            <a:ext cx="751752" cy="751752"/>
          </a:xfrm>
          <a:prstGeom prst="ellipse">
            <a:avLst/>
          </a:prstGeom>
          <a:solidFill>
            <a:srgbClr val="F6DDDD">
              <a:alpha val="66000"/>
            </a:srgbClr>
          </a:solidFill>
          <a:ln>
            <a:solidFill>
              <a:srgbClr val="EE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C653D85A-8AB9-ED08-69FA-5442B3BA6BB3}"/>
              </a:ext>
            </a:extLst>
          </p:cNvPr>
          <p:cNvSpPr/>
          <p:nvPr/>
        </p:nvSpPr>
        <p:spPr>
          <a:xfrm>
            <a:off x="7451357" y="1074374"/>
            <a:ext cx="751752" cy="751752"/>
          </a:xfrm>
          <a:prstGeom prst="ellipse">
            <a:avLst/>
          </a:prstGeom>
          <a:solidFill>
            <a:srgbClr val="F6DDDD">
              <a:alpha val="66000"/>
            </a:srgbClr>
          </a:solidFill>
          <a:ln>
            <a:solidFill>
              <a:srgbClr val="EE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组合 30">
            <a:extLst>
              <a:ext uri="{FF2B5EF4-FFF2-40B4-BE49-F238E27FC236}">
                <a16:creationId xmlns:a16="http://schemas.microsoft.com/office/drawing/2014/main" id="{D9C827B6-91B2-6AD4-5BD6-9CE560A90916}"/>
              </a:ext>
            </a:extLst>
          </p:cNvPr>
          <p:cNvGrpSpPr/>
          <p:nvPr/>
        </p:nvGrpSpPr>
        <p:grpSpPr>
          <a:xfrm>
            <a:off x="5896517" y="4874441"/>
            <a:ext cx="398965" cy="682021"/>
            <a:chOff x="9296578" y="1437189"/>
            <a:chExt cx="398965" cy="682021"/>
          </a:xfrm>
        </p:grpSpPr>
        <p:sp>
          <p:nvSpPr>
            <p:cNvPr id="27" name="椭圆 26">
              <a:extLst>
                <a:ext uri="{FF2B5EF4-FFF2-40B4-BE49-F238E27FC236}">
                  <a16:creationId xmlns:a16="http://schemas.microsoft.com/office/drawing/2014/main" id="{82D847C3-B16B-F261-AD3E-4490247128AF}"/>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000CCA48-2BC8-D5ED-E223-AA99660A7000}"/>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形 29">
              <a:extLst>
                <a:ext uri="{FF2B5EF4-FFF2-40B4-BE49-F238E27FC236}">
                  <a16:creationId xmlns:a16="http://schemas.microsoft.com/office/drawing/2014/main" id="{6C609AAD-5764-AA71-EB66-2042D2DEBA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32" name="组合 31">
            <a:extLst>
              <a:ext uri="{FF2B5EF4-FFF2-40B4-BE49-F238E27FC236}">
                <a16:creationId xmlns:a16="http://schemas.microsoft.com/office/drawing/2014/main" id="{8208E082-2EA6-CC90-91B7-CFCBCAD63A8A}"/>
              </a:ext>
            </a:extLst>
          </p:cNvPr>
          <p:cNvGrpSpPr/>
          <p:nvPr/>
        </p:nvGrpSpPr>
        <p:grpSpPr>
          <a:xfrm>
            <a:off x="4340743" y="4703861"/>
            <a:ext cx="398965" cy="682021"/>
            <a:chOff x="9296578" y="1437189"/>
            <a:chExt cx="398965" cy="682021"/>
          </a:xfrm>
        </p:grpSpPr>
        <p:sp>
          <p:nvSpPr>
            <p:cNvPr id="33" name="椭圆 32">
              <a:extLst>
                <a:ext uri="{FF2B5EF4-FFF2-40B4-BE49-F238E27FC236}">
                  <a16:creationId xmlns:a16="http://schemas.microsoft.com/office/drawing/2014/main" id="{37EFC85E-E124-4190-4FED-806E5491E74D}"/>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4FD830EB-871C-8186-80E2-0D1FBDAA58D8}"/>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图形 34">
              <a:extLst>
                <a:ext uri="{FF2B5EF4-FFF2-40B4-BE49-F238E27FC236}">
                  <a16:creationId xmlns:a16="http://schemas.microsoft.com/office/drawing/2014/main" id="{50A9DF59-B5D6-DAE6-059A-76F6EF517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36" name="组合 35">
            <a:extLst>
              <a:ext uri="{FF2B5EF4-FFF2-40B4-BE49-F238E27FC236}">
                <a16:creationId xmlns:a16="http://schemas.microsoft.com/office/drawing/2014/main" id="{9B77B630-86F3-3948-05A6-CF4F8EC349CF}"/>
              </a:ext>
            </a:extLst>
          </p:cNvPr>
          <p:cNvGrpSpPr/>
          <p:nvPr/>
        </p:nvGrpSpPr>
        <p:grpSpPr>
          <a:xfrm>
            <a:off x="3078089" y="4197395"/>
            <a:ext cx="398965" cy="682021"/>
            <a:chOff x="9296578" y="1437189"/>
            <a:chExt cx="398965" cy="682021"/>
          </a:xfrm>
        </p:grpSpPr>
        <p:sp>
          <p:nvSpPr>
            <p:cNvPr id="37" name="椭圆 36">
              <a:extLst>
                <a:ext uri="{FF2B5EF4-FFF2-40B4-BE49-F238E27FC236}">
                  <a16:creationId xmlns:a16="http://schemas.microsoft.com/office/drawing/2014/main" id="{2BEB0130-DDD2-4E45-D01A-E23012E93CE5}"/>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4D0126ED-1349-02BD-292D-90AB5A1ACEBF}"/>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图形 38">
              <a:extLst>
                <a:ext uri="{FF2B5EF4-FFF2-40B4-BE49-F238E27FC236}">
                  <a16:creationId xmlns:a16="http://schemas.microsoft.com/office/drawing/2014/main" id="{835143D3-889B-AF15-2D5F-F508E91171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40" name="组合 39">
            <a:extLst>
              <a:ext uri="{FF2B5EF4-FFF2-40B4-BE49-F238E27FC236}">
                <a16:creationId xmlns:a16="http://schemas.microsoft.com/office/drawing/2014/main" id="{1CAD5E96-299A-D737-0D53-0D4B6CD9492F}"/>
              </a:ext>
            </a:extLst>
          </p:cNvPr>
          <p:cNvGrpSpPr/>
          <p:nvPr/>
        </p:nvGrpSpPr>
        <p:grpSpPr>
          <a:xfrm>
            <a:off x="2169395" y="3513411"/>
            <a:ext cx="398965" cy="682021"/>
            <a:chOff x="9296578" y="1437189"/>
            <a:chExt cx="398965" cy="682021"/>
          </a:xfrm>
        </p:grpSpPr>
        <p:sp>
          <p:nvSpPr>
            <p:cNvPr id="41" name="椭圆 40">
              <a:extLst>
                <a:ext uri="{FF2B5EF4-FFF2-40B4-BE49-F238E27FC236}">
                  <a16:creationId xmlns:a16="http://schemas.microsoft.com/office/drawing/2014/main" id="{A93993CD-65B7-7539-7921-275A41BCD02D}"/>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BFE10C16-644A-598A-47F2-997C69577A2C}"/>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图形 42">
              <a:extLst>
                <a:ext uri="{FF2B5EF4-FFF2-40B4-BE49-F238E27FC236}">
                  <a16:creationId xmlns:a16="http://schemas.microsoft.com/office/drawing/2014/main" id="{6C353291-CA9B-4FD2-2768-63AA5562EE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44" name="组合 43">
            <a:extLst>
              <a:ext uri="{FF2B5EF4-FFF2-40B4-BE49-F238E27FC236}">
                <a16:creationId xmlns:a16="http://schemas.microsoft.com/office/drawing/2014/main" id="{D3E404E7-57F8-9D1B-79CD-F1497EC88A06}"/>
              </a:ext>
            </a:extLst>
          </p:cNvPr>
          <p:cNvGrpSpPr/>
          <p:nvPr/>
        </p:nvGrpSpPr>
        <p:grpSpPr>
          <a:xfrm>
            <a:off x="2568360" y="2391894"/>
            <a:ext cx="398965" cy="682021"/>
            <a:chOff x="9296578" y="1437189"/>
            <a:chExt cx="398965" cy="682021"/>
          </a:xfrm>
        </p:grpSpPr>
        <p:sp>
          <p:nvSpPr>
            <p:cNvPr id="45" name="椭圆 44">
              <a:extLst>
                <a:ext uri="{FF2B5EF4-FFF2-40B4-BE49-F238E27FC236}">
                  <a16:creationId xmlns:a16="http://schemas.microsoft.com/office/drawing/2014/main" id="{416E37DE-713F-20A9-D76E-CDEE573DFB79}"/>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65A74FB9-0138-5036-6EEA-2DE89855EB70}"/>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图形 46">
              <a:extLst>
                <a:ext uri="{FF2B5EF4-FFF2-40B4-BE49-F238E27FC236}">
                  <a16:creationId xmlns:a16="http://schemas.microsoft.com/office/drawing/2014/main" id="{C8AFA5E9-06C7-0D9D-1CD6-68D727C660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48" name="组合 47">
            <a:extLst>
              <a:ext uri="{FF2B5EF4-FFF2-40B4-BE49-F238E27FC236}">
                <a16:creationId xmlns:a16="http://schemas.microsoft.com/office/drawing/2014/main" id="{23E151FA-8BD5-73AD-FB8E-A11A8A75EB54}"/>
              </a:ext>
            </a:extLst>
          </p:cNvPr>
          <p:cNvGrpSpPr/>
          <p:nvPr/>
        </p:nvGrpSpPr>
        <p:grpSpPr>
          <a:xfrm>
            <a:off x="9147717" y="2391894"/>
            <a:ext cx="398965" cy="682021"/>
            <a:chOff x="9296578" y="1437189"/>
            <a:chExt cx="398965" cy="682021"/>
          </a:xfrm>
        </p:grpSpPr>
        <p:sp>
          <p:nvSpPr>
            <p:cNvPr id="49" name="椭圆 48">
              <a:extLst>
                <a:ext uri="{FF2B5EF4-FFF2-40B4-BE49-F238E27FC236}">
                  <a16:creationId xmlns:a16="http://schemas.microsoft.com/office/drawing/2014/main" id="{C86F8266-DB30-F995-0D42-C7A52C1ED31E}"/>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A5C1CB53-0F9B-634D-1D90-D787F7864E79}"/>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图形 50">
              <a:extLst>
                <a:ext uri="{FF2B5EF4-FFF2-40B4-BE49-F238E27FC236}">
                  <a16:creationId xmlns:a16="http://schemas.microsoft.com/office/drawing/2014/main" id="{EBE80478-DCD0-1B76-15D7-881B02019C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52" name="组合 51">
            <a:extLst>
              <a:ext uri="{FF2B5EF4-FFF2-40B4-BE49-F238E27FC236}">
                <a16:creationId xmlns:a16="http://schemas.microsoft.com/office/drawing/2014/main" id="{2D1E58BF-855E-A155-8FCB-2746AB2B7BA6}"/>
              </a:ext>
            </a:extLst>
          </p:cNvPr>
          <p:cNvGrpSpPr/>
          <p:nvPr/>
        </p:nvGrpSpPr>
        <p:grpSpPr>
          <a:xfrm>
            <a:off x="9546682" y="3513411"/>
            <a:ext cx="398965" cy="682021"/>
            <a:chOff x="9296578" y="1437189"/>
            <a:chExt cx="398965" cy="682021"/>
          </a:xfrm>
        </p:grpSpPr>
        <p:sp>
          <p:nvSpPr>
            <p:cNvPr id="53" name="椭圆 52">
              <a:extLst>
                <a:ext uri="{FF2B5EF4-FFF2-40B4-BE49-F238E27FC236}">
                  <a16:creationId xmlns:a16="http://schemas.microsoft.com/office/drawing/2014/main" id="{E94983BB-2C3C-7445-3043-288D0DED9466}"/>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椭圆 53">
              <a:extLst>
                <a:ext uri="{FF2B5EF4-FFF2-40B4-BE49-F238E27FC236}">
                  <a16:creationId xmlns:a16="http://schemas.microsoft.com/office/drawing/2014/main" id="{CAAC6BF9-FCC0-60BD-0330-9FFD528BAF30}"/>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图形 54">
              <a:extLst>
                <a:ext uri="{FF2B5EF4-FFF2-40B4-BE49-F238E27FC236}">
                  <a16:creationId xmlns:a16="http://schemas.microsoft.com/office/drawing/2014/main" id="{80FD3897-028E-2FFD-1C7F-83A639EF07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56" name="组合 55">
            <a:extLst>
              <a:ext uri="{FF2B5EF4-FFF2-40B4-BE49-F238E27FC236}">
                <a16:creationId xmlns:a16="http://schemas.microsoft.com/office/drawing/2014/main" id="{3196F782-5320-5F12-E77D-284B301A6566}"/>
              </a:ext>
            </a:extLst>
          </p:cNvPr>
          <p:cNvGrpSpPr/>
          <p:nvPr/>
        </p:nvGrpSpPr>
        <p:grpSpPr>
          <a:xfrm>
            <a:off x="7480517" y="4655713"/>
            <a:ext cx="398965" cy="682021"/>
            <a:chOff x="9296578" y="1437189"/>
            <a:chExt cx="398965" cy="682021"/>
          </a:xfrm>
        </p:grpSpPr>
        <p:sp>
          <p:nvSpPr>
            <p:cNvPr id="57" name="椭圆 56">
              <a:extLst>
                <a:ext uri="{FF2B5EF4-FFF2-40B4-BE49-F238E27FC236}">
                  <a16:creationId xmlns:a16="http://schemas.microsoft.com/office/drawing/2014/main" id="{7D06841A-1D44-F072-D809-3FCBFCB1F43A}"/>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7D23E6ED-F3BC-AEB8-A85D-84B0A14429DB}"/>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图形 58">
              <a:extLst>
                <a:ext uri="{FF2B5EF4-FFF2-40B4-BE49-F238E27FC236}">
                  <a16:creationId xmlns:a16="http://schemas.microsoft.com/office/drawing/2014/main" id="{64F5047A-AF08-3468-1C3C-E650E4E6E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grpSp>
        <p:nvGrpSpPr>
          <p:cNvPr id="60" name="组合 59">
            <a:extLst>
              <a:ext uri="{FF2B5EF4-FFF2-40B4-BE49-F238E27FC236}">
                <a16:creationId xmlns:a16="http://schemas.microsoft.com/office/drawing/2014/main" id="{BF449B19-3EE0-08BD-31AB-AC06D8F54770}"/>
              </a:ext>
            </a:extLst>
          </p:cNvPr>
          <p:cNvGrpSpPr/>
          <p:nvPr/>
        </p:nvGrpSpPr>
        <p:grpSpPr>
          <a:xfrm>
            <a:off x="8688369" y="4197395"/>
            <a:ext cx="398965" cy="682021"/>
            <a:chOff x="9296578" y="1437189"/>
            <a:chExt cx="398965" cy="682021"/>
          </a:xfrm>
        </p:grpSpPr>
        <p:sp>
          <p:nvSpPr>
            <p:cNvPr id="61" name="椭圆 60">
              <a:extLst>
                <a:ext uri="{FF2B5EF4-FFF2-40B4-BE49-F238E27FC236}">
                  <a16:creationId xmlns:a16="http://schemas.microsoft.com/office/drawing/2014/main" id="{762AAA11-8316-9D05-B7ED-27B0986A2A0A}"/>
                </a:ext>
              </a:extLst>
            </p:cNvPr>
            <p:cNvSpPr/>
            <p:nvPr/>
          </p:nvSpPr>
          <p:spPr>
            <a:xfrm>
              <a:off x="9296578" y="1944126"/>
              <a:ext cx="398965" cy="175084"/>
            </a:xfrm>
            <a:prstGeom prst="ellipse">
              <a:avLst/>
            </a:prstGeom>
            <a:noFill/>
            <a:ln w="2857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椭圆 61">
              <a:extLst>
                <a:ext uri="{FF2B5EF4-FFF2-40B4-BE49-F238E27FC236}">
                  <a16:creationId xmlns:a16="http://schemas.microsoft.com/office/drawing/2014/main" id="{C526EEEA-C339-EB53-5AA3-F9946DC66D1D}"/>
                </a:ext>
              </a:extLst>
            </p:cNvPr>
            <p:cNvSpPr/>
            <p:nvPr/>
          </p:nvSpPr>
          <p:spPr>
            <a:xfrm>
              <a:off x="9296578" y="1674540"/>
              <a:ext cx="398965" cy="208905"/>
            </a:xfrm>
            <a:prstGeom prst="ellipse">
              <a:avLst/>
            </a:prstGeom>
            <a:noFill/>
            <a:ln w="12700">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图形 62">
              <a:extLst>
                <a:ext uri="{FF2B5EF4-FFF2-40B4-BE49-F238E27FC236}">
                  <a16:creationId xmlns:a16="http://schemas.microsoft.com/office/drawing/2014/main" id="{0E102208-D460-26D5-1BD0-292186266E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1588" y="1437189"/>
              <a:ext cx="48943" cy="473116"/>
            </a:xfrm>
            <a:prstGeom prst="rect">
              <a:avLst/>
            </a:prstGeom>
          </p:spPr>
        </p:pic>
      </p:grpSp>
      <p:pic>
        <p:nvPicPr>
          <p:cNvPr id="66" name="图形 65">
            <a:extLst>
              <a:ext uri="{FF2B5EF4-FFF2-40B4-BE49-F238E27FC236}">
                <a16:creationId xmlns:a16="http://schemas.microsoft.com/office/drawing/2014/main" id="{43AF6884-F655-7A3E-7AF3-6DC76021C3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07841" y="5731902"/>
            <a:ext cx="734828" cy="347002"/>
          </a:xfrm>
          <a:prstGeom prst="rect">
            <a:avLst/>
          </a:prstGeom>
        </p:spPr>
      </p:pic>
      <p:pic>
        <p:nvPicPr>
          <p:cNvPr id="69" name="图形 68">
            <a:extLst>
              <a:ext uri="{FF2B5EF4-FFF2-40B4-BE49-F238E27FC236}">
                <a16:creationId xmlns:a16="http://schemas.microsoft.com/office/drawing/2014/main" id="{CC39E4DB-D868-731A-CDB4-14500A6009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827233" y="5731902"/>
            <a:ext cx="734828" cy="347002"/>
          </a:xfrm>
          <a:prstGeom prst="rect">
            <a:avLst/>
          </a:prstGeom>
        </p:spPr>
      </p:pic>
      <p:sp>
        <p:nvSpPr>
          <p:cNvPr id="71" name="椭圆 70">
            <a:extLst>
              <a:ext uri="{FF2B5EF4-FFF2-40B4-BE49-F238E27FC236}">
                <a16:creationId xmlns:a16="http://schemas.microsoft.com/office/drawing/2014/main" id="{19863812-42D2-1C23-44BA-C3225B2D2E86}"/>
              </a:ext>
            </a:extLst>
          </p:cNvPr>
          <p:cNvSpPr/>
          <p:nvPr/>
        </p:nvSpPr>
        <p:spPr>
          <a:xfrm>
            <a:off x="5295153" y="6233164"/>
            <a:ext cx="95037" cy="95037"/>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A289B1C7-AF15-EB22-B226-277AC5B7BFAE}"/>
              </a:ext>
            </a:extLst>
          </p:cNvPr>
          <p:cNvSpPr/>
          <p:nvPr/>
        </p:nvSpPr>
        <p:spPr>
          <a:xfrm>
            <a:off x="6910495" y="6233164"/>
            <a:ext cx="95037" cy="95037"/>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a:extLst>
              <a:ext uri="{FF2B5EF4-FFF2-40B4-BE49-F238E27FC236}">
                <a16:creationId xmlns:a16="http://schemas.microsoft.com/office/drawing/2014/main" id="{3E365C1C-1B5E-2A4B-4D8A-0979D2D91B8E}"/>
              </a:ext>
            </a:extLst>
          </p:cNvPr>
          <p:cNvSpPr txBox="1"/>
          <p:nvPr/>
        </p:nvSpPr>
        <p:spPr>
          <a:xfrm>
            <a:off x="5593298" y="4536323"/>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渲染仿真</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3E3B8D55-BA15-2333-2597-195E391919FA}"/>
              </a:ext>
            </a:extLst>
          </p:cNvPr>
          <p:cNvSpPr txBox="1"/>
          <p:nvPr/>
        </p:nvSpPr>
        <p:spPr>
          <a:xfrm>
            <a:off x="3856812" y="4319332"/>
            <a:ext cx="1415772"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多模型数据源</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4585C376-34BF-9F92-86BA-960C4DB181A3}"/>
              </a:ext>
            </a:extLst>
          </p:cNvPr>
          <p:cNvSpPr txBox="1"/>
          <p:nvPr/>
        </p:nvSpPr>
        <p:spPr>
          <a:xfrm>
            <a:off x="2792313" y="3823051"/>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对象管理</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985AEB4C-20D8-9EB6-968A-78A3AA273C66}"/>
              </a:ext>
            </a:extLst>
          </p:cNvPr>
          <p:cNvSpPr txBox="1"/>
          <p:nvPr/>
        </p:nvSpPr>
        <p:spPr>
          <a:xfrm>
            <a:off x="1904753" y="3154964"/>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数据组织</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8C566A05-1995-D9F9-2069-8BDE3E66ACA3}"/>
              </a:ext>
            </a:extLst>
          </p:cNvPr>
          <p:cNvSpPr txBox="1"/>
          <p:nvPr/>
        </p:nvSpPr>
        <p:spPr>
          <a:xfrm>
            <a:off x="2240669" y="2031668"/>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访问控制</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文本框 77">
            <a:extLst>
              <a:ext uri="{FF2B5EF4-FFF2-40B4-BE49-F238E27FC236}">
                <a16:creationId xmlns:a16="http://schemas.microsoft.com/office/drawing/2014/main" id="{7C5984FB-CA16-76E1-7AAC-D7B9DB366CEF}"/>
              </a:ext>
            </a:extLst>
          </p:cNvPr>
          <p:cNvSpPr txBox="1"/>
          <p:nvPr/>
        </p:nvSpPr>
        <p:spPr>
          <a:xfrm>
            <a:off x="8820025" y="2031668"/>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事件驱动</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242EC621-CF12-9CD4-E9F0-33CFCEB6D4DB}"/>
              </a:ext>
            </a:extLst>
          </p:cNvPr>
          <p:cNvSpPr txBox="1"/>
          <p:nvPr/>
        </p:nvSpPr>
        <p:spPr>
          <a:xfrm>
            <a:off x="9220217" y="3154964"/>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数据分析</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文本框 80">
            <a:extLst>
              <a:ext uri="{FF2B5EF4-FFF2-40B4-BE49-F238E27FC236}">
                <a16:creationId xmlns:a16="http://schemas.microsoft.com/office/drawing/2014/main" id="{1F929DAF-C0B3-8B0E-4CB9-58CBBC6BCE51}"/>
              </a:ext>
            </a:extLst>
          </p:cNvPr>
          <p:cNvSpPr txBox="1"/>
          <p:nvPr/>
        </p:nvSpPr>
        <p:spPr>
          <a:xfrm>
            <a:off x="8375025" y="3823051"/>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数据转换</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3" name="文本框 82">
            <a:extLst>
              <a:ext uri="{FF2B5EF4-FFF2-40B4-BE49-F238E27FC236}">
                <a16:creationId xmlns:a16="http://schemas.microsoft.com/office/drawing/2014/main" id="{C89AE897-35CA-DE6A-9569-147D784244AB}"/>
              </a:ext>
            </a:extLst>
          </p:cNvPr>
          <p:cNvSpPr txBox="1"/>
          <p:nvPr/>
        </p:nvSpPr>
        <p:spPr>
          <a:xfrm>
            <a:off x="7176508" y="4319332"/>
            <a:ext cx="1005403" cy="338554"/>
          </a:xfrm>
          <a:prstGeom prst="rect">
            <a:avLst/>
          </a:prstGeom>
        </p:spPr>
        <p:txBody>
          <a:bodyPr wrap="non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数据提取</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70" name="文本框 69">
            <a:extLst>
              <a:ext uri="{FF2B5EF4-FFF2-40B4-BE49-F238E27FC236}">
                <a16:creationId xmlns:a16="http://schemas.microsoft.com/office/drawing/2014/main" id="{841D00A8-1631-FCD2-D9E7-CB87820B1BE4}"/>
              </a:ext>
            </a:extLst>
          </p:cNvPr>
          <p:cNvSpPr txBox="1"/>
          <p:nvPr/>
        </p:nvSpPr>
        <p:spPr>
          <a:xfrm>
            <a:off x="5393968" y="6059974"/>
            <a:ext cx="1518364" cy="492443"/>
          </a:xfrm>
          <a:prstGeom prst="rect">
            <a:avLst/>
          </a:prstGeom>
        </p:spPr>
        <p:txBody>
          <a:bodyPr wrap="none" rtlCol="0">
            <a:spAutoFit/>
          </a:bodyPr>
          <a:lstStyle/>
          <a:p>
            <a:pPr algn="ctr"/>
            <a:r>
              <a:rPr lang="zh-CN" alt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生活理念</a:t>
            </a:r>
            <a:endParaRPr 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4" name="文本框 83">
            <a:extLst>
              <a:ext uri="{FF2B5EF4-FFF2-40B4-BE49-F238E27FC236}">
                <a16:creationId xmlns:a16="http://schemas.microsoft.com/office/drawing/2014/main" id="{5E174423-E9E6-BF93-6BA8-FC7C8A4725AA}"/>
              </a:ext>
            </a:extLst>
          </p:cNvPr>
          <p:cNvSpPr txBox="1"/>
          <p:nvPr/>
        </p:nvSpPr>
        <p:spPr>
          <a:xfrm>
            <a:off x="5078176" y="3001221"/>
            <a:ext cx="2149948" cy="892552"/>
          </a:xfrm>
          <a:prstGeom prst="rect">
            <a:avLst/>
          </a:prstGeom>
        </p:spPr>
        <p:txBody>
          <a:bodyPr wrap="none" rtlCol="0">
            <a:spAutoFit/>
          </a:bodyPr>
          <a:lstStyle/>
          <a:p>
            <a:pPr algn="ctr"/>
            <a:r>
              <a:rPr lang="zh-CN" alt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平安科技</a:t>
            </a:r>
            <a:endParaRPr lang="en-US" altLang="zh-CN"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r>
              <a:rPr 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BIM</a:t>
            </a:r>
            <a:r>
              <a:rPr lang="zh-CN" alt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底层平台</a:t>
            </a:r>
            <a:endParaRPr lang="en-US" sz="2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5" name="文本框 84">
            <a:extLst>
              <a:ext uri="{FF2B5EF4-FFF2-40B4-BE49-F238E27FC236}">
                <a16:creationId xmlns:a16="http://schemas.microsoft.com/office/drawing/2014/main" id="{D8D71969-C18B-36F3-E5CD-AA79D94C5DCB}"/>
              </a:ext>
            </a:extLst>
          </p:cNvPr>
          <p:cNvSpPr txBox="1"/>
          <p:nvPr/>
        </p:nvSpPr>
        <p:spPr>
          <a:xfrm>
            <a:off x="4180644" y="1974310"/>
            <a:ext cx="800219" cy="276999"/>
          </a:xfrm>
          <a:prstGeom prst="rect">
            <a:avLst/>
          </a:prstGeom>
        </p:spPr>
        <p:txBody>
          <a:bodyPr wrap="none" rtlCol="0">
            <a:spAutoFit/>
          </a:bodyPr>
          <a:lstStyle/>
          <a:p>
            <a:pPr algn="ct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规划设计</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7" name="文本框 86">
            <a:extLst>
              <a:ext uri="{FF2B5EF4-FFF2-40B4-BE49-F238E27FC236}">
                <a16:creationId xmlns:a16="http://schemas.microsoft.com/office/drawing/2014/main" id="{F7E38FFC-3215-1C5F-B83C-1236F4F73F14}"/>
              </a:ext>
            </a:extLst>
          </p:cNvPr>
          <p:cNvSpPr txBox="1"/>
          <p:nvPr/>
        </p:nvSpPr>
        <p:spPr>
          <a:xfrm>
            <a:off x="5177967" y="1974310"/>
            <a:ext cx="954107" cy="276999"/>
          </a:xfrm>
          <a:prstGeom prst="rect">
            <a:avLst/>
          </a:prstGeom>
        </p:spPr>
        <p:txBody>
          <a:bodyPr wrap="none" rtlCol="0">
            <a:spAutoFit/>
          </a:bodyPr>
          <a:lstStyle/>
          <a:p>
            <a:pPr algn="ct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供应链管理</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8" name="文本框 87">
            <a:extLst>
              <a:ext uri="{FF2B5EF4-FFF2-40B4-BE49-F238E27FC236}">
                <a16:creationId xmlns:a16="http://schemas.microsoft.com/office/drawing/2014/main" id="{FC9F1424-9EC8-006B-B80A-BF7D50435495}"/>
              </a:ext>
            </a:extLst>
          </p:cNvPr>
          <p:cNvSpPr txBox="1"/>
          <p:nvPr/>
        </p:nvSpPr>
        <p:spPr>
          <a:xfrm>
            <a:off x="6342449" y="1974310"/>
            <a:ext cx="800219" cy="276999"/>
          </a:xfrm>
          <a:prstGeom prst="rect">
            <a:avLst/>
          </a:prstGeom>
        </p:spPr>
        <p:txBody>
          <a:bodyPr wrap="none" rtlCol="0">
            <a:spAutoFit/>
          </a:bodyPr>
          <a:lstStyle/>
          <a:p>
            <a:pPr algn="ct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施工建造</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9" name="文本框 88">
            <a:extLst>
              <a:ext uri="{FF2B5EF4-FFF2-40B4-BE49-F238E27FC236}">
                <a16:creationId xmlns:a16="http://schemas.microsoft.com/office/drawing/2014/main" id="{6D538833-51EF-FDDE-4854-5A968477D13E}"/>
              </a:ext>
            </a:extLst>
          </p:cNvPr>
          <p:cNvSpPr txBox="1"/>
          <p:nvPr/>
        </p:nvSpPr>
        <p:spPr>
          <a:xfrm>
            <a:off x="7427127" y="1974310"/>
            <a:ext cx="800219" cy="276999"/>
          </a:xfrm>
          <a:prstGeom prst="rect">
            <a:avLst/>
          </a:prstGeom>
        </p:spPr>
        <p:txBody>
          <a:bodyPr wrap="none" rtlCol="0">
            <a:spAutoFit/>
          </a:bodyPr>
          <a:lstStyle/>
          <a:p>
            <a:pPr algn="ct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运营维护</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pic>
        <p:nvPicPr>
          <p:cNvPr id="91" name="图形 90">
            <a:extLst>
              <a:ext uri="{FF2B5EF4-FFF2-40B4-BE49-F238E27FC236}">
                <a16:creationId xmlns:a16="http://schemas.microsoft.com/office/drawing/2014/main" id="{8D8E0D59-B605-2BBD-A568-44218A086F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27069" y="1329297"/>
            <a:ext cx="236006" cy="241906"/>
          </a:xfrm>
          <a:prstGeom prst="rect">
            <a:avLst/>
          </a:prstGeom>
        </p:spPr>
      </p:pic>
      <p:pic>
        <p:nvPicPr>
          <p:cNvPr id="93" name="图形 92">
            <a:extLst>
              <a:ext uri="{FF2B5EF4-FFF2-40B4-BE49-F238E27FC236}">
                <a16:creationId xmlns:a16="http://schemas.microsoft.com/office/drawing/2014/main" id="{7EF1CAA6-6FE6-BCF7-4A05-69D2F5C45E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9230" y="1332247"/>
            <a:ext cx="236006" cy="236006"/>
          </a:xfrm>
          <a:prstGeom prst="rect">
            <a:avLst/>
          </a:prstGeom>
        </p:spPr>
      </p:pic>
      <p:pic>
        <p:nvPicPr>
          <p:cNvPr id="95" name="图形 94">
            <a:extLst>
              <a:ext uri="{FF2B5EF4-FFF2-40B4-BE49-F238E27FC236}">
                <a16:creationId xmlns:a16="http://schemas.microsoft.com/office/drawing/2014/main" id="{40272ADE-38CE-69B6-12E6-4B70A3AECE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949" y="1344047"/>
            <a:ext cx="259607" cy="212406"/>
          </a:xfrm>
          <a:prstGeom prst="rect">
            <a:avLst/>
          </a:prstGeom>
        </p:spPr>
      </p:pic>
      <p:pic>
        <p:nvPicPr>
          <p:cNvPr id="97" name="图形 96">
            <a:extLst>
              <a:ext uri="{FF2B5EF4-FFF2-40B4-BE49-F238E27FC236}">
                <a16:creationId xmlns:a16="http://schemas.microsoft.com/office/drawing/2014/main" id="{4BD1FE9D-37CB-C2EA-C355-1BAEE98866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44909" y="1332247"/>
            <a:ext cx="236006" cy="236006"/>
          </a:xfrm>
          <a:prstGeom prst="rect">
            <a:avLst/>
          </a:prstGeom>
        </p:spPr>
      </p:pic>
    </p:spTree>
    <p:extLst>
      <p:ext uri="{BB962C8B-B14F-4D97-AF65-F5344CB8AC3E}">
        <p14:creationId xmlns:p14="http://schemas.microsoft.com/office/powerpoint/2010/main" val="816347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05A29F00-40C1-CB8C-D1F8-5F2E10712B47}"/>
              </a:ext>
            </a:extLst>
          </p:cNvPr>
          <p:cNvSpPr/>
          <p:nvPr/>
        </p:nvSpPr>
        <p:spPr>
          <a:xfrm>
            <a:off x="2" y="512761"/>
            <a:ext cx="12191999" cy="1088014"/>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1088014">
                <a:moveTo>
                  <a:pt x="6200774" y="0"/>
                </a:moveTo>
                <a:cubicBezTo>
                  <a:pt x="8426710" y="0"/>
                  <a:pt x="10474844" y="232377"/>
                  <a:pt x="12099028" y="621993"/>
                </a:cubicBezTo>
                <a:lnTo>
                  <a:pt x="12191999" y="645557"/>
                </a:lnTo>
                <a:lnTo>
                  <a:pt x="12191999" y="1088014"/>
                </a:lnTo>
                <a:lnTo>
                  <a:pt x="0" y="1088014"/>
                </a:lnTo>
                <a:lnTo>
                  <a:pt x="0" y="698667"/>
                </a:lnTo>
                <a:lnTo>
                  <a:pt x="302522" y="621993"/>
                </a:lnTo>
                <a:cubicBezTo>
                  <a:pt x="1926705" y="232377"/>
                  <a:pt x="3974838" y="0"/>
                  <a:pt x="6200774" y="0"/>
                </a:cubicBezTo>
                <a:close/>
              </a:path>
            </a:pathLst>
          </a:custGeom>
          <a:gradFill>
            <a:gsLst>
              <a:gs pos="0">
                <a:srgbClr val="E31D19">
                  <a:alpha val="18000"/>
                </a:srgbClr>
              </a:gs>
              <a:gs pos="73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文本框 3">
            <a:extLst>
              <a:ext uri="{FF2B5EF4-FFF2-40B4-BE49-F238E27FC236}">
                <a16:creationId xmlns:a16="http://schemas.microsoft.com/office/drawing/2014/main" id="{6906219F-BBA0-6675-9289-8DAB7BF3FF90}"/>
              </a:ext>
            </a:extLst>
          </p:cNvPr>
          <p:cNvSpPr txBox="1"/>
          <p:nvPr/>
        </p:nvSpPr>
        <p:spPr>
          <a:xfrm>
            <a:off x="4222731" y="1016000"/>
            <a:ext cx="3746539"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t>节省</a:t>
            </a:r>
            <a:r>
              <a:rPr lang="en-US" altLang="zh-CN" sz="3200" dirty="0"/>
              <a:t>2</a:t>
            </a:r>
            <a:r>
              <a:rPr lang="zh-CN" altLang="en-US" sz="3200" dirty="0"/>
              <a:t>小时重复工作</a:t>
            </a:r>
            <a:endParaRPr lang="en-US" sz="3200" dirty="0"/>
          </a:p>
        </p:txBody>
      </p:sp>
      <p:sp>
        <p:nvSpPr>
          <p:cNvPr id="10" name="任意多边形: 形状 9">
            <a:extLst>
              <a:ext uri="{FF2B5EF4-FFF2-40B4-BE49-F238E27FC236}">
                <a16:creationId xmlns:a16="http://schemas.microsoft.com/office/drawing/2014/main" id="{8F493AEF-118B-3F11-2F49-839215991D27}"/>
              </a:ext>
            </a:extLst>
          </p:cNvPr>
          <p:cNvSpPr/>
          <p:nvPr/>
        </p:nvSpPr>
        <p:spPr>
          <a:xfrm>
            <a:off x="2" y="498308"/>
            <a:ext cx="12191999" cy="698667"/>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 name="connsiteX0" fmla="*/ 0 w 12191999"/>
              <a:gd name="connsiteY0" fmla="*/ 1088014 h 1179454"/>
              <a:gd name="connsiteX1" fmla="*/ 0 w 12191999"/>
              <a:gd name="connsiteY1" fmla="*/ 698667 h 1179454"/>
              <a:gd name="connsiteX2" fmla="*/ 302522 w 12191999"/>
              <a:gd name="connsiteY2" fmla="*/ 621993 h 1179454"/>
              <a:gd name="connsiteX3" fmla="*/ 6200774 w 12191999"/>
              <a:gd name="connsiteY3" fmla="*/ 0 h 1179454"/>
              <a:gd name="connsiteX4" fmla="*/ 12099028 w 12191999"/>
              <a:gd name="connsiteY4" fmla="*/ 621993 h 1179454"/>
              <a:gd name="connsiteX5" fmla="*/ 12191999 w 12191999"/>
              <a:gd name="connsiteY5" fmla="*/ 645557 h 1179454"/>
              <a:gd name="connsiteX6" fmla="*/ 12191999 w 12191999"/>
              <a:gd name="connsiteY6" fmla="*/ 1088014 h 1179454"/>
              <a:gd name="connsiteX7" fmla="*/ 91440 w 12191999"/>
              <a:gd name="connsiteY7" fmla="*/ 1179454 h 1179454"/>
              <a:gd name="connsiteX0" fmla="*/ 0 w 12191999"/>
              <a:gd name="connsiteY0" fmla="*/ 1088014 h 1088014"/>
              <a:gd name="connsiteX1" fmla="*/ 0 w 12191999"/>
              <a:gd name="connsiteY1" fmla="*/ 698667 h 1088014"/>
              <a:gd name="connsiteX2" fmla="*/ 302522 w 12191999"/>
              <a:gd name="connsiteY2" fmla="*/ 621993 h 1088014"/>
              <a:gd name="connsiteX3" fmla="*/ 6200774 w 12191999"/>
              <a:gd name="connsiteY3" fmla="*/ 0 h 1088014"/>
              <a:gd name="connsiteX4" fmla="*/ 12099028 w 12191999"/>
              <a:gd name="connsiteY4" fmla="*/ 621993 h 1088014"/>
              <a:gd name="connsiteX5" fmla="*/ 12191999 w 12191999"/>
              <a:gd name="connsiteY5" fmla="*/ 645557 h 1088014"/>
              <a:gd name="connsiteX6" fmla="*/ 12191999 w 12191999"/>
              <a:gd name="connsiteY6" fmla="*/ 1088014 h 1088014"/>
              <a:gd name="connsiteX0" fmla="*/ 0 w 12191999"/>
              <a:gd name="connsiteY0" fmla="*/ 698667 h 1088014"/>
              <a:gd name="connsiteX1" fmla="*/ 302522 w 12191999"/>
              <a:gd name="connsiteY1" fmla="*/ 621993 h 1088014"/>
              <a:gd name="connsiteX2" fmla="*/ 6200774 w 12191999"/>
              <a:gd name="connsiteY2" fmla="*/ 0 h 1088014"/>
              <a:gd name="connsiteX3" fmla="*/ 12099028 w 12191999"/>
              <a:gd name="connsiteY3" fmla="*/ 621993 h 1088014"/>
              <a:gd name="connsiteX4" fmla="*/ 12191999 w 12191999"/>
              <a:gd name="connsiteY4" fmla="*/ 645557 h 1088014"/>
              <a:gd name="connsiteX5" fmla="*/ 12191999 w 12191999"/>
              <a:gd name="connsiteY5" fmla="*/ 1088014 h 1088014"/>
              <a:gd name="connsiteX0" fmla="*/ 0 w 12191999"/>
              <a:gd name="connsiteY0" fmla="*/ 698667 h 698667"/>
              <a:gd name="connsiteX1" fmla="*/ 302522 w 12191999"/>
              <a:gd name="connsiteY1" fmla="*/ 621993 h 698667"/>
              <a:gd name="connsiteX2" fmla="*/ 6200774 w 12191999"/>
              <a:gd name="connsiteY2" fmla="*/ 0 h 698667"/>
              <a:gd name="connsiteX3" fmla="*/ 12099028 w 12191999"/>
              <a:gd name="connsiteY3" fmla="*/ 621993 h 698667"/>
              <a:gd name="connsiteX4" fmla="*/ 12191999 w 12191999"/>
              <a:gd name="connsiteY4" fmla="*/ 645557 h 69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98667">
                <a:moveTo>
                  <a:pt x="0" y="698667"/>
                </a:moveTo>
                <a:lnTo>
                  <a:pt x="302522" y="621993"/>
                </a:lnTo>
                <a:cubicBezTo>
                  <a:pt x="1926705" y="232377"/>
                  <a:pt x="3974838" y="0"/>
                  <a:pt x="6200774" y="0"/>
                </a:cubicBezTo>
                <a:cubicBezTo>
                  <a:pt x="8426710" y="0"/>
                  <a:pt x="10474844" y="232377"/>
                  <a:pt x="12099028" y="621993"/>
                </a:cubicBezTo>
                <a:lnTo>
                  <a:pt x="12191999" y="645557"/>
                </a:lnTo>
              </a:path>
            </a:pathLst>
          </a:custGeom>
          <a:noFill/>
          <a:ln w="44450">
            <a:gradFill>
              <a:gsLst>
                <a:gs pos="0">
                  <a:srgbClr val="E31D19">
                    <a:alpha val="0"/>
                  </a:srgbClr>
                </a:gs>
                <a:gs pos="5000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矩形: 圆角 10">
            <a:extLst>
              <a:ext uri="{FF2B5EF4-FFF2-40B4-BE49-F238E27FC236}">
                <a16:creationId xmlns:a16="http://schemas.microsoft.com/office/drawing/2014/main" id="{B7D4841D-A81F-ACE1-CCE4-958F8B49B63B}"/>
              </a:ext>
            </a:extLst>
          </p:cNvPr>
          <p:cNvSpPr/>
          <p:nvPr/>
        </p:nvSpPr>
        <p:spPr>
          <a:xfrm>
            <a:off x="1175544" y="3264695"/>
            <a:ext cx="2636043" cy="2802730"/>
          </a:xfrm>
          <a:prstGeom prst="roundRect">
            <a:avLst>
              <a:gd name="adj" fmla="val 5014"/>
            </a:avLst>
          </a:prstGeom>
          <a:solidFill>
            <a:srgbClr val="EAEAEA">
              <a:alpha val="30000"/>
            </a:srgbClr>
          </a:solidFill>
          <a:ln w="9525">
            <a:gradFill>
              <a:gsLst>
                <a:gs pos="0">
                  <a:srgbClr val="EAEAEA"/>
                </a:gs>
                <a:gs pos="100000">
                  <a:srgbClr val="EAEA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5ECB8F50-7549-BC3E-1217-C7453A32BF4C}"/>
              </a:ext>
            </a:extLst>
          </p:cNvPr>
          <p:cNvSpPr/>
          <p:nvPr/>
        </p:nvSpPr>
        <p:spPr>
          <a:xfrm>
            <a:off x="1395809" y="3408364"/>
            <a:ext cx="2195513" cy="2515393"/>
          </a:xfrm>
          <a:prstGeom prst="roundRect">
            <a:avLst>
              <a:gd name="adj" fmla="val 5014"/>
            </a:avLst>
          </a:prstGeom>
          <a:solidFill>
            <a:srgbClr val="EAEAE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548637BC-3DBA-54D7-7E08-4DDCBEE60397}"/>
              </a:ext>
            </a:extLst>
          </p:cNvPr>
          <p:cNvSpPr/>
          <p:nvPr/>
        </p:nvSpPr>
        <p:spPr>
          <a:xfrm>
            <a:off x="1490663" y="3518299"/>
            <a:ext cx="1993106" cy="601264"/>
          </a:xfrm>
          <a:prstGeom prst="roundRect">
            <a:avLst>
              <a:gd name="adj" fmla="val 12935"/>
            </a:avLst>
          </a:prstGeom>
          <a:solidFill>
            <a:srgbClr val="F4F4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38D03663-AE7E-000C-2041-B797AB495B67}"/>
              </a:ext>
            </a:extLst>
          </p:cNvPr>
          <p:cNvSpPr/>
          <p:nvPr/>
        </p:nvSpPr>
        <p:spPr>
          <a:xfrm>
            <a:off x="1490663" y="4239618"/>
            <a:ext cx="1993106" cy="1602382"/>
          </a:xfrm>
          <a:prstGeom prst="roundRect">
            <a:avLst>
              <a:gd name="adj" fmla="val 5505"/>
            </a:avLst>
          </a:prstGeom>
          <a:solidFill>
            <a:srgbClr val="F4F4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45677F5B-E193-2735-F7D6-F2910C52D76F}"/>
              </a:ext>
            </a:extLst>
          </p:cNvPr>
          <p:cNvSpPr/>
          <p:nvPr/>
        </p:nvSpPr>
        <p:spPr>
          <a:xfrm>
            <a:off x="1566863" y="4321672"/>
            <a:ext cx="619125" cy="1438275"/>
          </a:xfrm>
          <a:prstGeom prst="roundRect">
            <a:avLst>
              <a:gd name="adj" fmla="val 13197"/>
            </a:avLst>
          </a:prstGeom>
          <a:solidFill>
            <a:srgbClr val="FBFBFB"/>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2D6C6B96-0486-9832-6561-B3D3174663E5}"/>
              </a:ext>
            </a:extLst>
          </p:cNvPr>
          <p:cNvSpPr/>
          <p:nvPr/>
        </p:nvSpPr>
        <p:spPr>
          <a:xfrm>
            <a:off x="2478881" y="4321672"/>
            <a:ext cx="913011" cy="1438275"/>
          </a:xfrm>
          <a:prstGeom prst="roundRect">
            <a:avLst>
              <a:gd name="adj" fmla="val 6155"/>
            </a:avLst>
          </a:prstGeom>
          <a:solidFill>
            <a:srgbClr val="FBFBFB"/>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11B7ED58-F38C-B31B-8723-3BB948F7140B}"/>
              </a:ext>
            </a:extLst>
          </p:cNvPr>
          <p:cNvSpPr/>
          <p:nvPr/>
        </p:nvSpPr>
        <p:spPr>
          <a:xfrm>
            <a:off x="8348068" y="3264695"/>
            <a:ext cx="2636043" cy="2802730"/>
          </a:xfrm>
          <a:prstGeom prst="roundRect">
            <a:avLst>
              <a:gd name="adj" fmla="val 5014"/>
            </a:avLst>
          </a:prstGeom>
          <a:solidFill>
            <a:srgbClr val="EAEAEA">
              <a:alpha val="30000"/>
            </a:srgbClr>
          </a:solidFill>
          <a:ln w="9525">
            <a:gradFill>
              <a:gsLst>
                <a:gs pos="0">
                  <a:srgbClr val="EAEAEA"/>
                </a:gs>
                <a:gs pos="100000">
                  <a:srgbClr val="EAEAEA">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23AA633D-446D-3A74-C8BE-01A80E2BE119}"/>
              </a:ext>
            </a:extLst>
          </p:cNvPr>
          <p:cNvSpPr/>
          <p:nvPr/>
        </p:nvSpPr>
        <p:spPr>
          <a:xfrm>
            <a:off x="8568333" y="3408364"/>
            <a:ext cx="2195513" cy="2515393"/>
          </a:xfrm>
          <a:prstGeom prst="roundRect">
            <a:avLst>
              <a:gd name="adj" fmla="val 5014"/>
            </a:avLst>
          </a:prstGeom>
          <a:solidFill>
            <a:srgbClr val="EAEAE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5611A19E-C05F-73B4-2FD3-A6876F775C98}"/>
              </a:ext>
            </a:extLst>
          </p:cNvPr>
          <p:cNvSpPr/>
          <p:nvPr/>
        </p:nvSpPr>
        <p:spPr>
          <a:xfrm>
            <a:off x="8663187" y="3518299"/>
            <a:ext cx="1993106" cy="601264"/>
          </a:xfrm>
          <a:prstGeom prst="roundRect">
            <a:avLst>
              <a:gd name="adj" fmla="val 12935"/>
            </a:avLst>
          </a:prstGeom>
          <a:solidFill>
            <a:srgbClr val="F4F4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圆角 19">
            <a:extLst>
              <a:ext uri="{FF2B5EF4-FFF2-40B4-BE49-F238E27FC236}">
                <a16:creationId xmlns:a16="http://schemas.microsoft.com/office/drawing/2014/main" id="{87911517-6125-AF37-1E3B-8BA0213DFB6C}"/>
              </a:ext>
            </a:extLst>
          </p:cNvPr>
          <p:cNvSpPr/>
          <p:nvPr/>
        </p:nvSpPr>
        <p:spPr>
          <a:xfrm>
            <a:off x="8663187" y="4321672"/>
            <a:ext cx="1993106" cy="1520328"/>
          </a:xfrm>
          <a:prstGeom prst="roundRect">
            <a:avLst>
              <a:gd name="adj" fmla="val 5505"/>
            </a:avLst>
          </a:prstGeom>
          <a:solidFill>
            <a:srgbClr val="F4F4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37953C9E-3BFB-0C7C-5CAF-E8D5AEC56C68}"/>
              </a:ext>
            </a:extLst>
          </p:cNvPr>
          <p:cNvSpPr/>
          <p:nvPr/>
        </p:nvSpPr>
        <p:spPr>
          <a:xfrm>
            <a:off x="8739387" y="4416625"/>
            <a:ext cx="728463" cy="481606"/>
          </a:xfrm>
          <a:prstGeom prst="roundRect">
            <a:avLst>
              <a:gd name="adj" fmla="val 10145"/>
            </a:avLst>
          </a:prstGeom>
          <a:solidFill>
            <a:srgbClr val="FBFBFB"/>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D429809C-5541-A70D-344C-653A9FB6A0B9}"/>
              </a:ext>
            </a:extLst>
          </p:cNvPr>
          <p:cNvSpPr/>
          <p:nvPr/>
        </p:nvSpPr>
        <p:spPr>
          <a:xfrm>
            <a:off x="8739387" y="4962525"/>
            <a:ext cx="1825029" cy="797422"/>
          </a:xfrm>
          <a:prstGeom prst="roundRect">
            <a:avLst>
              <a:gd name="adj" fmla="val 6155"/>
            </a:avLst>
          </a:prstGeom>
          <a:solidFill>
            <a:srgbClr val="FBFBFB"/>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a:extLst>
              <a:ext uri="{FF2B5EF4-FFF2-40B4-BE49-F238E27FC236}">
                <a16:creationId xmlns:a16="http://schemas.microsoft.com/office/drawing/2014/main" id="{549D2995-7040-4915-61D7-947BD90018BF}"/>
              </a:ext>
            </a:extLst>
          </p:cNvPr>
          <p:cNvSpPr/>
          <p:nvPr/>
        </p:nvSpPr>
        <p:spPr>
          <a:xfrm>
            <a:off x="9835953" y="4416625"/>
            <a:ext cx="728463" cy="481606"/>
          </a:xfrm>
          <a:prstGeom prst="roundRect">
            <a:avLst>
              <a:gd name="adj" fmla="val 10145"/>
            </a:avLst>
          </a:prstGeom>
          <a:solidFill>
            <a:srgbClr val="FBFBFB"/>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a:extLst>
              <a:ext uri="{FF2B5EF4-FFF2-40B4-BE49-F238E27FC236}">
                <a16:creationId xmlns:a16="http://schemas.microsoft.com/office/drawing/2014/main" id="{877B871C-F9AE-47CA-79EC-0FDA92BB05F7}"/>
              </a:ext>
            </a:extLst>
          </p:cNvPr>
          <p:cNvSpPr/>
          <p:nvPr/>
        </p:nvSpPr>
        <p:spPr>
          <a:xfrm>
            <a:off x="4760020" y="3264695"/>
            <a:ext cx="2636043" cy="2802730"/>
          </a:xfrm>
          <a:prstGeom prst="roundRect">
            <a:avLst>
              <a:gd name="adj" fmla="val 5014"/>
            </a:avLst>
          </a:prstGeom>
          <a:gradFill>
            <a:gsLst>
              <a:gs pos="0">
                <a:srgbClr val="E31D19">
                  <a:alpha val="30000"/>
                </a:srgbClr>
              </a:gs>
              <a:gs pos="100000">
                <a:srgbClr val="E31D19">
                  <a:alpha val="0"/>
                </a:srgbClr>
              </a:gs>
            </a:gsLst>
            <a:lin ang="5400000" scaled="1"/>
          </a:gradFill>
          <a:ln w="9525">
            <a:gradFill>
              <a:gsLst>
                <a:gs pos="0">
                  <a:srgbClr val="E31D19"/>
                </a:gs>
                <a:gs pos="100000">
                  <a:srgbClr val="E31D19">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0C6A134E-51DD-B707-275F-FEA4F37724E1}"/>
              </a:ext>
            </a:extLst>
          </p:cNvPr>
          <p:cNvSpPr/>
          <p:nvPr/>
        </p:nvSpPr>
        <p:spPr>
          <a:xfrm>
            <a:off x="4980285" y="3408364"/>
            <a:ext cx="2195513" cy="2515393"/>
          </a:xfrm>
          <a:prstGeom prst="roundRect">
            <a:avLst>
              <a:gd name="adj" fmla="val 5014"/>
            </a:avLst>
          </a:prstGeom>
          <a:solidFill>
            <a:srgbClr val="E31D1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BB913F42-1D6F-2C08-CC6B-1C3673DC5CE1}"/>
              </a:ext>
            </a:extLst>
          </p:cNvPr>
          <p:cNvSpPr/>
          <p:nvPr/>
        </p:nvSpPr>
        <p:spPr>
          <a:xfrm>
            <a:off x="5075139" y="3518299"/>
            <a:ext cx="1993106" cy="601264"/>
          </a:xfrm>
          <a:prstGeom prst="roundRect">
            <a:avLst>
              <a:gd name="adj" fmla="val 12935"/>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20D7B7D2-40A4-6C86-7BB2-D298B9FFD991}"/>
              </a:ext>
            </a:extLst>
          </p:cNvPr>
          <p:cNvSpPr/>
          <p:nvPr/>
        </p:nvSpPr>
        <p:spPr>
          <a:xfrm>
            <a:off x="5075139" y="4239618"/>
            <a:ext cx="1993106" cy="1602382"/>
          </a:xfrm>
          <a:prstGeom prst="roundRect">
            <a:avLst>
              <a:gd name="adj" fmla="val 5505"/>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7F00C3F6-69BC-4DBD-7DDA-456F8AE4B3F4}"/>
              </a:ext>
            </a:extLst>
          </p:cNvPr>
          <p:cNvSpPr/>
          <p:nvPr/>
        </p:nvSpPr>
        <p:spPr>
          <a:xfrm>
            <a:off x="5151339" y="4321672"/>
            <a:ext cx="1816199" cy="317003"/>
          </a:xfrm>
          <a:prstGeom prst="roundRect">
            <a:avLst>
              <a:gd name="adj" fmla="val 29129"/>
            </a:avLst>
          </a:prstGeom>
          <a:solidFill>
            <a:srgbClr val="E31D19"/>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6E77F4FF-7340-AB4E-AF1F-CD9816A0789B}"/>
              </a:ext>
            </a:extLst>
          </p:cNvPr>
          <p:cNvSpPr/>
          <p:nvPr/>
        </p:nvSpPr>
        <p:spPr>
          <a:xfrm>
            <a:off x="5151339" y="4935658"/>
            <a:ext cx="882749" cy="822325"/>
          </a:xfrm>
          <a:prstGeom prst="rect">
            <a:avLst/>
          </a:prstGeom>
          <a:gradFill>
            <a:gsLst>
              <a:gs pos="0">
                <a:srgbClr val="E31D19">
                  <a:alpha val="30000"/>
                </a:srgbClr>
              </a:gs>
              <a:gs pos="100000">
                <a:srgbClr val="E31D19">
                  <a:alpha val="0"/>
                </a:srgb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矩形 32">
            <a:extLst>
              <a:ext uri="{FF2B5EF4-FFF2-40B4-BE49-F238E27FC236}">
                <a16:creationId xmlns:a16="http://schemas.microsoft.com/office/drawing/2014/main" id="{3BBC68A2-81AB-FF12-8494-42D79CAF1833}"/>
              </a:ext>
            </a:extLst>
          </p:cNvPr>
          <p:cNvSpPr/>
          <p:nvPr/>
        </p:nvSpPr>
        <p:spPr>
          <a:xfrm>
            <a:off x="6084789" y="4935658"/>
            <a:ext cx="882749" cy="822325"/>
          </a:xfrm>
          <a:prstGeom prst="rect">
            <a:avLst/>
          </a:prstGeom>
          <a:gradFill>
            <a:gsLst>
              <a:gs pos="0">
                <a:srgbClr val="E31D19">
                  <a:alpha val="30000"/>
                </a:srgbClr>
              </a:gs>
              <a:gs pos="100000">
                <a:srgbClr val="E31D19">
                  <a:alpha val="0"/>
                </a:srgb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圆角 29">
            <a:extLst>
              <a:ext uri="{FF2B5EF4-FFF2-40B4-BE49-F238E27FC236}">
                <a16:creationId xmlns:a16="http://schemas.microsoft.com/office/drawing/2014/main" id="{1AA26769-197C-0CE9-2211-FB58A2E3A3A2}"/>
              </a:ext>
            </a:extLst>
          </p:cNvPr>
          <p:cNvSpPr/>
          <p:nvPr/>
        </p:nvSpPr>
        <p:spPr>
          <a:xfrm>
            <a:off x="5151339" y="4782344"/>
            <a:ext cx="882749" cy="311132"/>
          </a:xfrm>
          <a:prstGeom prst="roundRect">
            <a:avLst>
              <a:gd name="adj" fmla="val 29129"/>
            </a:avLst>
          </a:prstGeom>
          <a:solidFill>
            <a:srgbClr val="E31D19"/>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a:extLst>
              <a:ext uri="{FF2B5EF4-FFF2-40B4-BE49-F238E27FC236}">
                <a16:creationId xmlns:a16="http://schemas.microsoft.com/office/drawing/2014/main" id="{00956A53-DB1E-2CB2-8025-1E0AFFFF7385}"/>
              </a:ext>
            </a:extLst>
          </p:cNvPr>
          <p:cNvSpPr/>
          <p:nvPr/>
        </p:nvSpPr>
        <p:spPr>
          <a:xfrm>
            <a:off x="6084789" y="4782344"/>
            <a:ext cx="882749" cy="311132"/>
          </a:xfrm>
          <a:prstGeom prst="roundRect">
            <a:avLst>
              <a:gd name="adj" fmla="val 29129"/>
            </a:avLst>
          </a:prstGeom>
          <a:solidFill>
            <a:srgbClr val="E31D19"/>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文本框 53">
            <a:extLst>
              <a:ext uri="{FF2B5EF4-FFF2-40B4-BE49-F238E27FC236}">
                <a16:creationId xmlns:a16="http://schemas.microsoft.com/office/drawing/2014/main" id="{A69EDAC0-2DCC-7244-AC85-CB1D56299CF6}"/>
              </a:ext>
            </a:extLst>
          </p:cNvPr>
          <p:cNvSpPr txBox="1"/>
          <p:nvPr/>
        </p:nvSpPr>
        <p:spPr>
          <a:xfrm>
            <a:off x="2149592" y="3696312"/>
            <a:ext cx="1107997" cy="261610"/>
          </a:xfrm>
          <a:prstGeom prst="rect">
            <a:avLst/>
          </a:prstGeom>
          <a:noFill/>
        </p:spPr>
        <p:txBody>
          <a:bodyPr wrap="none" rtlCol="0">
            <a:spAutoFit/>
          </a:bodyPr>
          <a:lstStyle/>
          <a:p>
            <a:pPr algn="ctr"/>
            <a:r>
              <a:rPr lang="zh-CN" altLang="en-US" sz="1100" spc="100" dirty="0">
                <a:latin typeface="OPPOSans M" panose="00020600040101010101" pitchFamily="18" charset="-122"/>
                <a:ea typeface="OPPOSans M" panose="00020600040101010101" pitchFamily="18" charset="-122"/>
                <a:cs typeface="OPPOSans M" panose="00020600040101010101" pitchFamily="18" charset="-122"/>
              </a:rPr>
              <a:t>焕新视觉感受</a:t>
            </a:r>
            <a:endParaRPr lang="en-US" sz="11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矩形: 圆角 57">
            <a:extLst>
              <a:ext uri="{FF2B5EF4-FFF2-40B4-BE49-F238E27FC236}">
                <a16:creationId xmlns:a16="http://schemas.microsoft.com/office/drawing/2014/main" id="{B68A9B65-79BD-27BA-1676-096940A59F24}"/>
              </a:ext>
            </a:extLst>
          </p:cNvPr>
          <p:cNvSpPr/>
          <p:nvPr/>
        </p:nvSpPr>
        <p:spPr>
          <a:xfrm>
            <a:off x="2724050" y="5199926"/>
            <a:ext cx="422672" cy="227409"/>
          </a:xfrm>
          <a:prstGeom prst="roundRect">
            <a:avLst>
              <a:gd name="adj" fmla="val 13197"/>
            </a:avLst>
          </a:prstGeom>
          <a:solidFill>
            <a:srgbClr val="FDFDFD"/>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组合 62">
            <a:extLst>
              <a:ext uri="{FF2B5EF4-FFF2-40B4-BE49-F238E27FC236}">
                <a16:creationId xmlns:a16="http://schemas.microsoft.com/office/drawing/2014/main" id="{D1D06426-571E-9926-69A6-9CC5AAF6B8B4}"/>
              </a:ext>
            </a:extLst>
          </p:cNvPr>
          <p:cNvGrpSpPr/>
          <p:nvPr/>
        </p:nvGrpSpPr>
        <p:grpSpPr>
          <a:xfrm>
            <a:off x="1665089" y="4763414"/>
            <a:ext cx="445947" cy="230832"/>
            <a:chOff x="1665089" y="4763414"/>
            <a:chExt cx="445947" cy="230832"/>
          </a:xfrm>
        </p:grpSpPr>
        <p:sp>
          <p:nvSpPr>
            <p:cNvPr id="55" name="矩形: 圆角 54">
              <a:extLst>
                <a:ext uri="{FF2B5EF4-FFF2-40B4-BE49-F238E27FC236}">
                  <a16:creationId xmlns:a16="http://schemas.microsoft.com/office/drawing/2014/main" id="{55A1A951-8E16-0CF9-8D3B-E4843D0087D2}"/>
                </a:ext>
              </a:extLst>
            </p:cNvPr>
            <p:cNvSpPr/>
            <p:nvPr/>
          </p:nvSpPr>
          <p:spPr>
            <a:xfrm>
              <a:off x="1665089" y="4765126"/>
              <a:ext cx="422672" cy="227409"/>
            </a:xfrm>
            <a:prstGeom prst="roundRect">
              <a:avLst>
                <a:gd name="adj" fmla="val 13197"/>
              </a:avLst>
            </a:prstGeom>
            <a:solidFill>
              <a:srgbClr val="FDFDFD"/>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58">
              <a:extLst>
                <a:ext uri="{FF2B5EF4-FFF2-40B4-BE49-F238E27FC236}">
                  <a16:creationId xmlns:a16="http://schemas.microsoft.com/office/drawing/2014/main" id="{1EB0D069-84B7-454B-98FF-85E172C40687}"/>
                </a:ext>
              </a:extLst>
            </p:cNvPr>
            <p:cNvSpPr txBox="1"/>
            <p:nvPr/>
          </p:nvSpPr>
          <p:spPr>
            <a:xfrm>
              <a:off x="1669889" y="4763414"/>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图文</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64" name="组合 63">
            <a:extLst>
              <a:ext uri="{FF2B5EF4-FFF2-40B4-BE49-F238E27FC236}">
                <a16:creationId xmlns:a16="http://schemas.microsoft.com/office/drawing/2014/main" id="{FED77BD0-F5EB-2972-4120-4CE02B8A1119}"/>
              </a:ext>
            </a:extLst>
          </p:cNvPr>
          <p:cNvGrpSpPr/>
          <p:nvPr/>
        </p:nvGrpSpPr>
        <p:grpSpPr>
          <a:xfrm>
            <a:off x="1665089" y="5086961"/>
            <a:ext cx="445947" cy="230832"/>
            <a:chOff x="1665089" y="5076982"/>
            <a:chExt cx="445947" cy="230832"/>
          </a:xfrm>
        </p:grpSpPr>
        <p:sp>
          <p:nvSpPr>
            <p:cNvPr id="56" name="矩形: 圆角 55">
              <a:extLst>
                <a:ext uri="{FF2B5EF4-FFF2-40B4-BE49-F238E27FC236}">
                  <a16:creationId xmlns:a16="http://schemas.microsoft.com/office/drawing/2014/main" id="{AA5ACFC7-2656-4DD5-F68E-99586CED63FF}"/>
                </a:ext>
              </a:extLst>
            </p:cNvPr>
            <p:cNvSpPr/>
            <p:nvPr/>
          </p:nvSpPr>
          <p:spPr>
            <a:xfrm>
              <a:off x="1665089" y="5078694"/>
              <a:ext cx="422672" cy="227409"/>
            </a:xfrm>
            <a:prstGeom prst="roundRect">
              <a:avLst>
                <a:gd name="adj" fmla="val 13197"/>
              </a:avLst>
            </a:prstGeom>
            <a:solidFill>
              <a:srgbClr val="FDFDFD"/>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D4DF5E96-D592-5BBD-48FE-791710B70AF8}"/>
                </a:ext>
              </a:extLst>
            </p:cNvPr>
            <p:cNvSpPr txBox="1"/>
            <p:nvPr/>
          </p:nvSpPr>
          <p:spPr>
            <a:xfrm>
              <a:off x="1669889" y="5076982"/>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音频</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62" name="组合 61">
            <a:extLst>
              <a:ext uri="{FF2B5EF4-FFF2-40B4-BE49-F238E27FC236}">
                <a16:creationId xmlns:a16="http://schemas.microsoft.com/office/drawing/2014/main" id="{6201380A-54EA-0D03-BCF8-34691642FCE4}"/>
              </a:ext>
            </a:extLst>
          </p:cNvPr>
          <p:cNvGrpSpPr/>
          <p:nvPr/>
        </p:nvGrpSpPr>
        <p:grpSpPr>
          <a:xfrm>
            <a:off x="1665089" y="5410509"/>
            <a:ext cx="445946" cy="230832"/>
            <a:chOff x="1665089" y="5410509"/>
            <a:chExt cx="445946" cy="230832"/>
          </a:xfrm>
        </p:grpSpPr>
        <p:sp>
          <p:nvSpPr>
            <p:cNvPr id="57" name="矩形: 圆角 56">
              <a:extLst>
                <a:ext uri="{FF2B5EF4-FFF2-40B4-BE49-F238E27FC236}">
                  <a16:creationId xmlns:a16="http://schemas.microsoft.com/office/drawing/2014/main" id="{C76FF459-E9B8-50DF-EA36-F6D687F23640}"/>
                </a:ext>
              </a:extLst>
            </p:cNvPr>
            <p:cNvSpPr/>
            <p:nvPr/>
          </p:nvSpPr>
          <p:spPr>
            <a:xfrm>
              <a:off x="1665089" y="5412221"/>
              <a:ext cx="422672" cy="227409"/>
            </a:xfrm>
            <a:prstGeom prst="roundRect">
              <a:avLst>
                <a:gd name="adj" fmla="val 13197"/>
              </a:avLst>
            </a:prstGeom>
            <a:solidFill>
              <a:srgbClr val="FDFDFD"/>
            </a:solidFill>
            <a:ln w="9525">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本框 60">
              <a:extLst>
                <a:ext uri="{FF2B5EF4-FFF2-40B4-BE49-F238E27FC236}">
                  <a16:creationId xmlns:a16="http://schemas.microsoft.com/office/drawing/2014/main" id="{4E884A29-49C7-D8C2-F5F7-3CF311B31104}"/>
                </a:ext>
              </a:extLst>
            </p:cNvPr>
            <p:cNvSpPr txBox="1"/>
            <p:nvPr/>
          </p:nvSpPr>
          <p:spPr>
            <a:xfrm>
              <a:off x="1669888" y="5410509"/>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视频</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65" name="文本框 64">
            <a:extLst>
              <a:ext uri="{FF2B5EF4-FFF2-40B4-BE49-F238E27FC236}">
                <a16:creationId xmlns:a16="http://schemas.microsoft.com/office/drawing/2014/main" id="{258C88AF-9E81-6613-0B7F-8E391887CE7C}"/>
              </a:ext>
            </a:extLst>
          </p:cNvPr>
          <p:cNvSpPr txBox="1"/>
          <p:nvPr/>
        </p:nvSpPr>
        <p:spPr>
          <a:xfrm>
            <a:off x="2714813" y="5198214"/>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专栏</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59D18173-53A7-700F-143F-04DEC3F5089E}"/>
              </a:ext>
            </a:extLst>
          </p:cNvPr>
          <p:cNvSpPr txBox="1"/>
          <p:nvPr/>
        </p:nvSpPr>
        <p:spPr>
          <a:xfrm>
            <a:off x="2535277" y="4894032"/>
            <a:ext cx="800219" cy="261610"/>
          </a:xfrm>
          <a:prstGeom prst="rect">
            <a:avLst/>
          </a:prstGeom>
          <a:noFill/>
        </p:spPr>
        <p:txBody>
          <a:bodyPr wrap="none" rtlCol="0">
            <a:spAutoFit/>
          </a:bodyPr>
          <a:lstStyle/>
          <a:p>
            <a:pPr algn="ctr"/>
            <a:r>
              <a:rPr lang="zh-CN" altLang="en-US" sz="1100" spc="100" dirty="0">
                <a:latin typeface="OPPOSans M" panose="00020600040101010101" pitchFamily="18" charset="-122"/>
                <a:ea typeface="OPPOSans M" panose="00020600040101010101" pitchFamily="18" charset="-122"/>
                <a:cs typeface="OPPOSans M" panose="00020600040101010101" pitchFamily="18" charset="-122"/>
              </a:rPr>
              <a:t>持续更新</a:t>
            </a:r>
            <a:endParaRPr lang="en-US" sz="11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205E9EB9-2F1D-3DB4-912C-4C9F8AF49264}"/>
              </a:ext>
            </a:extLst>
          </p:cNvPr>
          <p:cNvSpPr txBox="1"/>
          <p:nvPr/>
        </p:nvSpPr>
        <p:spPr>
          <a:xfrm>
            <a:off x="5787844" y="3696312"/>
            <a:ext cx="1107997" cy="261610"/>
          </a:xfrm>
          <a:prstGeom prst="rect">
            <a:avLst/>
          </a:prstGeom>
          <a:noFill/>
        </p:spPr>
        <p:txBody>
          <a:bodyPr wrap="none" rtlCol="0">
            <a:spAutoFit/>
          </a:bodyPr>
          <a:lstStyle/>
          <a:p>
            <a:pPr algn="ctr"/>
            <a:r>
              <a:rPr lang="zh-CN" altLang="en-US" sz="1100" spc="100" dirty="0">
                <a:latin typeface="OPPOSans M" panose="00020600040101010101" pitchFamily="18" charset="-122"/>
                <a:ea typeface="OPPOSans M" panose="00020600040101010101" pitchFamily="18" charset="-122"/>
                <a:cs typeface="OPPOSans M" panose="00020600040101010101" pitchFamily="18" charset="-122"/>
              </a:rPr>
              <a:t>焕新视觉感受</a:t>
            </a:r>
            <a:endParaRPr lang="en-US" sz="11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A9F586FF-EF46-F110-66A0-7314EAB4CE2F}"/>
              </a:ext>
            </a:extLst>
          </p:cNvPr>
          <p:cNvSpPr txBox="1"/>
          <p:nvPr/>
        </p:nvSpPr>
        <p:spPr>
          <a:xfrm>
            <a:off x="5636686" y="4364757"/>
            <a:ext cx="954107" cy="230832"/>
          </a:xfrm>
          <a:prstGeom prst="rect">
            <a:avLst/>
          </a:prstGeom>
          <a:noFill/>
        </p:spPr>
        <p:txBody>
          <a:bodyPr wrap="none" rtlCol="0">
            <a:spAutoFit/>
          </a:bodyPr>
          <a:lstStyle/>
          <a:p>
            <a:pPr algn="ctr"/>
            <a:r>
              <a:rPr lang="zh-CN" alt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焕新视觉感受</a:t>
            </a:r>
            <a:endParaRPr 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844C884B-975A-42F8-6EC8-0CEC9D70B831}"/>
              </a:ext>
            </a:extLst>
          </p:cNvPr>
          <p:cNvSpPr txBox="1"/>
          <p:nvPr/>
        </p:nvSpPr>
        <p:spPr>
          <a:xfrm>
            <a:off x="5482500" y="4822478"/>
            <a:ext cx="441147" cy="230832"/>
          </a:xfrm>
          <a:prstGeom prst="rect">
            <a:avLst/>
          </a:prstGeom>
          <a:noFill/>
        </p:spPr>
        <p:txBody>
          <a:bodyPr wrap="none" rtlCol="0">
            <a:spAutoFit/>
          </a:bodyPr>
          <a:lstStyle/>
          <a:p>
            <a:pPr algn="ctr"/>
            <a:r>
              <a:rPr lang="zh-CN" alt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0920C153-C9F7-0745-27A0-17C560FD424D}"/>
              </a:ext>
            </a:extLst>
          </p:cNvPr>
          <p:cNvSpPr txBox="1"/>
          <p:nvPr/>
        </p:nvSpPr>
        <p:spPr>
          <a:xfrm>
            <a:off x="6417459" y="4822478"/>
            <a:ext cx="441147" cy="230832"/>
          </a:xfrm>
          <a:prstGeom prst="rect">
            <a:avLst/>
          </a:prstGeom>
          <a:noFill/>
        </p:spPr>
        <p:txBody>
          <a:bodyPr wrap="none" rtlCol="0">
            <a:spAutoFit/>
          </a:bodyPr>
          <a:lstStyle/>
          <a:p>
            <a:pPr algn="ctr"/>
            <a:r>
              <a:rPr lang="zh-CN" alt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94E4C4A5-05E3-2C81-079B-574C028CE9E8}"/>
              </a:ext>
            </a:extLst>
          </p:cNvPr>
          <p:cNvSpPr txBox="1"/>
          <p:nvPr/>
        </p:nvSpPr>
        <p:spPr>
          <a:xfrm>
            <a:off x="5403062" y="5202377"/>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文本框 72">
            <a:extLst>
              <a:ext uri="{FF2B5EF4-FFF2-40B4-BE49-F238E27FC236}">
                <a16:creationId xmlns:a16="http://schemas.microsoft.com/office/drawing/2014/main" id="{4766FA77-7949-6ECD-381F-E746A46259F1}"/>
              </a:ext>
            </a:extLst>
          </p:cNvPr>
          <p:cNvSpPr txBox="1"/>
          <p:nvPr/>
        </p:nvSpPr>
        <p:spPr>
          <a:xfrm>
            <a:off x="6338021" y="5202377"/>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84FCE6CE-E92E-F395-6057-1CA57213591D}"/>
              </a:ext>
            </a:extLst>
          </p:cNvPr>
          <p:cNvSpPr txBox="1"/>
          <p:nvPr/>
        </p:nvSpPr>
        <p:spPr>
          <a:xfrm>
            <a:off x="5403062" y="5427335"/>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A42DA553-409E-9BB3-7F1A-A3221CD81073}"/>
              </a:ext>
            </a:extLst>
          </p:cNvPr>
          <p:cNvSpPr txBox="1"/>
          <p:nvPr/>
        </p:nvSpPr>
        <p:spPr>
          <a:xfrm>
            <a:off x="6338021" y="5427335"/>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内容</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6" name="文本框 75">
            <a:extLst>
              <a:ext uri="{FF2B5EF4-FFF2-40B4-BE49-F238E27FC236}">
                <a16:creationId xmlns:a16="http://schemas.microsoft.com/office/drawing/2014/main" id="{80111A4D-C1C9-4D52-9469-B881556E982E}"/>
              </a:ext>
            </a:extLst>
          </p:cNvPr>
          <p:cNvSpPr txBox="1"/>
          <p:nvPr/>
        </p:nvSpPr>
        <p:spPr>
          <a:xfrm>
            <a:off x="9375892" y="3696312"/>
            <a:ext cx="1107997" cy="261610"/>
          </a:xfrm>
          <a:prstGeom prst="rect">
            <a:avLst/>
          </a:prstGeom>
          <a:noFill/>
        </p:spPr>
        <p:txBody>
          <a:bodyPr wrap="none" rtlCol="0">
            <a:spAutoFit/>
          </a:bodyPr>
          <a:lstStyle/>
          <a:p>
            <a:pPr algn="ctr"/>
            <a:r>
              <a:rPr lang="zh-CN" altLang="en-US" sz="1100" spc="100" dirty="0">
                <a:latin typeface="OPPOSans M" panose="00020600040101010101" pitchFamily="18" charset="-122"/>
                <a:ea typeface="OPPOSans M" panose="00020600040101010101" pitchFamily="18" charset="-122"/>
                <a:cs typeface="OPPOSans M" panose="00020600040101010101" pitchFamily="18" charset="-122"/>
              </a:rPr>
              <a:t>焕新视觉感受</a:t>
            </a:r>
            <a:endParaRPr lang="en-US" sz="11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8031229F-EC21-A393-E193-453FCE25AB33}"/>
              </a:ext>
            </a:extLst>
          </p:cNvPr>
          <p:cNvSpPr txBox="1"/>
          <p:nvPr/>
        </p:nvSpPr>
        <p:spPr>
          <a:xfrm>
            <a:off x="8883044" y="4548978"/>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图文</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文本框 77">
            <a:extLst>
              <a:ext uri="{FF2B5EF4-FFF2-40B4-BE49-F238E27FC236}">
                <a16:creationId xmlns:a16="http://schemas.microsoft.com/office/drawing/2014/main" id="{65321DA8-F795-92CB-E6E4-666D21946F93}"/>
              </a:ext>
            </a:extLst>
          </p:cNvPr>
          <p:cNvSpPr txBox="1"/>
          <p:nvPr/>
        </p:nvSpPr>
        <p:spPr>
          <a:xfrm>
            <a:off x="10012828" y="4548978"/>
            <a:ext cx="441147"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图文</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文本框 78">
            <a:extLst>
              <a:ext uri="{FF2B5EF4-FFF2-40B4-BE49-F238E27FC236}">
                <a16:creationId xmlns:a16="http://schemas.microsoft.com/office/drawing/2014/main" id="{99F9A309-1DE5-BC6B-1B6F-171946A5070D}"/>
              </a:ext>
            </a:extLst>
          </p:cNvPr>
          <p:cNvSpPr txBox="1"/>
          <p:nvPr/>
        </p:nvSpPr>
        <p:spPr>
          <a:xfrm>
            <a:off x="8824938" y="5408798"/>
            <a:ext cx="697628"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线上社区</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文本框 79">
            <a:extLst>
              <a:ext uri="{FF2B5EF4-FFF2-40B4-BE49-F238E27FC236}">
                <a16:creationId xmlns:a16="http://schemas.microsoft.com/office/drawing/2014/main" id="{3AA832E9-4717-D833-27FF-B409B80430F6}"/>
              </a:ext>
            </a:extLst>
          </p:cNvPr>
          <p:cNvSpPr txBox="1"/>
          <p:nvPr/>
        </p:nvSpPr>
        <p:spPr>
          <a:xfrm>
            <a:off x="9776943" y="5408798"/>
            <a:ext cx="697628" cy="230832"/>
          </a:xfrm>
          <a:prstGeom prst="rect">
            <a:avLst/>
          </a:prstGeom>
          <a:noFill/>
        </p:spPr>
        <p:txBody>
          <a:bodyPr wrap="none" rtlCol="0">
            <a:spAutoFit/>
          </a:bodyPr>
          <a:lstStyle/>
          <a:p>
            <a:pPr algn="ctr"/>
            <a:r>
              <a:rPr lang="zh-CN" altLang="en-US" sz="900" spc="100" dirty="0">
                <a:latin typeface="OPPOSans M" panose="00020600040101010101" pitchFamily="18" charset="-122"/>
                <a:ea typeface="OPPOSans M" panose="00020600040101010101" pitchFamily="18" charset="-122"/>
                <a:cs typeface="OPPOSans M" panose="00020600040101010101" pitchFamily="18" charset="-122"/>
              </a:rPr>
              <a:t>线下活动</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文本框 80">
            <a:extLst>
              <a:ext uri="{FF2B5EF4-FFF2-40B4-BE49-F238E27FC236}">
                <a16:creationId xmlns:a16="http://schemas.microsoft.com/office/drawing/2014/main" id="{B5FFE24D-4A21-9184-21E5-8A4E2C7956F6}"/>
              </a:ext>
            </a:extLst>
          </p:cNvPr>
          <p:cNvSpPr txBox="1"/>
          <p:nvPr/>
        </p:nvSpPr>
        <p:spPr>
          <a:xfrm>
            <a:off x="9509074" y="5408798"/>
            <a:ext cx="285655" cy="230832"/>
          </a:xfrm>
          <a:prstGeom prst="rect">
            <a:avLst/>
          </a:prstGeom>
          <a:noFill/>
        </p:spPr>
        <p:txBody>
          <a:bodyPr wrap="none" rtlCol="0">
            <a:spAutoFit/>
          </a:bodyPr>
          <a:lstStyle/>
          <a:p>
            <a:pPr algn="ctr"/>
            <a:r>
              <a:rPr lang="en-US" altLang="zh-CN" sz="900" spc="100" dirty="0">
                <a:latin typeface="OPPOSans M" panose="00020600040101010101" pitchFamily="18" charset="-122"/>
                <a:ea typeface="OPPOSans M" panose="00020600040101010101" pitchFamily="18" charset="-122"/>
                <a:cs typeface="OPPOSans M" panose="00020600040101010101" pitchFamily="18" charset="-122"/>
              </a:rPr>
              <a:t>&amp;</a:t>
            </a:r>
            <a:endParaRPr lang="en-US" sz="900" spc="1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83" name="图形 82">
            <a:extLst>
              <a:ext uri="{FF2B5EF4-FFF2-40B4-BE49-F238E27FC236}">
                <a16:creationId xmlns:a16="http://schemas.microsoft.com/office/drawing/2014/main" id="{04D154CA-09D0-F288-EC70-9FD8A3702E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0066" y="4715536"/>
            <a:ext cx="145594" cy="145594"/>
          </a:xfrm>
          <a:prstGeom prst="rect">
            <a:avLst/>
          </a:prstGeom>
        </p:spPr>
      </p:pic>
      <p:pic>
        <p:nvPicPr>
          <p:cNvPr id="85" name="图形 84">
            <a:extLst>
              <a:ext uri="{FF2B5EF4-FFF2-40B4-BE49-F238E27FC236}">
                <a16:creationId xmlns:a16="http://schemas.microsoft.com/office/drawing/2014/main" id="{0F82856F-12AD-D6E4-17D3-256DB9FF9C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2378" y="3721332"/>
            <a:ext cx="262068" cy="225670"/>
          </a:xfrm>
          <a:prstGeom prst="rect">
            <a:avLst/>
          </a:prstGeom>
        </p:spPr>
      </p:pic>
      <p:pic>
        <p:nvPicPr>
          <p:cNvPr id="87" name="图形 86">
            <a:extLst>
              <a:ext uri="{FF2B5EF4-FFF2-40B4-BE49-F238E27FC236}">
                <a16:creationId xmlns:a16="http://schemas.microsoft.com/office/drawing/2014/main" id="{AFC73B27-ECA6-B464-FCFA-66D9849DB6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9862" y="3710413"/>
            <a:ext cx="247509" cy="247509"/>
          </a:xfrm>
          <a:prstGeom prst="rect">
            <a:avLst/>
          </a:prstGeom>
        </p:spPr>
      </p:pic>
      <p:pic>
        <p:nvPicPr>
          <p:cNvPr id="89" name="图形 88">
            <a:extLst>
              <a:ext uri="{FF2B5EF4-FFF2-40B4-BE49-F238E27FC236}">
                <a16:creationId xmlns:a16="http://schemas.microsoft.com/office/drawing/2014/main" id="{0EE9334D-6119-ED71-71B9-617A34E0BD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79918" y="4625946"/>
            <a:ext cx="145594" cy="145594"/>
          </a:xfrm>
          <a:prstGeom prst="rect">
            <a:avLst/>
          </a:prstGeom>
        </p:spPr>
      </p:pic>
      <p:pic>
        <p:nvPicPr>
          <p:cNvPr id="91" name="图形 90">
            <a:extLst>
              <a:ext uri="{FF2B5EF4-FFF2-40B4-BE49-F238E27FC236}">
                <a16:creationId xmlns:a16="http://schemas.microsoft.com/office/drawing/2014/main" id="{607CAAB6-F53C-7B20-36EF-854A08ADAF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8819" y="4861189"/>
            <a:ext cx="145594" cy="145594"/>
          </a:xfrm>
          <a:prstGeom prst="rect">
            <a:avLst/>
          </a:prstGeom>
        </p:spPr>
      </p:pic>
      <p:pic>
        <p:nvPicPr>
          <p:cNvPr id="93" name="图形 92">
            <a:extLst>
              <a:ext uri="{FF2B5EF4-FFF2-40B4-BE49-F238E27FC236}">
                <a16:creationId xmlns:a16="http://schemas.microsoft.com/office/drawing/2014/main" id="{2CF43FDA-9C87-5323-2C15-B291C3FE82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7912" y="4862989"/>
            <a:ext cx="160153" cy="160153"/>
          </a:xfrm>
          <a:prstGeom prst="rect">
            <a:avLst/>
          </a:prstGeom>
        </p:spPr>
      </p:pic>
      <p:pic>
        <p:nvPicPr>
          <p:cNvPr id="95" name="图形 94">
            <a:extLst>
              <a:ext uri="{FF2B5EF4-FFF2-40B4-BE49-F238E27FC236}">
                <a16:creationId xmlns:a16="http://schemas.microsoft.com/office/drawing/2014/main" id="{CC0649A9-0CFC-7176-7FF4-24D5B868000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32751" y="5162150"/>
            <a:ext cx="167433" cy="145594"/>
          </a:xfrm>
          <a:prstGeom prst="rect">
            <a:avLst/>
          </a:prstGeom>
        </p:spPr>
      </p:pic>
      <p:pic>
        <p:nvPicPr>
          <p:cNvPr id="97" name="图形 96">
            <a:extLst>
              <a:ext uri="{FF2B5EF4-FFF2-40B4-BE49-F238E27FC236}">
                <a16:creationId xmlns:a16="http://schemas.microsoft.com/office/drawing/2014/main" id="{C0A02241-96E2-CF1C-7770-F2DAAE4890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30820" y="5181151"/>
            <a:ext cx="145594" cy="145594"/>
          </a:xfrm>
          <a:prstGeom prst="rect">
            <a:avLst/>
          </a:prstGeom>
        </p:spPr>
      </p:pic>
      <p:pic>
        <p:nvPicPr>
          <p:cNvPr id="99" name="图形 98">
            <a:extLst>
              <a:ext uri="{FF2B5EF4-FFF2-40B4-BE49-F238E27FC236}">
                <a16:creationId xmlns:a16="http://schemas.microsoft.com/office/drawing/2014/main" id="{72956326-438E-43E5-AF57-4D4B2A32554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62023" y="3692862"/>
            <a:ext cx="211111" cy="247509"/>
          </a:xfrm>
          <a:prstGeom prst="rect">
            <a:avLst/>
          </a:prstGeom>
        </p:spPr>
      </p:pic>
      <p:pic>
        <p:nvPicPr>
          <p:cNvPr id="101" name="图形 100">
            <a:extLst>
              <a:ext uri="{FF2B5EF4-FFF2-40B4-BE49-F238E27FC236}">
                <a16:creationId xmlns:a16="http://schemas.microsoft.com/office/drawing/2014/main" id="{3DDA3EAE-D5CA-C1FA-603E-2F7D130FE5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818313" y="4496741"/>
            <a:ext cx="145593" cy="131034"/>
          </a:xfrm>
          <a:prstGeom prst="rect">
            <a:avLst/>
          </a:prstGeom>
        </p:spPr>
      </p:pic>
      <p:grpSp>
        <p:nvGrpSpPr>
          <p:cNvPr id="102" name="组合 101">
            <a:extLst>
              <a:ext uri="{FF2B5EF4-FFF2-40B4-BE49-F238E27FC236}">
                <a16:creationId xmlns:a16="http://schemas.microsoft.com/office/drawing/2014/main" id="{4E1A70A0-20C1-2765-44C3-4EDD13E6C3B4}"/>
              </a:ext>
            </a:extLst>
          </p:cNvPr>
          <p:cNvGrpSpPr/>
          <p:nvPr/>
        </p:nvGrpSpPr>
        <p:grpSpPr>
          <a:xfrm flipH="1">
            <a:off x="4136535" y="4385519"/>
            <a:ext cx="292262" cy="152400"/>
            <a:chOff x="4514094" y="1713952"/>
            <a:chExt cx="292262" cy="152400"/>
          </a:xfrm>
        </p:grpSpPr>
        <p:sp>
          <p:nvSpPr>
            <p:cNvPr id="103" name="任意多边形: 形状 102">
              <a:extLst>
                <a:ext uri="{FF2B5EF4-FFF2-40B4-BE49-F238E27FC236}">
                  <a16:creationId xmlns:a16="http://schemas.microsoft.com/office/drawing/2014/main" id="{A5AC7540-30E1-78EA-3340-C5A3373AE6F7}"/>
                </a:ext>
              </a:extLst>
            </p:cNvPr>
            <p:cNvSpPr/>
            <p:nvPr/>
          </p:nvSpPr>
          <p:spPr>
            <a:xfrm>
              <a:off x="4514094"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任意多边形: 形状 103">
              <a:extLst>
                <a:ext uri="{FF2B5EF4-FFF2-40B4-BE49-F238E27FC236}">
                  <a16:creationId xmlns:a16="http://schemas.microsoft.com/office/drawing/2014/main" id="{36D65287-06A2-AA4F-5D49-041E8ECE1EA5}"/>
                </a:ext>
              </a:extLst>
            </p:cNvPr>
            <p:cNvSpPr/>
            <p:nvPr/>
          </p:nvSpPr>
          <p:spPr>
            <a:xfrm>
              <a:off x="4622125"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a:extLst>
                <a:ext uri="{FF2B5EF4-FFF2-40B4-BE49-F238E27FC236}">
                  <a16:creationId xmlns:a16="http://schemas.microsoft.com/office/drawing/2014/main" id="{B00B32A7-5B86-2466-EB5C-205FDBFD96F2}"/>
                </a:ext>
              </a:extLst>
            </p:cNvPr>
            <p:cNvSpPr/>
            <p:nvPr/>
          </p:nvSpPr>
          <p:spPr>
            <a:xfrm>
              <a:off x="4730156"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组合 106">
            <a:extLst>
              <a:ext uri="{FF2B5EF4-FFF2-40B4-BE49-F238E27FC236}">
                <a16:creationId xmlns:a16="http://schemas.microsoft.com/office/drawing/2014/main" id="{CD2DBD9D-F6F3-5CB6-FC72-4A8820E68E70}"/>
              </a:ext>
            </a:extLst>
          </p:cNvPr>
          <p:cNvGrpSpPr/>
          <p:nvPr/>
        </p:nvGrpSpPr>
        <p:grpSpPr>
          <a:xfrm flipH="1">
            <a:off x="7725624" y="4383971"/>
            <a:ext cx="292262" cy="152400"/>
            <a:chOff x="4514094" y="1713952"/>
            <a:chExt cx="292262" cy="152400"/>
          </a:xfrm>
        </p:grpSpPr>
        <p:sp>
          <p:nvSpPr>
            <p:cNvPr id="108" name="任意多边形: 形状 107">
              <a:extLst>
                <a:ext uri="{FF2B5EF4-FFF2-40B4-BE49-F238E27FC236}">
                  <a16:creationId xmlns:a16="http://schemas.microsoft.com/office/drawing/2014/main" id="{6519C233-27FD-FE9B-0368-189E5DE75AFA}"/>
                </a:ext>
              </a:extLst>
            </p:cNvPr>
            <p:cNvSpPr/>
            <p:nvPr/>
          </p:nvSpPr>
          <p:spPr>
            <a:xfrm>
              <a:off x="4514094"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任意多边形: 形状 108">
              <a:extLst>
                <a:ext uri="{FF2B5EF4-FFF2-40B4-BE49-F238E27FC236}">
                  <a16:creationId xmlns:a16="http://schemas.microsoft.com/office/drawing/2014/main" id="{ED59F85D-7354-BB9C-B24D-7CD2E1FFCD2C}"/>
                </a:ext>
              </a:extLst>
            </p:cNvPr>
            <p:cNvSpPr/>
            <p:nvPr/>
          </p:nvSpPr>
          <p:spPr>
            <a:xfrm>
              <a:off x="4622125"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6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任意多边形: 形状 109">
              <a:extLst>
                <a:ext uri="{FF2B5EF4-FFF2-40B4-BE49-F238E27FC236}">
                  <a16:creationId xmlns:a16="http://schemas.microsoft.com/office/drawing/2014/main" id="{97F3E0ED-E576-0AC3-7517-6C50F773507D}"/>
                </a:ext>
              </a:extLst>
            </p:cNvPr>
            <p:cNvSpPr/>
            <p:nvPr/>
          </p:nvSpPr>
          <p:spPr>
            <a:xfrm>
              <a:off x="4730156" y="1713952"/>
              <a:ext cx="76200" cy="152400"/>
            </a:xfrm>
            <a:custGeom>
              <a:avLst/>
              <a:gdLst>
                <a:gd name="connsiteX0" fmla="*/ 76200 w 76200"/>
                <a:gd name="connsiteY0" fmla="*/ 0 h 152400"/>
                <a:gd name="connsiteX1" fmla="*/ 0 w 76200"/>
                <a:gd name="connsiteY1" fmla="*/ 76200 h 152400"/>
                <a:gd name="connsiteX2" fmla="*/ 76200 w 76200"/>
                <a:gd name="connsiteY2" fmla="*/ 152400 h 152400"/>
              </a:gdLst>
              <a:ahLst/>
              <a:cxnLst>
                <a:cxn ang="0">
                  <a:pos x="connsiteX0" y="connsiteY0"/>
                </a:cxn>
                <a:cxn ang="0">
                  <a:pos x="connsiteX1" y="connsiteY1"/>
                </a:cxn>
                <a:cxn ang="0">
                  <a:pos x="connsiteX2" y="connsiteY2"/>
                </a:cxn>
              </a:cxnLst>
              <a:rect l="l" t="t" r="r" b="b"/>
              <a:pathLst>
                <a:path w="76200" h="152400">
                  <a:moveTo>
                    <a:pt x="76200" y="0"/>
                  </a:moveTo>
                  <a:lnTo>
                    <a:pt x="0" y="76200"/>
                  </a:lnTo>
                  <a:lnTo>
                    <a:pt x="76200" y="152400"/>
                  </a:lnTo>
                </a:path>
              </a:pathLst>
            </a:custGeom>
            <a:noFill/>
            <a:ln w="31750">
              <a:solidFill>
                <a:srgbClr val="E31D19">
                  <a:alpha val="2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文本框 110">
            <a:extLst>
              <a:ext uri="{FF2B5EF4-FFF2-40B4-BE49-F238E27FC236}">
                <a16:creationId xmlns:a16="http://schemas.microsoft.com/office/drawing/2014/main" id="{49C8F23A-A2FF-6B03-F41C-30F4C89B01DA}"/>
              </a:ext>
            </a:extLst>
          </p:cNvPr>
          <p:cNvSpPr txBox="1"/>
          <p:nvPr/>
        </p:nvSpPr>
        <p:spPr>
          <a:xfrm>
            <a:off x="1646628" y="2260725"/>
            <a:ext cx="623889" cy="461665"/>
          </a:xfrm>
          <a:prstGeom prst="rect">
            <a:avLst/>
          </a:prstGeom>
          <a:noFill/>
        </p:spPr>
        <p:txBody>
          <a:bodyPr wrap="none" rtlCol="0">
            <a:spAutoFit/>
          </a:bodyPr>
          <a:lstStyle/>
          <a:p>
            <a:pPr algn="ctr"/>
            <a:r>
              <a:rPr lang="en-US" altLang="zh-CN"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01.</a:t>
            </a:r>
            <a:endParaRPr lang="en-US"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2" name="文本框 111">
            <a:extLst>
              <a:ext uri="{FF2B5EF4-FFF2-40B4-BE49-F238E27FC236}">
                <a16:creationId xmlns:a16="http://schemas.microsoft.com/office/drawing/2014/main" id="{76318153-97D8-A49C-FEE0-B785B26750DA}"/>
              </a:ext>
            </a:extLst>
          </p:cNvPr>
          <p:cNvSpPr txBox="1"/>
          <p:nvPr/>
        </p:nvSpPr>
        <p:spPr>
          <a:xfrm>
            <a:off x="2146593" y="2291502"/>
            <a:ext cx="1210588" cy="400110"/>
          </a:xfrm>
          <a:prstGeom prst="rect">
            <a:avLst/>
          </a:prstGeom>
          <a:noFill/>
        </p:spPr>
        <p:txBody>
          <a:bodyPr wrap="none" rtlCol="0">
            <a:spAutoFit/>
          </a:bodyPr>
          <a:lstStyle/>
          <a:p>
            <a:r>
              <a:rPr lang="zh-CN" altLang="en-US" sz="2000" dirty="0">
                <a:latin typeface="OPPOSans M" panose="00020600040101010101" pitchFamily="18" charset="-122"/>
                <a:ea typeface="OPPOSans M" panose="00020600040101010101" pitchFamily="18" charset="-122"/>
                <a:cs typeface="OPPOSans M" panose="00020600040101010101" pitchFamily="18" charset="-122"/>
              </a:rPr>
              <a:t>内容生产</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3" name="文本框 112">
            <a:extLst>
              <a:ext uri="{FF2B5EF4-FFF2-40B4-BE49-F238E27FC236}">
                <a16:creationId xmlns:a16="http://schemas.microsoft.com/office/drawing/2014/main" id="{51627A35-18CC-E063-8422-BE4685E15E15}"/>
              </a:ext>
            </a:extLst>
          </p:cNvPr>
          <p:cNvSpPr txBox="1"/>
          <p:nvPr/>
        </p:nvSpPr>
        <p:spPr>
          <a:xfrm>
            <a:off x="1272718" y="2744268"/>
            <a:ext cx="2441694"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用付费订阅专栏，边生产边更新内容</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115" name="图形 114">
            <a:extLst>
              <a:ext uri="{FF2B5EF4-FFF2-40B4-BE49-F238E27FC236}">
                <a16:creationId xmlns:a16="http://schemas.microsoft.com/office/drawing/2014/main" id="{52ECC2D3-F5C8-B422-0804-6555748DEA5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871263" y="2357455"/>
            <a:ext cx="711214" cy="461665"/>
          </a:xfrm>
          <a:prstGeom prst="rect">
            <a:avLst/>
          </a:prstGeom>
        </p:spPr>
      </p:pic>
      <p:sp>
        <p:nvSpPr>
          <p:cNvPr id="116" name="文本框 115">
            <a:extLst>
              <a:ext uri="{FF2B5EF4-FFF2-40B4-BE49-F238E27FC236}">
                <a16:creationId xmlns:a16="http://schemas.microsoft.com/office/drawing/2014/main" id="{7D9A7107-B2DE-629A-B4D0-ACAA01992622}"/>
              </a:ext>
            </a:extLst>
          </p:cNvPr>
          <p:cNvSpPr txBox="1"/>
          <p:nvPr/>
        </p:nvSpPr>
        <p:spPr>
          <a:xfrm>
            <a:off x="5210601" y="2260725"/>
            <a:ext cx="678391" cy="461665"/>
          </a:xfrm>
          <a:prstGeom prst="rect">
            <a:avLst/>
          </a:prstGeom>
          <a:noFill/>
        </p:spPr>
        <p:txBody>
          <a:bodyPr wrap="none" rtlCol="0">
            <a:spAutoFit/>
          </a:bodyPr>
          <a:lstStyle/>
          <a:p>
            <a:pPr algn="ctr"/>
            <a:r>
              <a:rPr lang="en-US" altLang="zh-CN"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02.</a:t>
            </a:r>
            <a:endParaRPr lang="en-US"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文本框 116">
            <a:extLst>
              <a:ext uri="{FF2B5EF4-FFF2-40B4-BE49-F238E27FC236}">
                <a16:creationId xmlns:a16="http://schemas.microsoft.com/office/drawing/2014/main" id="{CA257D21-8F2E-9002-54A3-4AFCEC30EF02}"/>
              </a:ext>
            </a:extLst>
          </p:cNvPr>
          <p:cNvSpPr txBox="1"/>
          <p:nvPr/>
        </p:nvSpPr>
        <p:spPr>
          <a:xfrm>
            <a:off x="5737817" y="2291502"/>
            <a:ext cx="1210588" cy="400110"/>
          </a:xfrm>
          <a:prstGeom prst="rect">
            <a:avLst/>
          </a:prstGeom>
          <a:noFill/>
        </p:spPr>
        <p:txBody>
          <a:bodyPr wrap="none" rtlCol="0">
            <a:spAutoFit/>
          </a:bodyPr>
          <a:lstStyle/>
          <a:p>
            <a:r>
              <a:rPr lang="zh-CN" altLang="en-US" sz="2000" dirty="0">
                <a:latin typeface="OPPOSans M" panose="00020600040101010101" pitchFamily="18" charset="-122"/>
                <a:ea typeface="OPPOSans M" panose="00020600040101010101" pitchFamily="18" charset="-122"/>
                <a:cs typeface="OPPOSans M" panose="00020600040101010101" pitchFamily="18" charset="-122"/>
              </a:rPr>
              <a:t>用户服务</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8" name="文本框 117">
            <a:extLst>
              <a:ext uri="{FF2B5EF4-FFF2-40B4-BE49-F238E27FC236}">
                <a16:creationId xmlns:a16="http://schemas.microsoft.com/office/drawing/2014/main" id="{A9738D07-0B8F-138F-6E81-E209F4A31184}"/>
              </a:ext>
            </a:extLst>
          </p:cNvPr>
          <p:cNvSpPr txBox="1"/>
          <p:nvPr/>
        </p:nvSpPr>
        <p:spPr>
          <a:xfrm>
            <a:off x="4774174" y="2744268"/>
            <a:ext cx="2621231"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用助学服务强化学习效果</a:t>
            </a:r>
            <a:r>
              <a:rPr lang="en-US" altLang="zh-CN" sz="11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提升交付质量</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9" name="文本框 118">
            <a:extLst>
              <a:ext uri="{FF2B5EF4-FFF2-40B4-BE49-F238E27FC236}">
                <a16:creationId xmlns:a16="http://schemas.microsoft.com/office/drawing/2014/main" id="{86F869B2-1E7B-CFF5-7A9E-774DB4276CE9}"/>
              </a:ext>
            </a:extLst>
          </p:cNvPr>
          <p:cNvSpPr txBox="1"/>
          <p:nvPr/>
        </p:nvSpPr>
        <p:spPr>
          <a:xfrm>
            <a:off x="8796198" y="2260725"/>
            <a:ext cx="678391" cy="461665"/>
          </a:xfrm>
          <a:prstGeom prst="rect">
            <a:avLst/>
          </a:prstGeom>
          <a:noFill/>
        </p:spPr>
        <p:txBody>
          <a:bodyPr wrap="none" rtlCol="0">
            <a:spAutoFit/>
          </a:bodyPr>
          <a:lstStyle/>
          <a:p>
            <a:pPr algn="ctr"/>
            <a:r>
              <a:rPr lang="en-US" altLang="zh-CN"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03.</a:t>
            </a:r>
            <a:endParaRPr lang="en-US"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0" name="文本框 119">
            <a:extLst>
              <a:ext uri="{FF2B5EF4-FFF2-40B4-BE49-F238E27FC236}">
                <a16:creationId xmlns:a16="http://schemas.microsoft.com/office/drawing/2014/main" id="{40429A69-EB51-6F84-284E-C45E453A8A5A}"/>
              </a:ext>
            </a:extLst>
          </p:cNvPr>
          <p:cNvSpPr txBox="1"/>
          <p:nvPr/>
        </p:nvSpPr>
        <p:spPr>
          <a:xfrm>
            <a:off x="9323414" y="2291502"/>
            <a:ext cx="1210588" cy="400110"/>
          </a:xfrm>
          <a:prstGeom prst="rect">
            <a:avLst/>
          </a:prstGeom>
          <a:noFill/>
        </p:spPr>
        <p:txBody>
          <a:bodyPr wrap="none" rtlCol="0">
            <a:spAutoFit/>
          </a:bodyPr>
          <a:lstStyle/>
          <a:p>
            <a:r>
              <a:rPr lang="zh-CN" altLang="en-US" sz="2000" dirty="0">
                <a:latin typeface="OPPOSans M" panose="00020600040101010101" pitchFamily="18" charset="-122"/>
                <a:ea typeface="OPPOSans M" panose="00020600040101010101" pitchFamily="18" charset="-122"/>
                <a:cs typeface="OPPOSans M" panose="00020600040101010101" pitchFamily="18" charset="-122"/>
              </a:rPr>
              <a:t>互动体验</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1" name="文本框 120">
            <a:extLst>
              <a:ext uri="{FF2B5EF4-FFF2-40B4-BE49-F238E27FC236}">
                <a16:creationId xmlns:a16="http://schemas.microsoft.com/office/drawing/2014/main" id="{BDF9A25F-DB91-BDC9-EB15-C1E56D84203A}"/>
              </a:ext>
            </a:extLst>
          </p:cNvPr>
          <p:cNvSpPr txBox="1"/>
          <p:nvPr/>
        </p:nvSpPr>
        <p:spPr>
          <a:xfrm>
            <a:off x="8423891" y="2744268"/>
            <a:ext cx="2492991" cy="261610"/>
          </a:xfrm>
          <a:prstGeom prst="rect">
            <a:avLst/>
          </a:prstGeom>
          <a:noFill/>
        </p:spPr>
        <p:txBody>
          <a:bodyPr wrap="none" rtlCol="0">
            <a:spAutoFit/>
          </a:bodyPr>
          <a:lstStyle/>
          <a:p>
            <a:pPr algn="ct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连接用户与讲师</a:t>
            </a:r>
            <a:r>
              <a:rPr lang="en-US" altLang="zh-CN" sz="11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用户，促成交流空间</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122" name="图形 121">
            <a:extLst>
              <a:ext uri="{FF2B5EF4-FFF2-40B4-BE49-F238E27FC236}">
                <a16:creationId xmlns:a16="http://schemas.microsoft.com/office/drawing/2014/main" id="{93A91CCE-58C3-AA67-E8C2-AE985A066B1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521980" y="2357455"/>
            <a:ext cx="711214" cy="461665"/>
          </a:xfrm>
          <a:prstGeom prst="rect">
            <a:avLst/>
          </a:prstGeom>
        </p:spPr>
      </p:pic>
    </p:spTree>
    <p:extLst>
      <p:ext uri="{BB962C8B-B14F-4D97-AF65-F5344CB8AC3E}">
        <p14:creationId xmlns:p14="http://schemas.microsoft.com/office/powerpoint/2010/main" val="10767178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A95AA6FC-EDCD-025B-1517-E161E8582DA1}"/>
              </a:ext>
            </a:extLst>
          </p:cNvPr>
          <p:cNvSpPr/>
          <p:nvPr/>
        </p:nvSpPr>
        <p:spPr>
          <a:xfrm>
            <a:off x="2" y="512761"/>
            <a:ext cx="12191999" cy="1088014"/>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1088014">
                <a:moveTo>
                  <a:pt x="6200774" y="0"/>
                </a:moveTo>
                <a:cubicBezTo>
                  <a:pt x="8426710" y="0"/>
                  <a:pt x="10474844" y="232377"/>
                  <a:pt x="12099028" y="621993"/>
                </a:cubicBezTo>
                <a:lnTo>
                  <a:pt x="12191999" y="645557"/>
                </a:lnTo>
                <a:lnTo>
                  <a:pt x="12191999" y="1088014"/>
                </a:lnTo>
                <a:lnTo>
                  <a:pt x="0" y="1088014"/>
                </a:lnTo>
                <a:lnTo>
                  <a:pt x="0" y="698667"/>
                </a:lnTo>
                <a:lnTo>
                  <a:pt x="302522" y="621993"/>
                </a:lnTo>
                <a:cubicBezTo>
                  <a:pt x="1926705" y="232377"/>
                  <a:pt x="3974838" y="0"/>
                  <a:pt x="6200774" y="0"/>
                </a:cubicBezTo>
                <a:close/>
              </a:path>
            </a:pathLst>
          </a:custGeom>
          <a:gradFill>
            <a:gsLst>
              <a:gs pos="0">
                <a:srgbClr val="E31D19">
                  <a:alpha val="18000"/>
                </a:srgbClr>
              </a:gs>
              <a:gs pos="73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文本框 3">
            <a:extLst>
              <a:ext uri="{FF2B5EF4-FFF2-40B4-BE49-F238E27FC236}">
                <a16:creationId xmlns:a16="http://schemas.microsoft.com/office/drawing/2014/main" id="{293B3A64-DED1-5872-A1E6-ACE9127A46B6}"/>
              </a:ext>
            </a:extLst>
          </p:cNvPr>
          <p:cNvSpPr txBox="1"/>
          <p:nvPr/>
        </p:nvSpPr>
        <p:spPr>
          <a:xfrm>
            <a:off x="3131087" y="1016000"/>
            <a:ext cx="5929828"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latin typeface="OPPOSans R" panose="00020600040101010101" pitchFamily="18" charset="-122"/>
                <a:ea typeface="OPPOSans R" panose="00020600040101010101" pitchFamily="18" charset="-122"/>
                <a:cs typeface="OPPOSans R" panose="00020600040101010101" pitchFamily="18" charset="-122"/>
              </a:rPr>
              <a:t>当</a:t>
            </a:r>
            <a:r>
              <a:rPr lang="zh-CN" altLang="en-US" sz="3200" dirty="0"/>
              <a:t>内容</a:t>
            </a:r>
            <a:r>
              <a:rPr lang="zh-CN" altLang="en-US" sz="3200" dirty="0">
                <a:latin typeface="OPPOSans R" panose="00020600040101010101" pitchFamily="18" charset="-122"/>
                <a:ea typeface="OPPOSans R" panose="00020600040101010101" pitchFamily="18" charset="-122"/>
                <a:cs typeface="OPPOSans R" panose="00020600040101010101" pitchFamily="18" charset="-122"/>
              </a:rPr>
              <a:t>成为</a:t>
            </a:r>
            <a:r>
              <a:rPr lang="zh-CN" altLang="en-US" sz="3200" dirty="0"/>
              <a:t>品牌心智差异化表达</a:t>
            </a:r>
            <a:endParaRPr lang="en-US" sz="3200" dirty="0"/>
          </a:p>
        </p:txBody>
      </p:sp>
      <p:sp>
        <p:nvSpPr>
          <p:cNvPr id="6" name="任意多边形: 形状 5">
            <a:extLst>
              <a:ext uri="{FF2B5EF4-FFF2-40B4-BE49-F238E27FC236}">
                <a16:creationId xmlns:a16="http://schemas.microsoft.com/office/drawing/2014/main" id="{F2DDA8C6-DFDE-7567-4EA6-37D2417CE166}"/>
              </a:ext>
            </a:extLst>
          </p:cNvPr>
          <p:cNvSpPr/>
          <p:nvPr/>
        </p:nvSpPr>
        <p:spPr>
          <a:xfrm>
            <a:off x="2" y="498308"/>
            <a:ext cx="12191999" cy="698667"/>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 name="connsiteX0" fmla="*/ 0 w 12191999"/>
              <a:gd name="connsiteY0" fmla="*/ 1088014 h 1179454"/>
              <a:gd name="connsiteX1" fmla="*/ 0 w 12191999"/>
              <a:gd name="connsiteY1" fmla="*/ 698667 h 1179454"/>
              <a:gd name="connsiteX2" fmla="*/ 302522 w 12191999"/>
              <a:gd name="connsiteY2" fmla="*/ 621993 h 1179454"/>
              <a:gd name="connsiteX3" fmla="*/ 6200774 w 12191999"/>
              <a:gd name="connsiteY3" fmla="*/ 0 h 1179454"/>
              <a:gd name="connsiteX4" fmla="*/ 12099028 w 12191999"/>
              <a:gd name="connsiteY4" fmla="*/ 621993 h 1179454"/>
              <a:gd name="connsiteX5" fmla="*/ 12191999 w 12191999"/>
              <a:gd name="connsiteY5" fmla="*/ 645557 h 1179454"/>
              <a:gd name="connsiteX6" fmla="*/ 12191999 w 12191999"/>
              <a:gd name="connsiteY6" fmla="*/ 1088014 h 1179454"/>
              <a:gd name="connsiteX7" fmla="*/ 91440 w 12191999"/>
              <a:gd name="connsiteY7" fmla="*/ 1179454 h 1179454"/>
              <a:gd name="connsiteX0" fmla="*/ 0 w 12191999"/>
              <a:gd name="connsiteY0" fmla="*/ 1088014 h 1088014"/>
              <a:gd name="connsiteX1" fmla="*/ 0 w 12191999"/>
              <a:gd name="connsiteY1" fmla="*/ 698667 h 1088014"/>
              <a:gd name="connsiteX2" fmla="*/ 302522 w 12191999"/>
              <a:gd name="connsiteY2" fmla="*/ 621993 h 1088014"/>
              <a:gd name="connsiteX3" fmla="*/ 6200774 w 12191999"/>
              <a:gd name="connsiteY3" fmla="*/ 0 h 1088014"/>
              <a:gd name="connsiteX4" fmla="*/ 12099028 w 12191999"/>
              <a:gd name="connsiteY4" fmla="*/ 621993 h 1088014"/>
              <a:gd name="connsiteX5" fmla="*/ 12191999 w 12191999"/>
              <a:gd name="connsiteY5" fmla="*/ 645557 h 1088014"/>
              <a:gd name="connsiteX6" fmla="*/ 12191999 w 12191999"/>
              <a:gd name="connsiteY6" fmla="*/ 1088014 h 1088014"/>
              <a:gd name="connsiteX0" fmla="*/ 0 w 12191999"/>
              <a:gd name="connsiteY0" fmla="*/ 698667 h 1088014"/>
              <a:gd name="connsiteX1" fmla="*/ 302522 w 12191999"/>
              <a:gd name="connsiteY1" fmla="*/ 621993 h 1088014"/>
              <a:gd name="connsiteX2" fmla="*/ 6200774 w 12191999"/>
              <a:gd name="connsiteY2" fmla="*/ 0 h 1088014"/>
              <a:gd name="connsiteX3" fmla="*/ 12099028 w 12191999"/>
              <a:gd name="connsiteY3" fmla="*/ 621993 h 1088014"/>
              <a:gd name="connsiteX4" fmla="*/ 12191999 w 12191999"/>
              <a:gd name="connsiteY4" fmla="*/ 645557 h 1088014"/>
              <a:gd name="connsiteX5" fmla="*/ 12191999 w 12191999"/>
              <a:gd name="connsiteY5" fmla="*/ 1088014 h 1088014"/>
              <a:gd name="connsiteX0" fmla="*/ 0 w 12191999"/>
              <a:gd name="connsiteY0" fmla="*/ 698667 h 698667"/>
              <a:gd name="connsiteX1" fmla="*/ 302522 w 12191999"/>
              <a:gd name="connsiteY1" fmla="*/ 621993 h 698667"/>
              <a:gd name="connsiteX2" fmla="*/ 6200774 w 12191999"/>
              <a:gd name="connsiteY2" fmla="*/ 0 h 698667"/>
              <a:gd name="connsiteX3" fmla="*/ 12099028 w 12191999"/>
              <a:gd name="connsiteY3" fmla="*/ 621993 h 698667"/>
              <a:gd name="connsiteX4" fmla="*/ 12191999 w 12191999"/>
              <a:gd name="connsiteY4" fmla="*/ 645557 h 69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98667">
                <a:moveTo>
                  <a:pt x="0" y="698667"/>
                </a:moveTo>
                <a:lnTo>
                  <a:pt x="302522" y="621993"/>
                </a:lnTo>
                <a:cubicBezTo>
                  <a:pt x="1926705" y="232377"/>
                  <a:pt x="3974838" y="0"/>
                  <a:pt x="6200774" y="0"/>
                </a:cubicBezTo>
                <a:cubicBezTo>
                  <a:pt x="8426710" y="0"/>
                  <a:pt x="10474844" y="232377"/>
                  <a:pt x="12099028" y="621993"/>
                </a:cubicBezTo>
                <a:lnTo>
                  <a:pt x="12191999" y="645557"/>
                </a:lnTo>
              </a:path>
            </a:pathLst>
          </a:custGeom>
          <a:noFill/>
          <a:ln w="44450">
            <a:gradFill>
              <a:gsLst>
                <a:gs pos="0">
                  <a:srgbClr val="E31D19">
                    <a:alpha val="0"/>
                  </a:srgbClr>
                </a:gs>
                <a:gs pos="5000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文本框 6">
            <a:extLst>
              <a:ext uri="{FF2B5EF4-FFF2-40B4-BE49-F238E27FC236}">
                <a16:creationId xmlns:a16="http://schemas.microsoft.com/office/drawing/2014/main" id="{8B0142FF-5A0F-24DA-3F42-E350095F4FA4}"/>
              </a:ext>
            </a:extLst>
          </p:cNvPr>
          <p:cNvSpPr txBox="1"/>
          <p:nvPr/>
        </p:nvSpPr>
        <p:spPr>
          <a:xfrm>
            <a:off x="3508593" y="2531050"/>
            <a:ext cx="5174815" cy="338554"/>
          </a:xfrm>
          <a:prstGeom prst="rect">
            <a:avLst/>
          </a:prstGeom>
          <a:noFill/>
        </p:spPr>
        <p:txBody>
          <a:bodyPr wrap="none" rtlCol="0">
            <a:spAutoFit/>
          </a:bodyPr>
          <a:lstStyle/>
          <a:p>
            <a:pPr algn="ctr"/>
            <a:r>
              <a:rPr lang="zh-CN" altLang="en-US" sz="1600" spc="100" dirty="0">
                <a:latin typeface="OPPOSans B" panose="00020600040101010101" pitchFamily="18" charset="-122"/>
                <a:ea typeface="OPPOSans B" panose="00020600040101010101" pitchFamily="18" charset="-122"/>
                <a:cs typeface="OPPOSans B" panose="00020600040101010101" pitchFamily="18" charset="-122"/>
              </a:rPr>
              <a:t>数据来源：</a:t>
            </a:r>
            <a:r>
              <a:rPr lang="en-US" altLang="zh-CN" sz="1600" spc="100" dirty="0">
                <a:latin typeface="OPPOSans B" panose="00020600040101010101" pitchFamily="18" charset="-122"/>
                <a:ea typeface="OPPOSans B" panose="00020600040101010101" pitchFamily="18" charset="-122"/>
                <a:cs typeface="OPPOSans B" panose="00020600040101010101" pitchFamily="18" charset="-122"/>
              </a:rPr>
              <a:t>TMIC</a:t>
            </a:r>
            <a:r>
              <a:rPr lang="zh-CN" altLang="en-US" sz="1600" spc="100" dirty="0">
                <a:latin typeface="OPPOSans B" panose="00020600040101010101" pitchFamily="18" charset="-122"/>
                <a:ea typeface="OPPOSans B" panose="00020600040101010101" pitchFamily="18" charset="-122"/>
                <a:cs typeface="OPPOSans B" panose="00020600040101010101" pitchFamily="18" charset="-122"/>
              </a:rPr>
              <a:t>阿里妈妈 </a:t>
            </a:r>
            <a:r>
              <a:rPr lang="en-US" altLang="zh-CN" sz="1600" spc="100" dirty="0">
                <a:latin typeface="OPPOSans B" panose="00020600040101010101" pitchFamily="18" charset="-122"/>
                <a:ea typeface="OPPOSans B" panose="00020600040101010101" pitchFamily="18" charset="-122"/>
                <a:cs typeface="OPPOSans B" panose="00020600040101010101" pitchFamily="18" charset="-122"/>
              </a:rPr>
              <a:t>DEEP</a:t>
            </a:r>
            <a:r>
              <a:rPr lang="zh-CN" altLang="en-US" sz="1600" spc="100" dirty="0">
                <a:latin typeface="OPPOSans B" panose="00020600040101010101" pitchFamily="18" charset="-122"/>
                <a:ea typeface="OPPOSans B" panose="00020600040101010101" pitchFamily="18" charset="-122"/>
                <a:cs typeface="OPPOSans B" panose="00020600040101010101" pitchFamily="18" charset="-122"/>
              </a:rPr>
              <a:t>等阿里系数据产品</a:t>
            </a:r>
            <a:endParaRPr lang="en-US" sz="1600" spc="1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 name="矩形: 圆角 1">
            <a:extLst>
              <a:ext uri="{FF2B5EF4-FFF2-40B4-BE49-F238E27FC236}">
                <a16:creationId xmlns:a16="http://schemas.microsoft.com/office/drawing/2014/main" id="{7F089990-6FD7-3330-A3DE-C9A38F8A2F44}"/>
              </a:ext>
            </a:extLst>
          </p:cNvPr>
          <p:cNvSpPr/>
          <p:nvPr/>
        </p:nvSpPr>
        <p:spPr>
          <a:xfrm>
            <a:off x="3945621" y="3362281"/>
            <a:ext cx="2329159" cy="7464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1DBB4251-2C2B-4BF2-E528-066346A3F584}"/>
              </a:ext>
            </a:extLst>
          </p:cNvPr>
          <p:cNvSpPr/>
          <p:nvPr/>
        </p:nvSpPr>
        <p:spPr>
          <a:xfrm>
            <a:off x="5917221" y="3362281"/>
            <a:ext cx="2329159" cy="7464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8C5F03EC-7696-33B1-E5B2-A11E760C04E9}"/>
              </a:ext>
            </a:extLst>
          </p:cNvPr>
          <p:cNvSpPr txBox="1"/>
          <p:nvPr/>
        </p:nvSpPr>
        <p:spPr>
          <a:xfrm>
            <a:off x="4266660" y="3550821"/>
            <a:ext cx="1646606" cy="369332"/>
          </a:xfrm>
          <a:prstGeom prst="rect">
            <a:avLst/>
          </a:prstGeom>
          <a:noFill/>
        </p:spPr>
        <p:txBody>
          <a:bodyPr wrap="none" rtlCol="0">
            <a:spAutoFit/>
          </a:bodyPr>
          <a:lstStyle/>
          <a:p>
            <a:pPr algn="ctr"/>
            <a:r>
              <a:rPr lang="zh-CN" altLang="en-US" spc="100" dirty="0">
                <a:latin typeface="OPPOSans M" panose="00020600040101010101" pitchFamily="18" charset="-122"/>
                <a:ea typeface="OPPOSans M" panose="00020600040101010101" pitchFamily="18" charset="-122"/>
                <a:cs typeface="OPPOSans M" panose="00020600040101010101" pitchFamily="18" charset="-122"/>
              </a:rPr>
              <a:t>品类市场分类</a:t>
            </a:r>
            <a:endParaRPr lang="en-US"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 name="文本框 9">
            <a:extLst>
              <a:ext uri="{FF2B5EF4-FFF2-40B4-BE49-F238E27FC236}">
                <a16:creationId xmlns:a16="http://schemas.microsoft.com/office/drawing/2014/main" id="{7CBB25EE-4FD5-5495-645D-4B2D2D7A7B44}"/>
              </a:ext>
            </a:extLst>
          </p:cNvPr>
          <p:cNvSpPr txBox="1"/>
          <p:nvPr/>
        </p:nvSpPr>
        <p:spPr>
          <a:xfrm>
            <a:off x="6301420" y="3550821"/>
            <a:ext cx="1646606" cy="369332"/>
          </a:xfrm>
          <a:prstGeom prst="rect">
            <a:avLst/>
          </a:prstGeom>
          <a:noFill/>
        </p:spPr>
        <p:txBody>
          <a:bodyPr wrap="none" rtlCol="0">
            <a:spAutoFit/>
          </a:bodyPr>
          <a:lstStyle/>
          <a:p>
            <a:pPr algn="ctr"/>
            <a:r>
              <a:rPr lang="zh-CN" altLang="en-US" spc="100" dirty="0">
                <a:latin typeface="OPPOSans M" panose="00020600040101010101" pitchFamily="18" charset="-122"/>
                <a:ea typeface="OPPOSans M" panose="00020600040101010101" pitchFamily="18" charset="-122"/>
                <a:cs typeface="OPPOSans M" panose="00020600040101010101" pitchFamily="18" charset="-122"/>
              </a:rPr>
              <a:t>品类受众分析</a:t>
            </a:r>
            <a:endParaRPr lang="en-US"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 name="等腰三角形 10">
            <a:extLst>
              <a:ext uri="{FF2B5EF4-FFF2-40B4-BE49-F238E27FC236}">
                <a16:creationId xmlns:a16="http://schemas.microsoft.com/office/drawing/2014/main" id="{21296BE7-955E-E28C-7CCC-9D9BD6A6DD0A}"/>
              </a:ext>
            </a:extLst>
          </p:cNvPr>
          <p:cNvSpPr/>
          <p:nvPr/>
        </p:nvSpPr>
        <p:spPr>
          <a:xfrm rot="5400000">
            <a:off x="8135868" y="3565635"/>
            <a:ext cx="990702" cy="352462"/>
          </a:xfrm>
          <a:prstGeom prst="triangle">
            <a:avLst/>
          </a:prstGeom>
          <a:gradFill>
            <a:gsLst>
              <a:gs pos="0">
                <a:srgbClr val="E31D19">
                  <a:alpha val="3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等腰三角形 11">
            <a:extLst>
              <a:ext uri="{FF2B5EF4-FFF2-40B4-BE49-F238E27FC236}">
                <a16:creationId xmlns:a16="http://schemas.microsoft.com/office/drawing/2014/main" id="{C9662256-A966-C5A9-D54F-DD88C541BBBE}"/>
              </a:ext>
            </a:extLst>
          </p:cNvPr>
          <p:cNvSpPr/>
          <p:nvPr/>
        </p:nvSpPr>
        <p:spPr>
          <a:xfrm rot="16200000" flipH="1">
            <a:off x="3061869" y="3565635"/>
            <a:ext cx="990702" cy="352462"/>
          </a:xfrm>
          <a:prstGeom prst="triangle">
            <a:avLst/>
          </a:prstGeom>
          <a:gradFill>
            <a:gsLst>
              <a:gs pos="0">
                <a:srgbClr val="E31D19">
                  <a:alpha val="3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等腰三角形 12">
            <a:extLst>
              <a:ext uri="{FF2B5EF4-FFF2-40B4-BE49-F238E27FC236}">
                <a16:creationId xmlns:a16="http://schemas.microsoft.com/office/drawing/2014/main" id="{DED25A90-8BFD-9072-5FB2-EE54A6883899}"/>
              </a:ext>
            </a:extLst>
          </p:cNvPr>
          <p:cNvSpPr/>
          <p:nvPr/>
        </p:nvSpPr>
        <p:spPr>
          <a:xfrm rot="10800000" flipH="1">
            <a:off x="5841065" y="4479944"/>
            <a:ext cx="509872" cy="242854"/>
          </a:xfrm>
          <a:prstGeom prst="triangle">
            <a:avLst/>
          </a:prstGeom>
          <a:gradFill>
            <a:gsLst>
              <a:gs pos="0">
                <a:srgbClr val="E31D19">
                  <a:alpha val="30000"/>
                </a:srgbClr>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1FBE3F1B-8CBC-3341-BC2E-FB0D3D069E9D}"/>
              </a:ext>
            </a:extLst>
          </p:cNvPr>
          <p:cNvSpPr/>
          <p:nvPr/>
        </p:nvSpPr>
        <p:spPr>
          <a:xfrm>
            <a:off x="4671060" y="4899660"/>
            <a:ext cx="2861310" cy="487680"/>
          </a:xfrm>
          <a:prstGeom prst="roundRect">
            <a:avLst>
              <a:gd name="adj" fmla="val 50000"/>
            </a:avLst>
          </a:prstGeom>
          <a:solidFill>
            <a:schemeClr val="bg1"/>
          </a:solidFill>
          <a:ln>
            <a:noFill/>
          </a:ln>
          <a:effectLst>
            <a:outerShdw blurRad="4953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D49D4C37-0E84-AA55-5BEF-87338615C9F6}"/>
              </a:ext>
            </a:extLst>
          </p:cNvPr>
          <p:cNvSpPr txBox="1"/>
          <p:nvPr/>
        </p:nvSpPr>
        <p:spPr>
          <a:xfrm>
            <a:off x="4836680" y="5010207"/>
            <a:ext cx="2518638"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大胸女性问题解决方案提供者</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 name="文本框 15">
            <a:extLst>
              <a:ext uri="{FF2B5EF4-FFF2-40B4-BE49-F238E27FC236}">
                <a16:creationId xmlns:a16="http://schemas.microsoft.com/office/drawing/2014/main" id="{7A882DCE-A3C5-5CC2-4E65-B7CD10693513}"/>
              </a:ext>
            </a:extLst>
          </p:cNvPr>
          <p:cNvSpPr txBox="1"/>
          <p:nvPr/>
        </p:nvSpPr>
        <p:spPr>
          <a:xfrm>
            <a:off x="1416703" y="3095677"/>
            <a:ext cx="1826142" cy="338554"/>
          </a:xfrm>
          <a:prstGeom prst="rect">
            <a:avLst/>
          </a:prstGeom>
          <a:noFill/>
        </p:spPr>
        <p:txBody>
          <a:bodyPr wrap="none" rtlCol="0">
            <a:spAutoFit/>
          </a:bodyPr>
          <a:lstStyle/>
          <a:p>
            <a:pPr algn="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内衣品类市场分析</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7" name="文本框 16">
            <a:extLst>
              <a:ext uri="{FF2B5EF4-FFF2-40B4-BE49-F238E27FC236}">
                <a16:creationId xmlns:a16="http://schemas.microsoft.com/office/drawing/2014/main" id="{04312599-CCF5-C2A9-1680-C07AFB17A8A4}"/>
              </a:ext>
            </a:extLst>
          </p:cNvPr>
          <p:cNvSpPr txBox="1"/>
          <p:nvPr/>
        </p:nvSpPr>
        <p:spPr>
          <a:xfrm>
            <a:off x="1211520" y="3602185"/>
            <a:ext cx="2031325" cy="338554"/>
          </a:xfrm>
          <a:prstGeom prst="rect">
            <a:avLst/>
          </a:prstGeom>
          <a:noFill/>
        </p:spPr>
        <p:txBody>
          <a:bodyPr wrap="none" rtlCol="0">
            <a:spAutoFit/>
          </a:bodyPr>
          <a:lstStyle/>
          <a:p>
            <a:pPr algn="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大罩杯内衣品类分析</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8" name="文本框 17">
            <a:extLst>
              <a:ext uri="{FF2B5EF4-FFF2-40B4-BE49-F238E27FC236}">
                <a16:creationId xmlns:a16="http://schemas.microsoft.com/office/drawing/2014/main" id="{2A675F8A-AF86-C96B-43DD-6D43BA77218A}"/>
              </a:ext>
            </a:extLst>
          </p:cNvPr>
          <p:cNvSpPr txBox="1"/>
          <p:nvPr/>
        </p:nvSpPr>
        <p:spPr>
          <a:xfrm>
            <a:off x="1006335" y="4108694"/>
            <a:ext cx="2236510" cy="338554"/>
          </a:xfrm>
          <a:prstGeom prst="rect">
            <a:avLst/>
          </a:prstGeom>
          <a:noFill/>
        </p:spPr>
        <p:txBody>
          <a:bodyPr wrap="none" rtlCol="0">
            <a:spAutoFit/>
          </a:bodyPr>
          <a:lstStyle/>
          <a:p>
            <a:pPr algn="r"/>
            <a:r>
              <a:rPr lang="zh-CN" altLang="en-US" sz="1600" dirty="0">
                <a:latin typeface="OPPOSans R" panose="00020600040101010101" pitchFamily="18" charset="-122"/>
                <a:ea typeface="OPPOSans R" panose="00020600040101010101" pitchFamily="18" charset="-122"/>
                <a:cs typeface="OPPOSans R" panose="00020600040101010101" pitchFamily="18" charset="-122"/>
              </a:rPr>
              <a:t>内衣品类核心趋势赛道</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9" name="文本框 18">
            <a:extLst>
              <a:ext uri="{FF2B5EF4-FFF2-40B4-BE49-F238E27FC236}">
                <a16:creationId xmlns:a16="http://schemas.microsoft.com/office/drawing/2014/main" id="{62DCE3F9-E624-74DD-59B9-AEF8933ACACA}"/>
              </a:ext>
            </a:extLst>
          </p:cNvPr>
          <p:cNvSpPr txBox="1"/>
          <p:nvPr/>
        </p:nvSpPr>
        <p:spPr>
          <a:xfrm>
            <a:off x="8875131" y="3249566"/>
            <a:ext cx="1415772" cy="338554"/>
          </a:xfrm>
          <a:prstGeom prst="rect">
            <a:avLst/>
          </a:prstGeom>
          <a:noFill/>
        </p:spPr>
        <p:txBody>
          <a:bodyPr wrap="none" rtlCol="0">
            <a:spAutoFit/>
          </a:bodyPr>
          <a:lstStyle/>
          <a:p>
            <a:r>
              <a:rPr lang="zh-CN" altLang="en-US" sz="1600" dirty="0">
                <a:latin typeface="OPPOSans R" panose="00020600040101010101" pitchFamily="18" charset="-122"/>
                <a:ea typeface="OPPOSans R" panose="00020600040101010101" pitchFamily="18" charset="-122"/>
                <a:cs typeface="OPPOSans R" panose="00020600040101010101" pitchFamily="18" charset="-122"/>
              </a:rPr>
              <a:t>人群特征分析</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0" name="文本框 19">
            <a:extLst>
              <a:ext uri="{FF2B5EF4-FFF2-40B4-BE49-F238E27FC236}">
                <a16:creationId xmlns:a16="http://schemas.microsoft.com/office/drawing/2014/main" id="{E6EBB969-A8E6-2F8C-C093-158000104E08}"/>
              </a:ext>
            </a:extLst>
          </p:cNvPr>
          <p:cNvSpPr txBox="1"/>
          <p:nvPr/>
        </p:nvSpPr>
        <p:spPr>
          <a:xfrm>
            <a:off x="8875131" y="3959850"/>
            <a:ext cx="1415772" cy="338554"/>
          </a:xfrm>
          <a:prstGeom prst="rect">
            <a:avLst/>
          </a:prstGeom>
          <a:noFill/>
        </p:spPr>
        <p:txBody>
          <a:bodyPr wrap="none" rtlCol="0">
            <a:spAutoFit/>
          </a:bodyPr>
          <a:lstStyle/>
          <a:p>
            <a:r>
              <a:rPr lang="zh-CN" altLang="en-US" sz="1600" dirty="0">
                <a:latin typeface="OPPOSans R" panose="00020600040101010101" pitchFamily="18" charset="-122"/>
                <a:ea typeface="OPPOSans R" panose="00020600040101010101" pitchFamily="18" charset="-122"/>
                <a:cs typeface="OPPOSans R" panose="00020600040101010101" pitchFamily="18" charset="-122"/>
              </a:rPr>
              <a:t>站内行为捕捉</a:t>
            </a:r>
            <a:endParaRPr lang="en-US" sz="16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606500662"/>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DE4AA594-6CCD-2A58-205A-573284548440}"/>
              </a:ext>
            </a:extLst>
          </p:cNvPr>
          <p:cNvSpPr/>
          <p:nvPr/>
        </p:nvSpPr>
        <p:spPr>
          <a:xfrm>
            <a:off x="2" y="512761"/>
            <a:ext cx="12191999" cy="1088014"/>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1088014">
                <a:moveTo>
                  <a:pt x="6200774" y="0"/>
                </a:moveTo>
                <a:cubicBezTo>
                  <a:pt x="8426710" y="0"/>
                  <a:pt x="10474844" y="232377"/>
                  <a:pt x="12099028" y="621993"/>
                </a:cubicBezTo>
                <a:lnTo>
                  <a:pt x="12191999" y="645557"/>
                </a:lnTo>
                <a:lnTo>
                  <a:pt x="12191999" y="1088014"/>
                </a:lnTo>
                <a:lnTo>
                  <a:pt x="0" y="1088014"/>
                </a:lnTo>
                <a:lnTo>
                  <a:pt x="0" y="698667"/>
                </a:lnTo>
                <a:lnTo>
                  <a:pt x="302522" y="621993"/>
                </a:lnTo>
                <a:cubicBezTo>
                  <a:pt x="1926705" y="232377"/>
                  <a:pt x="3974838" y="0"/>
                  <a:pt x="6200774" y="0"/>
                </a:cubicBezTo>
                <a:close/>
              </a:path>
            </a:pathLst>
          </a:custGeom>
          <a:gradFill>
            <a:gsLst>
              <a:gs pos="0">
                <a:srgbClr val="E31D19">
                  <a:alpha val="18000"/>
                </a:srgbClr>
              </a:gs>
              <a:gs pos="73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文本框 4">
            <a:extLst>
              <a:ext uri="{FF2B5EF4-FFF2-40B4-BE49-F238E27FC236}">
                <a16:creationId xmlns:a16="http://schemas.microsoft.com/office/drawing/2014/main" id="{E00059E2-78A5-1C72-D33C-8139EE24CD93}"/>
              </a:ext>
            </a:extLst>
          </p:cNvPr>
          <p:cNvSpPr txBox="1"/>
          <p:nvPr/>
        </p:nvSpPr>
        <p:spPr>
          <a:xfrm>
            <a:off x="3434697" y="1225620"/>
            <a:ext cx="2236510" cy="707886"/>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4000" dirty="0"/>
              <a:t>精准营销</a:t>
            </a:r>
            <a:endParaRPr lang="en-US" sz="4000" dirty="0"/>
          </a:p>
        </p:txBody>
      </p:sp>
      <p:sp>
        <p:nvSpPr>
          <p:cNvPr id="6" name="任意多边形: 形状 5">
            <a:extLst>
              <a:ext uri="{FF2B5EF4-FFF2-40B4-BE49-F238E27FC236}">
                <a16:creationId xmlns:a16="http://schemas.microsoft.com/office/drawing/2014/main" id="{5BE33104-075B-7DDD-BEF5-4E0A753B3A29}"/>
              </a:ext>
            </a:extLst>
          </p:cNvPr>
          <p:cNvSpPr/>
          <p:nvPr/>
        </p:nvSpPr>
        <p:spPr>
          <a:xfrm>
            <a:off x="2" y="498308"/>
            <a:ext cx="12191999" cy="698667"/>
          </a:xfrm>
          <a:custGeom>
            <a:avLst/>
            <a:gdLst>
              <a:gd name="connsiteX0" fmla="*/ 6200774 w 12191999"/>
              <a:gd name="connsiteY0" fmla="*/ 0 h 1088014"/>
              <a:gd name="connsiteX1" fmla="*/ 12099028 w 12191999"/>
              <a:gd name="connsiteY1" fmla="*/ 621993 h 1088014"/>
              <a:gd name="connsiteX2" fmla="*/ 12191999 w 12191999"/>
              <a:gd name="connsiteY2" fmla="*/ 645557 h 1088014"/>
              <a:gd name="connsiteX3" fmla="*/ 12191999 w 12191999"/>
              <a:gd name="connsiteY3" fmla="*/ 1088014 h 1088014"/>
              <a:gd name="connsiteX4" fmla="*/ 0 w 12191999"/>
              <a:gd name="connsiteY4" fmla="*/ 1088014 h 1088014"/>
              <a:gd name="connsiteX5" fmla="*/ 0 w 12191999"/>
              <a:gd name="connsiteY5" fmla="*/ 698667 h 1088014"/>
              <a:gd name="connsiteX6" fmla="*/ 302522 w 12191999"/>
              <a:gd name="connsiteY6" fmla="*/ 621993 h 1088014"/>
              <a:gd name="connsiteX7" fmla="*/ 6200774 w 12191999"/>
              <a:gd name="connsiteY7" fmla="*/ 0 h 1088014"/>
              <a:gd name="connsiteX0" fmla="*/ 0 w 12191999"/>
              <a:gd name="connsiteY0" fmla="*/ 1088014 h 1179454"/>
              <a:gd name="connsiteX1" fmla="*/ 0 w 12191999"/>
              <a:gd name="connsiteY1" fmla="*/ 698667 h 1179454"/>
              <a:gd name="connsiteX2" fmla="*/ 302522 w 12191999"/>
              <a:gd name="connsiteY2" fmla="*/ 621993 h 1179454"/>
              <a:gd name="connsiteX3" fmla="*/ 6200774 w 12191999"/>
              <a:gd name="connsiteY3" fmla="*/ 0 h 1179454"/>
              <a:gd name="connsiteX4" fmla="*/ 12099028 w 12191999"/>
              <a:gd name="connsiteY4" fmla="*/ 621993 h 1179454"/>
              <a:gd name="connsiteX5" fmla="*/ 12191999 w 12191999"/>
              <a:gd name="connsiteY5" fmla="*/ 645557 h 1179454"/>
              <a:gd name="connsiteX6" fmla="*/ 12191999 w 12191999"/>
              <a:gd name="connsiteY6" fmla="*/ 1088014 h 1179454"/>
              <a:gd name="connsiteX7" fmla="*/ 91440 w 12191999"/>
              <a:gd name="connsiteY7" fmla="*/ 1179454 h 1179454"/>
              <a:gd name="connsiteX0" fmla="*/ 0 w 12191999"/>
              <a:gd name="connsiteY0" fmla="*/ 1088014 h 1088014"/>
              <a:gd name="connsiteX1" fmla="*/ 0 w 12191999"/>
              <a:gd name="connsiteY1" fmla="*/ 698667 h 1088014"/>
              <a:gd name="connsiteX2" fmla="*/ 302522 w 12191999"/>
              <a:gd name="connsiteY2" fmla="*/ 621993 h 1088014"/>
              <a:gd name="connsiteX3" fmla="*/ 6200774 w 12191999"/>
              <a:gd name="connsiteY3" fmla="*/ 0 h 1088014"/>
              <a:gd name="connsiteX4" fmla="*/ 12099028 w 12191999"/>
              <a:gd name="connsiteY4" fmla="*/ 621993 h 1088014"/>
              <a:gd name="connsiteX5" fmla="*/ 12191999 w 12191999"/>
              <a:gd name="connsiteY5" fmla="*/ 645557 h 1088014"/>
              <a:gd name="connsiteX6" fmla="*/ 12191999 w 12191999"/>
              <a:gd name="connsiteY6" fmla="*/ 1088014 h 1088014"/>
              <a:gd name="connsiteX0" fmla="*/ 0 w 12191999"/>
              <a:gd name="connsiteY0" fmla="*/ 698667 h 1088014"/>
              <a:gd name="connsiteX1" fmla="*/ 302522 w 12191999"/>
              <a:gd name="connsiteY1" fmla="*/ 621993 h 1088014"/>
              <a:gd name="connsiteX2" fmla="*/ 6200774 w 12191999"/>
              <a:gd name="connsiteY2" fmla="*/ 0 h 1088014"/>
              <a:gd name="connsiteX3" fmla="*/ 12099028 w 12191999"/>
              <a:gd name="connsiteY3" fmla="*/ 621993 h 1088014"/>
              <a:gd name="connsiteX4" fmla="*/ 12191999 w 12191999"/>
              <a:gd name="connsiteY4" fmla="*/ 645557 h 1088014"/>
              <a:gd name="connsiteX5" fmla="*/ 12191999 w 12191999"/>
              <a:gd name="connsiteY5" fmla="*/ 1088014 h 1088014"/>
              <a:gd name="connsiteX0" fmla="*/ 0 w 12191999"/>
              <a:gd name="connsiteY0" fmla="*/ 698667 h 698667"/>
              <a:gd name="connsiteX1" fmla="*/ 302522 w 12191999"/>
              <a:gd name="connsiteY1" fmla="*/ 621993 h 698667"/>
              <a:gd name="connsiteX2" fmla="*/ 6200774 w 12191999"/>
              <a:gd name="connsiteY2" fmla="*/ 0 h 698667"/>
              <a:gd name="connsiteX3" fmla="*/ 12099028 w 12191999"/>
              <a:gd name="connsiteY3" fmla="*/ 621993 h 698667"/>
              <a:gd name="connsiteX4" fmla="*/ 12191999 w 12191999"/>
              <a:gd name="connsiteY4" fmla="*/ 645557 h 69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98667">
                <a:moveTo>
                  <a:pt x="0" y="698667"/>
                </a:moveTo>
                <a:lnTo>
                  <a:pt x="302522" y="621993"/>
                </a:lnTo>
                <a:cubicBezTo>
                  <a:pt x="1926705" y="232377"/>
                  <a:pt x="3974838" y="0"/>
                  <a:pt x="6200774" y="0"/>
                </a:cubicBezTo>
                <a:cubicBezTo>
                  <a:pt x="8426710" y="0"/>
                  <a:pt x="10474844" y="232377"/>
                  <a:pt x="12099028" y="621993"/>
                </a:cubicBezTo>
                <a:lnTo>
                  <a:pt x="12191999" y="645557"/>
                </a:lnTo>
              </a:path>
            </a:pathLst>
          </a:custGeom>
          <a:noFill/>
          <a:ln w="44450">
            <a:gradFill>
              <a:gsLst>
                <a:gs pos="0">
                  <a:srgbClr val="E31D19">
                    <a:alpha val="0"/>
                  </a:srgbClr>
                </a:gs>
                <a:gs pos="50000">
                  <a:srgbClr val="E31D19"/>
                </a:gs>
                <a:gs pos="100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文本框 6">
            <a:extLst>
              <a:ext uri="{FF2B5EF4-FFF2-40B4-BE49-F238E27FC236}">
                <a16:creationId xmlns:a16="http://schemas.microsoft.com/office/drawing/2014/main" id="{D9A53E35-DB5E-CC2B-C0BE-5806D91BDEC1}"/>
              </a:ext>
            </a:extLst>
          </p:cNvPr>
          <p:cNvSpPr txBox="1"/>
          <p:nvPr/>
        </p:nvSpPr>
        <p:spPr>
          <a:xfrm>
            <a:off x="6565248" y="1225620"/>
            <a:ext cx="2236510" cy="707886"/>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4000" dirty="0"/>
              <a:t>内容管理</a:t>
            </a:r>
            <a:endParaRPr lang="en-US" sz="4000" dirty="0"/>
          </a:p>
        </p:txBody>
      </p:sp>
      <p:grpSp>
        <p:nvGrpSpPr>
          <p:cNvPr id="11" name="组合 10">
            <a:extLst>
              <a:ext uri="{FF2B5EF4-FFF2-40B4-BE49-F238E27FC236}">
                <a16:creationId xmlns:a16="http://schemas.microsoft.com/office/drawing/2014/main" id="{031C107B-23A9-B7BA-38F0-4915437B6D82}"/>
              </a:ext>
            </a:extLst>
          </p:cNvPr>
          <p:cNvGrpSpPr/>
          <p:nvPr/>
        </p:nvGrpSpPr>
        <p:grpSpPr>
          <a:xfrm rot="18900000">
            <a:off x="5876928" y="1331906"/>
            <a:ext cx="482600" cy="482600"/>
            <a:chOff x="5619750" y="-920750"/>
            <a:chExt cx="717550" cy="717550"/>
          </a:xfrm>
        </p:grpSpPr>
        <p:cxnSp>
          <p:nvCxnSpPr>
            <p:cNvPr id="8" name="直接连接符 7">
              <a:extLst>
                <a:ext uri="{FF2B5EF4-FFF2-40B4-BE49-F238E27FC236}">
                  <a16:creationId xmlns:a16="http://schemas.microsoft.com/office/drawing/2014/main" id="{2148C1F5-F4F0-663A-619F-EE6108EBAFED}"/>
                </a:ext>
              </a:extLst>
            </p:cNvPr>
            <p:cNvCxnSpPr>
              <a:cxnSpLocks/>
            </p:cNvCxnSpPr>
            <p:nvPr/>
          </p:nvCxnSpPr>
          <p:spPr>
            <a:xfrm>
              <a:off x="5619750" y="-561975"/>
              <a:ext cx="717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472435D-AE5D-6321-FB7F-7CBAE053F979}"/>
                </a:ext>
              </a:extLst>
            </p:cNvPr>
            <p:cNvCxnSpPr>
              <a:cxnSpLocks/>
            </p:cNvCxnSpPr>
            <p:nvPr/>
          </p:nvCxnSpPr>
          <p:spPr>
            <a:xfrm>
              <a:off x="5978525" y="-920750"/>
              <a:ext cx="0" cy="7175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59316282-645B-3D6D-25BF-481803D36E24}"/>
              </a:ext>
            </a:extLst>
          </p:cNvPr>
          <p:cNvSpPr txBox="1"/>
          <p:nvPr/>
        </p:nvSpPr>
        <p:spPr>
          <a:xfrm>
            <a:off x="1157279" y="2650975"/>
            <a:ext cx="2108269" cy="461665"/>
          </a:xfrm>
          <a:prstGeom prst="rect">
            <a:avLst/>
          </a:prstGeom>
          <a:noFill/>
        </p:spPr>
        <p:txBody>
          <a:bodyPr wrap="none" rtlCol="0">
            <a:spAutoFit/>
          </a:bodyPr>
          <a:lstStyle/>
          <a:p>
            <a:r>
              <a:rPr lang="zh-CN" altLang="en-US" sz="2400" spc="100" dirty="0">
                <a:latin typeface="OPPOSans H" panose="00020600040101010101" pitchFamily="18" charset="-122"/>
                <a:ea typeface="OPPOSans H" panose="00020600040101010101" pitchFamily="18" charset="-122"/>
                <a:cs typeface="OPPOSans H" panose="00020600040101010101" pitchFamily="18" charset="-122"/>
              </a:rPr>
              <a:t>天猫全域营销</a:t>
            </a:r>
            <a:endParaRPr lang="en-US" sz="2400" spc="100" dirty="0">
              <a:latin typeface="OPPOSans H" panose="00020600040101010101" pitchFamily="18" charset="-122"/>
              <a:ea typeface="OPPOSans H" panose="00020600040101010101" pitchFamily="18" charset="-122"/>
              <a:cs typeface="OPPOSans H" panose="00020600040101010101" pitchFamily="18" charset="-122"/>
            </a:endParaRPr>
          </a:p>
        </p:txBody>
      </p:sp>
      <p:pic>
        <p:nvPicPr>
          <p:cNvPr id="14" name="图形 13">
            <a:extLst>
              <a:ext uri="{FF2B5EF4-FFF2-40B4-BE49-F238E27FC236}">
                <a16:creationId xmlns:a16="http://schemas.microsoft.com/office/drawing/2014/main" id="{80C02291-4E5A-4CB7-7E58-141F0C14D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2462" y="2855982"/>
            <a:ext cx="5973309" cy="695478"/>
          </a:xfrm>
          <a:prstGeom prst="rect">
            <a:avLst/>
          </a:prstGeom>
        </p:spPr>
      </p:pic>
      <p:sp>
        <p:nvSpPr>
          <p:cNvPr id="15" name="椭圆 14">
            <a:extLst>
              <a:ext uri="{FF2B5EF4-FFF2-40B4-BE49-F238E27FC236}">
                <a16:creationId xmlns:a16="http://schemas.microsoft.com/office/drawing/2014/main" id="{88DB2090-205F-D118-BC6B-DCD51D93DD36}"/>
              </a:ext>
            </a:extLst>
          </p:cNvPr>
          <p:cNvSpPr/>
          <p:nvPr/>
        </p:nvSpPr>
        <p:spPr>
          <a:xfrm>
            <a:off x="9111342" y="3551460"/>
            <a:ext cx="108857" cy="1088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3D896F9A-08E9-E463-791D-1B56F4D78807}"/>
              </a:ext>
            </a:extLst>
          </p:cNvPr>
          <p:cNvSpPr/>
          <p:nvPr/>
        </p:nvSpPr>
        <p:spPr>
          <a:xfrm>
            <a:off x="863303" y="3355686"/>
            <a:ext cx="1925783"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3389A9C3-262B-89C5-755A-9FEE0909228A}"/>
              </a:ext>
            </a:extLst>
          </p:cNvPr>
          <p:cNvSpPr/>
          <p:nvPr/>
        </p:nvSpPr>
        <p:spPr>
          <a:xfrm>
            <a:off x="2471805" y="3355686"/>
            <a:ext cx="1925783"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44748113-4BCC-9AF0-4DCD-E97A2B2984EA}"/>
              </a:ext>
            </a:extLst>
          </p:cNvPr>
          <p:cNvSpPr/>
          <p:nvPr/>
        </p:nvSpPr>
        <p:spPr>
          <a:xfrm>
            <a:off x="4065626" y="3355686"/>
            <a:ext cx="2499622"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3DBAB902-73CB-C0BF-9E84-72C08A9540CA}"/>
              </a:ext>
            </a:extLst>
          </p:cNvPr>
          <p:cNvSpPr/>
          <p:nvPr/>
        </p:nvSpPr>
        <p:spPr>
          <a:xfrm>
            <a:off x="1589725" y="4263524"/>
            <a:ext cx="2499622"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0A6F00CF-3C13-7EA5-B196-4131368A8C73}"/>
              </a:ext>
            </a:extLst>
          </p:cNvPr>
          <p:cNvSpPr txBox="1"/>
          <p:nvPr/>
        </p:nvSpPr>
        <p:spPr>
          <a:xfrm>
            <a:off x="1510369" y="3746127"/>
            <a:ext cx="646332"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大促</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1" name="文本框 20">
            <a:extLst>
              <a:ext uri="{FF2B5EF4-FFF2-40B4-BE49-F238E27FC236}">
                <a16:creationId xmlns:a16="http://schemas.microsoft.com/office/drawing/2014/main" id="{563FEF7C-1640-6FF9-8BA3-A5F405AA1DCD}"/>
              </a:ext>
            </a:extLst>
          </p:cNvPr>
          <p:cNvSpPr txBox="1"/>
          <p:nvPr/>
        </p:nvSpPr>
        <p:spPr>
          <a:xfrm>
            <a:off x="3007209" y="3746127"/>
            <a:ext cx="840295"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营销</a:t>
            </a:r>
            <a:r>
              <a:rPr lang="en-US" altLang="zh-CN" dirty="0">
                <a:latin typeface="OPPOSans R" panose="00020600040101010101" pitchFamily="18" charset="-122"/>
                <a:ea typeface="OPPOSans R" panose="00020600040101010101" pitchFamily="18" charset="-122"/>
                <a:cs typeface="OPPOSans R" panose="00020600040101010101" pitchFamily="18" charset="-122"/>
              </a:rPr>
              <a:t>IP</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3" name="文本框 22">
            <a:extLst>
              <a:ext uri="{FF2B5EF4-FFF2-40B4-BE49-F238E27FC236}">
                <a16:creationId xmlns:a16="http://schemas.microsoft.com/office/drawing/2014/main" id="{4407CC6B-AAB4-A846-A319-D6104480B07E}"/>
              </a:ext>
            </a:extLst>
          </p:cNvPr>
          <p:cNvSpPr txBox="1"/>
          <p:nvPr/>
        </p:nvSpPr>
        <p:spPr>
          <a:xfrm>
            <a:off x="4606209" y="3746127"/>
            <a:ext cx="1569661"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行业营销工具</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4" name="文本框 23">
            <a:extLst>
              <a:ext uri="{FF2B5EF4-FFF2-40B4-BE49-F238E27FC236}">
                <a16:creationId xmlns:a16="http://schemas.microsoft.com/office/drawing/2014/main" id="{52A4D87C-295F-99A0-FAD7-A2F6B925462E}"/>
              </a:ext>
            </a:extLst>
          </p:cNvPr>
          <p:cNvSpPr txBox="1"/>
          <p:nvPr/>
        </p:nvSpPr>
        <p:spPr>
          <a:xfrm>
            <a:off x="2054706" y="4653965"/>
            <a:ext cx="1569661"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生态营销工具</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422ACDD1-C543-074D-EE51-868832E53F28}"/>
              </a:ext>
            </a:extLst>
          </p:cNvPr>
          <p:cNvSpPr txBox="1"/>
          <p:nvPr/>
        </p:nvSpPr>
        <p:spPr>
          <a:xfrm>
            <a:off x="7845463" y="3746127"/>
            <a:ext cx="2749471" cy="461665"/>
          </a:xfrm>
          <a:prstGeom prst="rect">
            <a:avLst/>
          </a:prstGeom>
          <a:noFill/>
        </p:spPr>
        <p:txBody>
          <a:bodyPr wrap="none" rtlCol="0">
            <a:spAutoFit/>
          </a:bodyPr>
          <a:lstStyle/>
          <a:p>
            <a:r>
              <a:rPr lang="zh-CN" altLang="en-US" sz="2400" spc="100" dirty="0">
                <a:latin typeface="OPPOSans H" panose="00020600040101010101" pitchFamily="18" charset="-122"/>
                <a:ea typeface="OPPOSans H" panose="00020600040101010101" pitchFamily="18" charset="-122"/>
                <a:cs typeface="OPPOSans H" panose="00020600040101010101" pitchFamily="18" charset="-122"/>
              </a:rPr>
              <a:t>品牌覆盖天猫全域</a:t>
            </a:r>
            <a:endParaRPr lang="en-US" sz="2400" spc="100" dirty="0">
              <a:latin typeface="OPPOSans H" panose="00020600040101010101" pitchFamily="18" charset="-122"/>
              <a:ea typeface="OPPOSans H" panose="00020600040101010101" pitchFamily="18" charset="-122"/>
              <a:cs typeface="OPPOSans H" panose="00020600040101010101" pitchFamily="18" charset="-122"/>
            </a:endParaRPr>
          </a:p>
        </p:txBody>
      </p:sp>
      <p:sp>
        <p:nvSpPr>
          <p:cNvPr id="26" name="椭圆 25">
            <a:extLst>
              <a:ext uri="{FF2B5EF4-FFF2-40B4-BE49-F238E27FC236}">
                <a16:creationId xmlns:a16="http://schemas.microsoft.com/office/drawing/2014/main" id="{B8E06031-9828-936B-E8FE-40B78EC9F302}"/>
              </a:ext>
            </a:extLst>
          </p:cNvPr>
          <p:cNvSpPr/>
          <p:nvPr/>
        </p:nvSpPr>
        <p:spPr>
          <a:xfrm>
            <a:off x="7250676" y="3756467"/>
            <a:ext cx="432827" cy="43282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任意多边形: 形状 26">
            <a:extLst>
              <a:ext uri="{FF2B5EF4-FFF2-40B4-BE49-F238E27FC236}">
                <a16:creationId xmlns:a16="http://schemas.microsoft.com/office/drawing/2014/main" id="{CB5F5DDD-B448-C07D-049D-54C22B97A1F7}"/>
              </a:ext>
            </a:extLst>
          </p:cNvPr>
          <p:cNvSpPr/>
          <p:nvPr/>
        </p:nvSpPr>
        <p:spPr>
          <a:xfrm>
            <a:off x="7374632" y="3899297"/>
            <a:ext cx="185934" cy="143528"/>
          </a:xfrm>
          <a:custGeom>
            <a:avLst/>
            <a:gdLst>
              <a:gd name="connsiteX0" fmla="*/ 0 w 413657"/>
              <a:gd name="connsiteY0" fmla="*/ 159657 h 319314"/>
              <a:gd name="connsiteX1" fmla="*/ 210457 w 413657"/>
              <a:gd name="connsiteY1" fmla="*/ 319314 h 319314"/>
              <a:gd name="connsiteX2" fmla="*/ 413657 w 413657"/>
              <a:gd name="connsiteY2" fmla="*/ 0 h 319314"/>
            </a:gdLst>
            <a:ahLst/>
            <a:cxnLst>
              <a:cxn ang="0">
                <a:pos x="connsiteX0" y="connsiteY0"/>
              </a:cxn>
              <a:cxn ang="0">
                <a:pos x="connsiteX1" y="connsiteY1"/>
              </a:cxn>
              <a:cxn ang="0">
                <a:pos x="connsiteX2" y="connsiteY2"/>
              </a:cxn>
            </a:cxnLst>
            <a:rect l="l" t="t" r="r" b="b"/>
            <a:pathLst>
              <a:path w="413657" h="319314">
                <a:moveTo>
                  <a:pt x="0" y="159657"/>
                </a:moveTo>
                <a:lnTo>
                  <a:pt x="210457" y="319314"/>
                </a:lnTo>
                <a:lnTo>
                  <a:pt x="413657" y="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4D6912E1-63DA-F8EB-5578-EBAED15F9796}"/>
              </a:ext>
            </a:extLst>
          </p:cNvPr>
          <p:cNvSpPr/>
          <p:nvPr/>
        </p:nvSpPr>
        <p:spPr>
          <a:xfrm>
            <a:off x="1305087" y="5804215"/>
            <a:ext cx="209939" cy="209939"/>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4F3EDD50-765E-8EB2-AD48-CD39FBB655E7}"/>
              </a:ext>
            </a:extLst>
          </p:cNvPr>
          <p:cNvSpPr txBox="1"/>
          <p:nvPr/>
        </p:nvSpPr>
        <p:spPr>
          <a:xfrm>
            <a:off x="1612275" y="5724519"/>
            <a:ext cx="1394934" cy="369332"/>
          </a:xfrm>
          <a:prstGeom prst="rect">
            <a:avLst/>
          </a:prstGeom>
          <a:noFill/>
        </p:spPr>
        <p:txBody>
          <a:bodyPr wrap="non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EXP</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TMIC</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矩形: 圆角 29">
            <a:extLst>
              <a:ext uri="{FF2B5EF4-FFF2-40B4-BE49-F238E27FC236}">
                <a16:creationId xmlns:a16="http://schemas.microsoft.com/office/drawing/2014/main" id="{9FC90C2F-AE4B-EC7C-1EC5-020B3A761012}"/>
              </a:ext>
            </a:extLst>
          </p:cNvPr>
          <p:cNvSpPr/>
          <p:nvPr/>
        </p:nvSpPr>
        <p:spPr>
          <a:xfrm>
            <a:off x="5493657" y="5065719"/>
            <a:ext cx="2236510" cy="779400"/>
          </a:xfrm>
          <a:prstGeom prst="roundRect">
            <a:avLst>
              <a:gd name="adj" fmla="val 6425"/>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a:extLst>
              <a:ext uri="{FF2B5EF4-FFF2-40B4-BE49-F238E27FC236}">
                <a16:creationId xmlns:a16="http://schemas.microsoft.com/office/drawing/2014/main" id="{A5C368F5-9377-F914-8A05-93E2B3D1C0BD}"/>
              </a:ext>
            </a:extLst>
          </p:cNvPr>
          <p:cNvSpPr/>
          <p:nvPr/>
        </p:nvSpPr>
        <p:spPr>
          <a:xfrm>
            <a:off x="7917543" y="5065719"/>
            <a:ext cx="3505200" cy="779400"/>
          </a:xfrm>
          <a:prstGeom prst="roundRect">
            <a:avLst>
              <a:gd name="adj" fmla="val 6425"/>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3CA4FC45-AF68-F203-55DB-815600EB1198}"/>
              </a:ext>
            </a:extLst>
          </p:cNvPr>
          <p:cNvSpPr txBox="1"/>
          <p:nvPr/>
        </p:nvSpPr>
        <p:spPr>
          <a:xfrm>
            <a:off x="5647546" y="5286142"/>
            <a:ext cx="1928733" cy="338554"/>
          </a:xfrm>
          <a:prstGeom prst="rect">
            <a:avLst/>
          </a:prstGeom>
          <a:noFill/>
        </p:spPr>
        <p:txBody>
          <a:bodyPr wrap="none" rtlCol="0">
            <a:spAutoFit/>
          </a:bodyPr>
          <a:lstStyle/>
          <a:p>
            <a:r>
              <a:rPr lang="zh-CN" altLang="en-US"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天猫大促营销活动</a:t>
            </a:r>
            <a:endParaRPr lang="en-US"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575DE3A1-874E-E40F-EF8B-AC497F084B72}"/>
              </a:ext>
            </a:extLst>
          </p:cNvPr>
          <p:cNvSpPr txBox="1"/>
          <p:nvPr/>
        </p:nvSpPr>
        <p:spPr>
          <a:xfrm>
            <a:off x="8076598" y="5286142"/>
            <a:ext cx="3187091" cy="338554"/>
          </a:xfrm>
          <a:prstGeom prst="rect">
            <a:avLst/>
          </a:prstGeom>
          <a:noFill/>
        </p:spPr>
        <p:txBody>
          <a:bodyPr wrap="none" rtlCol="0">
            <a:spAutoFit/>
          </a:bodyPr>
          <a:lstStyle/>
          <a:p>
            <a:r>
              <a:rPr lang="zh-CN" altLang="en-US"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传统营销全案</a:t>
            </a:r>
            <a:r>
              <a:rPr lang="en-US" altLang="zh-CN"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&amp;</a:t>
            </a:r>
            <a:r>
              <a:rPr lang="zh-CN" altLang="en-US"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强平台属性全案</a:t>
            </a:r>
            <a:endParaRPr lang="en-US" sz="1600" spc="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30734230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FBEE4A-D8F7-4AD8-8C75-C661FD08D34F}"/>
              </a:ext>
            </a:extLst>
          </p:cNvPr>
          <p:cNvPicPr>
            <a:picLocks noChangeAspect="1"/>
          </p:cNvPicPr>
          <p:nvPr/>
        </p:nvPicPr>
        <p:blipFill>
          <a:blip r:embed="rId2">
            <a:alphaModFix amt="20000"/>
          </a:blip>
          <a:stretch>
            <a:fillRect/>
          </a:stretch>
        </p:blipFill>
        <p:spPr>
          <a:xfrm flipH="1">
            <a:off x="0" y="0"/>
            <a:ext cx="12192000" cy="6858000"/>
          </a:xfrm>
          <a:prstGeom prst="rect">
            <a:avLst/>
          </a:prstGeom>
        </p:spPr>
      </p:pic>
      <p:sp>
        <p:nvSpPr>
          <p:cNvPr id="3" name="矩形: 圆角 2">
            <a:extLst>
              <a:ext uri="{FF2B5EF4-FFF2-40B4-BE49-F238E27FC236}">
                <a16:creationId xmlns:a16="http://schemas.microsoft.com/office/drawing/2014/main" id="{7331DCC7-9953-4AA2-AD4E-065F5D8777C8}"/>
              </a:ext>
            </a:extLst>
          </p:cNvPr>
          <p:cNvSpPr/>
          <p:nvPr/>
        </p:nvSpPr>
        <p:spPr>
          <a:xfrm>
            <a:off x="371475" y="386953"/>
            <a:ext cx="615315" cy="422671"/>
          </a:xfrm>
          <a:prstGeom prst="roundRect">
            <a:avLst>
              <a:gd name="adj" fmla="val 6831"/>
            </a:avLst>
          </a:prstGeom>
          <a:solidFill>
            <a:srgbClr val="CE1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3921D083-D60D-4686-944D-DA9CDA2E597B}"/>
              </a:ext>
            </a:extLst>
          </p:cNvPr>
          <p:cNvSpPr txBox="1"/>
          <p:nvPr/>
        </p:nvSpPr>
        <p:spPr>
          <a:xfrm>
            <a:off x="394439" y="413622"/>
            <a:ext cx="569387" cy="369332"/>
          </a:xfrm>
          <a:prstGeom prst="rect">
            <a:avLst/>
          </a:prstGeom>
          <a:noFill/>
        </p:spPr>
        <p:txBody>
          <a:bodyPr wrap="none" rtlCol="0">
            <a:spAutoFit/>
          </a:bodyPr>
          <a:lstStyle/>
          <a:p>
            <a:pPr algn="ctr"/>
            <a:r>
              <a:rPr lang="en-US" altLang="zh-CN" dirty="0">
                <a:solidFill>
                  <a:schemeClr val="bg1"/>
                </a:solidFill>
                <a:latin typeface="+mj-ea"/>
                <a:ea typeface="+mj-ea"/>
              </a:rPr>
              <a:t>02.</a:t>
            </a:r>
            <a:endParaRPr lang="en-US" dirty="0">
              <a:solidFill>
                <a:schemeClr val="bg1"/>
              </a:solidFill>
              <a:latin typeface="+mj-ea"/>
              <a:ea typeface="+mj-ea"/>
            </a:endParaRPr>
          </a:p>
        </p:txBody>
      </p:sp>
      <p:sp>
        <p:nvSpPr>
          <p:cNvPr id="5" name="文本框 4">
            <a:extLst>
              <a:ext uri="{FF2B5EF4-FFF2-40B4-BE49-F238E27FC236}">
                <a16:creationId xmlns:a16="http://schemas.microsoft.com/office/drawing/2014/main" id="{F1CD8F6E-4047-4330-A7A1-E71B42732FAF}"/>
              </a:ext>
            </a:extLst>
          </p:cNvPr>
          <p:cNvSpPr txBox="1"/>
          <p:nvPr/>
        </p:nvSpPr>
        <p:spPr>
          <a:xfrm>
            <a:off x="313531" y="1276765"/>
            <a:ext cx="3947319" cy="307777"/>
          </a:xfrm>
          <a:prstGeom prst="rect">
            <a:avLst/>
          </a:prstGeom>
          <a:noFill/>
        </p:spPr>
        <p:txBody>
          <a:bodyPr wrap="square" rtlCol="0">
            <a:spAutoFit/>
          </a:bodyPr>
          <a:lstStyle/>
          <a:p>
            <a:r>
              <a:rPr lang="en-US" sz="1400" spc="50" dirty="0">
                <a:solidFill>
                  <a:schemeClr val="tx1">
                    <a:alpha val="50000"/>
                  </a:schemeClr>
                </a:solidFill>
                <a:latin typeface="+mn-ea"/>
              </a:rPr>
              <a:t>Construction route and expected goal</a:t>
            </a:r>
          </a:p>
        </p:txBody>
      </p:sp>
      <p:sp>
        <p:nvSpPr>
          <p:cNvPr id="6" name="文本框 5">
            <a:extLst>
              <a:ext uri="{FF2B5EF4-FFF2-40B4-BE49-F238E27FC236}">
                <a16:creationId xmlns:a16="http://schemas.microsoft.com/office/drawing/2014/main" id="{5A5D4294-DFDC-4731-AFA8-5CFE82CB5C0B}"/>
              </a:ext>
            </a:extLst>
          </p:cNvPr>
          <p:cNvSpPr txBox="1"/>
          <p:nvPr/>
        </p:nvSpPr>
        <p:spPr>
          <a:xfrm>
            <a:off x="292100" y="871538"/>
            <a:ext cx="3993401"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mj-ea"/>
                <a:ea typeface="+mj-ea"/>
              </a:rPr>
              <a:t>队伍建设与人才培养机制</a:t>
            </a:r>
            <a:endParaRPr lang="en-US" sz="2400" spc="300" dirty="0">
              <a:solidFill>
                <a:schemeClr val="tx1">
                  <a:lumMod val="75000"/>
                  <a:lumOff val="25000"/>
                </a:schemeClr>
              </a:solidFill>
              <a:latin typeface="+mj-ea"/>
              <a:ea typeface="+mj-ea"/>
            </a:endParaRPr>
          </a:p>
        </p:txBody>
      </p:sp>
      <p:sp>
        <p:nvSpPr>
          <p:cNvPr id="9" name="矩形: 圆角 8">
            <a:extLst>
              <a:ext uri="{FF2B5EF4-FFF2-40B4-BE49-F238E27FC236}">
                <a16:creationId xmlns:a16="http://schemas.microsoft.com/office/drawing/2014/main" id="{972F4EC8-9B9A-4D6E-912E-3CE7A561AA92}"/>
              </a:ext>
            </a:extLst>
          </p:cNvPr>
          <p:cNvSpPr/>
          <p:nvPr/>
        </p:nvSpPr>
        <p:spPr>
          <a:xfrm>
            <a:off x="394439" y="1902339"/>
            <a:ext cx="5790461" cy="2579688"/>
          </a:xfrm>
          <a:prstGeom prst="roundRect">
            <a:avLst>
              <a:gd name="adj" fmla="val 3536"/>
            </a:avLst>
          </a:prstGeom>
          <a:solidFill>
            <a:srgbClr val="E3443D"/>
          </a:solidFill>
          <a:ln w="63500">
            <a:solidFill>
              <a:srgbClr val="E34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形状 11">
            <a:extLst>
              <a:ext uri="{FF2B5EF4-FFF2-40B4-BE49-F238E27FC236}">
                <a16:creationId xmlns:a16="http://schemas.microsoft.com/office/drawing/2014/main" id="{1788D7F6-C69B-42DE-836D-F95DF555C856}"/>
              </a:ext>
            </a:extLst>
          </p:cNvPr>
          <p:cNvSpPr/>
          <p:nvPr/>
        </p:nvSpPr>
        <p:spPr>
          <a:xfrm>
            <a:off x="394439" y="2533519"/>
            <a:ext cx="5790461" cy="1948508"/>
          </a:xfrm>
          <a:custGeom>
            <a:avLst/>
            <a:gdLst>
              <a:gd name="connsiteX0" fmla="*/ 0 w 5790461"/>
              <a:gd name="connsiteY0" fmla="*/ 0 h 1948508"/>
              <a:gd name="connsiteX1" fmla="*/ 5790461 w 5790461"/>
              <a:gd name="connsiteY1" fmla="*/ 0 h 1948508"/>
              <a:gd name="connsiteX2" fmla="*/ 5790461 w 5790461"/>
              <a:gd name="connsiteY2" fmla="*/ 1857290 h 1948508"/>
              <a:gd name="connsiteX3" fmla="*/ 5699243 w 5790461"/>
              <a:gd name="connsiteY3" fmla="*/ 1948508 h 1948508"/>
              <a:gd name="connsiteX4" fmla="*/ 91218 w 5790461"/>
              <a:gd name="connsiteY4" fmla="*/ 1948508 h 1948508"/>
              <a:gd name="connsiteX5" fmla="*/ 0 w 5790461"/>
              <a:gd name="connsiteY5" fmla="*/ 1857290 h 19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0461" h="1948508">
                <a:moveTo>
                  <a:pt x="0" y="0"/>
                </a:moveTo>
                <a:lnTo>
                  <a:pt x="5790461" y="0"/>
                </a:lnTo>
                <a:lnTo>
                  <a:pt x="5790461" y="1857290"/>
                </a:lnTo>
                <a:cubicBezTo>
                  <a:pt x="5790461" y="1907668"/>
                  <a:pt x="5749621" y="1948508"/>
                  <a:pt x="5699243" y="1948508"/>
                </a:cubicBezTo>
                <a:lnTo>
                  <a:pt x="91218" y="1948508"/>
                </a:lnTo>
                <a:cubicBezTo>
                  <a:pt x="40840" y="1948508"/>
                  <a:pt x="0" y="1907668"/>
                  <a:pt x="0" y="185729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文本框 12">
            <a:extLst>
              <a:ext uri="{FF2B5EF4-FFF2-40B4-BE49-F238E27FC236}">
                <a16:creationId xmlns:a16="http://schemas.microsoft.com/office/drawing/2014/main" id="{C92474B9-83D5-4308-8610-499C0FEF9DF7}"/>
              </a:ext>
            </a:extLst>
          </p:cNvPr>
          <p:cNvSpPr txBox="1"/>
          <p:nvPr/>
        </p:nvSpPr>
        <p:spPr>
          <a:xfrm>
            <a:off x="518976" y="2017874"/>
            <a:ext cx="1210588" cy="400110"/>
          </a:xfrm>
          <a:prstGeom prst="rect">
            <a:avLst/>
          </a:prstGeom>
          <a:noFill/>
        </p:spPr>
        <p:txBody>
          <a:bodyPr wrap="none" rtlCol="0">
            <a:spAutoFit/>
          </a:bodyPr>
          <a:lstStyle/>
          <a:p>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队伍建设</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4" name="矩形: 圆角 13">
            <a:extLst>
              <a:ext uri="{FF2B5EF4-FFF2-40B4-BE49-F238E27FC236}">
                <a16:creationId xmlns:a16="http://schemas.microsoft.com/office/drawing/2014/main" id="{C3B250A4-2495-466F-B34B-404FBF9B3569}"/>
              </a:ext>
            </a:extLst>
          </p:cNvPr>
          <p:cNvSpPr/>
          <p:nvPr/>
        </p:nvSpPr>
        <p:spPr>
          <a:xfrm>
            <a:off x="394439" y="4778932"/>
            <a:ext cx="5790461" cy="1665446"/>
          </a:xfrm>
          <a:prstGeom prst="roundRect">
            <a:avLst>
              <a:gd name="adj" fmla="val 3536"/>
            </a:avLst>
          </a:prstGeom>
          <a:solidFill>
            <a:srgbClr val="E3443D"/>
          </a:solidFill>
          <a:ln w="63500">
            <a:solidFill>
              <a:srgbClr val="E34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形状 14">
            <a:extLst>
              <a:ext uri="{FF2B5EF4-FFF2-40B4-BE49-F238E27FC236}">
                <a16:creationId xmlns:a16="http://schemas.microsoft.com/office/drawing/2014/main" id="{0ACF1DAE-5C41-4D98-A017-4043150D0022}"/>
              </a:ext>
            </a:extLst>
          </p:cNvPr>
          <p:cNvSpPr/>
          <p:nvPr/>
        </p:nvSpPr>
        <p:spPr>
          <a:xfrm>
            <a:off x="394439" y="5410112"/>
            <a:ext cx="5790461" cy="1034266"/>
          </a:xfrm>
          <a:custGeom>
            <a:avLst/>
            <a:gdLst>
              <a:gd name="connsiteX0" fmla="*/ 0 w 5790461"/>
              <a:gd name="connsiteY0" fmla="*/ 0 h 1948508"/>
              <a:gd name="connsiteX1" fmla="*/ 5790461 w 5790461"/>
              <a:gd name="connsiteY1" fmla="*/ 0 h 1948508"/>
              <a:gd name="connsiteX2" fmla="*/ 5790461 w 5790461"/>
              <a:gd name="connsiteY2" fmla="*/ 1857290 h 1948508"/>
              <a:gd name="connsiteX3" fmla="*/ 5699243 w 5790461"/>
              <a:gd name="connsiteY3" fmla="*/ 1948508 h 1948508"/>
              <a:gd name="connsiteX4" fmla="*/ 91218 w 5790461"/>
              <a:gd name="connsiteY4" fmla="*/ 1948508 h 1948508"/>
              <a:gd name="connsiteX5" fmla="*/ 0 w 5790461"/>
              <a:gd name="connsiteY5" fmla="*/ 1857290 h 19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0461" h="1948508">
                <a:moveTo>
                  <a:pt x="0" y="0"/>
                </a:moveTo>
                <a:lnTo>
                  <a:pt x="5790461" y="0"/>
                </a:lnTo>
                <a:lnTo>
                  <a:pt x="5790461" y="1857290"/>
                </a:lnTo>
                <a:cubicBezTo>
                  <a:pt x="5790461" y="1907668"/>
                  <a:pt x="5749621" y="1948508"/>
                  <a:pt x="5699243" y="1948508"/>
                </a:cubicBezTo>
                <a:lnTo>
                  <a:pt x="91218" y="1948508"/>
                </a:lnTo>
                <a:cubicBezTo>
                  <a:pt x="40840" y="1948508"/>
                  <a:pt x="0" y="1907668"/>
                  <a:pt x="0" y="185729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文本框 15">
            <a:extLst>
              <a:ext uri="{FF2B5EF4-FFF2-40B4-BE49-F238E27FC236}">
                <a16:creationId xmlns:a16="http://schemas.microsoft.com/office/drawing/2014/main" id="{855B1FA3-C485-43C7-B848-F1442A4EDA39}"/>
              </a:ext>
            </a:extLst>
          </p:cNvPr>
          <p:cNvSpPr txBox="1"/>
          <p:nvPr/>
        </p:nvSpPr>
        <p:spPr>
          <a:xfrm>
            <a:off x="518976" y="4894467"/>
            <a:ext cx="1210588" cy="400110"/>
          </a:xfrm>
          <a:prstGeom prst="rect">
            <a:avLst/>
          </a:prstGeom>
          <a:noFill/>
        </p:spPr>
        <p:txBody>
          <a:bodyPr wrap="none" rtlCol="0">
            <a:spAutoFit/>
          </a:bodyPr>
          <a:lstStyle/>
          <a:p>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队伍建设</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文本框 16">
            <a:extLst>
              <a:ext uri="{FF2B5EF4-FFF2-40B4-BE49-F238E27FC236}">
                <a16:creationId xmlns:a16="http://schemas.microsoft.com/office/drawing/2014/main" id="{25FDC7BA-4C7A-43A5-A374-B7C9B6C97000}"/>
              </a:ext>
            </a:extLst>
          </p:cNvPr>
          <p:cNvSpPr txBox="1"/>
          <p:nvPr/>
        </p:nvSpPr>
        <p:spPr>
          <a:xfrm>
            <a:off x="518976" y="2663954"/>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技术创新中心主任委员会：万维</a:t>
            </a:r>
            <a:endParaRPr lang="en-US" sz="1200" dirty="0">
              <a:solidFill>
                <a:schemeClr val="tx1">
                  <a:alpha val="50000"/>
                </a:schemeClr>
              </a:solidFill>
            </a:endParaRPr>
          </a:p>
        </p:txBody>
      </p:sp>
      <p:sp>
        <p:nvSpPr>
          <p:cNvPr id="18" name="文本框 17">
            <a:extLst>
              <a:ext uri="{FF2B5EF4-FFF2-40B4-BE49-F238E27FC236}">
                <a16:creationId xmlns:a16="http://schemas.microsoft.com/office/drawing/2014/main" id="{4E92483C-418A-4200-A39C-9A0465F86C26}"/>
              </a:ext>
            </a:extLst>
          </p:cNvPr>
          <p:cNvSpPr txBox="1"/>
          <p:nvPr/>
        </p:nvSpPr>
        <p:spPr>
          <a:xfrm>
            <a:off x="518976" y="2911521"/>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技术创新中心：万维</a:t>
            </a:r>
            <a:endParaRPr lang="en-US" sz="1200" dirty="0">
              <a:solidFill>
                <a:schemeClr val="tx1">
                  <a:alpha val="50000"/>
                </a:schemeClr>
              </a:solidFill>
            </a:endParaRPr>
          </a:p>
        </p:txBody>
      </p:sp>
      <p:sp>
        <p:nvSpPr>
          <p:cNvPr id="20" name="文本框 19">
            <a:extLst>
              <a:ext uri="{FF2B5EF4-FFF2-40B4-BE49-F238E27FC236}">
                <a16:creationId xmlns:a16="http://schemas.microsoft.com/office/drawing/2014/main" id="{CC577561-E884-4B42-8DF4-A6449AD25C45}"/>
              </a:ext>
            </a:extLst>
          </p:cNvPr>
          <p:cNvSpPr txBox="1"/>
          <p:nvPr/>
        </p:nvSpPr>
        <p:spPr>
          <a:xfrm>
            <a:off x="518976" y="3170936"/>
            <a:ext cx="2563314" cy="307777"/>
          </a:xfrm>
          <a:prstGeom prst="rect">
            <a:avLst/>
          </a:prstGeom>
          <a:noFill/>
        </p:spPr>
        <p:txBody>
          <a:bodyPr wrap="square" rtlCol="0">
            <a:spAutoFit/>
          </a:bodyPr>
          <a:lstStyle/>
          <a:p>
            <a:r>
              <a:rPr lang="zh-CN" altLang="en-US" sz="1400" dirty="0">
                <a:solidFill>
                  <a:schemeClr val="tx1">
                    <a:alpha val="70000"/>
                  </a:schemeClr>
                </a:solidFill>
                <a:latin typeface="+mj-ea"/>
                <a:ea typeface="+mj-ea"/>
              </a:rPr>
              <a:t>现有技术管理团队建设</a:t>
            </a:r>
            <a:endParaRPr lang="en-US" sz="1400" dirty="0">
              <a:solidFill>
                <a:schemeClr val="tx1">
                  <a:alpha val="70000"/>
                </a:schemeClr>
              </a:solidFill>
              <a:latin typeface="+mj-ea"/>
              <a:ea typeface="+mj-ea"/>
            </a:endParaRPr>
          </a:p>
        </p:txBody>
      </p:sp>
      <p:sp>
        <p:nvSpPr>
          <p:cNvPr id="21" name="文本框 20">
            <a:extLst>
              <a:ext uri="{FF2B5EF4-FFF2-40B4-BE49-F238E27FC236}">
                <a16:creationId xmlns:a16="http://schemas.microsoft.com/office/drawing/2014/main" id="{CCC94BBA-84A6-4D87-9EAA-2742DB0F14A3}"/>
              </a:ext>
            </a:extLst>
          </p:cNvPr>
          <p:cNvSpPr txBox="1"/>
          <p:nvPr/>
        </p:nvSpPr>
        <p:spPr>
          <a:xfrm>
            <a:off x="518976" y="3479835"/>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技术创新中心主任委员会：万维方正这边的文案稍微长一点就对了，就这样吧挺好的</a:t>
            </a:r>
            <a:endParaRPr lang="en-US" sz="800" dirty="0">
              <a:solidFill>
                <a:schemeClr val="tx1">
                  <a:alpha val="50000"/>
                </a:schemeClr>
              </a:solidFill>
            </a:endParaRPr>
          </a:p>
        </p:txBody>
      </p:sp>
      <p:sp>
        <p:nvSpPr>
          <p:cNvPr id="22" name="文本框 21">
            <a:extLst>
              <a:ext uri="{FF2B5EF4-FFF2-40B4-BE49-F238E27FC236}">
                <a16:creationId xmlns:a16="http://schemas.microsoft.com/office/drawing/2014/main" id="{BB843021-1BA0-4A02-B201-5EE3DD47BF4F}"/>
              </a:ext>
            </a:extLst>
          </p:cNvPr>
          <p:cNvSpPr txBox="1"/>
          <p:nvPr/>
        </p:nvSpPr>
        <p:spPr>
          <a:xfrm>
            <a:off x="518976" y="3627124"/>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技术创新中心：万维方正这边的文案稍微长一点就对了，就这样吧挺好的</a:t>
            </a:r>
            <a:endParaRPr lang="en-US" sz="800" dirty="0">
              <a:solidFill>
                <a:schemeClr val="tx1">
                  <a:alpha val="50000"/>
                </a:schemeClr>
              </a:solidFill>
            </a:endParaRPr>
          </a:p>
        </p:txBody>
      </p:sp>
      <p:sp>
        <p:nvSpPr>
          <p:cNvPr id="23" name="文本框 22">
            <a:extLst>
              <a:ext uri="{FF2B5EF4-FFF2-40B4-BE49-F238E27FC236}">
                <a16:creationId xmlns:a16="http://schemas.microsoft.com/office/drawing/2014/main" id="{35AE0A38-614F-4982-9938-BE3C59C7FD35}"/>
              </a:ext>
            </a:extLst>
          </p:cNvPr>
          <p:cNvSpPr txBox="1"/>
          <p:nvPr/>
        </p:nvSpPr>
        <p:spPr>
          <a:xfrm>
            <a:off x="518976" y="3774413"/>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技术创新中心主任委员会：万维</a:t>
            </a:r>
            <a:endParaRPr lang="en-US" sz="800" dirty="0">
              <a:solidFill>
                <a:schemeClr val="tx1">
                  <a:alpha val="50000"/>
                </a:schemeClr>
              </a:solidFill>
            </a:endParaRPr>
          </a:p>
        </p:txBody>
      </p:sp>
      <p:sp>
        <p:nvSpPr>
          <p:cNvPr id="24" name="文本框 23">
            <a:extLst>
              <a:ext uri="{FF2B5EF4-FFF2-40B4-BE49-F238E27FC236}">
                <a16:creationId xmlns:a16="http://schemas.microsoft.com/office/drawing/2014/main" id="{A3899F27-0396-4CB9-A5E9-975C31345EE1}"/>
              </a:ext>
            </a:extLst>
          </p:cNvPr>
          <p:cNvSpPr txBox="1"/>
          <p:nvPr/>
        </p:nvSpPr>
        <p:spPr>
          <a:xfrm>
            <a:off x="518976" y="3921702"/>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技术创新中心：万维</a:t>
            </a:r>
            <a:endParaRPr lang="en-US" sz="800" dirty="0">
              <a:solidFill>
                <a:schemeClr val="tx1">
                  <a:alpha val="50000"/>
                </a:schemeClr>
              </a:solidFill>
            </a:endParaRPr>
          </a:p>
        </p:txBody>
      </p:sp>
      <p:sp>
        <p:nvSpPr>
          <p:cNvPr id="25" name="文本框 24">
            <a:extLst>
              <a:ext uri="{FF2B5EF4-FFF2-40B4-BE49-F238E27FC236}">
                <a16:creationId xmlns:a16="http://schemas.microsoft.com/office/drawing/2014/main" id="{F233B71D-34A2-47C3-A7C0-F98B2F8AFE57}"/>
              </a:ext>
            </a:extLst>
          </p:cNvPr>
          <p:cNvSpPr txBox="1"/>
          <p:nvPr/>
        </p:nvSpPr>
        <p:spPr>
          <a:xfrm>
            <a:off x="518976" y="4068991"/>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技术创新中心主任委员会：万维</a:t>
            </a:r>
            <a:endParaRPr lang="en-US" sz="800" dirty="0">
              <a:solidFill>
                <a:schemeClr val="tx1">
                  <a:alpha val="50000"/>
                </a:schemeClr>
              </a:solidFill>
            </a:endParaRPr>
          </a:p>
        </p:txBody>
      </p:sp>
      <p:sp>
        <p:nvSpPr>
          <p:cNvPr id="26" name="文本框 25">
            <a:extLst>
              <a:ext uri="{FF2B5EF4-FFF2-40B4-BE49-F238E27FC236}">
                <a16:creationId xmlns:a16="http://schemas.microsoft.com/office/drawing/2014/main" id="{F982D0AA-6021-4B53-A2B2-A2D762D90F85}"/>
              </a:ext>
            </a:extLst>
          </p:cNvPr>
          <p:cNvSpPr txBox="1"/>
          <p:nvPr/>
        </p:nvSpPr>
        <p:spPr>
          <a:xfrm>
            <a:off x="518976" y="4216279"/>
            <a:ext cx="4879794" cy="215444"/>
          </a:xfrm>
          <a:prstGeom prst="rect">
            <a:avLst/>
          </a:prstGeom>
          <a:noFill/>
        </p:spPr>
        <p:txBody>
          <a:bodyPr wrap="square" rtlCol="0">
            <a:spAutoFit/>
          </a:bodyPr>
          <a:lstStyle/>
          <a:p>
            <a:r>
              <a:rPr lang="en-US" altLang="zh-CN" sz="800" dirty="0">
                <a:solidFill>
                  <a:schemeClr val="tx1">
                    <a:alpha val="50000"/>
                  </a:schemeClr>
                </a:solidFill>
              </a:rPr>
              <a:t>·</a:t>
            </a:r>
            <a:r>
              <a:rPr lang="zh-CN" altLang="en-US" sz="800" dirty="0">
                <a:solidFill>
                  <a:schemeClr val="tx1">
                    <a:alpha val="50000"/>
                  </a:schemeClr>
                </a:solidFill>
              </a:rPr>
              <a:t>技术创新中心：万维方正这边的</a:t>
            </a:r>
            <a:endParaRPr lang="en-US" sz="800" dirty="0">
              <a:solidFill>
                <a:schemeClr val="tx1">
                  <a:alpha val="50000"/>
                </a:schemeClr>
              </a:solidFill>
            </a:endParaRPr>
          </a:p>
        </p:txBody>
      </p:sp>
      <p:sp>
        <p:nvSpPr>
          <p:cNvPr id="27" name="文本框 26">
            <a:extLst>
              <a:ext uri="{FF2B5EF4-FFF2-40B4-BE49-F238E27FC236}">
                <a16:creationId xmlns:a16="http://schemas.microsoft.com/office/drawing/2014/main" id="{D3D0BAB2-1722-44A9-A83F-0FF2EE5DB585}"/>
              </a:ext>
            </a:extLst>
          </p:cNvPr>
          <p:cNvSpPr txBox="1"/>
          <p:nvPr/>
        </p:nvSpPr>
        <p:spPr>
          <a:xfrm>
            <a:off x="518976" y="5522037"/>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技术创新中心主任委员会：万维</a:t>
            </a:r>
            <a:endParaRPr lang="en-US" sz="1200" dirty="0">
              <a:solidFill>
                <a:schemeClr val="tx1">
                  <a:alpha val="50000"/>
                </a:schemeClr>
              </a:solidFill>
            </a:endParaRPr>
          </a:p>
        </p:txBody>
      </p:sp>
      <p:sp>
        <p:nvSpPr>
          <p:cNvPr id="28" name="文本框 27">
            <a:extLst>
              <a:ext uri="{FF2B5EF4-FFF2-40B4-BE49-F238E27FC236}">
                <a16:creationId xmlns:a16="http://schemas.microsoft.com/office/drawing/2014/main" id="{2C7E4319-90FD-4AB5-BBA8-A5FF6F36369B}"/>
              </a:ext>
            </a:extLst>
          </p:cNvPr>
          <p:cNvSpPr txBox="1"/>
          <p:nvPr/>
        </p:nvSpPr>
        <p:spPr>
          <a:xfrm>
            <a:off x="518976" y="5772838"/>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技术创新中心：万维</a:t>
            </a:r>
            <a:endParaRPr lang="en-US" sz="1200" dirty="0">
              <a:solidFill>
                <a:schemeClr val="tx1">
                  <a:alpha val="50000"/>
                </a:schemeClr>
              </a:solidFill>
            </a:endParaRPr>
          </a:p>
        </p:txBody>
      </p:sp>
      <p:sp>
        <p:nvSpPr>
          <p:cNvPr id="29" name="文本框 28">
            <a:extLst>
              <a:ext uri="{FF2B5EF4-FFF2-40B4-BE49-F238E27FC236}">
                <a16:creationId xmlns:a16="http://schemas.microsoft.com/office/drawing/2014/main" id="{8F2FADBA-9200-4F04-A2E0-C567C044A3B3}"/>
              </a:ext>
            </a:extLst>
          </p:cNvPr>
          <p:cNvSpPr txBox="1"/>
          <p:nvPr/>
        </p:nvSpPr>
        <p:spPr>
          <a:xfrm>
            <a:off x="518976" y="6023638"/>
            <a:ext cx="5156110" cy="276999"/>
          </a:xfrm>
          <a:prstGeom prst="rect">
            <a:avLst/>
          </a:prstGeom>
          <a:noFill/>
        </p:spPr>
        <p:txBody>
          <a:bodyPr wrap="square" rtlCol="0">
            <a:spAutoFit/>
          </a:bodyPr>
          <a:lstStyle/>
          <a:p>
            <a:r>
              <a:rPr lang="zh-CN" altLang="en-US" sz="1200" dirty="0">
                <a:solidFill>
                  <a:schemeClr val="tx1">
                    <a:alpha val="50000"/>
                  </a:schemeClr>
                </a:solidFill>
              </a:rPr>
              <a:t>反正这里也是文字啦，不知道补些什么上去只能这些文字代替一下</a:t>
            </a:r>
            <a:endParaRPr lang="en-US" sz="1200" dirty="0">
              <a:solidFill>
                <a:schemeClr val="tx1">
                  <a:alpha val="50000"/>
                </a:schemeClr>
              </a:solidFill>
            </a:endParaRPr>
          </a:p>
        </p:txBody>
      </p:sp>
      <p:sp>
        <p:nvSpPr>
          <p:cNvPr id="30" name="文本框 29">
            <a:extLst>
              <a:ext uri="{FF2B5EF4-FFF2-40B4-BE49-F238E27FC236}">
                <a16:creationId xmlns:a16="http://schemas.microsoft.com/office/drawing/2014/main" id="{A526D0F8-C0E7-494F-8D02-5AFDD3297D61}"/>
              </a:ext>
            </a:extLst>
          </p:cNvPr>
          <p:cNvSpPr txBox="1"/>
          <p:nvPr/>
        </p:nvSpPr>
        <p:spPr>
          <a:xfrm>
            <a:off x="6696020" y="2307566"/>
            <a:ext cx="3947319" cy="307777"/>
          </a:xfrm>
          <a:prstGeom prst="rect">
            <a:avLst/>
          </a:prstGeom>
          <a:noFill/>
        </p:spPr>
        <p:txBody>
          <a:bodyPr wrap="square" rtlCol="0">
            <a:spAutoFit/>
          </a:bodyPr>
          <a:lstStyle/>
          <a:p>
            <a:r>
              <a:rPr lang="en-US" sz="1400" spc="50" dirty="0">
                <a:solidFill>
                  <a:schemeClr val="tx1">
                    <a:alpha val="50000"/>
                  </a:schemeClr>
                </a:solidFill>
                <a:latin typeface="+mn-ea"/>
              </a:rPr>
              <a:t>Construction route and expected goal</a:t>
            </a:r>
          </a:p>
        </p:txBody>
      </p:sp>
      <p:sp>
        <p:nvSpPr>
          <p:cNvPr id="31" name="文本框 30">
            <a:extLst>
              <a:ext uri="{FF2B5EF4-FFF2-40B4-BE49-F238E27FC236}">
                <a16:creationId xmlns:a16="http://schemas.microsoft.com/office/drawing/2014/main" id="{DC107D96-1690-4218-A5FF-4BAC4595B165}"/>
              </a:ext>
            </a:extLst>
          </p:cNvPr>
          <p:cNvSpPr txBox="1"/>
          <p:nvPr/>
        </p:nvSpPr>
        <p:spPr>
          <a:xfrm>
            <a:off x="6674589" y="1902339"/>
            <a:ext cx="3300904"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mj-ea"/>
                <a:ea typeface="+mj-ea"/>
              </a:rPr>
              <a:t>支撑条件及创新机制</a:t>
            </a:r>
            <a:endParaRPr lang="en-US" sz="2400" spc="300" dirty="0">
              <a:solidFill>
                <a:schemeClr val="tx1">
                  <a:lumMod val="75000"/>
                  <a:lumOff val="25000"/>
                </a:schemeClr>
              </a:solidFill>
              <a:latin typeface="+mj-ea"/>
              <a:ea typeface="+mj-ea"/>
            </a:endParaRPr>
          </a:p>
        </p:txBody>
      </p:sp>
      <p:sp>
        <p:nvSpPr>
          <p:cNvPr id="32" name="矩形: 圆角 31">
            <a:extLst>
              <a:ext uri="{FF2B5EF4-FFF2-40B4-BE49-F238E27FC236}">
                <a16:creationId xmlns:a16="http://schemas.microsoft.com/office/drawing/2014/main" id="{6D0279E6-DF03-488B-AE7C-0FA632AE36B7}"/>
              </a:ext>
            </a:extLst>
          </p:cNvPr>
          <p:cNvSpPr/>
          <p:nvPr/>
        </p:nvSpPr>
        <p:spPr>
          <a:xfrm>
            <a:off x="6794605" y="2779147"/>
            <a:ext cx="4878420" cy="1702880"/>
          </a:xfrm>
          <a:prstGeom prst="roundRect">
            <a:avLst>
              <a:gd name="adj" fmla="val 3536"/>
            </a:avLst>
          </a:prstGeom>
          <a:solidFill>
            <a:srgbClr val="E3443D"/>
          </a:solidFill>
          <a:ln w="63500">
            <a:solidFill>
              <a:srgbClr val="E34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任意多边形: 形状 32">
            <a:extLst>
              <a:ext uri="{FF2B5EF4-FFF2-40B4-BE49-F238E27FC236}">
                <a16:creationId xmlns:a16="http://schemas.microsoft.com/office/drawing/2014/main" id="{2E0DE1FE-0A76-4904-8B66-9A5469EC328E}"/>
              </a:ext>
            </a:extLst>
          </p:cNvPr>
          <p:cNvSpPr/>
          <p:nvPr/>
        </p:nvSpPr>
        <p:spPr>
          <a:xfrm>
            <a:off x="6794605" y="3410327"/>
            <a:ext cx="4878420" cy="1071700"/>
          </a:xfrm>
          <a:custGeom>
            <a:avLst/>
            <a:gdLst>
              <a:gd name="connsiteX0" fmla="*/ 0 w 5790461"/>
              <a:gd name="connsiteY0" fmla="*/ 0 h 1948508"/>
              <a:gd name="connsiteX1" fmla="*/ 5790461 w 5790461"/>
              <a:gd name="connsiteY1" fmla="*/ 0 h 1948508"/>
              <a:gd name="connsiteX2" fmla="*/ 5790461 w 5790461"/>
              <a:gd name="connsiteY2" fmla="*/ 1857290 h 1948508"/>
              <a:gd name="connsiteX3" fmla="*/ 5699243 w 5790461"/>
              <a:gd name="connsiteY3" fmla="*/ 1948508 h 1948508"/>
              <a:gd name="connsiteX4" fmla="*/ 91218 w 5790461"/>
              <a:gd name="connsiteY4" fmla="*/ 1948508 h 1948508"/>
              <a:gd name="connsiteX5" fmla="*/ 0 w 5790461"/>
              <a:gd name="connsiteY5" fmla="*/ 1857290 h 19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0461" h="1948508">
                <a:moveTo>
                  <a:pt x="0" y="0"/>
                </a:moveTo>
                <a:lnTo>
                  <a:pt x="5790461" y="0"/>
                </a:lnTo>
                <a:lnTo>
                  <a:pt x="5790461" y="1857290"/>
                </a:lnTo>
                <a:cubicBezTo>
                  <a:pt x="5790461" y="1907668"/>
                  <a:pt x="5749621" y="1948508"/>
                  <a:pt x="5699243" y="1948508"/>
                </a:cubicBezTo>
                <a:lnTo>
                  <a:pt x="91218" y="1948508"/>
                </a:lnTo>
                <a:cubicBezTo>
                  <a:pt x="40840" y="1948508"/>
                  <a:pt x="0" y="1907668"/>
                  <a:pt x="0" y="185729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文本框 33">
            <a:extLst>
              <a:ext uri="{FF2B5EF4-FFF2-40B4-BE49-F238E27FC236}">
                <a16:creationId xmlns:a16="http://schemas.microsoft.com/office/drawing/2014/main" id="{320C2340-309E-45BB-82C2-95CD3FD6C9C8}"/>
              </a:ext>
            </a:extLst>
          </p:cNvPr>
          <p:cNvSpPr txBox="1"/>
          <p:nvPr/>
        </p:nvSpPr>
        <p:spPr>
          <a:xfrm>
            <a:off x="6919141" y="2894682"/>
            <a:ext cx="1210588" cy="400110"/>
          </a:xfrm>
          <a:prstGeom prst="rect">
            <a:avLst/>
          </a:prstGeom>
          <a:noFill/>
        </p:spPr>
        <p:txBody>
          <a:bodyPr wrap="none" rtlCol="0">
            <a:spAutoFit/>
          </a:bodyPr>
          <a:lstStyle/>
          <a:p>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队伍建设</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矩形: 圆角 34">
            <a:extLst>
              <a:ext uri="{FF2B5EF4-FFF2-40B4-BE49-F238E27FC236}">
                <a16:creationId xmlns:a16="http://schemas.microsoft.com/office/drawing/2014/main" id="{57F90693-BA04-4810-84A0-D3E0000F0EDE}"/>
              </a:ext>
            </a:extLst>
          </p:cNvPr>
          <p:cNvSpPr/>
          <p:nvPr/>
        </p:nvSpPr>
        <p:spPr>
          <a:xfrm>
            <a:off x="6794605" y="4741498"/>
            <a:ext cx="4878420" cy="1702880"/>
          </a:xfrm>
          <a:prstGeom prst="roundRect">
            <a:avLst>
              <a:gd name="adj" fmla="val 3536"/>
            </a:avLst>
          </a:prstGeom>
          <a:solidFill>
            <a:srgbClr val="E3443D"/>
          </a:solidFill>
          <a:ln w="63500">
            <a:solidFill>
              <a:srgbClr val="E344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任意多边形: 形状 35">
            <a:extLst>
              <a:ext uri="{FF2B5EF4-FFF2-40B4-BE49-F238E27FC236}">
                <a16:creationId xmlns:a16="http://schemas.microsoft.com/office/drawing/2014/main" id="{B664830E-6CC8-4C57-9A7A-A63A09F5CB12}"/>
              </a:ext>
            </a:extLst>
          </p:cNvPr>
          <p:cNvSpPr/>
          <p:nvPr/>
        </p:nvSpPr>
        <p:spPr>
          <a:xfrm>
            <a:off x="6794605" y="5372678"/>
            <a:ext cx="4878420" cy="1071700"/>
          </a:xfrm>
          <a:custGeom>
            <a:avLst/>
            <a:gdLst>
              <a:gd name="connsiteX0" fmla="*/ 0 w 5790461"/>
              <a:gd name="connsiteY0" fmla="*/ 0 h 1948508"/>
              <a:gd name="connsiteX1" fmla="*/ 5790461 w 5790461"/>
              <a:gd name="connsiteY1" fmla="*/ 0 h 1948508"/>
              <a:gd name="connsiteX2" fmla="*/ 5790461 w 5790461"/>
              <a:gd name="connsiteY2" fmla="*/ 1857290 h 1948508"/>
              <a:gd name="connsiteX3" fmla="*/ 5699243 w 5790461"/>
              <a:gd name="connsiteY3" fmla="*/ 1948508 h 1948508"/>
              <a:gd name="connsiteX4" fmla="*/ 91218 w 5790461"/>
              <a:gd name="connsiteY4" fmla="*/ 1948508 h 1948508"/>
              <a:gd name="connsiteX5" fmla="*/ 0 w 5790461"/>
              <a:gd name="connsiteY5" fmla="*/ 1857290 h 194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0461" h="1948508">
                <a:moveTo>
                  <a:pt x="0" y="0"/>
                </a:moveTo>
                <a:lnTo>
                  <a:pt x="5790461" y="0"/>
                </a:lnTo>
                <a:lnTo>
                  <a:pt x="5790461" y="1857290"/>
                </a:lnTo>
                <a:cubicBezTo>
                  <a:pt x="5790461" y="1907668"/>
                  <a:pt x="5749621" y="1948508"/>
                  <a:pt x="5699243" y="1948508"/>
                </a:cubicBezTo>
                <a:lnTo>
                  <a:pt x="91218" y="1948508"/>
                </a:lnTo>
                <a:cubicBezTo>
                  <a:pt x="40840" y="1948508"/>
                  <a:pt x="0" y="1907668"/>
                  <a:pt x="0" y="185729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文本框 36">
            <a:extLst>
              <a:ext uri="{FF2B5EF4-FFF2-40B4-BE49-F238E27FC236}">
                <a16:creationId xmlns:a16="http://schemas.microsoft.com/office/drawing/2014/main" id="{B012ECE3-6A4B-4965-8B85-26A13E3A0750}"/>
              </a:ext>
            </a:extLst>
          </p:cNvPr>
          <p:cNvSpPr txBox="1"/>
          <p:nvPr/>
        </p:nvSpPr>
        <p:spPr>
          <a:xfrm>
            <a:off x="6919141" y="4857033"/>
            <a:ext cx="1210588" cy="400110"/>
          </a:xfrm>
          <a:prstGeom prst="rect">
            <a:avLst/>
          </a:prstGeom>
          <a:noFill/>
        </p:spPr>
        <p:txBody>
          <a:bodyPr wrap="none" rtlCol="0">
            <a:spAutoFit/>
          </a:bodyPr>
          <a:lstStyle/>
          <a:p>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队伍建设</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D5675F13-B618-4EAA-8FCF-8EC38361C301}"/>
              </a:ext>
            </a:extLst>
          </p:cNvPr>
          <p:cNvSpPr txBox="1"/>
          <p:nvPr/>
        </p:nvSpPr>
        <p:spPr>
          <a:xfrm>
            <a:off x="6919141" y="3568232"/>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技术创新中心主任委员会：万维</a:t>
            </a:r>
            <a:endParaRPr lang="en-US" sz="1200" dirty="0">
              <a:solidFill>
                <a:schemeClr val="tx1">
                  <a:alpha val="50000"/>
                </a:schemeClr>
              </a:solidFill>
            </a:endParaRPr>
          </a:p>
        </p:txBody>
      </p:sp>
      <p:sp>
        <p:nvSpPr>
          <p:cNvPr id="39" name="文本框 38">
            <a:extLst>
              <a:ext uri="{FF2B5EF4-FFF2-40B4-BE49-F238E27FC236}">
                <a16:creationId xmlns:a16="http://schemas.microsoft.com/office/drawing/2014/main" id="{71C3081F-4188-4075-86FC-FA8F724229A2}"/>
              </a:ext>
            </a:extLst>
          </p:cNvPr>
          <p:cNvSpPr txBox="1"/>
          <p:nvPr/>
        </p:nvSpPr>
        <p:spPr>
          <a:xfrm>
            <a:off x="6919141" y="3819033"/>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技术创新中心：万维</a:t>
            </a:r>
            <a:endParaRPr lang="en-US" sz="1200" dirty="0">
              <a:solidFill>
                <a:schemeClr val="tx1">
                  <a:alpha val="50000"/>
                </a:schemeClr>
              </a:solidFill>
            </a:endParaRPr>
          </a:p>
        </p:txBody>
      </p:sp>
      <p:sp>
        <p:nvSpPr>
          <p:cNvPr id="40" name="文本框 39">
            <a:extLst>
              <a:ext uri="{FF2B5EF4-FFF2-40B4-BE49-F238E27FC236}">
                <a16:creationId xmlns:a16="http://schemas.microsoft.com/office/drawing/2014/main" id="{8185D54A-9F85-41A8-8EC6-8E2EEDAD097A}"/>
              </a:ext>
            </a:extLst>
          </p:cNvPr>
          <p:cNvSpPr txBox="1"/>
          <p:nvPr/>
        </p:nvSpPr>
        <p:spPr>
          <a:xfrm>
            <a:off x="6919141" y="4069833"/>
            <a:ext cx="5156110" cy="276999"/>
          </a:xfrm>
          <a:prstGeom prst="rect">
            <a:avLst/>
          </a:prstGeom>
          <a:noFill/>
        </p:spPr>
        <p:txBody>
          <a:bodyPr wrap="square" rtlCol="0">
            <a:spAutoFit/>
          </a:bodyPr>
          <a:lstStyle/>
          <a:p>
            <a:r>
              <a:rPr lang="zh-CN" altLang="en-US" sz="1200" dirty="0">
                <a:solidFill>
                  <a:schemeClr val="tx1">
                    <a:alpha val="50000"/>
                  </a:schemeClr>
                </a:solidFill>
              </a:rPr>
              <a:t>反正这里也是文字啦，不知道补些什么上去只能这些文字代替一下</a:t>
            </a:r>
            <a:endParaRPr lang="en-US" sz="1200" dirty="0">
              <a:solidFill>
                <a:schemeClr val="tx1">
                  <a:alpha val="50000"/>
                </a:schemeClr>
              </a:solidFill>
            </a:endParaRPr>
          </a:p>
        </p:txBody>
      </p:sp>
      <p:sp>
        <p:nvSpPr>
          <p:cNvPr id="41" name="文本框 40">
            <a:extLst>
              <a:ext uri="{FF2B5EF4-FFF2-40B4-BE49-F238E27FC236}">
                <a16:creationId xmlns:a16="http://schemas.microsoft.com/office/drawing/2014/main" id="{72B89277-0C90-41D6-A9DC-00B264CD859E}"/>
              </a:ext>
            </a:extLst>
          </p:cNvPr>
          <p:cNvSpPr txBox="1"/>
          <p:nvPr/>
        </p:nvSpPr>
        <p:spPr>
          <a:xfrm>
            <a:off x="6919141" y="5472745"/>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技术创新中心主任委员会：万维</a:t>
            </a:r>
            <a:endParaRPr lang="en-US" sz="1200" dirty="0">
              <a:solidFill>
                <a:schemeClr val="tx1">
                  <a:alpha val="50000"/>
                </a:schemeClr>
              </a:solidFill>
            </a:endParaRPr>
          </a:p>
        </p:txBody>
      </p:sp>
      <p:sp>
        <p:nvSpPr>
          <p:cNvPr id="42" name="文本框 41">
            <a:extLst>
              <a:ext uri="{FF2B5EF4-FFF2-40B4-BE49-F238E27FC236}">
                <a16:creationId xmlns:a16="http://schemas.microsoft.com/office/drawing/2014/main" id="{0AABF331-CC66-4671-9C02-8C8383243B0B}"/>
              </a:ext>
            </a:extLst>
          </p:cNvPr>
          <p:cNvSpPr txBox="1"/>
          <p:nvPr/>
        </p:nvSpPr>
        <p:spPr>
          <a:xfrm>
            <a:off x="6919141" y="5723546"/>
            <a:ext cx="2563314" cy="276999"/>
          </a:xfrm>
          <a:prstGeom prst="rect">
            <a:avLst/>
          </a:prstGeom>
          <a:noFill/>
        </p:spPr>
        <p:txBody>
          <a:bodyPr wrap="square" rtlCol="0">
            <a:spAutoFit/>
          </a:bodyPr>
          <a:lstStyle/>
          <a:p>
            <a:r>
              <a:rPr lang="zh-CN" altLang="en-US" sz="1200" dirty="0">
                <a:solidFill>
                  <a:schemeClr val="tx1">
                    <a:alpha val="50000"/>
                  </a:schemeClr>
                </a:solidFill>
              </a:rPr>
              <a:t>技术创新中心：万维</a:t>
            </a:r>
            <a:endParaRPr lang="en-US" sz="1200" dirty="0">
              <a:solidFill>
                <a:schemeClr val="tx1">
                  <a:alpha val="50000"/>
                </a:schemeClr>
              </a:solidFill>
            </a:endParaRPr>
          </a:p>
        </p:txBody>
      </p:sp>
      <p:sp>
        <p:nvSpPr>
          <p:cNvPr id="43" name="文本框 42">
            <a:extLst>
              <a:ext uri="{FF2B5EF4-FFF2-40B4-BE49-F238E27FC236}">
                <a16:creationId xmlns:a16="http://schemas.microsoft.com/office/drawing/2014/main" id="{21E6D31A-4BAF-4874-838A-3ECDA36FEB5B}"/>
              </a:ext>
            </a:extLst>
          </p:cNvPr>
          <p:cNvSpPr txBox="1"/>
          <p:nvPr/>
        </p:nvSpPr>
        <p:spPr>
          <a:xfrm>
            <a:off x="6919141" y="5974346"/>
            <a:ext cx="5156110" cy="276999"/>
          </a:xfrm>
          <a:prstGeom prst="rect">
            <a:avLst/>
          </a:prstGeom>
          <a:noFill/>
        </p:spPr>
        <p:txBody>
          <a:bodyPr wrap="square" rtlCol="0">
            <a:spAutoFit/>
          </a:bodyPr>
          <a:lstStyle/>
          <a:p>
            <a:r>
              <a:rPr lang="zh-CN" altLang="en-US" sz="1200" dirty="0">
                <a:solidFill>
                  <a:schemeClr val="tx1">
                    <a:alpha val="50000"/>
                  </a:schemeClr>
                </a:solidFill>
              </a:rPr>
              <a:t>反正这里也是文字啦，不知道补些什么上去只能这些文字代替一下</a:t>
            </a:r>
            <a:endParaRPr lang="en-US" sz="1200" dirty="0">
              <a:solidFill>
                <a:schemeClr val="tx1">
                  <a:alpha val="50000"/>
                </a:schemeClr>
              </a:solidFill>
            </a:endParaRPr>
          </a:p>
        </p:txBody>
      </p:sp>
    </p:spTree>
    <p:extLst>
      <p:ext uri="{BB962C8B-B14F-4D97-AF65-F5344CB8AC3E}">
        <p14:creationId xmlns:p14="http://schemas.microsoft.com/office/powerpoint/2010/main" val="2797641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60D15D-C346-3733-825D-83F6766E6455}"/>
              </a:ext>
            </a:extLst>
          </p:cNvPr>
          <p:cNvSpPr txBox="1"/>
          <p:nvPr/>
        </p:nvSpPr>
        <p:spPr>
          <a:xfrm>
            <a:off x="3434697" y="1028700"/>
            <a:ext cx="2236510" cy="707886"/>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4000" dirty="0"/>
              <a:t>精准营销</a:t>
            </a:r>
            <a:endParaRPr lang="en-US" sz="4000" dirty="0"/>
          </a:p>
        </p:txBody>
      </p:sp>
      <p:sp>
        <p:nvSpPr>
          <p:cNvPr id="5" name="文本框 4">
            <a:extLst>
              <a:ext uri="{FF2B5EF4-FFF2-40B4-BE49-F238E27FC236}">
                <a16:creationId xmlns:a16="http://schemas.microsoft.com/office/drawing/2014/main" id="{5C59D1EF-7EA6-4481-6A3B-577010009666}"/>
              </a:ext>
            </a:extLst>
          </p:cNvPr>
          <p:cNvSpPr txBox="1"/>
          <p:nvPr/>
        </p:nvSpPr>
        <p:spPr>
          <a:xfrm>
            <a:off x="6565248" y="1028700"/>
            <a:ext cx="2236510" cy="707886"/>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4000" dirty="0"/>
              <a:t>内容管理</a:t>
            </a:r>
            <a:endParaRPr lang="en-US" sz="4000" dirty="0"/>
          </a:p>
        </p:txBody>
      </p:sp>
      <p:grpSp>
        <p:nvGrpSpPr>
          <p:cNvPr id="6" name="组合 5">
            <a:extLst>
              <a:ext uri="{FF2B5EF4-FFF2-40B4-BE49-F238E27FC236}">
                <a16:creationId xmlns:a16="http://schemas.microsoft.com/office/drawing/2014/main" id="{DB0B10FA-F7B4-63D0-1BDF-7384A1A1E0B9}"/>
              </a:ext>
            </a:extLst>
          </p:cNvPr>
          <p:cNvGrpSpPr/>
          <p:nvPr/>
        </p:nvGrpSpPr>
        <p:grpSpPr>
          <a:xfrm rot="18900000">
            <a:off x="5876928" y="1134986"/>
            <a:ext cx="482600" cy="482600"/>
            <a:chOff x="5619750" y="-920750"/>
            <a:chExt cx="717550" cy="717550"/>
          </a:xfrm>
        </p:grpSpPr>
        <p:cxnSp>
          <p:nvCxnSpPr>
            <p:cNvPr id="7" name="直接连接符 6">
              <a:extLst>
                <a:ext uri="{FF2B5EF4-FFF2-40B4-BE49-F238E27FC236}">
                  <a16:creationId xmlns:a16="http://schemas.microsoft.com/office/drawing/2014/main" id="{C658C54C-6966-CB44-03C0-1922A7031B8B}"/>
                </a:ext>
              </a:extLst>
            </p:cNvPr>
            <p:cNvCxnSpPr>
              <a:cxnSpLocks/>
            </p:cNvCxnSpPr>
            <p:nvPr/>
          </p:nvCxnSpPr>
          <p:spPr>
            <a:xfrm>
              <a:off x="5619750" y="-561975"/>
              <a:ext cx="717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165FB8A-904A-3EB1-843B-1869390EFE79}"/>
                </a:ext>
              </a:extLst>
            </p:cNvPr>
            <p:cNvCxnSpPr>
              <a:cxnSpLocks/>
            </p:cNvCxnSpPr>
            <p:nvPr/>
          </p:nvCxnSpPr>
          <p:spPr>
            <a:xfrm>
              <a:off x="5978525" y="-920750"/>
              <a:ext cx="0" cy="7175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5991D4A7-5F63-A3AD-93AC-AB056226ECF0}"/>
              </a:ext>
            </a:extLst>
          </p:cNvPr>
          <p:cNvSpPr txBox="1"/>
          <p:nvPr/>
        </p:nvSpPr>
        <p:spPr>
          <a:xfrm>
            <a:off x="1366226" y="2095412"/>
            <a:ext cx="2608406" cy="400110"/>
          </a:xfrm>
          <a:prstGeom prst="rect">
            <a:avLst/>
          </a:prstGeom>
          <a:noFill/>
        </p:spPr>
        <p:txBody>
          <a:bodyPr wrap="none" rtlCol="0">
            <a:spAutoFit/>
          </a:bodyPr>
          <a:lstStyle/>
          <a:p>
            <a:pPr algn="r"/>
            <a:r>
              <a:rPr lang="zh-CN" altLang="en-US" sz="2000" spc="100" dirty="0">
                <a:latin typeface="OPPOSans M" panose="00020600040101010101" pitchFamily="18" charset="-122"/>
                <a:ea typeface="OPPOSans M" panose="00020600040101010101" pitchFamily="18" charset="-122"/>
                <a:cs typeface="OPPOSans M" panose="00020600040101010101" pitchFamily="18" charset="-122"/>
              </a:rPr>
              <a:t>广告发行和投放优化</a:t>
            </a:r>
            <a:endParaRPr lang="en-US" sz="2000" spc="1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10" name="图形 9">
            <a:extLst>
              <a:ext uri="{FF2B5EF4-FFF2-40B4-BE49-F238E27FC236}">
                <a16:creationId xmlns:a16="http://schemas.microsoft.com/office/drawing/2014/main" id="{3DECC786-4AA4-40BC-045C-1FBE91256F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4632" y="2296882"/>
            <a:ext cx="4546959" cy="529407"/>
          </a:xfrm>
          <a:prstGeom prst="rect">
            <a:avLst/>
          </a:prstGeom>
        </p:spPr>
      </p:pic>
      <p:sp>
        <p:nvSpPr>
          <p:cNvPr id="11" name="椭圆 10">
            <a:extLst>
              <a:ext uri="{FF2B5EF4-FFF2-40B4-BE49-F238E27FC236}">
                <a16:creationId xmlns:a16="http://schemas.microsoft.com/office/drawing/2014/main" id="{1A533BEC-1582-5483-C8AA-9FDCEB3A528A}"/>
              </a:ext>
            </a:extLst>
          </p:cNvPr>
          <p:cNvSpPr/>
          <p:nvPr/>
        </p:nvSpPr>
        <p:spPr>
          <a:xfrm>
            <a:off x="8482524" y="2827704"/>
            <a:ext cx="78133" cy="78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5AFEE69D-43F7-EBAD-4AEF-2EE51D6DAFF9}"/>
              </a:ext>
            </a:extLst>
          </p:cNvPr>
          <p:cNvSpPr/>
          <p:nvPr/>
        </p:nvSpPr>
        <p:spPr>
          <a:xfrm>
            <a:off x="1149331" y="2778336"/>
            <a:ext cx="1925783"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8B04A5AE-7E62-AF0A-D391-A88DA4795C14}"/>
              </a:ext>
            </a:extLst>
          </p:cNvPr>
          <p:cNvSpPr/>
          <p:nvPr/>
        </p:nvSpPr>
        <p:spPr>
          <a:xfrm>
            <a:off x="2757833" y="2778336"/>
            <a:ext cx="1925783" cy="1150214"/>
          </a:xfrm>
          <a:prstGeom prst="roundRect">
            <a:avLst>
              <a:gd name="adj" fmla="val 50000"/>
            </a:avLst>
          </a:prstGeom>
          <a:solidFill>
            <a:srgbClr val="FFDE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32545C50-FE0E-9AD9-B5B6-668699A612C0}"/>
              </a:ext>
            </a:extLst>
          </p:cNvPr>
          <p:cNvSpPr txBox="1"/>
          <p:nvPr/>
        </p:nvSpPr>
        <p:spPr>
          <a:xfrm>
            <a:off x="1565565" y="3168777"/>
            <a:ext cx="1107996"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品牌广告</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5" name="文本框 14">
            <a:extLst>
              <a:ext uri="{FF2B5EF4-FFF2-40B4-BE49-F238E27FC236}">
                <a16:creationId xmlns:a16="http://schemas.microsoft.com/office/drawing/2014/main" id="{4CD7A10F-CC91-17A0-BC1F-49C89C5A3432}"/>
              </a:ext>
            </a:extLst>
          </p:cNvPr>
          <p:cNvSpPr txBox="1"/>
          <p:nvPr/>
        </p:nvSpPr>
        <p:spPr>
          <a:xfrm>
            <a:off x="3159386" y="3168777"/>
            <a:ext cx="1107997" cy="369332"/>
          </a:xfrm>
          <a:prstGeom prst="rect">
            <a:avLst/>
          </a:prstGeom>
          <a:noFill/>
        </p:spPr>
        <p:txBody>
          <a:bodyPr wrap="none" rtlCol="0">
            <a:spAutoFit/>
          </a:bodyPr>
          <a:lstStyle/>
          <a:p>
            <a:pPr algn="ctr"/>
            <a:r>
              <a:rPr lang="zh-CN" altLang="en-US" dirty="0">
                <a:latin typeface="OPPOSans R" panose="00020600040101010101" pitchFamily="18" charset="-122"/>
                <a:ea typeface="OPPOSans R" panose="00020600040101010101" pitchFamily="18" charset="-122"/>
                <a:cs typeface="OPPOSans R" panose="00020600040101010101" pitchFamily="18" charset="-122"/>
              </a:rPr>
              <a:t>效果广告</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16" name="文本框 15">
            <a:extLst>
              <a:ext uri="{FF2B5EF4-FFF2-40B4-BE49-F238E27FC236}">
                <a16:creationId xmlns:a16="http://schemas.microsoft.com/office/drawing/2014/main" id="{B62ED921-E1C7-2D5D-DCD4-7C2FFC281D2A}"/>
              </a:ext>
            </a:extLst>
          </p:cNvPr>
          <p:cNvSpPr txBox="1"/>
          <p:nvPr/>
        </p:nvSpPr>
        <p:spPr>
          <a:xfrm>
            <a:off x="7244097" y="2953333"/>
            <a:ext cx="2441694" cy="430887"/>
          </a:xfrm>
          <a:prstGeom prst="rect">
            <a:avLst/>
          </a:prstGeom>
          <a:noFill/>
        </p:spPr>
        <p:txBody>
          <a:bodyPr wrap="none" rtlCol="0">
            <a:spAutoFit/>
          </a:bodyPr>
          <a:lstStyle/>
          <a:p>
            <a:r>
              <a:rPr lang="zh-CN" altLang="en-US" sz="2200" dirty="0">
                <a:latin typeface="OPPOSans B" panose="00020600040101010101" pitchFamily="18" charset="-122"/>
                <a:ea typeface="OPPOSans B" panose="00020600040101010101" pitchFamily="18" charset="-122"/>
                <a:cs typeface="OPPOSans B" panose="00020600040101010101" pitchFamily="18" charset="-122"/>
              </a:rPr>
              <a:t>建立品牌营销矩阵</a:t>
            </a:r>
            <a:endParaRPr lang="en-US" sz="2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椭圆 16">
            <a:extLst>
              <a:ext uri="{FF2B5EF4-FFF2-40B4-BE49-F238E27FC236}">
                <a16:creationId xmlns:a16="http://schemas.microsoft.com/office/drawing/2014/main" id="{2CF925C9-1A8A-DCFE-6CD7-746F0CAD091D}"/>
              </a:ext>
            </a:extLst>
          </p:cNvPr>
          <p:cNvSpPr/>
          <p:nvPr/>
        </p:nvSpPr>
        <p:spPr>
          <a:xfrm>
            <a:off x="6703908" y="2954183"/>
            <a:ext cx="432827" cy="43282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任意多边形: 形状 17">
            <a:extLst>
              <a:ext uri="{FF2B5EF4-FFF2-40B4-BE49-F238E27FC236}">
                <a16:creationId xmlns:a16="http://schemas.microsoft.com/office/drawing/2014/main" id="{06B3E2FB-7BFE-6599-9288-F713A71F769D}"/>
              </a:ext>
            </a:extLst>
          </p:cNvPr>
          <p:cNvSpPr/>
          <p:nvPr/>
        </p:nvSpPr>
        <p:spPr>
          <a:xfrm>
            <a:off x="6827864" y="3097013"/>
            <a:ext cx="185934" cy="143528"/>
          </a:xfrm>
          <a:custGeom>
            <a:avLst/>
            <a:gdLst>
              <a:gd name="connsiteX0" fmla="*/ 0 w 413657"/>
              <a:gd name="connsiteY0" fmla="*/ 159657 h 319314"/>
              <a:gd name="connsiteX1" fmla="*/ 210457 w 413657"/>
              <a:gd name="connsiteY1" fmla="*/ 319314 h 319314"/>
              <a:gd name="connsiteX2" fmla="*/ 413657 w 413657"/>
              <a:gd name="connsiteY2" fmla="*/ 0 h 319314"/>
            </a:gdLst>
            <a:ahLst/>
            <a:cxnLst>
              <a:cxn ang="0">
                <a:pos x="connsiteX0" y="connsiteY0"/>
              </a:cxn>
              <a:cxn ang="0">
                <a:pos x="connsiteX1" y="connsiteY1"/>
              </a:cxn>
              <a:cxn ang="0">
                <a:pos x="connsiteX2" y="connsiteY2"/>
              </a:cxn>
            </a:cxnLst>
            <a:rect l="l" t="t" r="r" b="b"/>
            <a:pathLst>
              <a:path w="413657" h="319314">
                <a:moveTo>
                  <a:pt x="0" y="159657"/>
                </a:moveTo>
                <a:lnTo>
                  <a:pt x="210457" y="319314"/>
                </a:lnTo>
                <a:lnTo>
                  <a:pt x="413657" y="0"/>
                </a:ln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任意多边形: 形状 22">
            <a:extLst>
              <a:ext uri="{FF2B5EF4-FFF2-40B4-BE49-F238E27FC236}">
                <a16:creationId xmlns:a16="http://schemas.microsoft.com/office/drawing/2014/main" id="{3A16CB4F-5EAA-2B79-9B0C-46E7B155ABE1}"/>
              </a:ext>
            </a:extLst>
          </p:cNvPr>
          <p:cNvSpPr/>
          <p:nvPr/>
        </p:nvSpPr>
        <p:spPr>
          <a:xfrm>
            <a:off x="6779411" y="3494535"/>
            <a:ext cx="5466303" cy="2526853"/>
          </a:xfrm>
          <a:custGeom>
            <a:avLst/>
            <a:gdLst>
              <a:gd name="connsiteX0" fmla="*/ 781639 w 5466303"/>
              <a:gd name="connsiteY0" fmla="*/ 1804213 h 2526853"/>
              <a:gd name="connsiteX1" fmla="*/ 823372 w 5466303"/>
              <a:gd name="connsiteY1" fmla="*/ 1804213 h 2526853"/>
              <a:gd name="connsiteX2" fmla="*/ 823372 w 5466303"/>
              <a:gd name="connsiteY2" fmla="*/ 1804412 h 2526853"/>
              <a:gd name="connsiteX3" fmla="*/ 4684880 w 5466303"/>
              <a:gd name="connsiteY3" fmla="*/ 1804412 h 2526853"/>
              <a:gd name="connsiteX4" fmla="*/ 5466303 w 5466303"/>
              <a:gd name="connsiteY4" fmla="*/ 2526853 h 2526853"/>
              <a:gd name="connsiteX5" fmla="*/ 0 w 5466303"/>
              <a:gd name="connsiteY5" fmla="*/ 2526853 h 2526853"/>
              <a:gd name="connsiteX6" fmla="*/ 1836645 w 5466303"/>
              <a:gd name="connsiteY6" fmla="*/ 828838 h 2526853"/>
              <a:gd name="connsiteX7" fmla="*/ 3629658 w 5466303"/>
              <a:gd name="connsiteY7" fmla="*/ 828838 h 2526853"/>
              <a:gd name="connsiteX8" fmla="*/ 4538152 w 5466303"/>
              <a:gd name="connsiteY8" fmla="*/ 1668759 h 2526853"/>
              <a:gd name="connsiteX9" fmla="*/ 928151 w 5466303"/>
              <a:gd name="connsiteY9" fmla="*/ 1668759 h 2526853"/>
              <a:gd name="connsiteX10" fmla="*/ 2733152 w 5466303"/>
              <a:gd name="connsiteY10" fmla="*/ 0 h 2526853"/>
              <a:gd name="connsiteX11" fmla="*/ 3482930 w 5466303"/>
              <a:gd name="connsiteY11" fmla="*/ 693185 h 2526853"/>
              <a:gd name="connsiteX12" fmla="*/ 1983374 w 5466303"/>
              <a:gd name="connsiteY12" fmla="*/ 693185 h 252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303" h="2526853">
                <a:moveTo>
                  <a:pt x="781639" y="1804213"/>
                </a:moveTo>
                <a:lnTo>
                  <a:pt x="823372" y="1804213"/>
                </a:lnTo>
                <a:lnTo>
                  <a:pt x="823372" y="1804412"/>
                </a:lnTo>
                <a:lnTo>
                  <a:pt x="4684880" y="1804412"/>
                </a:lnTo>
                <a:lnTo>
                  <a:pt x="5466303" y="2526853"/>
                </a:lnTo>
                <a:lnTo>
                  <a:pt x="0" y="2526853"/>
                </a:lnTo>
                <a:close/>
                <a:moveTo>
                  <a:pt x="1836645" y="828838"/>
                </a:moveTo>
                <a:lnTo>
                  <a:pt x="3629658" y="828838"/>
                </a:lnTo>
                <a:lnTo>
                  <a:pt x="4538152" y="1668759"/>
                </a:lnTo>
                <a:lnTo>
                  <a:pt x="928151" y="1668759"/>
                </a:lnTo>
                <a:close/>
                <a:moveTo>
                  <a:pt x="2733152" y="0"/>
                </a:moveTo>
                <a:lnTo>
                  <a:pt x="3482930" y="693185"/>
                </a:lnTo>
                <a:lnTo>
                  <a:pt x="1983374" y="693185"/>
                </a:lnTo>
                <a:close/>
              </a:path>
            </a:pathLst>
          </a:custGeom>
          <a:gradFill>
            <a:gsLst>
              <a:gs pos="100000">
                <a:srgbClr val="DE1C18">
                  <a:alpha val="0"/>
                </a:srgbClr>
              </a:gs>
              <a:gs pos="0">
                <a:srgbClr val="DE1C18">
                  <a:alpha val="20000"/>
                </a:srgbClr>
              </a:gs>
            </a:gsLst>
            <a:lin ang="5400000" scaled="1"/>
          </a:gradFill>
          <a:ln w="6350">
            <a:gradFill>
              <a:gsLst>
                <a:gs pos="100000">
                  <a:srgbClr val="DE1C18">
                    <a:alpha val="0"/>
                  </a:srgbClr>
                </a:gs>
                <a:gs pos="0">
                  <a:srgbClr val="DE1C1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文本框 23">
            <a:extLst>
              <a:ext uri="{FF2B5EF4-FFF2-40B4-BE49-F238E27FC236}">
                <a16:creationId xmlns:a16="http://schemas.microsoft.com/office/drawing/2014/main" id="{17B65880-FDD5-A8B7-3F4A-0D3B9A213734}"/>
              </a:ext>
            </a:extLst>
          </p:cNvPr>
          <p:cNvSpPr txBox="1"/>
          <p:nvPr/>
        </p:nvSpPr>
        <p:spPr>
          <a:xfrm>
            <a:off x="8750975" y="3759273"/>
            <a:ext cx="1523174" cy="338554"/>
          </a:xfrm>
          <a:prstGeom prst="rect">
            <a:avLst/>
          </a:prstGeom>
          <a:noFill/>
        </p:spPr>
        <p:txBody>
          <a:bodyPr wrap="non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品牌</a:t>
            </a: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TVC/</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内容</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08E477A0-C06E-9A6A-500D-6C1C40F42F42}"/>
              </a:ext>
            </a:extLst>
          </p:cNvPr>
          <p:cNvSpPr txBox="1"/>
          <p:nvPr/>
        </p:nvSpPr>
        <p:spPr>
          <a:xfrm>
            <a:off x="8663611" y="4596796"/>
            <a:ext cx="1697902" cy="338554"/>
          </a:xfrm>
          <a:prstGeom prst="rect">
            <a:avLst/>
          </a:prstGeom>
          <a:noFill/>
        </p:spPr>
        <p:txBody>
          <a:bodyPr wrap="non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种草短视频</a:t>
            </a: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内容</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3385EAD2-23C5-F329-9DCF-E4C49AD732DD}"/>
              </a:ext>
            </a:extLst>
          </p:cNvPr>
          <p:cNvSpPr txBox="1"/>
          <p:nvPr/>
        </p:nvSpPr>
        <p:spPr>
          <a:xfrm>
            <a:off x="8663611" y="5492146"/>
            <a:ext cx="1697902" cy="338554"/>
          </a:xfrm>
          <a:prstGeom prst="rect">
            <a:avLst/>
          </a:prstGeom>
          <a:noFill/>
        </p:spPr>
        <p:txBody>
          <a:bodyPr wrap="non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效果短视频</a:t>
            </a:r>
            <a:r>
              <a:rPr lang="en-US" altLang="zh-CN" sz="16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内容</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pic>
        <p:nvPicPr>
          <p:cNvPr id="28" name="图形 27">
            <a:extLst>
              <a:ext uri="{FF2B5EF4-FFF2-40B4-BE49-F238E27FC236}">
                <a16:creationId xmlns:a16="http://schemas.microsoft.com/office/drawing/2014/main" id="{E98E8153-113C-0AC1-AD9B-3CC3ADBEE4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4724" y="4331008"/>
            <a:ext cx="2298362" cy="1213381"/>
          </a:xfrm>
          <a:prstGeom prst="rect">
            <a:avLst/>
          </a:prstGeom>
        </p:spPr>
      </p:pic>
      <p:sp>
        <p:nvSpPr>
          <p:cNvPr id="29" name="文本框 28">
            <a:extLst>
              <a:ext uri="{FF2B5EF4-FFF2-40B4-BE49-F238E27FC236}">
                <a16:creationId xmlns:a16="http://schemas.microsoft.com/office/drawing/2014/main" id="{9EFB6603-49A1-0E88-D0E3-AA791A43A5BC}"/>
              </a:ext>
            </a:extLst>
          </p:cNvPr>
          <p:cNvSpPr txBox="1"/>
          <p:nvPr/>
        </p:nvSpPr>
        <p:spPr>
          <a:xfrm>
            <a:off x="7170793" y="4052466"/>
            <a:ext cx="1314784" cy="276999"/>
          </a:xfrm>
          <a:prstGeom prst="rect">
            <a:avLst/>
          </a:prstGeom>
          <a:noFill/>
        </p:spPr>
        <p:txBody>
          <a:bodyPr wrap="none" rtlCol="0">
            <a:spAutoFit/>
          </a:bodyPr>
          <a:lstStyle/>
          <a:p>
            <a:pPr algn="ct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精致度高</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数量少</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3BAD5B62-7FE4-D401-8534-C668602499F2}"/>
              </a:ext>
            </a:extLst>
          </p:cNvPr>
          <p:cNvSpPr txBox="1"/>
          <p:nvPr/>
        </p:nvSpPr>
        <p:spPr>
          <a:xfrm>
            <a:off x="5590719" y="5640116"/>
            <a:ext cx="1314784" cy="276999"/>
          </a:xfrm>
          <a:prstGeom prst="rect">
            <a:avLst/>
          </a:prstGeom>
          <a:noFill/>
        </p:spPr>
        <p:txBody>
          <a:bodyPr wrap="none" rtlCol="0">
            <a:spAutoFit/>
          </a:bodyPr>
          <a:lstStyle/>
          <a:p>
            <a:pPr algn="ct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精致度低</a:t>
            </a:r>
            <a:r>
              <a:rPr lang="en-US" altLang="zh-CN"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数量多</a:t>
            </a:r>
            <a:endParaRPr lang="en-US" sz="12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椭圆 30">
            <a:extLst>
              <a:ext uri="{FF2B5EF4-FFF2-40B4-BE49-F238E27FC236}">
                <a16:creationId xmlns:a16="http://schemas.microsoft.com/office/drawing/2014/main" id="{2905C6AB-AF64-752B-E2A1-5A9A9D0984D7}"/>
              </a:ext>
            </a:extLst>
          </p:cNvPr>
          <p:cNvSpPr/>
          <p:nvPr/>
        </p:nvSpPr>
        <p:spPr>
          <a:xfrm>
            <a:off x="1565565" y="5197476"/>
            <a:ext cx="209939" cy="209939"/>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6ECC9D18-3476-744E-47E4-4324FEBA1AA8}"/>
              </a:ext>
            </a:extLst>
          </p:cNvPr>
          <p:cNvSpPr txBox="1"/>
          <p:nvPr/>
        </p:nvSpPr>
        <p:spPr>
          <a:xfrm>
            <a:off x="1872753" y="5117780"/>
            <a:ext cx="1394934" cy="369332"/>
          </a:xfrm>
          <a:prstGeom prst="rect">
            <a:avLst/>
          </a:prstGeom>
          <a:noFill/>
        </p:spPr>
        <p:txBody>
          <a:bodyPr wrap="none" rtlCol="0">
            <a:spAutoFit/>
          </a:bodyPr>
          <a:lstStyle/>
          <a:p>
            <a:r>
              <a:rPr lang="en-US" altLang="zh-CN" dirty="0">
                <a:latin typeface="OPPOSans R" panose="00020600040101010101" pitchFamily="18" charset="-122"/>
                <a:ea typeface="OPPOSans R" panose="00020600040101010101" pitchFamily="18" charset="-122"/>
                <a:cs typeface="OPPOSans R" panose="00020600040101010101" pitchFamily="18" charset="-122"/>
              </a:rPr>
              <a:t>EXP</a:t>
            </a:r>
            <a:r>
              <a:rPr lang="zh-CN" altLang="en-US" dirty="0">
                <a:latin typeface="OPPOSans R" panose="00020600040101010101" pitchFamily="18" charset="-122"/>
                <a:ea typeface="OPPOSans R" panose="00020600040101010101" pitchFamily="18" charset="-122"/>
                <a:cs typeface="OPPOSans R" panose="00020600040101010101" pitchFamily="18" charset="-122"/>
              </a:rPr>
              <a:t>：</a:t>
            </a:r>
            <a:r>
              <a:rPr lang="en-US" altLang="zh-CN" dirty="0">
                <a:latin typeface="OPPOSans R" panose="00020600040101010101" pitchFamily="18" charset="-122"/>
                <a:ea typeface="OPPOSans R" panose="00020600040101010101" pitchFamily="18" charset="-122"/>
                <a:cs typeface="OPPOSans R" panose="00020600040101010101" pitchFamily="18" charset="-122"/>
              </a:rPr>
              <a:t>TMIC</a:t>
            </a:r>
            <a:endParaRPr lang="en-US"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428571556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094678-A940-A17B-DE8C-D9370A0FD527}"/>
              </a:ext>
            </a:extLst>
          </p:cNvPr>
          <p:cNvSpPr txBox="1"/>
          <p:nvPr/>
        </p:nvSpPr>
        <p:spPr>
          <a:xfrm>
            <a:off x="3131087" y="736312"/>
            <a:ext cx="5929828"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latin typeface="OPPOSans R" panose="00020600040101010101" pitchFamily="18" charset="-122"/>
                <a:ea typeface="OPPOSans R" panose="00020600040101010101" pitchFamily="18" charset="-122"/>
                <a:cs typeface="OPPOSans R" panose="00020600040101010101" pitchFamily="18" charset="-122"/>
              </a:rPr>
              <a:t>当</a:t>
            </a:r>
            <a:r>
              <a:rPr lang="zh-CN" altLang="en-US" sz="3200" dirty="0"/>
              <a:t>内容</a:t>
            </a:r>
            <a:r>
              <a:rPr lang="zh-CN" altLang="en-US" sz="3200" dirty="0">
                <a:latin typeface="OPPOSans R" panose="00020600040101010101" pitchFamily="18" charset="-122"/>
                <a:ea typeface="OPPOSans R" panose="00020600040101010101" pitchFamily="18" charset="-122"/>
                <a:cs typeface="OPPOSans R" panose="00020600040101010101" pitchFamily="18" charset="-122"/>
              </a:rPr>
              <a:t>成为</a:t>
            </a:r>
            <a:r>
              <a:rPr lang="zh-CN" altLang="en-US" sz="3200" dirty="0"/>
              <a:t>品牌心智差异化表达</a:t>
            </a:r>
            <a:endParaRPr lang="en-US" sz="3200" dirty="0"/>
          </a:p>
        </p:txBody>
      </p:sp>
      <p:sp>
        <p:nvSpPr>
          <p:cNvPr id="5" name="文本框 4">
            <a:extLst>
              <a:ext uri="{FF2B5EF4-FFF2-40B4-BE49-F238E27FC236}">
                <a16:creationId xmlns:a16="http://schemas.microsoft.com/office/drawing/2014/main" id="{40F71676-2336-978B-03E2-2AD921419AA5}"/>
              </a:ext>
            </a:extLst>
          </p:cNvPr>
          <p:cNvSpPr txBox="1"/>
          <p:nvPr/>
        </p:nvSpPr>
        <p:spPr>
          <a:xfrm>
            <a:off x="2748770" y="1321087"/>
            <a:ext cx="6694461" cy="307777"/>
          </a:xfrm>
          <a:prstGeom prst="rect">
            <a:avLst/>
          </a:prstGeom>
          <a:noFill/>
        </p:spPr>
        <p:txBody>
          <a:bodyPr wrap="none" rtlCol="0">
            <a:spAutoFit/>
          </a:bodyPr>
          <a:lstStyle/>
          <a:p>
            <a:pPr algn="ctr"/>
            <a:r>
              <a:rPr lang="zh-CN" altLang="en-US" sz="14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从浅层用户诉求出发的话，很难打动用户让其产生共鸣</a:t>
            </a:r>
            <a:r>
              <a:rPr lang="en-US" altLang="zh-CN" sz="14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4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rPr>
              <a:t>所以我们挖用户深层需求。</a:t>
            </a:r>
            <a:endParaRPr lang="en-US" sz="1400" dirty="0">
              <a:solidFill>
                <a:schemeClr val="bg1">
                  <a:lumMod val="65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9" name="组合 8">
            <a:extLst>
              <a:ext uri="{FF2B5EF4-FFF2-40B4-BE49-F238E27FC236}">
                <a16:creationId xmlns:a16="http://schemas.microsoft.com/office/drawing/2014/main" id="{4A3C4288-AC5D-AF7A-191F-747A9647490E}"/>
              </a:ext>
            </a:extLst>
          </p:cNvPr>
          <p:cNvGrpSpPr/>
          <p:nvPr/>
        </p:nvGrpSpPr>
        <p:grpSpPr>
          <a:xfrm>
            <a:off x="1002520" y="2508250"/>
            <a:ext cx="3302000" cy="1746250"/>
            <a:chOff x="1002520" y="2374900"/>
            <a:chExt cx="3302000" cy="1746250"/>
          </a:xfrm>
        </p:grpSpPr>
        <p:sp>
          <p:nvSpPr>
            <p:cNvPr id="2" name="椭圆 1">
              <a:extLst>
                <a:ext uri="{FF2B5EF4-FFF2-40B4-BE49-F238E27FC236}">
                  <a16:creationId xmlns:a16="http://schemas.microsoft.com/office/drawing/2014/main" id="{76900A10-E61D-419B-80DB-18775A59ECD6}"/>
                </a:ext>
              </a:extLst>
            </p:cNvPr>
            <p:cNvSpPr/>
            <p:nvPr/>
          </p:nvSpPr>
          <p:spPr>
            <a:xfrm>
              <a:off x="100252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03480760-0EC3-4BDF-D813-2ED7B16ADCA3}"/>
                </a:ext>
              </a:extLst>
            </p:cNvPr>
            <p:cNvSpPr/>
            <p:nvPr/>
          </p:nvSpPr>
          <p:spPr>
            <a:xfrm>
              <a:off x="255827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矩形: 圆角 6">
            <a:extLst>
              <a:ext uri="{FF2B5EF4-FFF2-40B4-BE49-F238E27FC236}">
                <a16:creationId xmlns:a16="http://schemas.microsoft.com/office/drawing/2014/main" id="{7D28C60A-2632-17BC-608B-ED7744FE82EF}"/>
              </a:ext>
            </a:extLst>
          </p:cNvPr>
          <p:cNvSpPr/>
          <p:nvPr/>
        </p:nvSpPr>
        <p:spPr>
          <a:xfrm>
            <a:off x="1135870" y="4578350"/>
            <a:ext cx="3035300" cy="539750"/>
          </a:xfrm>
          <a:prstGeom prst="roundRect">
            <a:avLst>
              <a:gd name="adj" fmla="val 50000"/>
            </a:avLst>
          </a:prstGeom>
          <a:solidFill>
            <a:schemeClr val="bg1">
              <a:alpha val="50000"/>
            </a:schemeClr>
          </a:solidFill>
          <a:ln w="12700">
            <a:solidFill>
              <a:schemeClr val="bg1">
                <a:lumMod val="65000"/>
                <a:alpha val="30000"/>
              </a:schemeClr>
            </a:solid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AA5D0DAD-A78F-109E-92BB-AD990FDFE347}"/>
              </a:ext>
            </a:extLst>
          </p:cNvPr>
          <p:cNvSpPr/>
          <p:nvPr/>
        </p:nvSpPr>
        <p:spPr>
          <a:xfrm>
            <a:off x="1172383" y="4613275"/>
            <a:ext cx="2962274" cy="469900"/>
          </a:xfrm>
          <a:prstGeom prst="roundRect">
            <a:avLst>
              <a:gd name="adj" fmla="val 50000"/>
            </a:avLst>
          </a:prstGeom>
          <a:solidFill>
            <a:srgbClr val="EA3A3A"/>
          </a:solidFill>
          <a:ln w="38100">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74507A71-111D-3DF3-467D-53C95A1A1E8A}"/>
              </a:ext>
            </a:extLst>
          </p:cNvPr>
          <p:cNvSpPr txBox="1"/>
          <p:nvPr/>
        </p:nvSpPr>
        <p:spPr>
          <a:xfrm>
            <a:off x="1321646" y="3012043"/>
            <a:ext cx="1107996" cy="789512"/>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用户调研</a:t>
            </a:r>
            <a:endParaRPr lang="en-US" altLang="zh-CN"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数据分析</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 name="文本框 10">
            <a:extLst>
              <a:ext uri="{FF2B5EF4-FFF2-40B4-BE49-F238E27FC236}">
                <a16:creationId xmlns:a16="http://schemas.microsoft.com/office/drawing/2014/main" id="{340E0E02-6074-F4DA-4819-7F7128C60D26}"/>
              </a:ext>
            </a:extLst>
          </p:cNvPr>
          <p:cNvSpPr txBox="1"/>
          <p:nvPr/>
        </p:nvSpPr>
        <p:spPr>
          <a:xfrm>
            <a:off x="2877395" y="3166668"/>
            <a:ext cx="1107996" cy="429413"/>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洞察定位</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 name="文本框 11">
            <a:extLst>
              <a:ext uri="{FF2B5EF4-FFF2-40B4-BE49-F238E27FC236}">
                <a16:creationId xmlns:a16="http://schemas.microsoft.com/office/drawing/2014/main" id="{18B8207F-484F-17E1-8749-36304573A842}"/>
              </a:ext>
            </a:extLst>
          </p:cNvPr>
          <p:cNvSpPr txBox="1"/>
          <p:nvPr/>
        </p:nvSpPr>
        <p:spPr>
          <a:xfrm>
            <a:off x="1932811" y="4694337"/>
            <a:ext cx="1441420" cy="307777"/>
          </a:xfrm>
          <a:prstGeom prst="rect">
            <a:avLst/>
          </a:prstGeom>
          <a:noFill/>
        </p:spPr>
        <p:txBody>
          <a:bodyPr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前期：客户分析</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3" name="组合 12">
            <a:extLst>
              <a:ext uri="{FF2B5EF4-FFF2-40B4-BE49-F238E27FC236}">
                <a16:creationId xmlns:a16="http://schemas.microsoft.com/office/drawing/2014/main" id="{361959F6-2084-937F-1D09-8D81228518BA}"/>
              </a:ext>
            </a:extLst>
          </p:cNvPr>
          <p:cNvGrpSpPr/>
          <p:nvPr/>
        </p:nvGrpSpPr>
        <p:grpSpPr>
          <a:xfrm>
            <a:off x="4449061" y="2508250"/>
            <a:ext cx="3302000" cy="1746250"/>
            <a:chOff x="1002520" y="2374900"/>
            <a:chExt cx="3302000" cy="1746250"/>
          </a:xfrm>
        </p:grpSpPr>
        <p:sp>
          <p:nvSpPr>
            <p:cNvPr id="14" name="椭圆 13">
              <a:extLst>
                <a:ext uri="{FF2B5EF4-FFF2-40B4-BE49-F238E27FC236}">
                  <a16:creationId xmlns:a16="http://schemas.microsoft.com/office/drawing/2014/main" id="{1F214C66-FB2D-ABB7-44F8-418FE70557C9}"/>
                </a:ext>
              </a:extLst>
            </p:cNvPr>
            <p:cNvSpPr/>
            <p:nvPr/>
          </p:nvSpPr>
          <p:spPr>
            <a:xfrm>
              <a:off x="100252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A4669BE9-63BE-C981-9A99-D9EA3E142146}"/>
                </a:ext>
              </a:extLst>
            </p:cNvPr>
            <p:cNvSpPr/>
            <p:nvPr/>
          </p:nvSpPr>
          <p:spPr>
            <a:xfrm>
              <a:off x="255827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矩形: 圆角 15">
            <a:extLst>
              <a:ext uri="{FF2B5EF4-FFF2-40B4-BE49-F238E27FC236}">
                <a16:creationId xmlns:a16="http://schemas.microsoft.com/office/drawing/2014/main" id="{7580FF05-9374-665D-02AC-36C1C451A15C}"/>
              </a:ext>
            </a:extLst>
          </p:cNvPr>
          <p:cNvSpPr/>
          <p:nvPr/>
        </p:nvSpPr>
        <p:spPr>
          <a:xfrm>
            <a:off x="4582411" y="4578350"/>
            <a:ext cx="3035300" cy="539750"/>
          </a:xfrm>
          <a:prstGeom prst="roundRect">
            <a:avLst>
              <a:gd name="adj" fmla="val 50000"/>
            </a:avLst>
          </a:prstGeom>
          <a:solidFill>
            <a:schemeClr val="bg1">
              <a:alpha val="50000"/>
            </a:schemeClr>
          </a:solidFill>
          <a:ln w="12700">
            <a:solidFill>
              <a:schemeClr val="bg1">
                <a:lumMod val="65000"/>
                <a:alpha val="30000"/>
              </a:schemeClr>
            </a:solid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6D527175-421E-362C-33D1-F96A254847C1}"/>
              </a:ext>
            </a:extLst>
          </p:cNvPr>
          <p:cNvSpPr/>
          <p:nvPr/>
        </p:nvSpPr>
        <p:spPr>
          <a:xfrm>
            <a:off x="4618924" y="4613275"/>
            <a:ext cx="2962274" cy="469900"/>
          </a:xfrm>
          <a:prstGeom prst="roundRect">
            <a:avLst>
              <a:gd name="adj" fmla="val 50000"/>
            </a:avLst>
          </a:prstGeom>
          <a:solidFill>
            <a:srgbClr val="EA3A3A"/>
          </a:solidFill>
          <a:ln w="38100">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500F7BBE-EC1C-0C40-4222-05ED28EB71B3}"/>
              </a:ext>
            </a:extLst>
          </p:cNvPr>
          <p:cNvSpPr txBox="1"/>
          <p:nvPr/>
        </p:nvSpPr>
        <p:spPr>
          <a:xfrm>
            <a:off x="4768188" y="3012043"/>
            <a:ext cx="1107996" cy="789512"/>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关键信息</a:t>
            </a:r>
            <a:endParaRPr lang="en-US" altLang="zh-CN"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提炼</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文本框 18">
            <a:extLst>
              <a:ext uri="{FF2B5EF4-FFF2-40B4-BE49-F238E27FC236}">
                <a16:creationId xmlns:a16="http://schemas.microsoft.com/office/drawing/2014/main" id="{CF7B608E-8FFB-1FE4-4DF0-99149B908B93}"/>
              </a:ext>
            </a:extLst>
          </p:cNvPr>
          <p:cNvSpPr txBox="1"/>
          <p:nvPr/>
        </p:nvSpPr>
        <p:spPr>
          <a:xfrm>
            <a:off x="6323937" y="3166668"/>
            <a:ext cx="1107996" cy="429413"/>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内容创意</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0" name="文本框 19">
            <a:extLst>
              <a:ext uri="{FF2B5EF4-FFF2-40B4-BE49-F238E27FC236}">
                <a16:creationId xmlns:a16="http://schemas.microsoft.com/office/drawing/2014/main" id="{84CBC375-7668-FD30-7641-BCC2DA1CFA2F}"/>
              </a:ext>
            </a:extLst>
          </p:cNvPr>
          <p:cNvSpPr txBox="1"/>
          <p:nvPr/>
        </p:nvSpPr>
        <p:spPr>
          <a:xfrm>
            <a:off x="5379352" y="4694337"/>
            <a:ext cx="1441420" cy="307777"/>
          </a:xfrm>
          <a:prstGeom prst="rect">
            <a:avLst/>
          </a:prstGeom>
          <a:noFill/>
        </p:spPr>
        <p:txBody>
          <a:bodyPr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中期：内容策略</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21" name="组合 20">
            <a:extLst>
              <a:ext uri="{FF2B5EF4-FFF2-40B4-BE49-F238E27FC236}">
                <a16:creationId xmlns:a16="http://schemas.microsoft.com/office/drawing/2014/main" id="{5A35DDC2-723E-C30A-D44A-27671408ACA9}"/>
              </a:ext>
            </a:extLst>
          </p:cNvPr>
          <p:cNvGrpSpPr/>
          <p:nvPr/>
        </p:nvGrpSpPr>
        <p:grpSpPr>
          <a:xfrm>
            <a:off x="7887480" y="2508250"/>
            <a:ext cx="3302000" cy="1746250"/>
            <a:chOff x="1002520" y="2374900"/>
            <a:chExt cx="3302000" cy="1746250"/>
          </a:xfrm>
        </p:grpSpPr>
        <p:sp>
          <p:nvSpPr>
            <p:cNvPr id="22" name="椭圆 21">
              <a:extLst>
                <a:ext uri="{FF2B5EF4-FFF2-40B4-BE49-F238E27FC236}">
                  <a16:creationId xmlns:a16="http://schemas.microsoft.com/office/drawing/2014/main" id="{DAD486A7-DAD6-488C-516B-531006302C12}"/>
                </a:ext>
              </a:extLst>
            </p:cNvPr>
            <p:cNvSpPr/>
            <p:nvPr/>
          </p:nvSpPr>
          <p:spPr>
            <a:xfrm>
              <a:off x="100252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FF7E4AC0-7220-9BD8-0B13-04F24F468794}"/>
                </a:ext>
              </a:extLst>
            </p:cNvPr>
            <p:cNvSpPr/>
            <p:nvPr/>
          </p:nvSpPr>
          <p:spPr>
            <a:xfrm>
              <a:off x="2558270" y="2374900"/>
              <a:ext cx="1746250" cy="17462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矩形: 圆角 23">
            <a:extLst>
              <a:ext uri="{FF2B5EF4-FFF2-40B4-BE49-F238E27FC236}">
                <a16:creationId xmlns:a16="http://schemas.microsoft.com/office/drawing/2014/main" id="{12B08BF7-4482-C9BB-CE24-69861F2167EE}"/>
              </a:ext>
            </a:extLst>
          </p:cNvPr>
          <p:cNvSpPr/>
          <p:nvPr/>
        </p:nvSpPr>
        <p:spPr>
          <a:xfrm>
            <a:off x="8020830" y="4578350"/>
            <a:ext cx="3035300" cy="539750"/>
          </a:xfrm>
          <a:prstGeom prst="roundRect">
            <a:avLst>
              <a:gd name="adj" fmla="val 50000"/>
            </a:avLst>
          </a:prstGeom>
          <a:solidFill>
            <a:schemeClr val="bg1">
              <a:alpha val="50000"/>
            </a:schemeClr>
          </a:solidFill>
          <a:ln w="12700">
            <a:solidFill>
              <a:schemeClr val="bg1">
                <a:lumMod val="65000"/>
                <a:alpha val="30000"/>
              </a:schemeClr>
            </a:solid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EF795C65-50F8-5F8D-9587-3C82737079D0}"/>
              </a:ext>
            </a:extLst>
          </p:cNvPr>
          <p:cNvSpPr/>
          <p:nvPr/>
        </p:nvSpPr>
        <p:spPr>
          <a:xfrm>
            <a:off x="8057343" y="4613275"/>
            <a:ext cx="2962274" cy="469900"/>
          </a:xfrm>
          <a:prstGeom prst="roundRect">
            <a:avLst>
              <a:gd name="adj" fmla="val 50000"/>
            </a:avLst>
          </a:prstGeom>
          <a:solidFill>
            <a:srgbClr val="EA3A3A"/>
          </a:solidFill>
          <a:ln w="38100">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0999C87C-C54F-B8E4-03E4-00F93ADDC6C0}"/>
              </a:ext>
            </a:extLst>
          </p:cNvPr>
          <p:cNvSpPr txBox="1"/>
          <p:nvPr/>
        </p:nvSpPr>
        <p:spPr>
          <a:xfrm>
            <a:off x="8206607" y="3166668"/>
            <a:ext cx="1107996" cy="429413"/>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投放策略</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文本框 26">
            <a:extLst>
              <a:ext uri="{FF2B5EF4-FFF2-40B4-BE49-F238E27FC236}">
                <a16:creationId xmlns:a16="http://schemas.microsoft.com/office/drawing/2014/main" id="{7DEE6EE8-6F69-E9C4-094A-FACD620CB324}"/>
              </a:ext>
            </a:extLst>
          </p:cNvPr>
          <p:cNvSpPr txBox="1"/>
          <p:nvPr/>
        </p:nvSpPr>
        <p:spPr>
          <a:xfrm>
            <a:off x="9762356" y="3166668"/>
            <a:ext cx="1107996" cy="429413"/>
          </a:xfrm>
          <a:prstGeom prst="rect">
            <a:avLst/>
          </a:prstGeom>
          <a:noFill/>
        </p:spPr>
        <p:txBody>
          <a:bodyPr wrap="none" rtlCol="0">
            <a:spAutoFit/>
          </a:bodyPr>
          <a:lstStyle/>
          <a:p>
            <a:pPr algn="ctr">
              <a:lnSpc>
                <a:spcPct val="13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数据复盘</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D100A9AA-F767-BDF5-79E0-8D0FF720F7DD}"/>
              </a:ext>
            </a:extLst>
          </p:cNvPr>
          <p:cNvSpPr txBox="1"/>
          <p:nvPr/>
        </p:nvSpPr>
        <p:spPr>
          <a:xfrm>
            <a:off x="8548468" y="4694337"/>
            <a:ext cx="1980029" cy="307777"/>
          </a:xfrm>
          <a:prstGeom prst="rect">
            <a:avLst/>
          </a:prstGeom>
          <a:noFill/>
        </p:spPr>
        <p:txBody>
          <a:bodyPr wrap="none" rtlCol="0">
            <a:spAutoFit/>
          </a:bodyPr>
          <a:lstStyle/>
          <a:p>
            <a:pPr algn="ct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后期：内容投放与优化</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AD4DBB9F-A112-C80B-D707-3C6BFD13CECD}"/>
              </a:ext>
            </a:extLst>
          </p:cNvPr>
          <p:cNvSpPr txBox="1"/>
          <p:nvPr/>
        </p:nvSpPr>
        <p:spPr>
          <a:xfrm>
            <a:off x="9039587" y="5651446"/>
            <a:ext cx="1980030" cy="307777"/>
          </a:xfrm>
          <a:prstGeom prst="rect">
            <a:avLst/>
          </a:prstGeom>
          <a:noFill/>
        </p:spPr>
        <p:txBody>
          <a:bodyPr wrap="none" rtlCol="0">
            <a:spAutoFit/>
          </a:bodyPr>
          <a:lstStyle/>
          <a:p>
            <a:pPr algn="r"/>
            <a:r>
              <a:rPr lang="zh-CN" altLang="en-US" sz="14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品牌营销内容策略进程</a:t>
            </a:r>
            <a:endParaRPr lang="en-US" sz="14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68203975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D3FEA643-720B-D801-DA08-989DF1FC5713}"/>
              </a:ext>
            </a:extLst>
          </p:cNvPr>
          <p:cNvGrpSpPr/>
          <p:nvPr/>
        </p:nvGrpSpPr>
        <p:grpSpPr>
          <a:xfrm>
            <a:off x="649589" y="2018969"/>
            <a:ext cx="10858035" cy="3739574"/>
            <a:chOff x="224692" y="1872631"/>
            <a:chExt cx="11707830" cy="4032250"/>
          </a:xfrm>
        </p:grpSpPr>
        <p:graphicFrame>
          <p:nvGraphicFramePr>
            <p:cNvPr id="5" name="图表 4">
              <a:extLst>
                <a:ext uri="{FF2B5EF4-FFF2-40B4-BE49-F238E27FC236}">
                  <a16:creationId xmlns:a16="http://schemas.microsoft.com/office/drawing/2014/main" id="{E05856DD-5FB4-5C0A-A6F3-204500F9382D}"/>
                </a:ext>
              </a:extLst>
            </p:cNvPr>
            <p:cNvGraphicFramePr/>
            <p:nvPr>
              <p:extLst>
                <p:ext uri="{D42A27DB-BD31-4B8C-83A1-F6EECF244321}">
                  <p14:modId xmlns:p14="http://schemas.microsoft.com/office/powerpoint/2010/main" val="4228320463"/>
                </p:ext>
              </p:extLst>
            </p:nvPr>
          </p:nvGraphicFramePr>
          <p:xfrm>
            <a:off x="1501776" y="2279031"/>
            <a:ext cx="4705348" cy="31369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图表 5">
              <a:extLst>
                <a:ext uri="{FF2B5EF4-FFF2-40B4-BE49-F238E27FC236}">
                  <a16:creationId xmlns:a16="http://schemas.microsoft.com/office/drawing/2014/main" id="{9E257D60-CD5F-010F-386E-42EA97FD8F74}"/>
                </a:ext>
              </a:extLst>
            </p:cNvPr>
            <p:cNvGraphicFramePr/>
            <p:nvPr>
              <p:extLst>
                <p:ext uri="{D42A27DB-BD31-4B8C-83A1-F6EECF244321}">
                  <p14:modId xmlns:p14="http://schemas.microsoft.com/office/powerpoint/2010/main" val="3355683287"/>
                </p:ext>
              </p:extLst>
            </p:nvPr>
          </p:nvGraphicFramePr>
          <p:xfrm>
            <a:off x="5984876" y="2279031"/>
            <a:ext cx="4705348" cy="3136900"/>
          </p:xfrm>
          <a:graphic>
            <a:graphicData uri="http://schemas.openxmlformats.org/drawingml/2006/chart">
              <c:chart xmlns:c="http://schemas.openxmlformats.org/drawingml/2006/chart" xmlns:r="http://schemas.openxmlformats.org/officeDocument/2006/relationships" r:id="rId5"/>
            </a:graphicData>
          </a:graphic>
        </p:graphicFrame>
        <p:sp>
          <p:nvSpPr>
            <p:cNvPr id="7" name="椭圆 6">
              <a:extLst>
                <a:ext uri="{FF2B5EF4-FFF2-40B4-BE49-F238E27FC236}">
                  <a16:creationId xmlns:a16="http://schemas.microsoft.com/office/drawing/2014/main" id="{56FB9707-0466-726A-BCB0-F49EDCAB033F}"/>
                </a:ext>
              </a:extLst>
            </p:cNvPr>
            <p:cNvSpPr/>
            <p:nvPr/>
          </p:nvSpPr>
          <p:spPr>
            <a:xfrm>
              <a:off x="1879600" y="1872631"/>
              <a:ext cx="3949700" cy="3949700"/>
            </a:xfrm>
            <a:prstGeom prst="ellipse">
              <a:avLst/>
            </a:prstGeom>
            <a:noFill/>
            <a:ln>
              <a:gradFill>
                <a:gsLst>
                  <a:gs pos="0">
                    <a:srgbClr val="E31D19"/>
                  </a:gs>
                  <a:gs pos="76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F2DE54BA-34C3-B343-BCF4-D7F843D69592}"/>
                </a:ext>
              </a:extLst>
            </p:cNvPr>
            <p:cNvSpPr/>
            <p:nvPr/>
          </p:nvSpPr>
          <p:spPr>
            <a:xfrm flipH="1">
              <a:off x="6362700" y="1872631"/>
              <a:ext cx="3949700" cy="3949700"/>
            </a:xfrm>
            <a:prstGeom prst="ellipse">
              <a:avLst/>
            </a:prstGeom>
            <a:noFill/>
            <a:ln>
              <a:gradFill>
                <a:gsLst>
                  <a:gs pos="0">
                    <a:srgbClr val="E31D19"/>
                  </a:gs>
                  <a:gs pos="76000">
                    <a:srgbClr val="E31D19">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箭头: 五边形 10">
              <a:extLst>
                <a:ext uri="{FF2B5EF4-FFF2-40B4-BE49-F238E27FC236}">
                  <a16:creationId xmlns:a16="http://schemas.microsoft.com/office/drawing/2014/main" id="{D9247DC8-A868-4219-67C7-DEC8A7BB221E}"/>
                </a:ext>
              </a:extLst>
            </p:cNvPr>
            <p:cNvSpPr/>
            <p:nvPr/>
          </p:nvSpPr>
          <p:spPr>
            <a:xfrm>
              <a:off x="5133861" y="3213387"/>
              <a:ext cx="1768703" cy="464457"/>
            </a:xfrm>
            <a:prstGeom prst="homePlate">
              <a:avLst/>
            </a:prstGeom>
            <a:gradFill>
              <a:gsLst>
                <a:gs pos="0">
                  <a:srgbClr val="E31D19">
                    <a:alpha val="0"/>
                  </a:srgbClr>
                </a:gs>
                <a:gs pos="100000">
                  <a:srgbClr val="E31D19">
                    <a:alpha val="70000"/>
                  </a:srgbClr>
                </a:gs>
              </a:gsLst>
              <a:lin ang="0" scaled="0"/>
            </a:gradFill>
            <a:ln w="6350">
              <a:gradFill>
                <a:gsLst>
                  <a:gs pos="6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箭头: 五边形 11">
              <a:extLst>
                <a:ext uri="{FF2B5EF4-FFF2-40B4-BE49-F238E27FC236}">
                  <a16:creationId xmlns:a16="http://schemas.microsoft.com/office/drawing/2014/main" id="{A41D357F-D8C1-68B9-B36B-A614F41336F5}"/>
                </a:ext>
              </a:extLst>
            </p:cNvPr>
            <p:cNvSpPr/>
            <p:nvPr/>
          </p:nvSpPr>
          <p:spPr>
            <a:xfrm flipH="1">
              <a:off x="5211649" y="4017118"/>
              <a:ext cx="1768703" cy="464457"/>
            </a:xfrm>
            <a:prstGeom prst="homePlate">
              <a:avLst/>
            </a:prstGeom>
            <a:gradFill>
              <a:gsLst>
                <a:gs pos="0">
                  <a:schemeClr val="tx1">
                    <a:alpha val="0"/>
                  </a:schemeClr>
                </a:gs>
                <a:gs pos="100000">
                  <a:schemeClr val="tx1">
                    <a:alpha val="70000"/>
                  </a:schemeClr>
                </a:gs>
              </a:gsLst>
              <a:lin ang="0" scaled="0"/>
            </a:gradFill>
            <a:ln w="6350">
              <a:gradFill>
                <a:gsLst>
                  <a:gs pos="6000">
                    <a:schemeClr val="tx1">
                      <a:alpha val="0"/>
                    </a:schemeClr>
                  </a:gs>
                  <a:gs pos="100000">
                    <a:schemeClr val="tx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组合 17">
              <a:extLst>
                <a:ext uri="{FF2B5EF4-FFF2-40B4-BE49-F238E27FC236}">
                  <a16:creationId xmlns:a16="http://schemas.microsoft.com/office/drawing/2014/main" id="{5347743B-B751-3AA3-12D5-330DA2E8FD35}"/>
                </a:ext>
              </a:extLst>
            </p:cNvPr>
            <p:cNvGrpSpPr/>
            <p:nvPr/>
          </p:nvGrpSpPr>
          <p:grpSpPr>
            <a:xfrm flipH="1">
              <a:off x="5034643" y="5415931"/>
              <a:ext cx="1856014" cy="488950"/>
              <a:chOff x="5254398" y="4997450"/>
              <a:chExt cx="1856014" cy="488950"/>
            </a:xfrm>
          </p:grpSpPr>
          <p:cxnSp>
            <p:nvCxnSpPr>
              <p:cNvPr id="14" name="直接连接符 13">
                <a:extLst>
                  <a:ext uri="{FF2B5EF4-FFF2-40B4-BE49-F238E27FC236}">
                    <a16:creationId xmlns:a16="http://schemas.microsoft.com/office/drawing/2014/main" id="{B4EDD1AD-77F1-DAB7-281A-D3A90CE5C26A}"/>
                  </a:ext>
                </a:extLst>
              </p:cNvPr>
              <p:cNvCxnSpPr/>
              <p:nvPr/>
            </p:nvCxnSpPr>
            <p:spPr>
              <a:xfrm flipH="1">
                <a:off x="5605349" y="5486400"/>
                <a:ext cx="1328057" cy="0"/>
              </a:xfrm>
              <a:prstGeom prst="line">
                <a:avLst/>
              </a:prstGeom>
              <a:ln w="28575">
                <a:gradFill>
                  <a:gsLst>
                    <a:gs pos="0">
                      <a:srgbClr val="E31D19"/>
                    </a:gs>
                    <a:gs pos="100000">
                      <a:srgbClr val="E31D1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7B48FD7-32A0-9E4B-73F8-2A1EB5B711FB}"/>
                  </a:ext>
                </a:extLst>
              </p:cNvPr>
              <p:cNvCxnSpPr/>
              <p:nvPr/>
            </p:nvCxnSpPr>
            <p:spPr>
              <a:xfrm flipH="1">
                <a:off x="5782355" y="4997450"/>
                <a:ext cx="1328057" cy="0"/>
              </a:xfrm>
              <a:prstGeom prst="line">
                <a:avLst/>
              </a:prstGeom>
              <a:ln w="28575">
                <a:gradFill>
                  <a:gsLst>
                    <a:gs pos="0">
                      <a:srgbClr val="E31D19"/>
                    </a:gs>
                    <a:gs pos="100000">
                      <a:srgbClr val="E31D19">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59AC955-68CA-ED8F-CC03-3F5D0866E7A3}"/>
                  </a:ext>
                </a:extLst>
              </p:cNvPr>
              <p:cNvCxnSpPr>
                <a:cxnSpLocks/>
              </p:cNvCxnSpPr>
              <p:nvPr/>
            </p:nvCxnSpPr>
            <p:spPr>
              <a:xfrm flipH="1">
                <a:off x="5254398" y="5210629"/>
                <a:ext cx="794657" cy="0"/>
              </a:xfrm>
              <a:prstGeom prst="line">
                <a:avLst/>
              </a:prstGeom>
              <a:ln w="12700">
                <a:solidFill>
                  <a:srgbClr val="E31D19"/>
                </a:solidFill>
                <a:prstDash val="sysDash"/>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8071DFA1-8B49-F5A6-E156-033EA2A198F0}"/>
                </a:ext>
              </a:extLst>
            </p:cNvPr>
            <p:cNvSpPr txBox="1"/>
            <p:nvPr/>
          </p:nvSpPr>
          <p:spPr>
            <a:xfrm>
              <a:off x="3423026" y="3228396"/>
              <a:ext cx="862848" cy="1101860"/>
            </a:xfrm>
            <a:prstGeom prst="rect">
              <a:avLst/>
            </a:prstGeom>
            <a:noFill/>
          </p:spPr>
          <p:txBody>
            <a:bodyPr wrap="none" rtlCol="0">
              <a:spAutoFit/>
            </a:bodyPr>
            <a:lstStyle/>
            <a:p>
              <a:pPr algn="ctr">
                <a:lnSpc>
                  <a:spcPct val="130000"/>
                </a:lnSpc>
              </a:pP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内部</a:t>
              </a:r>
              <a:endParaRPr lang="en-US" altLang="zh-CN" sz="2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驱动</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E88376E9-ACA7-09CD-E61A-A5BDA7AC682B}"/>
                </a:ext>
              </a:extLst>
            </p:cNvPr>
            <p:cNvSpPr txBox="1"/>
            <p:nvPr/>
          </p:nvSpPr>
          <p:spPr>
            <a:xfrm>
              <a:off x="7906126" y="3228396"/>
              <a:ext cx="862848" cy="1101860"/>
            </a:xfrm>
            <a:prstGeom prst="rect">
              <a:avLst/>
            </a:prstGeom>
            <a:noFill/>
          </p:spPr>
          <p:txBody>
            <a:bodyPr wrap="none" rtlCol="0">
              <a:spAutoFit/>
            </a:bodyPr>
            <a:lstStyle/>
            <a:p>
              <a:pPr algn="ctr">
                <a:lnSpc>
                  <a:spcPct val="130000"/>
                </a:lnSpc>
              </a:pP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外部</a:t>
              </a:r>
              <a:endParaRPr lang="en-US" altLang="zh-CN" sz="2400" dirty="0">
                <a:latin typeface="OPPOSans B" panose="00020600040101010101" pitchFamily="18" charset="-122"/>
                <a:ea typeface="OPPOSans B" panose="00020600040101010101" pitchFamily="18" charset="-122"/>
                <a:cs typeface="OPPOSans B" panose="00020600040101010101" pitchFamily="18" charset="-122"/>
              </a:endParaRPr>
            </a:p>
            <a:p>
              <a:pPr algn="ctr">
                <a:lnSpc>
                  <a:spcPct val="130000"/>
                </a:lnSpc>
              </a:pP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驱动</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D919A0A4-2215-CBEA-4BA9-438ECE97B778}"/>
                </a:ext>
              </a:extLst>
            </p:cNvPr>
            <p:cNvSpPr txBox="1"/>
            <p:nvPr/>
          </p:nvSpPr>
          <p:spPr>
            <a:xfrm>
              <a:off x="5370173" y="3265783"/>
              <a:ext cx="1430261" cy="341890"/>
            </a:xfrm>
            <a:prstGeom prst="rect">
              <a:avLst/>
            </a:prstGeom>
            <a:noFill/>
          </p:spPr>
          <p:txBody>
            <a:bodyPr wrap="square" rtlCol="0">
              <a:spAutoFit/>
            </a:bodyPr>
            <a:lstStyle/>
            <a:p>
              <a:pPr algn="r">
                <a:lnSpc>
                  <a:spcPct val="130000"/>
                </a:lnSpc>
              </a:pP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新秀项目孵化</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2" name="文本框 21">
              <a:extLst>
                <a:ext uri="{FF2B5EF4-FFF2-40B4-BE49-F238E27FC236}">
                  <a16:creationId xmlns:a16="http://schemas.microsoft.com/office/drawing/2014/main" id="{3D69742C-3389-6E19-B454-37D08D0EED94}"/>
                </a:ext>
              </a:extLst>
            </p:cNvPr>
            <p:cNvSpPr txBox="1"/>
            <p:nvPr/>
          </p:nvSpPr>
          <p:spPr>
            <a:xfrm>
              <a:off x="5370173" y="4072118"/>
              <a:ext cx="1430261" cy="341890"/>
            </a:xfrm>
            <a:prstGeom prst="rect">
              <a:avLst/>
            </a:prstGeom>
            <a:noFill/>
          </p:spPr>
          <p:txBody>
            <a:bodyPr wrap="square" rtlCol="0">
              <a:spAutoFit/>
            </a:bodyPr>
            <a:lstStyle/>
            <a:p>
              <a:pPr>
                <a:lnSpc>
                  <a:spcPct val="130000"/>
                </a:lnSpc>
              </a:pPr>
              <a:r>
                <a:rPr lang="zh-CN" alt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服务技术创新</a:t>
              </a:r>
              <a:endParaRPr lang="en-US" sz="1200" dirty="0">
                <a:solidFill>
                  <a:schemeClr val="bg1"/>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3" name="文本框 22">
              <a:extLst>
                <a:ext uri="{FF2B5EF4-FFF2-40B4-BE49-F238E27FC236}">
                  <a16:creationId xmlns:a16="http://schemas.microsoft.com/office/drawing/2014/main" id="{5FD05647-6432-CA51-6ABE-99F25FB2C0BE}"/>
                </a:ext>
              </a:extLst>
            </p:cNvPr>
            <p:cNvSpPr txBox="1"/>
            <p:nvPr/>
          </p:nvSpPr>
          <p:spPr>
            <a:xfrm>
              <a:off x="10339964" y="2754078"/>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创造社会价值</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BF217C49-6CD5-E941-A906-6D58E88BEC7E}"/>
                </a:ext>
              </a:extLst>
            </p:cNvPr>
            <p:cNvSpPr txBox="1"/>
            <p:nvPr/>
          </p:nvSpPr>
          <p:spPr>
            <a:xfrm>
              <a:off x="10571878" y="3677844"/>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促进技术发展</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A5EAB09B-6853-EC23-3C8D-C11C116F4B72}"/>
                </a:ext>
              </a:extLst>
            </p:cNvPr>
            <p:cNvSpPr txBox="1"/>
            <p:nvPr/>
          </p:nvSpPr>
          <p:spPr>
            <a:xfrm>
              <a:off x="10387726" y="4634193"/>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提高研发质量</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243FC58C-6389-163E-8DE5-E26CCF2044F2}"/>
                </a:ext>
              </a:extLst>
            </p:cNvPr>
            <p:cNvSpPr txBox="1"/>
            <p:nvPr/>
          </p:nvSpPr>
          <p:spPr>
            <a:xfrm>
              <a:off x="443629" y="2754078"/>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减少重复投入</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文本框 26">
              <a:extLst>
                <a:ext uri="{FF2B5EF4-FFF2-40B4-BE49-F238E27FC236}">
                  <a16:creationId xmlns:a16="http://schemas.microsoft.com/office/drawing/2014/main" id="{24CB7123-510C-A542-474D-153AF5A4DE6C}"/>
                </a:ext>
              </a:extLst>
            </p:cNvPr>
            <p:cNvSpPr txBox="1"/>
            <p:nvPr/>
          </p:nvSpPr>
          <p:spPr>
            <a:xfrm>
              <a:off x="224692" y="3677844"/>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提高研发效率</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577FFF7E-BCA3-428E-AAEC-ECFC876C4C2C}"/>
                </a:ext>
              </a:extLst>
            </p:cNvPr>
            <p:cNvSpPr txBox="1"/>
            <p:nvPr/>
          </p:nvSpPr>
          <p:spPr>
            <a:xfrm>
              <a:off x="491393" y="4634193"/>
              <a:ext cx="1360644" cy="331865"/>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降低运营成本</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1" name="组合 30">
              <a:extLst>
                <a:ext uri="{FF2B5EF4-FFF2-40B4-BE49-F238E27FC236}">
                  <a16:creationId xmlns:a16="http://schemas.microsoft.com/office/drawing/2014/main" id="{46CD411A-C451-BB01-7B68-EA81F3262318}"/>
                </a:ext>
              </a:extLst>
            </p:cNvPr>
            <p:cNvGrpSpPr/>
            <p:nvPr/>
          </p:nvGrpSpPr>
          <p:grpSpPr>
            <a:xfrm>
              <a:off x="1987414" y="2844635"/>
              <a:ext cx="222248" cy="222248"/>
              <a:chOff x="471793" y="1135142"/>
              <a:chExt cx="324896" cy="324896"/>
            </a:xfrm>
          </p:grpSpPr>
          <p:sp>
            <p:nvSpPr>
              <p:cNvPr id="29" name="椭圆 28">
                <a:extLst>
                  <a:ext uri="{FF2B5EF4-FFF2-40B4-BE49-F238E27FC236}">
                    <a16:creationId xmlns:a16="http://schemas.microsoft.com/office/drawing/2014/main" id="{4D20EB29-EA98-B6D9-501C-0C1193C35D8F}"/>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8882068F-6AB1-DB23-E204-20864A362C47}"/>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组合 31">
              <a:extLst>
                <a:ext uri="{FF2B5EF4-FFF2-40B4-BE49-F238E27FC236}">
                  <a16:creationId xmlns:a16="http://schemas.microsoft.com/office/drawing/2014/main" id="{1FC5DD03-7000-2795-50D3-B12280CF1576}"/>
                </a:ext>
              </a:extLst>
            </p:cNvPr>
            <p:cNvGrpSpPr/>
            <p:nvPr/>
          </p:nvGrpSpPr>
          <p:grpSpPr>
            <a:xfrm>
              <a:off x="1768476" y="3728570"/>
              <a:ext cx="222248" cy="222248"/>
              <a:chOff x="471793" y="1135142"/>
              <a:chExt cx="324896" cy="324896"/>
            </a:xfrm>
          </p:grpSpPr>
          <p:sp>
            <p:nvSpPr>
              <p:cNvPr id="33" name="椭圆 32">
                <a:extLst>
                  <a:ext uri="{FF2B5EF4-FFF2-40B4-BE49-F238E27FC236}">
                    <a16:creationId xmlns:a16="http://schemas.microsoft.com/office/drawing/2014/main" id="{A1F1D050-C0C0-260F-856F-E333BBBBDC98}"/>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26B69C07-A4EE-CE82-A5A4-2B000F0E8CE2}"/>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a:extLst>
                <a:ext uri="{FF2B5EF4-FFF2-40B4-BE49-F238E27FC236}">
                  <a16:creationId xmlns:a16="http://schemas.microsoft.com/office/drawing/2014/main" id="{82C600D4-C2E5-FCF5-9E19-71DAE886EE6A}"/>
                </a:ext>
              </a:extLst>
            </p:cNvPr>
            <p:cNvGrpSpPr/>
            <p:nvPr/>
          </p:nvGrpSpPr>
          <p:grpSpPr>
            <a:xfrm>
              <a:off x="2005104" y="4692346"/>
              <a:ext cx="222248" cy="222248"/>
              <a:chOff x="471793" y="1135142"/>
              <a:chExt cx="324896" cy="324896"/>
            </a:xfrm>
          </p:grpSpPr>
          <p:sp>
            <p:nvSpPr>
              <p:cNvPr id="36" name="椭圆 35">
                <a:extLst>
                  <a:ext uri="{FF2B5EF4-FFF2-40B4-BE49-F238E27FC236}">
                    <a16:creationId xmlns:a16="http://schemas.microsoft.com/office/drawing/2014/main" id="{09D38947-6A1B-BAF8-1604-88485788C44A}"/>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15D81FDD-10ED-34E8-86EE-49D2BA439F3A}"/>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a:extLst>
                <a:ext uri="{FF2B5EF4-FFF2-40B4-BE49-F238E27FC236}">
                  <a16:creationId xmlns:a16="http://schemas.microsoft.com/office/drawing/2014/main" id="{41F86A79-6162-7B01-192C-92E2C8F41044}"/>
                </a:ext>
              </a:extLst>
            </p:cNvPr>
            <p:cNvGrpSpPr/>
            <p:nvPr/>
          </p:nvGrpSpPr>
          <p:grpSpPr>
            <a:xfrm>
              <a:off x="9967914" y="4692346"/>
              <a:ext cx="222248" cy="222248"/>
              <a:chOff x="471793" y="1135142"/>
              <a:chExt cx="324896" cy="324896"/>
            </a:xfrm>
          </p:grpSpPr>
          <p:sp>
            <p:nvSpPr>
              <p:cNvPr id="39" name="椭圆 38">
                <a:extLst>
                  <a:ext uri="{FF2B5EF4-FFF2-40B4-BE49-F238E27FC236}">
                    <a16:creationId xmlns:a16="http://schemas.microsoft.com/office/drawing/2014/main" id="{2C3ABDB1-08E6-DD6D-BBBE-84F6CCF39F0A}"/>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F7BC42E1-1142-7F4C-28C0-2AD54318D3FF}"/>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组合 40">
              <a:extLst>
                <a:ext uri="{FF2B5EF4-FFF2-40B4-BE49-F238E27FC236}">
                  <a16:creationId xmlns:a16="http://schemas.microsoft.com/office/drawing/2014/main" id="{037E21A4-4214-0642-0C51-CB52D832B21B}"/>
                </a:ext>
              </a:extLst>
            </p:cNvPr>
            <p:cNvGrpSpPr/>
            <p:nvPr/>
          </p:nvGrpSpPr>
          <p:grpSpPr>
            <a:xfrm>
              <a:off x="10173170" y="3728570"/>
              <a:ext cx="222248" cy="222248"/>
              <a:chOff x="471793" y="1135142"/>
              <a:chExt cx="324896" cy="324896"/>
            </a:xfrm>
          </p:grpSpPr>
          <p:sp>
            <p:nvSpPr>
              <p:cNvPr id="42" name="椭圆 41">
                <a:extLst>
                  <a:ext uri="{FF2B5EF4-FFF2-40B4-BE49-F238E27FC236}">
                    <a16:creationId xmlns:a16="http://schemas.microsoft.com/office/drawing/2014/main" id="{521C351D-54A7-DFB3-9455-8DF81F0FEBB0}"/>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3D60C44E-BBAE-1AA5-9FB7-E93CE9C545F3}"/>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组合 43">
              <a:extLst>
                <a:ext uri="{FF2B5EF4-FFF2-40B4-BE49-F238E27FC236}">
                  <a16:creationId xmlns:a16="http://schemas.microsoft.com/office/drawing/2014/main" id="{80015EB9-288E-9F1A-2C96-7600F61CD1B7}"/>
                </a:ext>
              </a:extLst>
            </p:cNvPr>
            <p:cNvGrpSpPr/>
            <p:nvPr/>
          </p:nvGrpSpPr>
          <p:grpSpPr>
            <a:xfrm>
              <a:off x="10002909" y="2844635"/>
              <a:ext cx="222248" cy="222248"/>
              <a:chOff x="471793" y="1135142"/>
              <a:chExt cx="324896" cy="324896"/>
            </a:xfrm>
          </p:grpSpPr>
          <p:sp>
            <p:nvSpPr>
              <p:cNvPr id="45" name="椭圆 44">
                <a:extLst>
                  <a:ext uri="{FF2B5EF4-FFF2-40B4-BE49-F238E27FC236}">
                    <a16:creationId xmlns:a16="http://schemas.microsoft.com/office/drawing/2014/main" id="{D28182B3-D37C-A49C-2431-D8314265F33D}"/>
                  </a:ext>
                </a:extLst>
              </p:cNvPr>
              <p:cNvSpPr/>
              <p:nvPr/>
            </p:nvSpPr>
            <p:spPr>
              <a:xfrm>
                <a:off x="542847" y="1206196"/>
                <a:ext cx="182788" cy="18278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96A72ADC-BFE7-A040-83BE-81B77316D19C}"/>
                  </a:ext>
                </a:extLst>
              </p:cNvPr>
              <p:cNvSpPr/>
              <p:nvPr/>
            </p:nvSpPr>
            <p:spPr>
              <a:xfrm>
                <a:off x="471793" y="1135142"/>
                <a:ext cx="324896" cy="324896"/>
              </a:xfrm>
              <a:prstGeom prst="ellipse">
                <a:avLst/>
              </a:prstGeom>
              <a:noFill/>
              <a:ln w="9525">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文本框 46">
            <a:extLst>
              <a:ext uri="{FF2B5EF4-FFF2-40B4-BE49-F238E27FC236}">
                <a16:creationId xmlns:a16="http://schemas.microsoft.com/office/drawing/2014/main" id="{ED155A07-4554-B593-2F1F-C17D2034FDD1}"/>
              </a:ext>
            </a:extLst>
          </p:cNvPr>
          <p:cNvSpPr txBox="1"/>
          <p:nvPr/>
        </p:nvSpPr>
        <p:spPr>
          <a:xfrm>
            <a:off x="4387842" y="953119"/>
            <a:ext cx="3416320" cy="64633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600" dirty="0">
                <a:gradFill>
                  <a:gsLst>
                    <a:gs pos="0">
                      <a:schemeClr val="tx1">
                        <a:lumMod val="50000"/>
                        <a:lumOff val="50000"/>
                      </a:schemeClr>
                    </a:gs>
                    <a:gs pos="100000">
                      <a:schemeClr val="tx1"/>
                    </a:gs>
                  </a:gsLst>
                  <a:lin ang="5400000" scaled="0"/>
                </a:gradFill>
              </a:rPr>
              <a:t>双循环驱动战略</a:t>
            </a:r>
            <a:endParaRPr lang="en-US" sz="3600" dirty="0">
              <a:gradFill>
                <a:gsLst>
                  <a:gs pos="0">
                    <a:schemeClr val="tx1">
                      <a:lumMod val="50000"/>
                      <a:lumOff val="50000"/>
                    </a:schemeClr>
                  </a:gs>
                  <a:gs pos="100000">
                    <a:schemeClr val="tx1"/>
                  </a:gs>
                </a:gsLst>
                <a:lin ang="5400000" scaled="0"/>
              </a:gradFill>
            </a:endParaRPr>
          </a:p>
        </p:txBody>
      </p:sp>
      <p:sp>
        <p:nvSpPr>
          <p:cNvPr id="48" name="椭圆 47">
            <a:extLst>
              <a:ext uri="{FF2B5EF4-FFF2-40B4-BE49-F238E27FC236}">
                <a16:creationId xmlns:a16="http://schemas.microsoft.com/office/drawing/2014/main" id="{57208A8F-A01F-F269-26E0-05E0E9B341E7}"/>
              </a:ext>
            </a:extLst>
          </p:cNvPr>
          <p:cNvSpPr/>
          <p:nvPr/>
        </p:nvSpPr>
        <p:spPr>
          <a:xfrm>
            <a:off x="4145022" y="1221515"/>
            <a:ext cx="109538" cy="109538"/>
          </a:xfrm>
          <a:prstGeom prst="ellipse">
            <a:avLst/>
          </a:prstGeom>
          <a:solidFill>
            <a:srgbClr val="E31D19"/>
          </a:solidFill>
          <a:ln>
            <a:noFill/>
          </a:ln>
          <a:effectLst>
            <a:outerShdw blurRad="635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a:extLst>
              <a:ext uri="{FF2B5EF4-FFF2-40B4-BE49-F238E27FC236}">
                <a16:creationId xmlns:a16="http://schemas.microsoft.com/office/drawing/2014/main" id="{35382497-1480-8107-032D-F0D2F716FBBC}"/>
              </a:ext>
            </a:extLst>
          </p:cNvPr>
          <p:cNvSpPr/>
          <p:nvPr/>
        </p:nvSpPr>
        <p:spPr>
          <a:xfrm>
            <a:off x="7937441" y="1221515"/>
            <a:ext cx="109538" cy="109538"/>
          </a:xfrm>
          <a:prstGeom prst="ellipse">
            <a:avLst/>
          </a:prstGeom>
          <a:solidFill>
            <a:srgbClr val="E31D19"/>
          </a:solidFill>
          <a:ln>
            <a:noFill/>
          </a:ln>
          <a:effectLst>
            <a:outerShdw blurRad="635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71800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D42F294-2E84-6AFC-9749-EAEA3D604A13}"/>
              </a:ext>
            </a:extLst>
          </p:cNvPr>
          <p:cNvSpPr txBox="1"/>
          <p:nvPr/>
        </p:nvSpPr>
        <p:spPr>
          <a:xfrm>
            <a:off x="4180661" y="545525"/>
            <a:ext cx="3746539" cy="584775"/>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3200" dirty="0">
                <a:effectLst/>
                <a:latin typeface="OPPOSans B" panose="00020600040101010101" pitchFamily="18" charset="-122"/>
                <a:ea typeface="OPPOSans B" panose="00020600040101010101" pitchFamily="18" charset="-122"/>
                <a:cs typeface="OPPOSans B" panose="00020600040101010101" pitchFamily="18" charset="-122"/>
              </a:rPr>
              <a:t>节省</a:t>
            </a:r>
            <a:r>
              <a:rPr lang="en-US" altLang="zh-CN" sz="3200" dirty="0">
                <a:effectLst/>
                <a:latin typeface="OPPOSans B" panose="00020600040101010101" pitchFamily="18" charset="-122"/>
                <a:ea typeface="OPPOSans B" panose="00020600040101010101" pitchFamily="18" charset="-122"/>
                <a:cs typeface="OPPOSans B" panose="00020600040101010101" pitchFamily="18" charset="-122"/>
              </a:rPr>
              <a:t>2</a:t>
            </a:r>
            <a:r>
              <a:rPr lang="zh-CN" altLang="en-US" sz="3200" dirty="0">
                <a:effectLst/>
                <a:latin typeface="OPPOSans B" panose="00020600040101010101" pitchFamily="18" charset="-122"/>
                <a:ea typeface="OPPOSans B" panose="00020600040101010101" pitchFamily="18" charset="-122"/>
                <a:cs typeface="OPPOSans B" panose="00020600040101010101" pitchFamily="18" charset="-122"/>
              </a:rPr>
              <a:t>小时重复工作</a:t>
            </a:r>
            <a:endParaRPr lang="en-US" sz="3200" dirty="0">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6" name="文本框 5">
            <a:extLst>
              <a:ext uri="{FF2B5EF4-FFF2-40B4-BE49-F238E27FC236}">
                <a16:creationId xmlns:a16="http://schemas.microsoft.com/office/drawing/2014/main" id="{DCA10326-5C62-F5A4-975D-5222C0A47021}"/>
              </a:ext>
            </a:extLst>
          </p:cNvPr>
          <p:cNvSpPr txBox="1"/>
          <p:nvPr/>
        </p:nvSpPr>
        <p:spPr>
          <a:xfrm>
            <a:off x="4820259" y="1114425"/>
            <a:ext cx="2467342"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000" dirty="0">
                <a:solidFill>
                  <a:srgbClr val="E31D19"/>
                </a:solidFill>
                <a:effectLst/>
                <a:latin typeface="OPPOSans R" panose="00020600040101010101" pitchFamily="18" charset="-122"/>
                <a:ea typeface="OPPOSans R" panose="00020600040101010101" pitchFamily="18" charset="-122"/>
                <a:cs typeface="OPPOSans R" panose="00020600040101010101" pitchFamily="18" charset="-122"/>
              </a:rPr>
              <a:t>SAVE 2 HOURS OF REPETITIVE WORK</a:t>
            </a:r>
            <a:endParaRPr lang="en-US" sz="1000" dirty="0">
              <a:solidFill>
                <a:srgbClr val="E31D19"/>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 name="矩形: 圆角 1">
            <a:extLst>
              <a:ext uri="{FF2B5EF4-FFF2-40B4-BE49-F238E27FC236}">
                <a16:creationId xmlns:a16="http://schemas.microsoft.com/office/drawing/2014/main" id="{45C4B867-8D6C-B1F3-92BA-94A30C0193F9}"/>
              </a:ext>
            </a:extLst>
          </p:cNvPr>
          <p:cNvSpPr/>
          <p:nvPr/>
        </p:nvSpPr>
        <p:spPr>
          <a:xfrm>
            <a:off x="660400" y="1992471"/>
            <a:ext cx="2432050" cy="552450"/>
          </a:xfrm>
          <a:prstGeom prst="roundRect">
            <a:avLst>
              <a:gd name="adj" fmla="val 50000"/>
            </a:avLst>
          </a:prstGeom>
          <a:gradFill>
            <a:gsLst>
              <a:gs pos="0">
                <a:schemeClr val="bg1"/>
              </a:gs>
              <a:gs pos="100000">
                <a:schemeClr val="bg1">
                  <a:lumMod val="95000"/>
                </a:schemeClr>
              </a:gs>
            </a:gsLst>
            <a:lin ang="0" scaled="0"/>
          </a:gradFill>
          <a:ln w="50800">
            <a:solidFill>
              <a:srgbClr val="E6E6E6"/>
            </a:solid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圆角 6">
            <a:extLst>
              <a:ext uri="{FF2B5EF4-FFF2-40B4-BE49-F238E27FC236}">
                <a16:creationId xmlns:a16="http://schemas.microsoft.com/office/drawing/2014/main" id="{01C4C3A2-9FA9-122C-56AE-6DB43D97D263}"/>
              </a:ext>
            </a:extLst>
          </p:cNvPr>
          <p:cNvSpPr/>
          <p:nvPr/>
        </p:nvSpPr>
        <p:spPr>
          <a:xfrm>
            <a:off x="3597274" y="1954053"/>
            <a:ext cx="4913313" cy="629286"/>
          </a:xfrm>
          <a:prstGeom prst="roundRect">
            <a:avLst>
              <a:gd name="adj" fmla="val 50000"/>
            </a:avLst>
          </a:prstGeom>
          <a:gradFill>
            <a:gsLst>
              <a:gs pos="0">
                <a:schemeClr val="bg1"/>
              </a:gs>
              <a:gs pos="100000">
                <a:schemeClr val="bg1">
                  <a:lumMod val="95000"/>
                </a:schemeClr>
              </a:gs>
            </a:gsLst>
            <a:lin ang="0" scaled="0"/>
          </a:gradFill>
          <a:ln w="12700">
            <a:solidFill>
              <a:schemeClr val="bg1">
                <a:lumMod val="75000"/>
              </a:schemeClr>
            </a:solid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62F11BC2-6952-42C3-C6C7-337F9E7A81FD}"/>
              </a:ext>
            </a:extLst>
          </p:cNvPr>
          <p:cNvSpPr/>
          <p:nvPr/>
        </p:nvSpPr>
        <p:spPr>
          <a:xfrm>
            <a:off x="3648868" y="1992471"/>
            <a:ext cx="4810125" cy="552450"/>
          </a:xfrm>
          <a:prstGeom prst="roundRect">
            <a:avLst>
              <a:gd name="adj" fmla="val 50000"/>
            </a:avLst>
          </a:prstGeom>
          <a:solidFill>
            <a:schemeClr val="bg1"/>
          </a:solidFill>
          <a:ln w="12700">
            <a:solidFill>
              <a:srgbClr val="E31D19"/>
            </a:solid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A5CE3636-1990-B739-F0BF-EB1FD307CBB2}"/>
              </a:ext>
            </a:extLst>
          </p:cNvPr>
          <p:cNvSpPr/>
          <p:nvPr/>
        </p:nvSpPr>
        <p:spPr>
          <a:xfrm>
            <a:off x="9101138" y="1992471"/>
            <a:ext cx="2432050" cy="552450"/>
          </a:xfrm>
          <a:prstGeom prst="roundRect">
            <a:avLst>
              <a:gd name="adj" fmla="val 50000"/>
            </a:avLst>
          </a:prstGeom>
          <a:gradFill>
            <a:gsLst>
              <a:gs pos="0">
                <a:schemeClr val="bg1"/>
              </a:gs>
              <a:gs pos="100000">
                <a:schemeClr val="bg1">
                  <a:lumMod val="95000"/>
                </a:schemeClr>
              </a:gs>
            </a:gsLst>
            <a:lin ang="0" scaled="0"/>
          </a:gradFill>
          <a:ln w="50800">
            <a:solidFill>
              <a:srgbClr val="E6E6E6"/>
            </a:solid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id="{76C4E3EB-2C5A-C3F2-43A7-8410964BE059}"/>
              </a:ext>
            </a:extLst>
          </p:cNvPr>
          <p:cNvGrpSpPr/>
          <p:nvPr/>
        </p:nvGrpSpPr>
        <p:grpSpPr>
          <a:xfrm>
            <a:off x="651105" y="2852738"/>
            <a:ext cx="2432050" cy="3024187"/>
            <a:chOff x="3132931" y="2852738"/>
            <a:chExt cx="2432050" cy="3024187"/>
          </a:xfrm>
        </p:grpSpPr>
        <p:sp>
          <p:nvSpPr>
            <p:cNvPr id="10" name="矩形: 圆角 9">
              <a:extLst>
                <a:ext uri="{FF2B5EF4-FFF2-40B4-BE49-F238E27FC236}">
                  <a16:creationId xmlns:a16="http://schemas.microsoft.com/office/drawing/2014/main" id="{394EBE1B-26ED-DE7D-6F09-F2B46B05DB15}"/>
                </a:ext>
              </a:extLst>
            </p:cNvPr>
            <p:cNvSpPr/>
            <p:nvPr/>
          </p:nvSpPr>
          <p:spPr>
            <a:xfrm>
              <a:off x="3132931" y="2852738"/>
              <a:ext cx="2432050" cy="3024187"/>
            </a:xfrm>
            <a:prstGeom prst="roundRect">
              <a:avLst>
                <a:gd name="adj" fmla="val 5505"/>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AB2B3B0F-391A-45D3-2470-6842F0C28D04}"/>
                </a:ext>
              </a:extLst>
            </p:cNvPr>
            <p:cNvSpPr/>
            <p:nvPr/>
          </p:nvSpPr>
          <p:spPr>
            <a:xfrm>
              <a:off x="3346847" y="3343276"/>
              <a:ext cx="2004219" cy="1587500"/>
            </a:xfrm>
            <a:prstGeom prst="roundRect">
              <a:avLst>
                <a:gd name="adj" fmla="val 5505"/>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325B6CB7-630C-2920-D3DA-1F4A3F313FC9}"/>
                </a:ext>
              </a:extLst>
            </p:cNvPr>
            <p:cNvSpPr/>
            <p:nvPr/>
          </p:nvSpPr>
          <p:spPr>
            <a:xfrm>
              <a:off x="3346847" y="5143878"/>
              <a:ext cx="2004219" cy="524351"/>
            </a:xfrm>
            <a:prstGeom prst="roundRect">
              <a:avLst>
                <a:gd name="adj" fmla="val 5505"/>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8537613A-A522-C301-DCE8-44908E8AB2CF}"/>
                </a:ext>
              </a:extLst>
            </p:cNvPr>
            <p:cNvSpPr/>
            <p:nvPr/>
          </p:nvSpPr>
          <p:spPr>
            <a:xfrm>
              <a:off x="3406180" y="3490240"/>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07F2A99E-0CF5-1C58-96ED-028A9C1597C9}"/>
                </a:ext>
              </a:extLst>
            </p:cNvPr>
            <p:cNvSpPr/>
            <p:nvPr/>
          </p:nvSpPr>
          <p:spPr>
            <a:xfrm>
              <a:off x="3406180" y="3957084"/>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298F2603-9926-212C-5916-D2136F123C6A}"/>
                </a:ext>
              </a:extLst>
            </p:cNvPr>
            <p:cNvSpPr/>
            <p:nvPr/>
          </p:nvSpPr>
          <p:spPr>
            <a:xfrm>
              <a:off x="3406180" y="4423928"/>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62C88E8D-2CE7-03C8-6BE2-B82A8FB01B7A}"/>
                </a:ext>
              </a:extLst>
            </p:cNvPr>
            <p:cNvSpPr/>
            <p:nvPr/>
          </p:nvSpPr>
          <p:spPr>
            <a:xfrm>
              <a:off x="3406180" y="5226111"/>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下 17">
              <a:extLst>
                <a:ext uri="{FF2B5EF4-FFF2-40B4-BE49-F238E27FC236}">
                  <a16:creationId xmlns:a16="http://schemas.microsoft.com/office/drawing/2014/main" id="{140F7991-76AB-B56F-1030-9F5E52848F40}"/>
                </a:ext>
              </a:extLst>
            </p:cNvPr>
            <p:cNvSpPr/>
            <p:nvPr/>
          </p:nvSpPr>
          <p:spPr>
            <a:xfrm>
              <a:off x="4243448" y="4916402"/>
              <a:ext cx="211015" cy="242665"/>
            </a:xfrm>
            <a:prstGeom prst="downArrow">
              <a:avLst>
                <a:gd name="adj1" fmla="val 50000"/>
                <a:gd name="adj2" fmla="val 78212"/>
              </a:avLst>
            </a:prstGeom>
            <a:gradFill>
              <a:gsLst>
                <a:gs pos="9000">
                  <a:schemeClr val="bg1">
                    <a:lumMod val="50000"/>
                    <a:alpha val="0"/>
                  </a:schemeClr>
                </a:gs>
                <a:gs pos="100000">
                  <a:schemeClr val="bg1">
                    <a:lumMod val="65000"/>
                  </a:schemeClr>
                </a:gs>
              </a:gsLst>
              <a:lin ang="5400000" scaled="1"/>
            </a:gradFill>
            <a:ln w="6350">
              <a:gradFill>
                <a:gsLst>
                  <a:gs pos="0">
                    <a:schemeClr val="bg1">
                      <a:lumMod val="50000"/>
                      <a:alpha val="0"/>
                    </a:schemeClr>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组合 19">
            <a:extLst>
              <a:ext uri="{FF2B5EF4-FFF2-40B4-BE49-F238E27FC236}">
                <a16:creationId xmlns:a16="http://schemas.microsoft.com/office/drawing/2014/main" id="{FD82F861-A00C-FBE8-4B2F-54E46C89AF31}"/>
              </a:ext>
            </a:extLst>
          </p:cNvPr>
          <p:cNvGrpSpPr/>
          <p:nvPr/>
        </p:nvGrpSpPr>
        <p:grpSpPr>
          <a:xfrm>
            <a:off x="9101138" y="2852738"/>
            <a:ext cx="2432050" cy="3024187"/>
            <a:chOff x="3132931" y="2852738"/>
            <a:chExt cx="2432050" cy="3024187"/>
          </a:xfrm>
        </p:grpSpPr>
        <p:sp>
          <p:nvSpPr>
            <p:cNvPr id="21" name="矩形: 圆角 20">
              <a:extLst>
                <a:ext uri="{FF2B5EF4-FFF2-40B4-BE49-F238E27FC236}">
                  <a16:creationId xmlns:a16="http://schemas.microsoft.com/office/drawing/2014/main" id="{C5D71670-02F8-6223-CD2A-580CBAF4CC8D}"/>
                </a:ext>
              </a:extLst>
            </p:cNvPr>
            <p:cNvSpPr/>
            <p:nvPr/>
          </p:nvSpPr>
          <p:spPr>
            <a:xfrm>
              <a:off x="3132931" y="2852738"/>
              <a:ext cx="2432050" cy="3024187"/>
            </a:xfrm>
            <a:prstGeom prst="roundRect">
              <a:avLst>
                <a:gd name="adj" fmla="val 5505"/>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70DA41B1-7DCD-2E87-4CAA-C0D50009F6AA}"/>
                </a:ext>
              </a:extLst>
            </p:cNvPr>
            <p:cNvSpPr/>
            <p:nvPr/>
          </p:nvSpPr>
          <p:spPr>
            <a:xfrm>
              <a:off x="3346847" y="3343276"/>
              <a:ext cx="2004219" cy="1587500"/>
            </a:xfrm>
            <a:prstGeom prst="roundRect">
              <a:avLst>
                <a:gd name="adj" fmla="val 5505"/>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a:extLst>
                <a:ext uri="{FF2B5EF4-FFF2-40B4-BE49-F238E27FC236}">
                  <a16:creationId xmlns:a16="http://schemas.microsoft.com/office/drawing/2014/main" id="{EB439921-F341-54AF-3F77-C9AA00BF374A}"/>
                </a:ext>
              </a:extLst>
            </p:cNvPr>
            <p:cNvSpPr/>
            <p:nvPr/>
          </p:nvSpPr>
          <p:spPr>
            <a:xfrm>
              <a:off x="3346847" y="5143878"/>
              <a:ext cx="2004219" cy="524351"/>
            </a:xfrm>
            <a:prstGeom prst="roundRect">
              <a:avLst>
                <a:gd name="adj" fmla="val 5505"/>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a:extLst>
                <a:ext uri="{FF2B5EF4-FFF2-40B4-BE49-F238E27FC236}">
                  <a16:creationId xmlns:a16="http://schemas.microsoft.com/office/drawing/2014/main" id="{4BF707E3-918F-4E96-FBF2-7B0C10F5E97B}"/>
                </a:ext>
              </a:extLst>
            </p:cNvPr>
            <p:cNvSpPr/>
            <p:nvPr/>
          </p:nvSpPr>
          <p:spPr>
            <a:xfrm>
              <a:off x="3406180" y="3490240"/>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0CE5DA93-7BB7-FFC3-26E5-9B40834D7268}"/>
                </a:ext>
              </a:extLst>
            </p:cNvPr>
            <p:cNvSpPr/>
            <p:nvPr/>
          </p:nvSpPr>
          <p:spPr>
            <a:xfrm>
              <a:off x="3406180" y="3957084"/>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9CA3685A-6200-4320-5314-C67F45C5C032}"/>
                </a:ext>
              </a:extLst>
            </p:cNvPr>
            <p:cNvSpPr/>
            <p:nvPr/>
          </p:nvSpPr>
          <p:spPr>
            <a:xfrm>
              <a:off x="3406180" y="4423928"/>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F37CAAE3-5092-0CEE-E572-E78AE342420B}"/>
                </a:ext>
              </a:extLst>
            </p:cNvPr>
            <p:cNvSpPr/>
            <p:nvPr/>
          </p:nvSpPr>
          <p:spPr>
            <a:xfrm>
              <a:off x="3406180" y="5226111"/>
              <a:ext cx="1885553" cy="359885"/>
            </a:xfrm>
            <a:prstGeom prst="roundRect">
              <a:avLst>
                <a:gd name="adj" fmla="val 9195"/>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头: 下 27">
              <a:extLst>
                <a:ext uri="{FF2B5EF4-FFF2-40B4-BE49-F238E27FC236}">
                  <a16:creationId xmlns:a16="http://schemas.microsoft.com/office/drawing/2014/main" id="{A8179FC6-99A0-F6F9-57A5-6696322B9E39}"/>
                </a:ext>
              </a:extLst>
            </p:cNvPr>
            <p:cNvSpPr/>
            <p:nvPr/>
          </p:nvSpPr>
          <p:spPr>
            <a:xfrm>
              <a:off x="4243448" y="4916402"/>
              <a:ext cx="211015" cy="242665"/>
            </a:xfrm>
            <a:prstGeom prst="downArrow">
              <a:avLst>
                <a:gd name="adj1" fmla="val 50000"/>
                <a:gd name="adj2" fmla="val 78212"/>
              </a:avLst>
            </a:prstGeom>
            <a:gradFill>
              <a:gsLst>
                <a:gs pos="9000">
                  <a:schemeClr val="bg1">
                    <a:lumMod val="50000"/>
                    <a:alpha val="0"/>
                  </a:schemeClr>
                </a:gs>
                <a:gs pos="100000">
                  <a:schemeClr val="bg1">
                    <a:lumMod val="65000"/>
                  </a:schemeClr>
                </a:gs>
              </a:gsLst>
              <a:lin ang="5400000" scaled="1"/>
            </a:gradFill>
            <a:ln w="6350">
              <a:gradFill>
                <a:gsLst>
                  <a:gs pos="0">
                    <a:schemeClr val="bg1">
                      <a:lumMod val="50000"/>
                      <a:alpha val="0"/>
                    </a:schemeClr>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图形 29">
            <a:extLst>
              <a:ext uri="{FF2B5EF4-FFF2-40B4-BE49-F238E27FC236}">
                <a16:creationId xmlns:a16="http://schemas.microsoft.com/office/drawing/2014/main" id="{69AA4B4A-6611-A867-AC48-598AEC1EC6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2878" y="2852738"/>
            <a:ext cx="4782104" cy="2970211"/>
          </a:xfrm>
          <a:prstGeom prst="rect">
            <a:avLst/>
          </a:prstGeom>
        </p:spPr>
      </p:pic>
      <p:pic>
        <p:nvPicPr>
          <p:cNvPr id="32" name="图形 31">
            <a:extLst>
              <a:ext uri="{FF2B5EF4-FFF2-40B4-BE49-F238E27FC236}">
                <a16:creationId xmlns:a16="http://schemas.microsoft.com/office/drawing/2014/main" id="{685141EE-99E6-4CAC-9253-D8A541ECC3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66063" y="2856855"/>
            <a:ext cx="990843" cy="2966094"/>
          </a:xfrm>
          <a:prstGeom prst="rect">
            <a:avLst/>
          </a:prstGeom>
        </p:spPr>
      </p:pic>
      <p:pic>
        <p:nvPicPr>
          <p:cNvPr id="33" name="图形 32">
            <a:extLst>
              <a:ext uri="{FF2B5EF4-FFF2-40B4-BE49-F238E27FC236}">
                <a16:creationId xmlns:a16="http://schemas.microsoft.com/office/drawing/2014/main" id="{9CAC19FA-D8CC-D599-855D-21D1596D6A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735096" y="2856855"/>
            <a:ext cx="990843" cy="2966094"/>
          </a:xfrm>
          <a:prstGeom prst="rect">
            <a:avLst/>
          </a:prstGeom>
        </p:spPr>
      </p:pic>
      <p:grpSp>
        <p:nvGrpSpPr>
          <p:cNvPr id="36" name="组合 35">
            <a:extLst>
              <a:ext uri="{FF2B5EF4-FFF2-40B4-BE49-F238E27FC236}">
                <a16:creationId xmlns:a16="http://schemas.microsoft.com/office/drawing/2014/main" id="{FA0EFB86-B50A-0607-BD8A-DA6864C36324}"/>
              </a:ext>
            </a:extLst>
          </p:cNvPr>
          <p:cNvGrpSpPr/>
          <p:nvPr/>
        </p:nvGrpSpPr>
        <p:grpSpPr>
          <a:xfrm>
            <a:off x="3533608" y="4696981"/>
            <a:ext cx="330817" cy="233795"/>
            <a:chOff x="3533608" y="5143877"/>
            <a:chExt cx="330817" cy="233795"/>
          </a:xfrm>
        </p:grpSpPr>
        <p:sp>
          <p:nvSpPr>
            <p:cNvPr id="34" name="等腰三角形 33">
              <a:extLst>
                <a:ext uri="{FF2B5EF4-FFF2-40B4-BE49-F238E27FC236}">
                  <a16:creationId xmlns:a16="http://schemas.microsoft.com/office/drawing/2014/main" id="{4DC48CBA-0976-7E75-67B5-E673D45F905E}"/>
                </a:ext>
              </a:extLst>
            </p:cNvPr>
            <p:cNvSpPr/>
            <p:nvPr/>
          </p:nvSpPr>
          <p:spPr>
            <a:xfrm rot="16200000">
              <a:off x="3517484" y="5160001"/>
              <a:ext cx="233795" cy="201547"/>
            </a:xfrm>
            <a:prstGeom prst="triangle">
              <a:avLst/>
            </a:prstGeom>
            <a:gradFill>
              <a:gsLst>
                <a:gs pos="0">
                  <a:srgbClr val="E31D19"/>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等腰三角形 34">
              <a:extLst>
                <a:ext uri="{FF2B5EF4-FFF2-40B4-BE49-F238E27FC236}">
                  <a16:creationId xmlns:a16="http://schemas.microsoft.com/office/drawing/2014/main" id="{496A60DA-CF06-D36A-2132-AF77DBF94EA0}"/>
                </a:ext>
              </a:extLst>
            </p:cNvPr>
            <p:cNvSpPr/>
            <p:nvPr/>
          </p:nvSpPr>
          <p:spPr>
            <a:xfrm rot="16200000">
              <a:off x="3646754" y="5160001"/>
              <a:ext cx="233795" cy="201547"/>
            </a:xfrm>
            <a:prstGeom prst="triangle">
              <a:avLst/>
            </a:prstGeom>
            <a:gradFill>
              <a:gsLst>
                <a:gs pos="0">
                  <a:srgbClr val="E31D19"/>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E6EE2946-1806-5043-F7A0-3FACEB656E26}"/>
              </a:ext>
            </a:extLst>
          </p:cNvPr>
          <p:cNvGrpSpPr/>
          <p:nvPr/>
        </p:nvGrpSpPr>
        <p:grpSpPr>
          <a:xfrm flipH="1">
            <a:off x="8325859" y="4696981"/>
            <a:ext cx="330817" cy="233795"/>
            <a:chOff x="3533608" y="5143877"/>
            <a:chExt cx="330817" cy="233795"/>
          </a:xfrm>
        </p:grpSpPr>
        <p:sp>
          <p:nvSpPr>
            <p:cNvPr id="38" name="等腰三角形 37">
              <a:extLst>
                <a:ext uri="{FF2B5EF4-FFF2-40B4-BE49-F238E27FC236}">
                  <a16:creationId xmlns:a16="http://schemas.microsoft.com/office/drawing/2014/main" id="{1DEEFE97-434F-8761-8A25-A75881294CA5}"/>
                </a:ext>
              </a:extLst>
            </p:cNvPr>
            <p:cNvSpPr/>
            <p:nvPr/>
          </p:nvSpPr>
          <p:spPr>
            <a:xfrm rot="16200000">
              <a:off x="3517484" y="5160001"/>
              <a:ext cx="233795" cy="201547"/>
            </a:xfrm>
            <a:prstGeom prst="triangle">
              <a:avLst/>
            </a:prstGeom>
            <a:gradFill>
              <a:gsLst>
                <a:gs pos="0">
                  <a:srgbClr val="E31D19"/>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等腰三角形 38">
              <a:extLst>
                <a:ext uri="{FF2B5EF4-FFF2-40B4-BE49-F238E27FC236}">
                  <a16:creationId xmlns:a16="http://schemas.microsoft.com/office/drawing/2014/main" id="{1BBD7685-6596-2941-0C4F-195F6B630F08}"/>
                </a:ext>
              </a:extLst>
            </p:cNvPr>
            <p:cNvSpPr/>
            <p:nvPr/>
          </p:nvSpPr>
          <p:spPr>
            <a:xfrm rot="16200000">
              <a:off x="3646754" y="5160001"/>
              <a:ext cx="233795" cy="201547"/>
            </a:xfrm>
            <a:prstGeom prst="triangle">
              <a:avLst/>
            </a:prstGeom>
            <a:gradFill>
              <a:gsLst>
                <a:gs pos="0">
                  <a:srgbClr val="E31D19"/>
                </a:gs>
                <a:gs pos="100000">
                  <a:srgbClr val="E31D19">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文本框 39">
            <a:extLst>
              <a:ext uri="{FF2B5EF4-FFF2-40B4-BE49-F238E27FC236}">
                <a16:creationId xmlns:a16="http://schemas.microsoft.com/office/drawing/2014/main" id="{FA3CEFBD-32FD-4CF5-D465-C97EFF856AEF}"/>
              </a:ext>
            </a:extLst>
          </p:cNvPr>
          <p:cNvSpPr txBox="1"/>
          <p:nvPr/>
        </p:nvSpPr>
        <p:spPr>
          <a:xfrm>
            <a:off x="1484331" y="2114808"/>
            <a:ext cx="784189"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TA</a:t>
            </a: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定位</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BE1827F6-E3AE-D9C9-9445-0ED2200E936D}"/>
              </a:ext>
            </a:extLst>
          </p:cNvPr>
          <p:cNvSpPr txBox="1"/>
          <p:nvPr/>
        </p:nvSpPr>
        <p:spPr>
          <a:xfrm>
            <a:off x="4912825" y="2114808"/>
            <a:ext cx="2366352"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场景破壳</a:t>
            </a:r>
            <a:r>
              <a:rPr lang="en-US" altLang="zh-CN"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a:t>
            </a:r>
            <a:r>
              <a:rPr lang="zh-CN" alt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直击链路末端</a:t>
            </a:r>
            <a:endParaRPr lang="en-US" sz="16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F11FCE1B-0AB0-D537-EB14-351F4D17ABC4}"/>
              </a:ext>
            </a:extLst>
          </p:cNvPr>
          <p:cNvSpPr txBox="1"/>
          <p:nvPr/>
        </p:nvSpPr>
        <p:spPr>
          <a:xfrm>
            <a:off x="9864167" y="2114808"/>
            <a:ext cx="902811"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激发转化</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矩形: 圆角 42">
            <a:extLst>
              <a:ext uri="{FF2B5EF4-FFF2-40B4-BE49-F238E27FC236}">
                <a16:creationId xmlns:a16="http://schemas.microsoft.com/office/drawing/2014/main" id="{93D71ACE-034B-4137-C612-D3613AEB60B2}"/>
              </a:ext>
            </a:extLst>
          </p:cNvPr>
          <p:cNvSpPr/>
          <p:nvPr/>
        </p:nvSpPr>
        <p:spPr>
          <a:xfrm>
            <a:off x="4270588" y="3130355"/>
            <a:ext cx="3566684" cy="359885"/>
          </a:xfrm>
          <a:prstGeom prst="roundRect">
            <a:avLst>
              <a:gd name="adj" fmla="val 9195"/>
            </a:avLst>
          </a:prstGeom>
          <a:solidFill>
            <a:schemeClr val="bg1"/>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圆角 43">
            <a:extLst>
              <a:ext uri="{FF2B5EF4-FFF2-40B4-BE49-F238E27FC236}">
                <a16:creationId xmlns:a16="http://schemas.microsoft.com/office/drawing/2014/main" id="{83954CE3-3093-BDC8-5B06-46C123E26F0B}"/>
              </a:ext>
            </a:extLst>
          </p:cNvPr>
          <p:cNvSpPr/>
          <p:nvPr/>
        </p:nvSpPr>
        <p:spPr>
          <a:xfrm>
            <a:off x="4437502" y="3632755"/>
            <a:ext cx="3232856" cy="359885"/>
          </a:xfrm>
          <a:prstGeom prst="roundRect">
            <a:avLst>
              <a:gd name="adj" fmla="val 9195"/>
            </a:avLst>
          </a:prstGeom>
          <a:solidFill>
            <a:schemeClr val="bg1"/>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圆角 44">
            <a:extLst>
              <a:ext uri="{FF2B5EF4-FFF2-40B4-BE49-F238E27FC236}">
                <a16:creationId xmlns:a16="http://schemas.microsoft.com/office/drawing/2014/main" id="{C31D7B8C-746D-B927-1659-CB61CA48C4A1}"/>
              </a:ext>
            </a:extLst>
          </p:cNvPr>
          <p:cNvSpPr/>
          <p:nvPr/>
        </p:nvSpPr>
        <p:spPr>
          <a:xfrm>
            <a:off x="4602987" y="4135155"/>
            <a:ext cx="2901886" cy="359885"/>
          </a:xfrm>
          <a:prstGeom prst="roundRect">
            <a:avLst>
              <a:gd name="adj" fmla="val 9195"/>
            </a:avLst>
          </a:prstGeom>
          <a:solidFill>
            <a:schemeClr val="bg1"/>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圆角 45">
            <a:extLst>
              <a:ext uri="{FF2B5EF4-FFF2-40B4-BE49-F238E27FC236}">
                <a16:creationId xmlns:a16="http://schemas.microsoft.com/office/drawing/2014/main" id="{D947435A-0259-0034-B15A-34654E21F0CE}"/>
              </a:ext>
            </a:extLst>
          </p:cNvPr>
          <p:cNvSpPr/>
          <p:nvPr/>
        </p:nvSpPr>
        <p:spPr>
          <a:xfrm>
            <a:off x="4747666" y="4637554"/>
            <a:ext cx="2612528" cy="359885"/>
          </a:xfrm>
          <a:prstGeom prst="roundRect">
            <a:avLst>
              <a:gd name="adj" fmla="val 9195"/>
            </a:avLst>
          </a:prstGeom>
          <a:solidFill>
            <a:schemeClr val="bg1"/>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圆角 46">
            <a:extLst>
              <a:ext uri="{FF2B5EF4-FFF2-40B4-BE49-F238E27FC236}">
                <a16:creationId xmlns:a16="http://schemas.microsoft.com/office/drawing/2014/main" id="{37881D6E-A120-3E5E-EDC0-DB17ED7761FD}"/>
              </a:ext>
            </a:extLst>
          </p:cNvPr>
          <p:cNvSpPr/>
          <p:nvPr/>
        </p:nvSpPr>
        <p:spPr>
          <a:xfrm>
            <a:off x="5090645" y="5139953"/>
            <a:ext cx="1926570" cy="359885"/>
          </a:xfrm>
          <a:prstGeom prst="roundRect">
            <a:avLst>
              <a:gd name="adj" fmla="val 9195"/>
            </a:avLst>
          </a:prstGeom>
          <a:solidFill>
            <a:schemeClr val="bg1"/>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文本框 47">
            <a:extLst>
              <a:ext uri="{FF2B5EF4-FFF2-40B4-BE49-F238E27FC236}">
                <a16:creationId xmlns:a16="http://schemas.microsoft.com/office/drawing/2014/main" id="{B23836DA-6E11-A957-D0EF-3A8B38CCB790}"/>
              </a:ext>
            </a:extLst>
          </p:cNvPr>
          <p:cNvSpPr txBox="1"/>
          <p:nvPr/>
        </p:nvSpPr>
        <p:spPr>
          <a:xfrm>
            <a:off x="1245482" y="3031636"/>
            <a:ext cx="1261885"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M" panose="00020600040101010101" pitchFamily="18" charset="-122"/>
                <a:ea typeface="OPPOSans M" panose="00020600040101010101" pitchFamily="18" charset="-122"/>
                <a:cs typeface="OPPOSans M" panose="00020600040101010101" pitchFamily="18" charset="-122"/>
              </a:rPr>
              <a:t>探索核心人群</a:t>
            </a:r>
            <a:endParaRPr lang="en-US" sz="14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622D10B0-733F-BDB9-14AD-81B471A908C3}"/>
              </a:ext>
            </a:extLst>
          </p:cNvPr>
          <p:cNvSpPr txBox="1"/>
          <p:nvPr/>
        </p:nvSpPr>
        <p:spPr>
          <a:xfrm>
            <a:off x="1476318" y="3533122"/>
            <a:ext cx="800219"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人群圈定</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63C92C90-E78E-3639-209F-739FB5D84950}"/>
              </a:ext>
            </a:extLst>
          </p:cNvPr>
          <p:cNvSpPr txBox="1"/>
          <p:nvPr/>
        </p:nvSpPr>
        <p:spPr>
          <a:xfrm>
            <a:off x="1476317" y="4012066"/>
            <a:ext cx="800219"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需求识别</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E8AF4F58-8982-0376-9372-946D68844508}"/>
              </a:ext>
            </a:extLst>
          </p:cNvPr>
          <p:cNvSpPr txBox="1"/>
          <p:nvPr/>
        </p:nvSpPr>
        <p:spPr>
          <a:xfrm>
            <a:off x="1476317" y="4465370"/>
            <a:ext cx="800219"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智能投放</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8EDEB328-B82B-B351-474F-E353715C680F}"/>
              </a:ext>
            </a:extLst>
          </p:cNvPr>
          <p:cNvSpPr txBox="1"/>
          <p:nvPr/>
        </p:nvSpPr>
        <p:spPr>
          <a:xfrm>
            <a:off x="1245484" y="5267553"/>
            <a:ext cx="1261885"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大数据人群意图</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F071B78D-F61C-1A8D-98D8-35AA280F63A9}"/>
              </a:ext>
            </a:extLst>
          </p:cNvPr>
          <p:cNvSpPr txBox="1"/>
          <p:nvPr/>
        </p:nvSpPr>
        <p:spPr>
          <a:xfrm>
            <a:off x="9695932" y="3031636"/>
            <a:ext cx="1261885"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M" panose="00020600040101010101" pitchFamily="18" charset="-122"/>
                <a:ea typeface="OPPOSans M" panose="00020600040101010101" pitchFamily="18" charset="-122"/>
                <a:cs typeface="OPPOSans M" panose="00020600040101010101" pitchFamily="18" charset="-122"/>
              </a:rPr>
              <a:t>激励需求转化</a:t>
            </a:r>
            <a:endParaRPr lang="en-US" sz="14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3" name="文本框 62">
            <a:extLst>
              <a:ext uri="{FF2B5EF4-FFF2-40B4-BE49-F238E27FC236}">
                <a16:creationId xmlns:a16="http://schemas.microsoft.com/office/drawing/2014/main" id="{C970963B-845A-27D7-0D4E-912C4A6B803D}"/>
              </a:ext>
            </a:extLst>
          </p:cNvPr>
          <p:cNvSpPr txBox="1"/>
          <p:nvPr/>
        </p:nvSpPr>
        <p:spPr>
          <a:xfrm>
            <a:off x="9618996" y="3533122"/>
            <a:ext cx="1415773"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智能短信卡券下发</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4475D053-2CFC-0ADF-E8ED-527727C43F98}"/>
              </a:ext>
            </a:extLst>
          </p:cNvPr>
          <p:cNvSpPr txBox="1"/>
          <p:nvPr/>
        </p:nvSpPr>
        <p:spPr>
          <a:xfrm>
            <a:off x="9618994" y="4012066"/>
            <a:ext cx="1415773"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激励互动创意广告</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文本框 64">
            <a:extLst>
              <a:ext uri="{FF2B5EF4-FFF2-40B4-BE49-F238E27FC236}">
                <a16:creationId xmlns:a16="http://schemas.microsoft.com/office/drawing/2014/main" id="{40553A44-F5F8-CFA4-A97D-395BCFAA1A16}"/>
              </a:ext>
            </a:extLst>
          </p:cNvPr>
          <p:cNvSpPr txBox="1"/>
          <p:nvPr/>
        </p:nvSpPr>
        <p:spPr>
          <a:xfrm>
            <a:off x="9618999" y="4465370"/>
            <a:ext cx="1415773"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积分商城福利中心</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048627F8-519B-4309-6216-EF1F8C91788D}"/>
              </a:ext>
            </a:extLst>
          </p:cNvPr>
          <p:cNvSpPr txBox="1"/>
          <p:nvPr/>
        </p:nvSpPr>
        <p:spPr>
          <a:xfrm>
            <a:off x="9695934" y="5267553"/>
            <a:ext cx="1261885"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再营销精准人群</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86" name="组合 85">
            <a:extLst>
              <a:ext uri="{FF2B5EF4-FFF2-40B4-BE49-F238E27FC236}">
                <a16:creationId xmlns:a16="http://schemas.microsoft.com/office/drawing/2014/main" id="{E272FDDC-F75A-5F27-CD53-FFA6BACE1B5F}"/>
              </a:ext>
            </a:extLst>
          </p:cNvPr>
          <p:cNvGrpSpPr/>
          <p:nvPr/>
        </p:nvGrpSpPr>
        <p:grpSpPr>
          <a:xfrm>
            <a:off x="5323182" y="5196785"/>
            <a:ext cx="1461496" cy="246221"/>
            <a:chOff x="5505778" y="5201759"/>
            <a:chExt cx="1461496" cy="246221"/>
          </a:xfrm>
        </p:grpSpPr>
        <p:sp>
          <p:nvSpPr>
            <p:cNvPr id="71" name="文本框 70">
              <a:extLst>
                <a:ext uri="{FF2B5EF4-FFF2-40B4-BE49-F238E27FC236}">
                  <a16:creationId xmlns:a16="http://schemas.microsoft.com/office/drawing/2014/main" id="{4B93FA96-6003-08D7-F628-184E3D017020}"/>
                </a:ext>
              </a:extLst>
            </p:cNvPr>
            <p:cNvSpPr txBox="1"/>
            <p:nvPr/>
          </p:nvSpPr>
          <p:spPr>
            <a:xfrm>
              <a:off x="5628445" y="5201759"/>
              <a:ext cx="1338829"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终端组件直达服务员</a:t>
              </a:r>
              <a:endParaRPr 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pic>
          <p:nvPicPr>
            <p:cNvPr id="73" name="图形 72">
              <a:extLst>
                <a:ext uri="{FF2B5EF4-FFF2-40B4-BE49-F238E27FC236}">
                  <a16:creationId xmlns:a16="http://schemas.microsoft.com/office/drawing/2014/main" id="{4E8A8FFA-E784-E320-367E-64B639AA0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5778" y="5247169"/>
              <a:ext cx="145452" cy="145452"/>
            </a:xfrm>
            <a:prstGeom prst="rect">
              <a:avLst/>
            </a:prstGeom>
          </p:spPr>
        </p:pic>
      </p:grpSp>
      <p:grpSp>
        <p:nvGrpSpPr>
          <p:cNvPr id="82" name="组合 81">
            <a:extLst>
              <a:ext uri="{FF2B5EF4-FFF2-40B4-BE49-F238E27FC236}">
                <a16:creationId xmlns:a16="http://schemas.microsoft.com/office/drawing/2014/main" id="{900CC385-E230-85EA-5923-F2E7716BC485}"/>
              </a:ext>
            </a:extLst>
          </p:cNvPr>
          <p:cNvGrpSpPr/>
          <p:nvPr/>
        </p:nvGrpSpPr>
        <p:grpSpPr>
          <a:xfrm>
            <a:off x="4986472" y="3187187"/>
            <a:ext cx="2134917" cy="246221"/>
            <a:chOff x="5301880" y="3183076"/>
            <a:chExt cx="2134917" cy="246221"/>
          </a:xfrm>
        </p:grpSpPr>
        <p:sp>
          <p:nvSpPr>
            <p:cNvPr id="67" name="文本框 66">
              <a:extLst>
                <a:ext uri="{FF2B5EF4-FFF2-40B4-BE49-F238E27FC236}">
                  <a16:creationId xmlns:a16="http://schemas.microsoft.com/office/drawing/2014/main" id="{D4878530-1805-194A-E0EB-9C6F2CBC5541}"/>
                </a:ext>
              </a:extLst>
            </p:cNvPr>
            <p:cNvSpPr txBox="1"/>
            <p:nvPr/>
          </p:nvSpPr>
          <p:spPr>
            <a:xfrm>
              <a:off x="5410280" y="3183076"/>
              <a:ext cx="2026517"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全场景触点分析</a:t>
              </a:r>
              <a:r>
                <a:rPr lang="en-US" altLang="zh-CN"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a:t>
              </a: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日历的图文模板</a:t>
              </a:r>
              <a:endParaRPr 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pic>
          <p:nvPicPr>
            <p:cNvPr id="75" name="图形 74">
              <a:extLst>
                <a:ext uri="{FF2B5EF4-FFF2-40B4-BE49-F238E27FC236}">
                  <a16:creationId xmlns:a16="http://schemas.microsoft.com/office/drawing/2014/main" id="{20B421A0-8A73-6CAC-9E2B-F332C2650D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01880" y="3230154"/>
              <a:ext cx="152063" cy="152063"/>
            </a:xfrm>
            <a:prstGeom prst="rect">
              <a:avLst/>
            </a:prstGeom>
          </p:spPr>
        </p:pic>
      </p:grpSp>
      <p:grpSp>
        <p:nvGrpSpPr>
          <p:cNvPr id="83" name="组合 82">
            <a:extLst>
              <a:ext uri="{FF2B5EF4-FFF2-40B4-BE49-F238E27FC236}">
                <a16:creationId xmlns:a16="http://schemas.microsoft.com/office/drawing/2014/main" id="{569CBB91-064A-DE29-E694-6EC72F38B323}"/>
              </a:ext>
            </a:extLst>
          </p:cNvPr>
          <p:cNvGrpSpPr/>
          <p:nvPr/>
        </p:nvGrpSpPr>
        <p:grpSpPr>
          <a:xfrm>
            <a:off x="5374997" y="3689587"/>
            <a:ext cx="1357867" cy="246221"/>
            <a:chOff x="5669259" y="3709053"/>
            <a:chExt cx="1357867" cy="246221"/>
          </a:xfrm>
        </p:grpSpPr>
        <p:sp>
          <p:nvSpPr>
            <p:cNvPr id="68" name="文本框 67">
              <a:extLst>
                <a:ext uri="{FF2B5EF4-FFF2-40B4-BE49-F238E27FC236}">
                  <a16:creationId xmlns:a16="http://schemas.microsoft.com/office/drawing/2014/main" id="{C391DC6A-4E54-5F5C-5B39-EDC7D0AEC8AC}"/>
                </a:ext>
              </a:extLst>
            </p:cNvPr>
            <p:cNvSpPr txBox="1"/>
            <p:nvPr/>
          </p:nvSpPr>
          <p:spPr>
            <a:xfrm>
              <a:off x="5816537" y="3709053"/>
              <a:ext cx="1210589"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服务需求时机预测</a:t>
              </a:r>
              <a:endParaRPr 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pic>
          <p:nvPicPr>
            <p:cNvPr id="77" name="图形 76">
              <a:extLst>
                <a:ext uri="{FF2B5EF4-FFF2-40B4-BE49-F238E27FC236}">
                  <a16:creationId xmlns:a16="http://schemas.microsoft.com/office/drawing/2014/main" id="{1D8476E3-385B-4179-F845-387136FFE5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69259" y="3769807"/>
              <a:ext cx="165286" cy="158675"/>
            </a:xfrm>
            <a:prstGeom prst="rect">
              <a:avLst/>
            </a:prstGeom>
          </p:spPr>
        </p:pic>
      </p:grpSp>
      <p:grpSp>
        <p:nvGrpSpPr>
          <p:cNvPr id="84" name="组合 83">
            <a:extLst>
              <a:ext uri="{FF2B5EF4-FFF2-40B4-BE49-F238E27FC236}">
                <a16:creationId xmlns:a16="http://schemas.microsoft.com/office/drawing/2014/main" id="{D4B1BFA4-6C09-6D87-9C93-DF721DC74F81}"/>
              </a:ext>
            </a:extLst>
          </p:cNvPr>
          <p:cNvGrpSpPr/>
          <p:nvPr/>
        </p:nvGrpSpPr>
        <p:grpSpPr>
          <a:xfrm>
            <a:off x="5512756" y="4191987"/>
            <a:ext cx="1082348" cy="246221"/>
            <a:chOff x="5816537" y="4191332"/>
            <a:chExt cx="1082348" cy="246221"/>
          </a:xfrm>
        </p:grpSpPr>
        <p:sp>
          <p:nvSpPr>
            <p:cNvPr id="69" name="文本框 68">
              <a:extLst>
                <a:ext uri="{FF2B5EF4-FFF2-40B4-BE49-F238E27FC236}">
                  <a16:creationId xmlns:a16="http://schemas.microsoft.com/office/drawing/2014/main" id="{2F725420-AD71-826A-6494-C16C9D5FD804}"/>
                </a:ext>
              </a:extLst>
            </p:cNvPr>
            <p:cNvSpPr txBox="1"/>
            <p:nvPr/>
          </p:nvSpPr>
          <p:spPr>
            <a:xfrm>
              <a:off x="5944778" y="4191332"/>
              <a:ext cx="954107"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锁屏服务推荐</a:t>
              </a:r>
              <a:endParaRPr 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pic>
          <p:nvPicPr>
            <p:cNvPr id="79" name="图形 78">
              <a:extLst>
                <a:ext uri="{FF2B5EF4-FFF2-40B4-BE49-F238E27FC236}">
                  <a16:creationId xmlns:a16="http://schemas.microsoft.com/office/drawing/2014/main" id="{FF3FE102-4EE8-682B-21D5-14E1451E24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16537" y="4239944"/>
              <a:ext cx="152063" cy="145452"/>
            </a:xfrm>
            <a:prstGeom prst="rect">
              <a:avLst/>
            </a:prstGeom>
          </p:spPr>
        </p:pic>
      </p:grpSp>
      <p:grpSp>
        <p:nvGrpSpPr>
          <p:cNvPr id="85" name="组合 84">
            <a:extLst>
              <a:ext uri="{FF2B5EF4-FFF2-40B4-BE49-F238E27FC236}">
                <a16:creationId xmlns:a16="http://schemas.microsoft.com/office/drawing/2014/main" id="{3CD1D5E3-09F2-9636-A441-1945036A3622}"/>
              </a:ext>
            </a:extLst>
          </p:cNvPr>
          <p:cNvGrpSpPr/>
          <p:nvPr/>
        </p:nvGrpSpPr>
        <p:grpSpPr>
          <a:xfrm>
            <a:off x="5183533" y="4694386"/>
            <a:ext cx="1740794" cy="246221"/>
            <a:chOff x="5478694" y="4699365"/>
            <a:chExt cx="1740794" cy="246221"/>
          </a:xfrm>
        </p:grpSpPr>
        <p:sp>
          <p:nvSpPr>
            <p:cNvPr id="70" name="文本框 69">
              <a:extLst>
                <a:ext uri="{FF2B5EF4-FFF2-40B4-BE49-F238E27FC236}">
                  <a16:creationId xmlns:a16="http://schemas.microsoft.com/office/drawing/2014/main" id="{581F3A80-54A7-277B-2442-E64F749668A2}"/>
                </a:ext>
              </a:extLst>
            </p:cNvPr>
            <p:cNvSpPr txBox="1"/>
            <p:nvPr/>
          </p:nvSpPr>
          <p:spPr>
            <a:xfrm>
              <a:off x="5624179" y="4699365"/>
              <a:ext cx="1595309" cy="24622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全程个性化内容卡片推荐</a:t>
              </a:r>
              <a:endParaRPr lang="en-US" sz="10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pic>
          <p:nvPicPr>
            <p:cNvPr id="81" name="图形 80">
              <a:extLst>
                <a:ext uri="{FF2B5EF4-FFF2-40B4-BE49-F238E27FC236}">
                  <a16:creationId xmlns:a16="http://schemas.microsoft.com/office/drawing/2014/main" id="{E8F8DB2D-D3EA-62DA-22E4-2AA30B60BE8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78694" y="4749711"/>
              <a:ext cx="152063" cy="138840"/>
            </a:xfrm>
            <a:prstGeom prst="rect">
              <a:avLst/>
            </a:prstGeom>
          </p:spPr>
        </p:pic>
      </p:grpSp>
    </p:spTree>
    <p:extLst>
      <p:ext uri="{BB962C8B-B14F-4D97-AF65-F5344CB8AC3E}">
        <p14:creationId xmlns:p14="http://schemas.microsoft.com/office/powerpoint/2010/main" val="3339259050"/>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3FD21A2-CB0B-90B7-F52B-982CC9BB1DEC}"/>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9D281040-D472-154C-8319-6B56C8156C39}"/>
              </a:ext>
            </a:extLst>
          </p:cNvPr>
          <p:cNvSpPr txBox="1"/>
          <p:nvPr/>
        </p:nvSpPr>
        <p:spPr>
          <a:xfrm>
            <a:off x="718457" y="566161"/>
            <a:ext cx="2428870"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用户激励与转化</a:t>
            </a:r>
            <a:endParaRPr lang="en-US" sz="2500" dirty="0">
              <a:effectLst>
                <a:outerShdw blurRad="254000" sx="102000" sy="102000" algn="ctr" rotWithShape="0">
                  <a:prstClr val="black">
                    <a:alpha val="20000"/>
                  </a:prstClr>
                </a:outerShdw>
              </a:effectLst>
              <a:latin typeface="+mj-ea"/>
              <a:ea typeface="+mj-ea"/>
            </a:endParaRPr>
          </a:p>
        </p:txBody>
      </p:sp>
      <p:sp>
        <p:nvSpPr>
          <p:cNvPr id="8" name="文本框 7">
            <a:extLst>
              <a:ext uri="{FF2B5EF4-FFF2-40B4-BE49-F238E27FC236}">
                <a16:creationId xmlns:a16="http://schemas.microsoft.com/office/drawing/2014/main" id="{A021E8A6-1EFF-AF92-D320-165F3494D6C8}"/>
              </a:ext>
            </a:extLst>
          </p:cNvPr>
          <p:cNvSpPr txBox="1"/>
          <p:nvPr/>
        </p:nvSpPr>
        <p:spPr>
          <a:xfrm>
            <a:off x="3075829" y="731168"/>
            <a:ext cx="2834430" cy="276999"/>
          </a:xfrm>
          <a:prstGeom prst="rect">
            <a:avLst/>
          </a:prstGeom>
          <a:noFill/>
        </p:spPr>
        <p:txBody>
          <a:bodyPr wrap="none" rtlCol="0">
            <a:spAutoFit/>
          </a:bodyPr>
          <a:lstStyle/>
          <a:p>
            <a:r>
              <a:rPr lang="en-US" altLang="zh-CN" sz="1200" dirty="0">
                <a:solidFill>
                  <a:schemeClr val="bg1">
                    <a:lumMod val="75000"/>
                  </a:schemeClr>
                </a:solidFill>
                <a:latin typeface="+mn-ea"/>
              </a:rPr>
              <a:t>User motivation and transformation</a:t>
            </a:r>
            <a:endParaRPr lang="en-US" sz="1200" dirty="0">
              <a:solidFill>
                <a:schemeClr val="bg1">
                  <a:lumMod val="75000"/>
                </a:schemeClr>
              </a:solidFill>
              <a:latin typeface="+mn-ea"/>
            </a:endParaRPr>
          </a:p>
        </p:txBody>
      </p:sp>
      <p:sp>
        <p:nvSpPr>
          <p:cNvPr id="2" name="矩形: 圆角 1">
            <a:extLst>
              <a:ext uri="{FF2B5EF4-FFF2-40B4-BE49-F238E27FC236}">
                <a16:creationId xmlns:a16="http://schemas.microsoft.com/office/drawing/2014/main" id="{39ADCE7A-3857-3B9B-EB30-90827FCD526F}"/>
              </a:ext>
            </a:extLst>
          </p:cNvPr>
          <p:cNvSpPr/>
          <p:nvPr/>
        </p:nvSpPr>
        <p:spPr>
          <a:xfrm>
            <a:off x="660400" y="1271116"/>
            <a:ext cx="10872788" cy="1884066"/>
          </a:xfrm>
          <a:prstGeom prst="roundRect">
            <a:avLst>
              <a:gd name="adj" fmla="val 6534"/>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B79A918D-7112-6F3F-9FE2-1B196B5B31C9}"/>
              </a:ext>
            </a:extLst>
          </p:cNvPr>
          <p:cNvSpPr txBox="1"/>
          <p:nvPr/>
        </p:nvSpPr>
        <p:spPr>
          <a:xfrm>
            <a:off x="3579927" y="1512761"/>
            <a:ext cx="5032147"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800" dirty="0">
                <a:effectLst>
                  <a:outerShdw blurRad="127000" sx="102000" sy="102000" algn="ctr" rotWithShape="0">
                    <a:prstClr val="black">
                      <a:alpha val="20000"/>
                    </a:prstClr>
                  </a:outerShdw>
                </a:effectLst>
                <a:cs typeface="OPPOSans B" panose="00020600040101010101" pitchFamily="18" charset="-122"/>
              </a:rPr>
              <a:t>全方位立体化触达目标人群，影响用户购买决策</a:t>
            </a:r>
            <a:endParaRPr lang="en-US" sz="1800" dirty="0">
              <a:effectLst>
                <a:outerShdw blurRad="127000" sx="102000" sy="102000" algn="ctr" rotWithShape="0">
                  <a:prstClr val="black">
                    <a:alpha val="20000"/>
                  </a:prstClr>
                </a:outerShdw>
              </a:effectLst>
              <a:cs typeface="OPPOSans B" panose="00020600040101010101" pitchFamily="18" charset="-122"/>
            </a:endParaRPr>
          </a:p>
        </p:txBody>
      </p:sp>
      <p:sp>
        <p:nvSpPr>
          <p:cNvPr id="10" name="矩形: 圆角 9">
            <a:extLst>
              <a:ext uri="{FF2B5EF4-FFF2-40B4-BE49-F238E27FC236}">
                <a16:creationId xmlns:a16="http://schemas.microsoft.com/office/drawing/2014/main" id="{A30196D4-CA64-65B6-9246-07FD158D6465}"/>
              </a:ext>
            </a:extLst>
          </p:cNvPr>
          <p:cNvSpPr/>
          <p:nvPr/>
        </p:nvSpPr>
        <p:spPr>
          <a:xfrm>
            <a:off x="923925" y="2089604"/>
            <a:ext cx="2462213" cy="805020"/>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7EBF7F19-3296-EB01-2221-68359ECE3AD9}"/>
              </a:ext>
            </a:extLst>
          </p:cNvPr>
          <p:cNvSpPr/>
          <p:nvPr/>
        </p:nvSpPr>
        <p:spPr>
          <a:xfrm>
            <a:off x="3579927" y="2089604"/>
            <a:ext cx="2462213" cy="805020"/>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1E0624F1-462F-808B-A7D6-4604B772C7BA}"/>
              </a:ext>
            </a:extLst>
          </p:cNvPr>
          <p:cNvSpPr/>
          <p:nvPr/>
        </p:nvSpPr>
        <p:spPr>
          <a:xfrm>
            <a:off x="6235929" y="2089604"/>
            <a:ext cx="2462213" cy="805020"/>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7FC8484F-3464-83EC-990B-B3DD8623A91E}"/>
              </a:ext>
            </a:extLst>
          </p:cNvPr>
          <p:cNvSpPr/>
          <p:nvPr/>
        </p:nvSpPr>
        <p:spPr>
          <a:xfrm>
            <a:off x="8891931" y="2089604"/>
            <a:ext cx="2462213" cy="805020"/>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A02CB171-DF8A-81D3-E009-5A98D0DF2FDE}"/>
              </a:ext>
            </a:extLst>
          </p:cNvPr>
          <p:cNvSpPr/>
          <p:nvPr/>
        </p:nvSpPr>
        <p:spPr>
          <a:xfrm>
            <a:off x="923925" y="3048000"/>
            <a:ext cx="2247900" cy="2247900"/>
          </a:xfrm>
          <a:prstGeom prst="ellipse">
            <a:avLst/>
          </a:prstGeom>
          <a:noFill/>
          <a:ln>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5265A19C-7632-031B-760D-0AD67D4DD63C}"/>
              </a:ext>
            </a:extLst>
          </p:cNvPr>
          <p:cNvSpPr/>
          <p:nvPr/>
        </p:nvSpPr>
        <p:spPr>
          <a:xfrm>
            <a:off x="1383457" y="3429000"/>
            <a:ext cx="1328836" cy="403113"/>
          </a:xfrm>
          <a:prstGeom prst="roundRect">
            <a:avLst>
              <a:gd name="adj" fmla="val 50000"/>
            </a:avLst>
          </a:prstGeom>
          <a:solidFill>
            <a:srgbClr val="E31D19">
              <a:alpha val="80000"/>
            </a:srgbClr>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89B1CF00-1669-78D7-FA1D-EE5891A84052}"/>
              </a:ext>
            </a:extLst>
          </p:cNvPr>
          <p:cNvSpPr txBox="1"/>
          <p:nvPr/>
        </p:nvSpPr>
        <p:spPr>
          <a:xfrm>
            <a:off x="1480252" y="3461279"/>
            <a:ext cx="1135247"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第</a:t>
            </a:r>
            <a:r>
              <a:rPr lang="en-US" altLang="zh-CN"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0</a:t>
            </a: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屏场景</a:t>
            </a:r>
            <a:endParaRPr 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B5AE14E0-308E-2AB5-E6F1-315539F65756}"/>
              </a:ext>
            </a:extLst>
          </p:cNvPr>
          <p:cNvSpPr txBox="1"/>
          <p:nvPr/>
        </p:nvSpPr>
        <p:spPr>
          <a:xfrm>
            <a:off x="1673413" y="3975126"/>
            <a:ext cx="74892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乐划锁屏</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18" name="文本框 17">
            <a:extLst>
              <a:ext uri="{FF2B5EF4-FFF2-40B4-BE49-F238E27FC236}">
                <a16:creationId xmlns:a16="http://schemas.microsoft.com/office/drawing/2014/main" id="{645D9381-BA42-84B8-E1D2-6C4F86FFC3AD}"/>
              </a:ext>
            </a:extLst>
          </p:cNvPr>
          <p:cNvSpPr txBox="1"/>
          <p:nvPr/>
        </p:nvSpPr>
        <p:spPr>
          <a:xfrm>
            <a:off x="1682230" y="4273960"/>
            <a:ext cx="731290"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APP</a:t>
            </a: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开屏</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19" name="文本框 18">
            <a:extLst>
              <a:ext uri="{FF2B5EF4-FFF2-40B4-BE49-F238E27FC236}">
                <a16:creationId xmlns:a16="http://schemas.microsoft.com/office/drawing/2014/main" id="{1960F662-AD43-F3D0-49D2-D89DF3899F1A}"/>
              </a:ext>
            </a:extLst>
          </p:cNvPr>
          <p:cNvSpPr txBox="1"/>
          <p:nvPr/>
        </p:nvSpPr>
        <p:spPr>
          <a:xfrm>
            <a:off x="1673413" y="4572794"/>
            <a:ext cx="74892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全局搜索</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0" name="椭圆 19">
            <a:extLst>
              <a:ext uri="{FF2B5EF4-FFF2-40B4-BE49-F238E27FC236}">
                <a16:creationId xmlns:a16="http://schemas.microsoft.com/office/drawing/2014/main" id="{44DFB309-934F-DE5A-E4D6-AE798025827C}"/>
              </a:ext>
            </a:extLst>
          </p:cNvPr>
          <p:cNvSpPr/>
          <p:nvPr/>
        </p:nvSpPr>
        <p:spPr>
          <a:xfrm>
            <a:off x="2971799" y="3048000"/>
            <a:ext cx="2247900" cy="2247900"/>
          </a:xfrm>
          <a:prstGeom prst="ellipse">
            <a:avLst/>
          </a:prstGeom>
          <a:noFill/>
          <a:ln>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2B6A9944-265D-CFFB-7C6E-765D4C2FEBE1}"/>
              </a:ext>
            </a:extLst>
          </p:cNvPr>
          <p:cNvSpPr/>
          <p:nvPr/>
        </p:nvSpPr>
        <p:spPr>
          <a:xfrm>
            <a:off x="3431331" y="3429000"/>
            <a:ext cx="1328836" cy="403113"/>
          </a:xfrm>
          <a:prstGeom prst="roundRect">
            <a:avLst>
              <a:gd name="adj" fmla="val 50000"/>
            </a:avLst>
          </a:prstGeom>
          <a:solidFill>
            <a:srgbClr val="E31D19">
              <a:alpha val="80000"/>
            </a:srgbClr>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A2F01B1A-BF3B-61FC-F32C-6C94A6338B16}"/>
              </a:ext>
            </a:extLst>
          </p:cNvPr>
          <p:cNvSpPr txBox="1"/>
          <p:nvPr/>
        </p:nvSpPr>
        <p:spPr>
          <a:xfrm>
            <a:off x="3387862" y="3461279"/>
            <a:ext cx="1415773"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终端服务场景</a:t>
            </a:r>
            <a:endParaRPr 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文本框 22">
            <a:extLst>
              <a:ext uri="{FF2B5EF4-FFF2-40B4-BE49-F238E27FC236}">
                <a16:creationId xmlns:a16="http://schemas.microsoft.com/office/drawing/2014/main" id="{996755E7-9B8E-A207-E701-E74A6F616AD3}"/>
              </a:ext>
            </a:extLst>
          </p:cNvPr>
          <p:cNvSpPr txBox="1"/>
          <p:nvPr/>
        </p:nvSpPr>
        <p:spPr>
          <a:xfrm>
            <a:off x="3665982" y="3975126"/>
            <a:ext cx="859531"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Breen</a:t>
            </a: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语言</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4" name="文本框 23">
            <a:extLst>
              <a:ext uri="{FF2B5EF4-FFF2-40B4-BE49-F238E27FC236}">
                <a16:creationId xmlns:a16="http://schemas.microsoft.com/office/drawing/2014/main" id="{37A8FE2F-CB45-9A61-38E7-C07BCCB3394E}"/>
              </a:ext>
            </a:extLst>
          </p:cNvPr>
          <p:cNvSpPr txBox="1"/>
          <p:nvPr/>
        </p:nvSpPr>
        <p:spPr>
          <a:xfrm>
            <a:off x="3721287" y="4273960"/>
            <a:ext cx="74892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智能短信</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B6F0C579-CB3B-BC34-292D-B760FADA998A}"/>
              </a:ext>
            </a:extLst>
          </p:cNvPr>
          <p:cNvSpPr txBox="1"/>
          <p:nvPr/>
        </p:nvSpPr>
        <p:spPr>
          <a:xfrm>
            <a:off x="3721288" y="4572794"/>
            <a:ext cx="74892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智能来电</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6" name="椭圆 25">
            <a:extLst>
              <a:ext uri="{FF2B5EF4-FFF2-40B4-BE49-F238E27FC236}">
                <a16:creationId xmlns:a16="http://schemas.microsoft.com/office/drawing/2014/main" id="{F98D8B42-C105-CEC2-8EF4-D805D2CFC1DD}"/>
              </a:ext>
            </a:extLst>
          </p:cNvPr>
          <p:cNvSpPr/>
          <p:nvPr/>
        </p:nvSpPr>
        <p:spPr>
          <a:xfrm>
            <a:off x="5010580" y="3048000"/>
            <a:ext cx="2247900" cy="2247900"/>
          </a:xfrm>
          <a:prstGeom prst="ellipse">
            <a:avLst/>
          </a:prstGeom>
          <a:noFill/>
          <a:ln>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D6C3AA80-7439-099E-E019-661B62444AC2}"/>
              </a:ext>
            </a:extLst>
          </p:cNvPr>
          <p:cNvSpPr/>
          <p:nvPr/>
        </p:nvSpPr>
        <p:spPr>
          <a:xfrm>
            <a:off x="5470112" y="3429000"/>
            <a:ext cx="1328836" cy="403113"/>
          </a:xfrm>
          <a:prstGeom prst="roundRect">
            <a:avLst>
              <a:gd name="adj" fmla="val 50000"/>
            </a:avLst>
          </a:prstGeom>
          <a:solidFill>
            <a:srgbClr val="E31D19">
              <a:alpha val="80000"/>
            </a:srgbClr>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27">
            <a:extLst>
              <a:ext uri="{FF2B5EF4-FFF2-40B4-BE49-F238E27FC236}">
                <a16:creationId xmlns:a16="http://schemas.microsoft.com/office/drawing/2014/main" id="{DDD1BDD2-E239-8102-8FD1-6B2D0B556AA2}"/>
              </a:ext>
            </a:extLst>
          </p:cNvPr>
          <p:cNvSpPr txBox="1"/>
          <p:nvPr/>
        </p:nvSpPr>
        <p:spPr>
          <a:xfrm>
            <a:off x="5631827" y="3461279"/>
            <a:ext cx="1005403"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视屏场景</a:t>
            </a:r>
            <a:endParaRPr 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E45FB2CD-5E8E-6EAC-678F-27517321B932}"/>
              </a:ext>
            </a:extLst>
          </p:cNvPr>
          <p:cNvSpPr txBox="1"/>
          <p:nvPr/>
        </p:nvSpPr>
        <p:spPr>
          <a:xfrm>
            <a:off x="5637438" y="3975126"/>
            <a:ext cx="994183"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视频</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-banner</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491A2333-CA3E-D761-A1C9-40250D5E3291}"/>
              </a:ext>
            </a:extLst>
          </p:cNvPr>
          <p:cNvSpPr txBox="1"/>
          <p:nvPr/>
        </p:nvSpPr>
        <p:spPr>
          <a:xfrm>
            <a:off x="5760068" y="4273960"/>
            <a:ext cx="74892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视频搜索</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a:extLst>
              <a:ext uri="{FF2B5EF4-FFF2-40B4-BE49-F238E27FC236}">
                <a16:creationId xmlns:a16="http://schemas.microsoft.com/office/drawing/2014/main" id="{9858EABB-2942-7A44-DA46-0C8DD0EDF06C}"/>
              </a:ext>
            </a:extLst>
          </p:cNvPr>
          <p:cNvSpPr txBox="1"/>
          <p:nvPr/>
        </p:nvSpPr>
        <p:spPr>
          <a:xfrm>
            <a:off x="5497176" y="4572794"/>
            <a:ext cx="1274708"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视频</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 button bar</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2" name="椭圆 31">
            <a:extLst>
              <a:ext uri="{FF2B5EF4-FFF2-40B4-BE49-F238E27FC236}">
                <a16:creationId xmlns:a16="http://schemas.microsoft.com/office/drawing/2014/main" id="{4500A8C0-51AE-EDA7-6E90-82FC373D2B0D}"/>
              </a:ext>
            </a:extLst>
          </p:cNvPr>
          <p:cNvSpPr/>
          <p:nvPr/>
        </p:nvSpPr>
        <p:spPr>
          <a:xfrm>
            <a:off x="7051566" y="3048000"/>
            <a:ext cx="2247900" cy="2247900"/>
          </a:xfrm>
          <a:prstGeom prst="ellipse">
            <a:avLst/>
          </a:prstGeom>
          <a:noFill/>
          <a:ln>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圆角 32">
            <a:extLst>
              <a:ext uri="{FF2B5EF4-FFF2-40B4-BE49-F238E27FC236}">
                <a16:creationId xmlns:a16="http://schemas.microsoft.com/office/drawing/2014/main" id="{2CD9D121-80AC-DEBD-B8E2-8876BDDEC997}"/>
              </a:ext>
            </a:extLst>
          </p:cNvPr>
          <p:cNvSpPr/>
          <p:nvPr/>
        </p:nvSpPr>
        <p:spPr>
          <a:xfrm>
            <a:off x="7511098" y="3429000"/>
            <a:ext cx="1328836" cy="403113"/>
          </a:xfrm>
          <a:prstGeom prst="roundRect">
            <a:avLst>
              <a:gd name="adj" fmla="val 50000"/>
            </a:avLst>
          </a:prstGeom>
          <a:solidFill>
            <a:srgbClr val="E31D19">
              <a:alpha val="80000"/>
            </a:srgbClr>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A62089ED-FB0E-70B7-2CEE-869BC33EEA81}"/>
              </a:ext>
            </a:extLst>
          </p:cNvPr>
          <p:cNvSpPr txBox="1"/>
          <p:nvPr/>
        </p:nvSpPr>
        <p:spPr>
          <a:xfrm>
            <a:off x="7570222" y="3461279"/>
            <a:ext cx="1210588"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浏览器场景</a:t>
            </a:r>
            <a:endParaRPr 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35" name="文本框 34">
            <a:extLst>
              <a:ext uri="{FF2B5EF4-FFF2-40B4-BE49-F238E27FC236}">
                <a16:creationId xmlns:a16="http://schemas.microsoft.com/office/drawing/2014/main" id="{0E6105CC-73EE-3A5C-0627-16077D763B11}"/>
              </a:ext>
            </a:extLst>
          </p:cNvPr>
          <p:cNvSpPr txBox="1"/>
          <p:nvPr/>
        </p:nvSpPr>
        <p:spPr>
          <a:xfrm>
            <a:off x="7705677" y="3975126"/>
            <a:ext cx="939681"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浏览器</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搜索</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6" name="文本框 35">
            <a:extLst>
              <a:ext uri="{FF2B5EF4-FFF2-40B4-BE49-F238E27FC236}">
                <a16:creationId xmlns:a16="http://schemas.microsoft.com/office/drawing/2014/main" id="{E669F20E-4E07-8A4A-E61A-9DF9A7F79FDA}"/>
              </a:ext>
            </a:extLst>
          </p:cNvPr>
          <p:cNvSpPr txBox="1"/>
          <p:nvPr/>
        </p:nvSpPr>
        <p:spPr>
          <a:xfrm>
            <a:off x="7635145" y="4273960"/>
            <a:ext cx="1080745"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浏览器</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信息流</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7" name="文本框 36">
            <a:extLst>
              <a:ext uri="{FF2B5EF4-FFF2-40B4-BE49-F238E27FC236}">
                <a16:creationId xmlns:a16="http://schemas.microsoft.com/office/drawing/2014/main" id="{9C5BAF5A-8523-94C2-4D9D-060914335E3C}"/>
              </a:ext>
            </a:extLst>
          </p:cNvPr>
          <p:cNvSpPr txBox="1"/>
          <p:nvPr/>
        </p:nvSpPr>
        <p:spPr>
          <a:xfrm>
            <a:off x="7684837" y="4572794"/>
            <a:ext cx="981359"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浏览器</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-Push</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8" name="椭圆 37">
            <a:extLst>
              <a:ext uri="{FF2B5EF4-FFF2-40B4-BE49-F238E27FC236}">
                <a16:creationId xmlns:a16="http://schemas.microsoft.com/office/drawing/2014/main" id="{AC174BA4-2808-C147-E897-356FF3DB2330}"/>
              </a:ext>
            </a:extLst>
          </p:cNvPr>
          <p:cNvSpPr/>
          <p:nvPr/>
        </p:nvSpPr>
        <p:spPr>
          <a:xfrm>
            <a:off x="9084671" y="3048000"/>
            <a:ext cx="2247900" cy="2247900"/>
          </a:xfrm>
          <a:prstGeom prst="ellipse">
            <a:avLst/>
          </a:prstGeom>
          <a:noFill/>
          <a:ln>
            <a:gradFill>
              <a:gsLst>
                <a:gs pos="0">
                  <a:srgbClr val="E31D19"/>
                </a:gs>
                <a:gs pos="100000">
                  <a:srgbClr val="E31D19">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圆角 38">
            <a:extLst>
              <a:ext uri="{FF2B5EF4-FFF2-40B4-BE49-F238E27FC236}">
                <a16:creationId xmlns:a16="http://schemas.microsoft.com/office/drawing/2014/main" id="{297F2EBD-A071-CA5D-07D9-FA6461C8E076}"/>
              </a:ext>
            </a:extLst>
          </p:cNvPr>
          <p:cNvSpPr/>
          <p:nvPr/>
        </p:nvSpPr>
        <p:spPr>
          <a:xfrm>
            <a:off x="9544203" y="3429000"/>
            <a:ext cx="1328836" cy="403113"/>
          </a:xfrm>
          <a:prstGeom prst="roundRect">
            <a:avLst>
              <a:gd name="adj" fmla="val 50000"/>
            </a:avLst>
          </a:prstGeom>
          <a:solidFill>
            <a:srgbClr val="E31D19">
              <a:alpha val="80000"/>
            </a:srgbClr>
          </a:solidFill>
          <a:ln w="9525">
            <a:noFill/>
          </a:ln>
          <a:effectLst>
            <a:outerShdw blurRad="190500" dist="889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D62D094B-AF6D-9B81-AAD0-078127E94CCF}"/>
              </a:ext>
            </a:extLst>
          </p:cNvPr>
          <p:cNvSpPr txBox="1"/>
          <p:nvPr/>
        </p:nvSpPr>
        <p:spPr>
          <a:xfrm>
            <a:off x="9500733" y="3461279"/>
            <a:ext cx="1415773"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rPr>
              <a:t>资源整合场景</a:t>
            </a:r>
            <a:endParaRPr lang="en-US" sz="1600" dirty="0">
              <a:solidFill>
                <a:schemeClr val="bg1"/>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0A73178B-564C-EC55-2668-3BB394C14014}"/>
              </a:ext>
            </a:extLst>
          </p:cNvPr>
          <p:cNvSpPr txBox="1"/>
          <p:nvPr/>
        </p:nvSpPr>
        <p:spPr>
          <a:xfrm>
            <a:off x="9622563" y="3975126"/>
            <a:ext cx="1172116"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聚产品应用商店</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CE5BA6F8-CA27-BFC0-D523-339EE545F7FA}"/>
              </a:ext>
            </a:extLst>
          </p:cNvPr>
          <p:cNvSpPr txBox="1"/>
          <p:nvPr/>
        </p:nvSpPr>
        <p:spPr>
          <a:xfrm>
            <a:off x="9572870" y="4273960"/>
            <a:ext cx="1271502"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聚权益我的</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OPPO</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2FD2B66C-C1A8-9EFB-C105-9E4882650FB3}"/>
              </a:ext>
            </a:extLst>
          </p:cNvPr>
          <p:cNvSpPr txBox="1"/>
          <p:nvPr/>
        </p:nvSpPr>
        <p:spPr>
          <a:xfrm>
            <a:off x="9645807" y="4572794"/>
            <a:ext cx="1125629"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聚粉丝</a:t>
            </a:r>
            <a:r>
              <a:rPr lang="en-US" altLang="zh-CN"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-OPPO+</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矩形: 圆角 43">
            <a:extLst>
              <a:ext uri="{FF2B5EF4-FFF2-40B4-BE49-F238E27FC236}">
                <a16:creationId xmlns:a16="http://schemas.microsoft.com/office/drawing/2014/main" id="{A4DD0C10-786A-C994-04C8-0A84EC020D39}"/>
              </a:ext>
            </a:extLst>
          </p:cNvPr>
          <p:cNvSpPr/>
          <p:nvPr/>
        </p:nvSpPr>
        <p:spPr>
          <a:xfrm>
            <a:off x="923925" y="5184374"/>
            <a:ext cx="10609263" cy="1051326"/>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任意多边形: 形状 46">
            <a:extLst>
              <a:ext uri="{FF2B5EF4-FFF2-40B4-BE49-F238E27FC236}">
                <a16:creationId xmlns:a16="http://schemas.microsoft.com/office/drawing/2014/main" id="{8A2912BE-1ED0-9450-84E3-C534A476A219}"/>
              </a:ext>
            </a:extLst>
          </p:cNvPr>
          <p:cNvSpPr/>
          <p:nvPr/>
        </p:nvSpPr>
        <p:spPr>
          <a:xfrm rot="5400000">
            <a:off x="524071" y="5319114"/>
            <a:ext cx="1051327" cy="781844"/>
          </a:xfrm>
          <a:custGeom>
            <a:avLst/>
            <a:gdLst>
              <a:gd name="connsiteX0" fmla="*/ 0 w 1051327"/>
              <a:gd name="connsiteY0" fmla="*/ 706441 h 781844"/>
              <a:gd name="connsiteX1" fmla="*/ 0 w 1051327"/>
              <a:gd name="connsiteY1" fmla="*/ 182559 h 781844"/>
              <a:gd name="connsiteX2" fmla="*/ 75403 w 1051327"/>
              <a:gd name="connsiteY2" fmla="*/ 107156 h 781844"/>
              <a:gd name="connsiteX3" fmla="*/ 463514 w 1051327"/>
              <a:gd name="connsiteY3" fmla="*/ 107156 h 781844"/>
              <a:gd name="connsiteX4" fmla="*/ 525664 w 1051327"/>
              <a:gd name="connsiteY4" fmla="*/ 0 h 781844"/>
              <a:gd name="connsiteX5" fmla="*/ 587814 w 1051327"/>
              <a:gd name="connsiteY5" fmla="*/ 107156 h 781844"/>
              <a:gd name="connsiteX6" fmla="*/ 975924 w 1051327"/>
              <a:gd name="connsiteY6" fmla="*/ 107156 h 781844"/>
              <a:gd name="connsiteX7" fmla="*/ 1051327 w 1051327"/>
              <a:gd name="connsiteY7" fmla="*/ 182559 h 781844"/>
              <a:gd name="connsiteX8" fmla="*/ 1051327 w 1051327"/>
              <a:gd name="connsiteY8" fmla="*/ 706441 h 781844"/>
              <a:gd name="connsiteX9" fmla="*/ 975924 w 1051327"/>
              <a:gd name="connsiteY9" fmla="*/ 781844 h 781844"/>
              <a:gd name="connsiteX10" fmla="*/ 75403 w 1051327"/>
              <a:gd name="connsiteY10" fmla="*/ 781844 h 781844"/>
              <a:gd name="connsiteX11" fmla="*/ 0 w 1051327"/>
              <a:gd name="connsiteY11" fmla="*/ 706441 h 78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327" h="781844">
                <a:moveTo>
                  <a:pt x="0" y="706441"/>
                </a:moveTo>
                <a:lnTo>
                  <a:pt x="0" y="182559"/>
                </a:lnTo>
                <a:cubicBezTo>
                  <a:pt x="0" y="140915"/>
                  <a:pt x="33759" y="107156"/>
                  <a:pt x="75403" y="107156"/>
                </a:cubicBezTo>
                <a:lnTo>
                  <a:pt x="463514" y="107156"/>
                </a:lnTo>
                <a:lnTo>
                  <a:pt x="525664" y="0"/>
                </a:lnTo>
                <a:lnTo>
                  <a:pt x="587814" y="107156"/>
                </a:lnTo>
                <a:lnTo>
                  <a:pt x="975924" y="107156"/>
                </a:lnTo>
                <a:cubicBezTo>
                  <a:pt x="1017568" y="107156"/>
                  <a:pt x="1051327" y="140915"/>
                  <a:pt x="1051327" y="182559"/>
                </a:cubicBezTo>
                <a:lnTo>
                  <a:pt x="1051327" y="706441"/>
                </a:lnTo>
                <a:cubicBezTo>
                  <a:pt x="1051327" y="748085"/>
                  <a:pt x="1017568" y="781844"/>
                  <a:pt x="975924" y="781844"/>
                </a:cubicBezTo>
                <a:lnTo>
                  <a:pt x="75403" y="781844"/>
                </a:lnTo>
                <a:cubicBezTo>
                  <a:pt x="33759" y="781844"/>
                  <a:pt x="0" y="748085"/>
                  <a:pt x="0" y="706441"/>
                </a:cubicBezTo>
                <a:close/>
              </a:path>
            </a:pathLst>
          </a:custGeom>
          <a:solidFill>
            <a:srgbClr val="E31D19"/>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文本框 47">
            <a:extLst>
              <a:ext uri="{FF2B5EF4-FFF2-40B4-BE49-F238E27FC236}">
                <a16:creationId xmlns:a16="http://schemas.microsoft.com/office/drawing/2014/main" id="{554BA6C5-8907-4B71-7EC1-78E1AE1AF1F7}"/>
              </a:ext>
            </a:extLst>
          </p:cNvPr>
          <p:cNvSpPr txBox="1"/>
          <p:nvPr/>
        </p:nvSpPr>
        <p:spPr>
          <a:xfrm>
            <a:off x="1447146" y="2235627"/>
            <a:ext cx="1415772"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第一入口触达</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D4B910A8-B497-84A1-9BC0-81B928B321F5}"/>
              </a:ext>
            </a:extLst>
          </p:cNvPr>
          <p:cNvSpPr txBox="1"/>
          <p:nvPr/>
        </p:nvSpPr>
        <p:spPr>
          <a:xfrm>
            <a:off x="1639506" y="2561911"/>
            <a:ext cx="1031051"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提升应用覆盖</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BEA425DD-704B-7441-ED63-3E8B4CCD566C}"/>
              </a:ext>
            </a:extLst>
          </p:cNvPr>
          <p:cNvSpPr txBox="1"/>
          <p:nvPr/>
        </p:nvSpPr>
        <p:spPr>
          <a:xfrm>
            <a:off x="4103148" y="2235627"/>
            <a:ext cx="1415772"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深入使用习惯</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19DC850C-C606-4863-90FB-80FD93241500}"/>
              </a:ext>
            </a:extLst>
          </p:cNvPr>
          <p:cNvSpPr txBox="1"/>
          <p:nvPr/>
        </p:nvSpPr>
        <p:spPr>
          <a:xfrm>
            <a:off x="4295508" y="2561911"/>
            <a:ext cx="1031051"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建立品牌心智</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1365ECE6-D0BC-9224-43EA-1751DA0CA147}"/>
              </a:ext>
            </a:extLst>
          </p:cNvPr>
          <p:cNvSpPr txBox="1"/>
          <p:nvPr/>
        </p:nvSpPr>
        <p:spPr>
          <a:xfrm>
            <a:off x="6759147" y="2235627"/>
            <a:ext cx="1415773"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单一场景打透</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99AAA124-6C6A-F90E-EF2E-A022D77013AB}"/>
              </a:ext>
            </a:extLst>
          </p:cNvPr>
          <p:cNvSpPr txBox="1"/>
          <p:nvPr/>
        </p:nvSpPr>
        <p:spPr>
          <a:xfrm>
            <a:off x="6739914" y="2561911"/>
            <a:ext cx="145424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激发兴趣和购物需求</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CA1BAA1A-DBB4-6920-DD8B-1004EFA8E337}"/>
              </a:ext>
            </a:extLst>
          </p:cNvPr>
          <p:cNvSpPr txBox="1"/>
          <p:nvPr/>
        </p:nvSpPr>
        <p:spPr>
          <a:xfrm>
            <a:off x="9415150" y="2235627"/>
            <a:ext cx="1415773" cy="338554"/>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核心氛围营造</a:t>
            </a:r>
            <a:endParaRPr lang="en-US" sz="16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B812782A-92B1-68A5-8B7F-65BC402C4B06}"/>
              </a:ext>
            </a:extLst>
          </p:cNvPr>
          <p:cNvSpPr txBox="1"/>
          <p:nvPr/>
        </p:nvSpPr>
        <p:spPr>
          <a:xfrm>
            <a:off x="9445609" y="2561911"/>
            <a:ext cx="1354859"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活动引流 节日促销</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217DF2F9-96B5-D34B-77B4-9943E32DEAC8}"/>
              </a:ext>
            </a:extLst>
          </p:cNvPr>
          <p:cNvSpPr txBox="1"/>
          <p:nvPr/>
        </p:nvSpPr>
        <p:spPr>
          <a:xfrm>
            <a:off x="7589457" y="4857322"/>
            <a:ext cx="1172117"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rPr>
              <a:t>浏览器频道定制</a:t>
            </a:r>
            <a:endParaRPr lang="en-US" sz="1100" dirty="0">
              <a:solidFill>
                <a:schemeClr val="tx1">
                  <a:alpha val="9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612A8AE7-9562-E4D1-4742-F026929660C2}"/>
              </a:ext>
            </a:extLst>
          </p:cNvPr>
          <p:cNvSpPr txBox="1"/>
          <p:nvPr/>
        </p:nvSpPr>
        <p:spPr>
          <a:xfrm>
            <a:off x="1623113" y="5366397"/>
            <a:ext cx="9560712" cy="621773"/>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nSpc>
                <a:spcPct val="150000"/>
              </a:lnSpc>
            </a:pP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目前电商主要的场最需求为</a:t>
            </a:r>
            <a:r>
              <a:rPr lang="zh-CN" altLang="en-US" sz="1200" dirty="0">
                <a:effectLst/>
                <a:latin typeface="OPPOSans B" panose="00020600040101010101" pitchFamily="18" charset="-122"/>
                <a:ea typeface="OPPOSans B" panose="00020600040101010101" pitchFamily="18" charset="-122"/>
                <a:cs typeface="OPPOSans B" panose="00020600040101010101" pitchFamily="18" charset="-122"/>
              </a:rPr>
              <a:t>搜寻</a:t>
            </a:r>
            <a:r>
              <a:rPr lang="en-US" altLang="zh-CN" sz="1200" dirty="0">
                <a:effectLst/>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effectLst/>
                <a:latin typeface="OPPOSans B" panose="00020600040101010101" pitchFamily="18" charset="-122"/>
                <a:ea typeface="OPPOSans B" panose="00020600040101010101" pitchFamily="18" charset="-122"/>
                <a:cs typeface="OPPOSans B" panose="00020600040101010101" pitchFamily="18" charset="-122"/>
              </a:rPr>
              <a:t>购买</a:t>
            </a: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。我们以购物目标</a:t>
            </a:r>
            <a:r>
              <a:rPr lang="en-US" altLang="zh-CN"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购物欲的强弱</a:t>
            </a:r>
            <a:r>
              <a:rPr lang="en-US" altLang="zh-CN"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去界定首页的用户人群分布</a:t>
            </a:r>
            <a:r>
              <a:rPr lang="en-US" altLang="zh-CN"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不同区域适应于不同的用户人群</a:t>
            </a:r>
            <a:r>
              <a:rPr lang="en-US" altLang="zh-CN"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通过分析首页用户的特性去对首页区域作较理性且针对性的设计优化，实现用户价值的同时促进首页的转化</a:t>
            </a:r>
            <a:endParaRPr lang="en-US" sz="12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58" name="文本框 57">
            <a:extLst>
              <a:ext uri="{FF2B5EF4-FFF2-40B4-BE49-F238E27FC236}">
                <a16:creationId xmlns:a16="http://schemas.microsoft.com/office/drawing/2014/main" id="{808BB475-0B85-0E1E-23A0-41F900EA9D7C}"/>
              </a:ext>
            </a:extLst>
          </p:cNvPr>
          <p:cNvSpPr txBox="1"/>
          <p:nvPr/>
        </p:nvSpPr>
        <p:spPr>
          <a:xfrm>
            <a:off x="751892" y="5361342"/>
            <a:ext cx="492443" cy="621773"/>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lnSpc>
                <a:spcPct val="150000"/>
              </a:lnSpc>
            </a:pPr>
            <a:r>
              <a:rPr lang="zh-CN" altLang="en-US" sz="12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自有</a:t>
            </a:r>
            <a:endParaRPr lang="en-US" altLang="zh-CN" sz="12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a:p>
            <a:pPr algn="ctr">
              <a:lnSpc>
                <a:spcPct val="150000"/>
              </a:lnSpc>
            </a:pPr>
            <a:r>
              <a:rPr lang="zh-CN" altLang="en-US" sz="12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流量</a:t>
            </a:r>
            <a:endParaRPr lang="en-US" sz="12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312489838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3" name="矩形: 圆角 22">
            <a:extLst>
              <a:ext uri="{FF2B5EF4-FFF2-40B4-BE49-F238E27FC236}">
                <a16:creationId xmlns:a16="http://schemas.microsoft.com/office/drawing/2014/main" id="{08ED96FC-4A04-616E-2971-F830306E348D}"/>
              </a:ext>
            </a:extLst>
          </p:cNvPr>
          <p:cNvSpPr/>
          <p:nvPr/>
        </p:nvSpPr>
        <p:spPr>
          <a:xfrm>
            <a:off x="10204101" y="1895475"/>
            <a:ext cx="1552470" cy="1335070"/>
          </a:xfrm>
          <a:prstGeom prst="roundRect">
            <a:avLst>
              <a:gd name="adj" fmla="val 3119"/>
            </a:avLst>
          </a:prstGeom>
          <a:ln>
            <a:noFill/>
          </a:ln>
          <a:effectLst>
            <a:outerShdw blurRad="127000" sx="102000" sy="102000" algn="ctr" rotWithShape="0">
              <a:srgbClr val="E31D1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平行四边形 4">
            <a:extLst>
              <a:ext uri="{FF2B5EF4-FFF2-40B4-BE49-F238E27FC236}">
                <a16:creationId xmlns:a16="http://schemas.microsoft.com/office/drawing/2014/main" id="{B3EA90E6-73DB-B4FB-B0CA-94D24CD302F4}"/>
              </a:ext>
            </a:extLst>
          </p:cNvPr>
          <p:cNvSpPr/>
          <p:nvPr/>
        </p:nvSpPr>
        <p:spPr>
          <a:xfrm>
            <a:off x="5640323" y="703896"/>
            <a:ext cx="1216152" cy="157164"/>
          </a:xfrm>
          <a:prstGeom prst="parallelogram">
            <a:avLst/>
          </a:prstGeom>
          <a:gradFill>
            <a:gsLst>
              <a:gs pos="0">
                <a:srgbClr val="E31D19"/>
              </a:gs>
              <a:gs pos="100000">
                <a:srgbClr val="E31D19">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平行四边形 5">
            <a:extLst>
              <a:ext uri="{FF2B5EF4-FFF2-40B4-BE49-F238E27FC236}">
                <a16:creationId xmlns:a16="http://schemas.microsoft.com/office/drawing/2014/main" id="{4F8A04AE-C2AC-0A12-7FEF-23D1D07B9629}"/>
              </a:ext>
            </a:extLst>
          </p:cNvPr>
          <p:cNvSpPr/>
          <p:nvPr/>
        </p:nvSpPr>
        <p:spPr>
          <a:xfrm>
            <a:off x="4738688" y="1117757"/>
            <a:ext cx="2791681" cy="157164"/>
          </a:xfrm>
          <a:prstGeom prst="parallelogram">
            <a:avLst/>
          </a:prstGeom>
          <a:gradFill>
            <a:gsLst>
              <a:gs pos="0">
                <a:srgbClr val="E31D19"/>
              </a:gs>
              <a:gs pos="100000">
                <a:srgbClr val="E31D19">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022B8CD1-7BBB-4524-32E6-97E874AB3C40}"/>
              </a:ext>
            </a:extLst>
          </p:cNvPr>
          <p:cNvSpPr txBox="1"/>
          <p:nvPr/>
        </p:nvSpPr>
        <p:spPr>
          <a:xfrm>
            <a:off x="2559357" y="782478"/>
            <a:ext cx="7454285" cy="492443"/>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2600" dirty="0">
                <a:gradFill>
                  <a:gsLst>
                    <a:gs pos="0">
                      <a:schemeClr val="tx1">
                        <a:lumMod val="50000"/>
                        <a:lumOff val="50000"/>
                      </a:schemeClr>
                    </a:gs>
                    <a:gs pos="100000">
                      <a:schemeClr val="tx1"/>
                    </a:gs>
                  </a:gsLst>
                  <a:lin ang="5400000" scaled="0"/>
                </a:gradFill>
                <a:latin typeface="OPPOSans B" panose="00020600040101010101" pitchFamily="18" charset="-122"/>
                <a:ea typeface="OPPOSans B" panose="00020600040101010101" pitchFamily="18" charset="-122"/>
                <a:cs typeface="OPPOSans B" panose="00020600040101010101" pitchFamily="18" charset="-122"/>
              </a:rPr>
              <a:t>oCPX</a:t>
            </a:r>
            <a:r>
              <a:rPr lang="zh-CN" altLang="en-US" sz="2600" dirty="0">
                <a:gradFill>
                  <a:gsLst>
                    <a:gs pos="0">
                      <a:schemeClr val="tx1">
                        <a:lumMod val="50000"/>
                        <a:lumOff val="50000"/>
                      </a:schemeClr>
                    </a:gs>
                    <a:gs pos="100000">
                      <a:schemeClr val="tx1"/>
                    </a:gs>
                  </a:gsLst>
                  <a:lin ang="5400000" scaled="0"/>
                </a:gradFill>
                <a:latin typeface="OPPOSans B" panose="00020600040101010101" pitchFamily="18" charset="-122"/>
                <a:ea typeface="OPPOSans B" panose="00020600040101010101" pitchFamily="18" charset="-122"/>
                <a:cs typeface="OPPOSans B" panose="00020600040101010101" pitchFamily="18" charset="-122"/>
              </a:rPr>
              <a:t>基于转化目标出价，算法确保转化目标达成</a:t>
            </a:r>
            <a:endParaRPr lang="en-US" sz="2600" dirty="0">
              <a:gradFill>
                <a:gsLst>
                  <a:gs pos="0">
                    <a:schemeClr val="tx1">
                      <a:lumMod val="50000"/>
                      <a:lumOff val="50000"/>
                    </a:schemeClr>
                  </a:gs>
                  <a:gs pos="100000">
                    <a:schemeClr val="tx1"/>
                  </a:gs>
                </a:gsLst>
                <a:lin ang="54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 name="矩形: 圆角 6">
            <a:extLst>
              <a:ext uri="{FF2B5EF4-FFF2-40B4-BE49-F238E27FC236}">
                <a16:creationId xmlns:a16="http://schemas.microsoft.com/office/drawing/2014/main" id="{94CF4154-70ED-752C-C074-58D2594DC5FA}"/>
              </a:ext>
            </a:extLst>
          </p:cNvPr>
          <p:cNvSpPr/>
          <p:nvPr/>
        </p:nvSpPr>
        <p:spPr>
          <a:xfrm>
            <a:off x="1495425" y="1895475"/>
            <a:ext cx="4995863" cy="3810000"/>
          </a:xfrm>
          <a:prstGeom prst="roundRect">
            <a:avLst>
              <a:gd name="adj" fmla="val 1292"/>
            </a:avLst>
          </a:prstGeom>
          <a:solidFill>
            <a:srgbClr val="F9F5F4"/>
          </a:solidFill>
          <a:ln>
            <a:solidFill>
              <a:srgbClr val="C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304E5C40-0286-2309-6C97-65A4F4B1DEC3}"/>
              </a:ext>
            </a:extLst>
          </p:cNvPr>
          <p:cNvSpPr/>
          <p:nvPr/>
        </p:nvSpPr>
        <p:spPr>
          <a:xfrm rot="5400000">
            <a:off x="1897373" y="3361841"/>
            <a:ext cx="3331849" cy="998231"/>
          </a:xfrm>
          <a:prstGeom prst="roundRect">
            <a:avLst>
              <a:gd name="adj" fmla="val 11445"/>
            </a:avLst>
          </a:prstGeom>
          <a:solidFill>
            <a:srgbClr val="F24141"/>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矩形: 圆角 12">
            <a:extLst>
              <a:ext uri="{FF2B5EF4-FFF2-40B4-BE49-F238E27FC236}">
                <a16:creationId xmlns:a16="http://schemas.microsoft.com/office/drawing/2014/main" id="{4CACE35F-34E3-2CDD-4674-9EF484F67874}"/>
              </a:ext>
            </a:extLst>
          </p:cNvPr>
          <p:cNvSpPr/>
          <p:nvPr/>
        </p:nvSpPr>
        <p:spPr>
          <a:xfrm>
            <a:off x="4611995" y="2195032"/>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DF9373A4-A253-7185-8E60-C980BD035129}"/>
              </a:ext>
            </a:extLst>
          </p:cNvPr>
          <p:cNvSpPr/>
          <p:nvPr/>
        </p:nvSpPr>
        <p:spPr>
          <a:xfrm>
            <a:off x="4611995" y="3063555"/>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47B1CE25-CD60-8B8A-02FA-524D2AA3DAF0}"/>
              </a:ext>
            </a:extLst>
          </p:cNvPr>
          <p:cNvSpPr/>
          <p:nvPr/>
        </p:nvSpPr>
        <p:spPr>
          <a:xfrm>
            <a:off x="4611995" y="3932078"/>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11791F32-2B90-02B3-22EF-FFB3C72B03F7}"/>
              </a:ext>
            </a:extLst>
          </p:cNvPr>
          <p:cNvSpPr/>
          <p:nvPr/>
        </p:nvSpPr>
        <p:spPr>
          <a:xfrm>
            <a:off x="4611995" y="4800600"/>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40FE8332-9A34-439E-40CA-B6E43245220A}"/>
              </a:ext>
            </a:extLst>
          </p:cNvPr>
          <p:cNvSpPr/>
          <p:nvPr/>
        </p:nvSpPr>
        <p:spPr>
          <a:xfrm>
            <a:off x="8160057" y="2195032"/>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47BF1E5C-FD2E-61F5-0B52-B40C283E0BEE}"/>
              </a:ext>
            </a:extLst>
          </p:cNvPr>
          <p:cNvSpPr/>
          <p:nvPr/>
        </p:nvSpPr>
        <p:spPr>
          <a:xfrm>
            <a:off x="8160057" y="3063555"/>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01DC8C8F-283F-612E-2F7D-C3DDBBAAA4DC}"/>
              </a:ext>
            </a:extLst>
          </p:cNvPr>
          <p:cNvSpPr/>
          <p:nvPr/>
        </p:nvSpPr>
        <p:spPr>
          <a:xfrm>
            <a:off x="8160057" y="3932078"/>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圆角 19">
            <a:extLst>
              <a:ext uri="{FF2B5EF4-FFF2-40B4-BE49-F238E27FC236}">
                <a16:creationId xmlns:a16="http://schemas.microsoft.com/office/drawing/2014/main" id="{2051CAD0-8CDB-B145-BA3C-BD93C7D5E1AD}"/>
              </a:ext>
            </a:extLst>
          </p:cNvPr>
          <p:cNvSpPr/>
          <p:nvPr/>
        </p:nvSpPr>
        <p:spPr>
          <a:xfrm>
            <a:off x="8160057" y="4800600"/>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B1A94C77-FBA2-0304-36D8-7161D0CBE6C0}"/>
              </a:ext>
            </a:extLst>
          </p:cNvPr>
          <p:cNvSpPr/>
          <p:nvPr/>
        </p:nvSpPr>
        <p:spPr>
          <a:xfrm>
            <a:off x="6772589" y="1895475"/>
            <a:ext cx="3196270" cy="3810000"/>
          </a:xfrm>
          <a:prstGeom prst="roundRect">
            <a:avLst>
              <a:gd name="adj" fmla="val 1292"/>
            </a:avLst>
          </a:prstGeom>
          <a:solidFill>
            <a:srgbClr val="F9F5F4"/>
          </a:solidFill>
          <a:ln>
            <a:solidFill>
              <a:srgbClr val="C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26136F78-5B18-4B7C-0607-1798A0EE746B}"/>
              </a:ext>
            </a:extLst>
          </p:cNvPr>
          <p:cNvSpPr/>
          <p:nvPr/>
        </p:nvSpPr>
        <p:spPr>
          <a:xfrm>
            <a:off x="10204101" y="1895475"/>
            <a:ext cx="1552470" cy="1335070"/>
          </a:xfrm>
          <a:prstGeom prst="roundRect">
            <a:avLst>
              <a:gd name="adj" fmla="val 3119"/>
            </a:avLst>
          </a:prstGeom>
          <a:gradFill>
            <a:gsLst>
              <a:gs pos="0">
                <a:srgbClr val="E31D19">
                  <a:alpha val="35000"/>
                </a:srgbClr>
              </a:gs>
              <a:gs pos="100000">
                <a:schemeClr val="bg1">
                  <a:alpha val="50000"/>
                </a:schemeClr>
              </a:gs>
            </a:gsLst>
            <a:lin ang="5400000" scaled="0"/>
          </a:gradFill>
          <a:ln>
            <a:gradFill>
              <a:gsLst>
                <a:gs pos="0">
                  <a:srgbClr val="E31D19"/>
                </a:gs>
                <a:gs pos="100000">
                  <a:srgbClr val="F24141">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矩形: 圆角 26">
            <a:extLst>
              <a:ext uri="{FF2B5EF4-FFF2-40B4-BE49-F238E27FC236}">
                <a16:creationId xmlns:a16="http://schemas.microsoft.com/office/drawing/2014/main" id="{B89E10C8-740F-E0A7-2A98-22BF7861210B}"/>
              </a:ext>
            </a:extLst>
          </p:cNvPr>
          <p:cNvSpPr/>
          <p:nvPr/>
        </p:nvSpPr>
        <p:spPr>
          <a:xfrm>
            <a:off x="10204101" y="3429000"/>
            <a:ext cx="1552470" cy="1335070"/>
          </a:xfrm>
          <a:prstGeom prst="roundRect">
            <a:avLst>
              <a:gd name="adj" fmla="val 3119"/>
            </a:avLst>
          </a:prstGeom>
          <a:ln>
            <a:noFill/>
          </a:ln>
          <a:effectLst>
            <a:outerShdw blurRad="127000" sx="102000" sy="102000" algn="ctr" rotWithShape="0">
              <a:srgbClr val="E31D1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ECC27AA4-F2E6-8200-36D7-33F65877E656}"/>
              </a:ext>
            </a:extLst>
          </p:cNvPr>
          <p:cNvSpPr/>
          <p:nvPr/>
        </p:nvSpPr>
        <p:spPr>
          <a:xfrm>
            <a:off x="10204101" y="3429000"/>
            <a:ext cx="1552470" cy="1335070"/>
          </a:xfrm>
          <a:prstGeom prst="roundRect">
            <a:avLst>
              <a:gd name="adj" fmla="val 3119"/>
            </a:avLst>
          </a:prstGeom>
          <a:gradFill>
            <a:gsLst>
              <a:gs pos="0">
                <a:srgbClr val="E31D19">
                  <a:alpha val="35000"/>
                </a:srgbClr>
              </a:gs>
              <a:gs pos="100000">
                <a:schemeClr val="bg1">
                  <a:alpha val="50000"/>
                </a:schemeClr>
              </a:gs>
            </a:gsLst>
            <a:lin ang="5400000" scaled="0"/>
          </a:gradFill>
          <a:ln>
            <a:gradFill>
              <a:gsLst>
                <a:gs pos="0">
                  <a:srgbClr val="E31D19"/>
                </a:gs>
                <a:gs pos="100000">
                  <a:srgbClr val="F24141">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2DA70696-AB58-EC14-BE99-B12974F2B100}"/>
              </a:ext>
            </a:extLst>
          </p:cNvPr>
          <p:cNvSpPr/>
          <p:nvPr/>
        </p:nvSpPr>
        <p:spPr>
          <a:xfrm rot="5400000">
            <a:off x="441445" y="3461454"/>
            <a:ext cx="742040" cy="742040"/>
          </a:xfrm>
          <a:prstGeom prst="ellipse">
            <a:avLst/>
          </a:prstGeom>
          <a:solidFill>
            <a:srgbClr val="F24141"/>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图形 30">
            <a:extLst>
              <a:ext uri="{FF2B5EF4-FFF2-40B4-BE49-F238E27FC236}">
                <a16:creationId xmlns:a16="http://schemas.microsoft.com/office/drawing/2014/main" id="{E412E69C-E66F-C28F-C252-25285FF34C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140" y="3665149"/>
            <a:ext cx="334651" cy="334651"/>
          </a:xfrm>
          <a:prstGeom prst="rect">
            <a:avLst/>
          </a:prstGeom>
        </p:spPr>
      </p:pic>
      <p:sp>
        <p:nvSpPr>
          <p:cNvPr id="33" name="箭头: 下 32">
            <a:extLst>
              <a:ext uri="{FF2B5EF4-FFF2-40B4-BE49-F238E27FC236}">
                <a16:creationId xmlns:a16="http://schemas.microsoft.com/office/drawing/2014/main" id="{147A9B4C-902B-D85E-4B03-2D9D3EB58FDB}"/>
              </a:ext>
            </a:extLst>
          </p:cNvPr>
          <p:cNvSpPr/>
          <p:nvPr/>
        </p:nvSpPr>
        <p:spPr>
          <a:xfrm rot="16200000">
            <a:off x="1113421" y="3582443"/>
            <a:ext cx="563858" cy="557026"/>
          </a:xfrm>
          <a:prstGeom prst="downArrow">
            <a:avLst>
              <a:gd name="adj1" fmla="val 50000"/>
              <a:gd name="adj2" fmla="val 61112"/>
            </a:avLst>
          </a:prstGeom>
          <a:gradFill>
            <a:gsLst>
              <a:gs pos="0">
                <a:srgbClr val="F24141">
                  <a:alpha val="1000"/>
                </a:srgbClr>
              </a:gs>
              <a:gs pos="7700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箭头: 下 33">
            <a:extLst>
              <a:ext uri="{FF2B5EF4-FFF2-40B4-BE49-F238E27FC236}">
                <a16:creationId xmlns:a16="http://schemas.microsoft.com/office/drawing/2014/main" id="{ED7DB586-2122-F9E2-D11B-261359E2E8DA}"/>
              </a:ext>
            </a:extLst>
          </p:cNvPr>
          <p:cNvSpPr/>
          <p:nvPr/>
        </p:nvSpPr>
        <p:spPr>
          <a:xfrm rot="16200000">
            <a:off x="2468378" y="3582443"/>
            <a:ext cx="563858" cy="557026"/>
          </a:xfrm>
          <a:prstGeom prst="downArrow">
            <a:avLst>
              <a:gd name="adj1" fmla="val 50000"/>
              <a:gd name="adj2" fmla="val 61112"/>
            </a:avLst>
          </a:prstGeom>
          <a:gradFill>
            <a:gsLst>
              <a:gs pos="0">
                <a:srgbClr val="F24141">
                  <a:alpha val="1000"/>
                </a:srgbClr>
              </a:gs>
              <a:gs pos="7700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箭头: 下 34">
            <a:extLst>
              <a:ext uri="{FF2B5EF4-FFF2-40B4-BE49-F238E27FC236}">
                <a16:creationId xmlns:a16="http://schemas.microsoft.com/office/drawing/2014/main" id="{80923F10-0B27-7A13-B782-72761B08EC25}"/>
              </a:ext>
            </a:extLst>
          </p:cNvPr>
          <p:cNvSpPr/>
          <p:nvPr/>
        </p:nvSpPr>
        <p:spPr>
          <a:xfrm rot="16200000">
            <a:off x="6205637" y="3582443"/>
            <a:ext cx="563858" cy="557026"/>
          </a:xfrm>
          <a:prstGeom prst="downArrow">
            <a:avLst>
              <a:gd name="adj1" fmla="val 50000"/>
              <a:gd name="adj2" fmla="val 61112"/>
            </a:avLst>
          </a:prstGeom>
          <a:gradFill>
            <a:gsLst>
              <a:gs pos="0">
                <a:srgbClr val="F24141">
                  <a:alpha val="1000"/>
                </a:srgbClr>
              </a:gs>
              <a:gs pos="7700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图形 36">
            <a:extLst>
              <a:ext uri="{FF2B5EF4-FFF2-40B4-BE49-F238E27FC236}">
                <a16:creationId xmlns:a16="http://schemas.microsoft.com/office/drawing/2014/main" id="{E42B32A9-205D-F128-6BD7-A5F032CB1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0291" y="2195032"/>
            <a:ext cx="702000" cy="702000"/>
          </a:xfrm>
          <a:prstGeom prst="rect">
            <a:avLst/>
          </a:prstGeom>
        </p:spPr>
      </p:pic>
      <p:pic>
        <p:nvPicPr>
          <p:cNvPr id="39" name="图形 38">
            <a:extLst>
              <a:ext uri="{FF2B5EF4-FFF2-40B4-BE49-F238E27FC236}">
                <a16:creationId xmlns:a16="http://schemas.microsoft.com/office/drawing/2014/main" id="{7DEAEC46-185A-C720-9509-A8A5E5B960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0291" y="3066252"/>
            <a:ext cx="702000" cy="702000"/>
          </a:xfrm>
          <a:prstGeom prst="rect">
            <a:avLst/>
          </a:prstGeom>
        </p:spPr>
      </p:pic>
      <p:pic>
        <p:nvPicPr>
          <p:cNvPr id="41" name="图形 40">
            <a:extLst>
              <a:ext uri="{FF2B5EF4-FFF2-40B4-BE49-F238E27FC236}">
                <a16:creationId xmlns:a16="http://schemas.microsoft.com/office/drawing/2014/main" id="{68679175-2A08-3D00-31F3-3D55F124E0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0291" y="3937472"/>
            <a:ext cx="702000" cy="702000"/>
          </a:xfrm>
          <a:prstGeom prst="rect">
            <a:avLst/>
          </a:prstGeom>
        </p:spPr>
      </p:pic>
      <p:pic>
        <p:nvPicPr>
          <p:cNvPr id="43" name="图形 42">
            <a:extLst>
              <a:ext uri="{FF2B5EF4-FFF2-40B4-BE49-F238E27FC236}">
                <a16:creationId xmlns:a16="http://schemas.microsoft.com/office/drawing/2014/main" id="{B624A0F2-245B-80D2-898A-7875E84836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0291" y="4808693"/>
            <a:ext cx="702000" cy="702000"/>
          </a:xfrm>
          <a:prstGeom prst="rect">
            <a:avLst/>
          </a:prstGeom>
        </p:spPr>
      </p:pic>
      <p:pic>
        <p:nvPicPr>
          <p:cNvPr id="44" name="图形 43">
            <a:extLst>
              <a:ext uri="{FF2B5EF4-FFF2-40B4-BE49-F238E27FC236}">
                <a16:creationId xmlns:a16="http://schemas.microsoft.com/office/drawing/2014/main" id="{D32E9AEC-E741-42D1-3656-5440C2003C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6577" y="2195032"/>
            <a:ext cx="702000" cy="702000"/>
          </a:xfrm>
          <a:prstGeom prst="rect">
            <a:avLst/>
          </a:prstGeom>
        </p:spPr>
      </p:pic>
      <p:pic>
        <p:nvPicPr>
          <p:cNvPr id="45" name="图形 44">
            <a:extLst>
              <a:ext uri="{FF2B5EF4-FFF2-40B4-BE49-F238E27FC236}">
                <a16:creationId xmlns:a16="http://schemas.microsoft.com/office/drawing/2014/main" id="{40F1B403-BEC7-BA46-4FD3-18018B71A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6577" y="3066252"/>
            <a:ext cx="702000" cy="702000"/>
          </a:xfrm>
          <a:prstGeom prst="rect">
            <a:avLst/>
          </a:prstGeom>
        </p:spPr>
      </p:pic>
      <p:pic>
        <p:nvPicPr>
          <p:cNvPr id="46" name="图形 45">
            <a:extLst>
              <a:ext uri="{FF2B5EF4-FFF2-40B4-BE49-F238E27FC236}">
                <a16:creationId xmlns:a16="http://schemas.microsoft.com/office/drawing/2014/main" id="{0FCEF7FF-F92F-C152-EEB8-80699FFA4B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46577" y="3937472"/>
            <a:ext cx="702000" cy="702000"/>
          </a:xfrm>
          <a:prstGeom prst="rect">
            <a:avLst/>
          </a:prstGeom>
        </p:spPr>
      </p:pic>
      <p:pic>
        <p:nvPicPr>
          <p:cNvPr id="47" name="图形 46">
            <a:extLst>
              <a:ext uri="{FF2B5EF4-FFF2-40B4-BE49-F238E27FC236}">
                <a16:creationId xmlns:a16="http://schemas.microsoft.com/office/drawing/2014/main" id="{FEE366B1-AA49-E5F6-6025-59A0EEE0C9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6577" y="4808693"/>
            <a:ext cx="702000" cy="702000"/>
          </a:xfrm>
          <a:prstGeom prst="rect">
            <a:avLst/>
          </a:prstGeom>
        </p:spPr>
      </p:pic>
      <p:sp>
        <p:nvSpPr>
          <p:cNvPr id="52" name="矩形: 圆角 51">
            <a:extLst>
              <a:ext uri="{FF2B5EF4-FFF2-40B4-BE49-F238E27FC236}">
                <a16:creationId xmlns:a16="http://schemas.microsoft.com/office/drawing/2014/main" id="{1F14F667-A64D-16ED-9101-B8121765965C}"/>
              </a:ext>
            </a:extLst>
          </p:cNvPr>
          <p:cNvSpPr/>
          <p:nvPr/>
        </p:nvSpPr>
        <p:spPr>
          <a:xfrm>
            <a:off x="8145316" y="2195032"/>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圆角 52">
            <a:extLst>
              <a:ext uri="{FF2B5EF4-FFF2-40B4-BE49-F238E27FC236}">
                <a16:creationId xmlns:a16="http://schemas.microsoft.com/office/drawing/2014/main" id="{5542BA44-2A90-D5DD-A38D-E2810CA07E1A}"/>
              </a:ext>
            </a:extLst>
          </p:cNvPr>
          <p:cNvSpPr/>
          <p:nvPr/>
        </p:nvSpPr>
        <p:spPr>
          <a:xfrm>
            <a:off x="8145316" y="3063555"/>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矩形: 圆角 53">
            <a:extLst>
              <a:ext uri="{FF2B5EF4-FFF2-40B4-BE49-F238E27FC236}">
                <a16:creationId xmlns:a16="http://schemas.microsoft.com/office/drawing/2014/main" id="{1E6C7593-19CA-D6FC-4E4F-9B5622711BA2}"/>
              </a:ext>
            </a:extLst>
          </p:cNvPr>
          <p:cNvSpPr/>
          <p:nvPr/>
        </p:nvSpPr>
        <p:spPr>
          <a:xfrm>
            <a:off x="8145316" y="3932078"/>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圆角 54">
            <a:extLst>
              <a:ext uri="{FF2B5EF4-FFF2-40B4-BE49-F238E27FC236}">
                <a16:creationId xmlns:a16="http://schemas.microsoft.com/office/drawing/2014/main" id="{31C64D46-A3B7-D943-1DCE-7DBD857566A7}"/>
              </a:ext>
            </a:extLst>
          </p:cNvPr>
          <p:cNvSpPr/>
          <p:nvPr/>
        </p:nvSpPr>
        <p:spPr>
          <a:xfrm>
            <a:off x="8145316" y="4800600"/>
            <a:ext cx="1536822" cy="710093"/>
          </a:xfrm>
          <a:prstGeom prst="roundRect">
            <a:avLst>
              <a:gd name="adj" fmla="val 6488"/>
            </a:avLst>
          </a:prstGeom>
          <a:solidFill>
            <a:srgbClr val="FBFBFB"/>
          </a:solidFill>
          <a:ln w="50800">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图形 55">
            <a:extLst>
              <a:ext uri="{FF2B5EF4-FFF2-40B4-BE49-F238E27FC236}">
                <a16:creationId xmlns:a16="http://schemas.microsoft.com/office/drawing/2014/main" id="{3162221B-1DE2-81ED-66B2-42EB4CF13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9898" y="2195032"/>
            <a:ext cx="702000" cy="702000"/>
          </a:xfrm>
          <a:prstGeom prst="rect">
            <a:avLst/>
          </a:prstGeom>
        </p:spPr>
      </p:pic>
      <p:pic>
        <p:nvPicPr>
          <p:cNvPr id="57" name="图形 56">
            <a:extLst>
              <a:ext uri="{FF2B5EF4-FFF2-40B4-BE49-F238E27FC236}">
                <a16:creationId xmlns:a16="http://schemas.microsoft.com/office/drawing/2014/main" id="{5BF8CC20-4230-28DC-9D27-BC474CE23D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79898" y="3066252"/>
            <a:ext cx="702000" cy="702000"/>
          </a:xfrm>
          <a:prstGeom prst="rect">
            <a:avLst/>
          </a:prstGeom>
        </p:spPr>
      </p:pic>
      <p:pic>
        <p:nvPicPr>
          <p:cNvPr id="58" name="图形 57">
            <a:extLst>
              <a:ext uri="{FF2B5EF4-FFF2-40B4-BE49-F238E27FC236}">
                <a16:creationId xmlns:a16="http://schemas.microsoft.com/office/drawing/2014/main" id="{BB5D7F69-0393-0CB0-3267-F987B40571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9898" y="3937472"/>
            <a:ext cx="702000" cy="702000"/>
          </a:xfrm>
          <a:prstGeom prst="rect">
            <a:avLst/>
          </a:prstGeom>
        </p:spPr>
      </p:pic>
      <p:pic>
        <p:nvPicPr>
          <p:cNvPr id="59" name="图形 58">
            <a:extLst>
              <a:ext uri="{FF2B5EF4-FFF2-40B4-BE49-F238E27FC236}">
                <a16:creationId xmlns:a16="http://schemas.microsoft.com/office/drawing/2014/main" id="{4E2F3D6E-EA63-A646-918D-44881C04D2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9898" y="4808693"/>
            <a:ext cx="702000" cy="702000"/>
          </a:xfrm>
          <a:prstGeom prst="rect">
            <a:avLst/>
          </a:prstGeom>
        </p:spPr>
      </p:pic>
      <p:sp>
        <p:nvSpPr>
          <p:cNvPr id="60" name="文本框 59">
            <a:extLst>
              <a:ext uri="{FF2B5EF4-FFF2-40B4-BE49-F238E27FC236}">
                <a16:creationId xmlns:a16="http://schemas.microsoft.com/office/drawing/2014/main" id="{006A7076-5FE0-B0CA-5D40-150C2142E8A8}"/>
              </a:ext>
            </a:extLst>
          </p:cNvPr>
          <p:cNvSpPr txBox="1"/>
          <p:nvPr/>
        </p:nvSpPr>
        <p:spPr>
          <a:xfrm>
            <a:off x="402271" y="4346580"/>
            <a:ext cx="800219"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B" panose="00020600040101010101" pitchFamily="18" charset="-122"/>
                <a:ea typeface="OPPOSans B" panose="00020600040101010101" pitchFamily="18" charset="-122"/>
                <a:cs typeface="OPPOSans B" panose="00020600040101010101" pitchFamily="18" charset="-122"/>
              </a:rPr>
              <a:t>用户群体</a:t>
            </a:r>
            <a:endParaRPr lang="en-US" sz="1200" dirty="0">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61" name="文本框 60">
            <a:extLst>
              <a:ext uri="{FF2B5EF4-FFF2-40B4-BE49-F238E27FC236}">
                <a16:creationId xmlns:a16="http://schemas.microsoft.com/office/drawing/2014/main" id="{CCFBD001-0F68-45F8-E791-D1040E00C905}"/>
              </a:ext>
            </a:extLst>
          </p:cNvPr>
          <p:cNvSpPr txBox="1"/>
          <p:nvPr/>
        </p:nvSpPr>
        <p:spPr>
          <a:xfrm>
            <a:off x="5010065" y="2313142"/>
            <a:ext cx="607860"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低转化</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文本框 61">
            <a:extLst>
              <a:ext uri="{FF2B5EF4-FFF2-40B4-BE49-F238E27FC236}">
                <a16:creationId xmlns:a16="http://schemas.microsoft.com/office/drawing/2014/main" id="{7095E4BF-10D5-5E76-CEBD-1AF2AC8FEF70}"/>
              </a:ext>
            </a:extLst>
          </p:cNvPr>
          <p:cNvSpPr txBox="1"/>
          <p:nvPr/>
        </p:nvSpPr>
        <p:spPr>
          <a:xfrm>
            <a:off x="3147160" y="2527565"/>
            <a:ext cx="832279"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oCPX</a:t>
            </a:r>
            <a:endParaRPr 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64" name="直接连接符 63">
            <a:extLst>
              <a:ext uri="{FF2B5EF4-FFF2-40B4-BE49-F238E27FC236}">
                <a16:creationId xmlns:a16="http://schemas.microsoft.com/office/drawing/2014/main" id="{ECD3DAEF-02F1-829F-499F-22CAEED5EE3F}"/>
              </a:ext>
            </a:extLst>
          </p:cNvPr>
          <p:cNvCxnSpPr/>
          <p:nvPr/>
        </p:nvCxnSpPr>
        <p:spPr>
          <a:xfrm>
            <a:off x="3064182" y="3151802"/>
            <a:ext cx="99823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D7B95756-C758-B11F-EB4D-BF290EA32367}"/>
              </a:ext>
            </a:extLst>
          </p:cNvPr>
          <p:cNvSpPr txBox="1"/>
          <p:nvPr/>
        </p:nvSpPr>
        <p:spPr>
          <a:xfrm>
            <a:off x="3096813" y="3429810"/>
            <a:ext cx="932970" cy="1517403"/>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lnSpc>
                <a:spcPct val="130000"/>
              </a:lnSpc>
            </a:pPr>
            <a:r>
              <a:rPr lang="zh-CN" alt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考虑转化价值成本的智能出价设置目标转化成本</a:t>
            </a:r>
            <a:r>
              <a:rPr lang="en-US" altLang="zh-CN"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30</a:t>
            </a:r>
            <a:r>
              <a:rPr lang="zh-CN" alt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元</a:t>
            </a:r>
            <a:endParaRPr 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BB34AA4F-842E-6DF4-991C-0BB1DB74E2F9}"/>
              </a:ext>
            </a:extLst>
          </p:cNvPr>
          <p:cNvSpPr txBox="1"/>
          <p:nvPr/>
        </p:nvSpPr>
        <p:spPr>
          <a:xfrm>
            <a:off x="5010065" y="2546032"/>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出价</a:t>
            </a:r>
            <a:r>
              <a:rPr lang="en-US" altLang="zh-CN" sz="1200" dirty="0">
                <a:effectLst/>
                <a:latin typeface="OPPOSans M" panose="00020600040101010101" pitchFamily="18" charset="-122"/>
                <a:ea typeface="OPPOSans M" panose="00020600040101010101" pitchFamily="18" charset="-122"/>
                <a:cs typeface="OPPOSans M" panose="00020600040101010101" pitchFamily="18" charset="-122"/>
              </a:rPr>
              <a:t>0.3</a:t>
            </a: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元</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CD811835-8DE8-FE9E-8F06-9D08A76E55C0}"/>
              </a:ext>
            </a:extLst>
          </p:cNvPr>
          <p:cNvSpPr txBox="1"/>
          <p:nvPr/>
        </p:nvSpPr>
        <p:spPr>
          <a:xfrm>
            <a:off x="5010065" y="3181975"/>
            <a:ext cx="607860"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低转化</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A49E3736-8635-6124-E21E-139CF87DA93A}"/>
              </a:ext>
            </a:extLst>
          </p:cNvPr>
          <p:cNvSpPr txBox="1"/>
          <p:nvPr/>
        </p:nvSpPr>
        <p:spPr>
          <a:xfrm>
            <a:off x="5010065" y="3414865"/>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出价</a:t>
            </a:r>
            <a:r>
              <a:rPr lang="en-US" altLang="zh-CN" sz="1200" dirty="0">
                <a:effectLst/>
                <a:latin typeface="OPPOSans M" panose="00020600040101010101" pitchFamily="18" charset="-122"/>
                <a:ea typeface="OPPOSans M" panose="00020600040101010101" pitchFamily="18" charset="-122"/>
                <a:cs typeface="OPPOSans M" panose="00020600040101010101" pitchFamily="18" charset="-122"/>
              </a:rPr>
              <a:t>0.3</a:t>
            </a: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元</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A3B2D116-7BC9-D409-773A-5BFCD58A3BB3}"/>
              </a:ext>
            </a:extLst>
          </p:cNvPr>
          <p:cNvSpPr txBox="1"/>
          <p:nvPr/>
        </p:nvSpPr>
        <p:spPr>
          <a:xfrm>
            <a:off x="5010065" y="4049524"/>
            <a:ext cx="607859"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高转化</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71" name="文本框 70">
            <a:extLst>
              <a:ext uri="{FF2B5EF4-FFF2-40B4-BE49-F238E27FC236}">
                <a16:creationId xmlns:a16="http://schemas.microsoft.com/office/drawing/2014/main" id="{3DA71FFA-FA41-63EF-6050-3B1BBA998A46}"/>
              </a:ext>
            </a:extLst>
          </p:cNvPr>
          <p:cNvSpPr txBox="1"/>
          <p:nvPr/>
        </p:nvSpPr>
        <p:spPr>
          <a:xfrm>
            <a:off x="5010065" y="4282414"/>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出价</a:t>
            </a:r>
            <a:r>
              <a:rPr lang="en-US" altLang="zh-CN" sz="1200" dirty="0">
                <a:effectLst/>
                <a:latin typeface="OPPOSans M" panose="00020600040101010101" pitchFamily="18" charset="-122"/>
                <a:ea typeface="OPPOSans M" panose="00020600040101010101" pitchFamily="18" charset="-122"/>
                <a:cs typeface="OPPOSans M" panose="00020600040101010101" pitchFamily="18" charset="-122"/>
              </a:rPr>
              <a:t>11.1</a:t>
            </a: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元</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文本框 71">
            <a:extLst>
              <a:ext uri="{FF2B5EF4-FFF2-40B4-BE49-F238E27FC236}">
                <a16:creationId xmlns:a16="http://schemas.microsoft.com/office/drawing/2014/main" id="{07EF0037-38BC-F364-96BA-81B7571906A6}"/>
              </a:ext>
            </a:extLst>
          </p:cNvPr>
          <p:cNvSpPr txBox="1"/>
          <p:nvPr/>
        </p:nvSpPr>
        <p:spPr>
          <a:xfrm>
            <a:off x="5010065" y="4896625"/>
            <a:ext cx="607859"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高转化</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73" name="文本框 72">
            <a:extLst>
              <a:ext uri="{FF2B5EF4-FFF2-40B4-BE49-F238E27FC236}">
                <a16:creationId xmlns:a16="http://schemas.microsoft.com/office/drawing/2014/main" id="{0187ECEA-3C78-D5F6-2682-6BD3233D5364}"/>
              </a:ext>
            </a:extLst>
          </p:cNvPr>
          <p:cNvSpPr txBox="1"/>
          <p:nvPr/>
        </p:nvSpPr>
        <p:spPr>
          <a:xfrm>
            <a:off x="5010065" y="5129515"/>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出价</a:t>
            </a:r>
            <a:r>
              <a:rPr lang="en-US" altLang="zh-CN" sz="1200" dirty="0">
                <a:effectLst/>
                <a:latin typeface="OPPOSans M" panose="00020600040101010101" pitchFamily="18" charset="-122"/>
                <a:ea typeface="OPPOSans M" panose="00020600040101010101" pitchFamily="18" charset="-122"/>
                <a:cs typeface="OPPOSans M" panose="00020600040101010101" pitchFamily="18" charset="-122"/>
              </a:rPr>
              <a:t>1.3</a:t>
            </a: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元</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8989C4B6-CCE7-B93C-D8F7-AC2C37EB57E6}"/>
              </a:ext>
            </a:extLst>
          </p:cNvPr>
          <p:cNvSpPr txBox="1"/>
          <p:nvPr/>
        </p:nvSpPr>
        <p:spPr>
          <a:xfrm>
            <a:off x="6821706" y="2424510"/>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未转化</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文本框 74">
            <a:extLst>
              <a:ext uri="{FF2B5EF4-FFF2-40B4-BE49-F238E27FC236}">
                <a16:creationId xmlns:a16="http://schemas.microsoft.com/office/drawing/2014/main" id="{D0491048-1CC0-541F-715F-125B8DA6CDC4}"/>
              </a:ext>
            </a:extLst>
          </p:cNvPr>
          <p:cNvSpPr txBox="1"/>
          <p:nvPr/>
        </p:nvSpPr>
        <p:spPr>
          <a:xfrm>
            <a:off x="6832187" y="3276365"/>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rPr>
              <a:t>转化</a:t>
            </a:r>
            <a:endParaRPr 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76" name="文本框 75">
            <a:extLst>
              <a:ext uri="{FF2B5EF4-FFF2-40B4-BE49-F238E27FC236}">
                <a16:creationId xmlns:a16="http://schemas.microsoft.com/office/drawing/2014/main" id="{07888A28-B315-E491-0F04-E9F25132FD6D}"/>
              </a:ext>
            </a:extLst>
          </p:cNvPr>
          <p:cNvSpPr txBox="1"/>
          <p:nvPr/>
        </p:nvSpPr>
        <p:spPr>
          <a:xfrm>
            <a:off x="6821706" y="4149973"/>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未转化</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EB8DC6F0-4084-AA4D-3AB2-C4EDB891AFF5}"/>
              </a:ext>
            </a:extLst>
          </p:cNvPr>
          <p:cNvSpPr txBox="1"/>
          <p:nvPr/>
        </p:nvSpPr>
        <p:spPr>
          <a:xfrm>
            <a:off x="6832187" y="5021194"/>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rPr>
              <a:t>转化</a:t>
            </a:r>
            <a:endParaRPr 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78" name="文本框 77">
            <a:extLst>
              <a:ext uri="{FF2B5EF4-FFF2-40B4-BE49-F238E27FC236}">
                <a16:creationId xmlns:a16="http://schemas.microsoft.com/office/drawing/2014/main" id="{9DB0004B-B877-4911-012C-9E7B81732F50}"/>
              </a:ext>
            </a:extLst>
          </p:cNvPr>
          <p:cNvSpPr txBox="1"/>
          <p:nvPr/>
        </p:nvSpPr>
        <p:spPr>
          <a:xfrm>
            <a:off x="8477927" y="2313142"/>
            <a:ext cx="46679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CVR</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E84AFE19-35CC-9610-9A3F-9AAFFD493B6A}"/>
              </a:ext>
            </a:extLst>
          </p:cNvPr>
          <p:cNvSpPr txBox="1"/>
          <p:nvPr/>
        </p:nvSpPr>
        <p:spPr>
          <a:xfrm>
            <a:off x="8477927" y="2546032"/>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下次出价</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等腰三角形 79">
            <a:extLst>
              <a:ext uri="{FF2B5EF4-FFF2-40B4-BE49-F238E27FC236}">
                <a16:creationId xmlns:a16="http://schemas.microsoft.com/office/drawing/2014/main" id="{B38BCE59-0C56-B150-706B-F591226D94CE}"/>
              </a:ext>
            </a:extLst>
          </p:cNvPr>
          <p:cNvSpPr/>
          <p:nvPr/>
        </p:nvSpPr>
        <p:spPr>
          <a:xfrm rot="10800000">
            <a:off x="8928468" y="2387278"/>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等腰三角形 80">
            <a:extLst>
              <a:ext uri="{FF2B5EF4-FFF2-40B4-BE49-F238E27FC236}">
                <a16:creationId xmlns:a16="http://schemas.microsoft.com/office/drawing/2014/main" id="{5C914FA2-525A-9581-ECD0-A61854398E25}"/>
              </a:ext>
            </a:extLst>
          </p:cNvPr>
          <p:cNvSpPr/>
          <p:nvPr/>
        </p:nvSpPr>
        <p:spPr>
          <a:xfrm rot="10800000">
            <a:off x="9237629" y="2651659"/>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本框 83">
            <a:extLst>
              <a:ext uri="{FF2B5EF4-FFF2-40B4-BE49-F238E27FC236}">
                <a16:creationId xmlns:a16="http://schemas.microsoft.com/office/drawing/2014/main" id="{36BD44CD-D184-BF7A-E490-75A7D4BB9DD5}"/>
              </a:ext>
            </a:extLst>
          </p:cNvPr>
          <p:cNvSpPr txBox="1"/>
          <p:nvPr/>
        </p:nvSpPr>
        <p:spPr>
          <a:xfrm>
            <a:off x="8477927" y="4042783"/>
            <a:ext cx="46679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CVR</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1A30104E-EA91-1533-66C2-8F700238E6A2}"/>
              </a:ext>
            </a:extLst>
          </p:cNvPr>
          <p:cNvSpPr txBox="1"/>
          <p:nvPr/>
        </p:nvSpPr>
        <p:spPr>
          <a:xfrm>
            <a:off x="8477927" y="4275673"/>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下次出价</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86" name="等腰三角形 85">
            <a:extLst>
              <a:ext uri="{FF2B5EF4-FFF2-40B4-BE49-F238E27FC236}">
                <a16:creationId xmlns:a16="http://schemas.microsoft.com/office/drawing/2014/main" id="{2A37CAE0-FA7A-75EF-632C-D41F2F4618FF}"/>
              </a:ext>
            </a:extLst>
          </p:cNvPr>
          <p:cNvSpPr/>
          <p:nvPr/>
        </p:nvSpPr>
        <p:spPr>
          <a:xfrm rot="10800000">
            <a:off x="8928468" y="4116919"/>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等腰三角形 86">
            <a:extLst>
              <a:ext uri="{FF2B5EF4-FFF2-40B4-BE49-F238E27FC236}">
                <a16:creationId xmlns:a16="http://schemas.microsoft.com/office/drawing/2014/main" id="{BF6AD04E-FEA9-C181-F9F5-73592F72652F}"/>
              </a:ext>
            </a:extLst>
          </p:cNvPr>
          <p:cNvSpPr/>
          <p:nvPr/>
        </p:nvSpPr>
        <p:spPr>
          <a:xfrm rot="10800000">
            <a:off x="9237629" y="4381300"/>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文本框 87">
            <a:extLst>
              <a:ext uri="{FF2B5EF4-FFF2-40B4-BE49-F238E27FC236}">
                <a16:creationId xmlns:a16="http://schemas.microsoft.com/office/drawing/2014/main" id="{FC697646-8FE5-B7A2-7CF0-E32635435274}"/>
              </a:ext>
            </a:extLst>
          </p:cNvPr>
          <p:cNvSpPr txBox="1"/>
          <p:nvPr/>
        </p:nvSpPr>
        <p:spPr>
          <a:xfrm>
            <a:off x="8477927" y="3166491"/>
            <a:ext cx="46679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CVR</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89" name="文本框 88">
            <a:extLst>
              <a:ext uri="{FF2B5EF4-FFF2-40B4-BE49-F238E27FC236}">
                <a16:creationId xmlns:a16="http://schemas.microsoft.com/office/drawing/2014/main" id="{4D24A9BC-5D01-142D-070C-B3997176FEDB}"/>
              </a:ext>
            </a:extLst>
          </p:cNvPr>
          <p:cNvSpPr txBox="1"/>
          <p:nvPr/>
        </p:nvSpPr>
        <p:spPr>
          <a:xfrm>
            <a:off x="8477927" y="3399381"/>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下次出价</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90" name="等腰三角形 89">
            <a:extLst>
              <a:ext uri="{FF2B5EF4-FFF2-40B4-BE49-F238E27FC236}">
                <a16:creationId xmlns:a16="http://schemas.microsoft.com/office/drawing/2014/main" id="{523A2499-E9D6-047E-EA8C-EF3F6713C82A}"/>
              </a:ext>
            </a:extLst>
          </p:cNvPr>
          <p:cNvSpPr/>
          <p:nvPr/>
        </p:nvSpPr>
        <p:spPr>
          <a:xfrm rot="10800000" flipV="1">
            <a:off x="8928468" y="3240627"/>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等腰三角形 90">
            <a:extLst>
              <a:ext uri="{FF2B5EF4-FFF2-40B4-BE49-F238E27FC236}">
                <a16:creationId xmlns:a16="http://schemas.microsoft.com/office/drawing/2014/main" id="{ACF2339A-91BD-EA8A-DECA-01070582BF16}"/>
              </a:ext>
            </a:extLst>
          </p:cNvPr>
          <p:cNvSpPr/>
          <p:nvPr/>
        </p:nvSpPr>
        <p:spPr>
          <a:xfrm rot="10800000" flipV="1">
            <a:off x="9237629" y="3505008"/>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本框 91">
            <a:extLst>
              <a:ext uri="{FF2B5EF4-FFF2-40B4-BE49-F238E27FC236}">
                <a16:creationId xmlns:a16="http://schemas.microsoft.com/office/drawing/2014/main" id="{AAFC7D4E-BA1B-2DF2-BD18-5752B7666AB6}"/>
              </a:ext>
            </a:extLst>
          </p:cNvPr>
          <p:cNvSpPr txBox="1"/>
          <p:nvPr/>
        </p:nvSpPr>
        <p:spPr>
          <a:xfrm>
            <a:off x="8477927" y="4924947"/>
            <a:ext cx="466794" cy="26161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rPr>
              <a:t>CVR</a:t>
            </a:r>
            <a:endParaRPr lang="en-US" sz="1100" dirty="0">
              <a:solidFill>
                <a:schemeClr val="tx1">
                  <a:alpha val="40000"/>
                </a:schemeClr>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93" name="文本框 92">
            <a:extLst>
              <a:ext uri="{FF2B5EF4-FFF2-40B4-BE49-F238E27FC236}">
                <a16:creationId xmlns:a16="http://schemas.microsoft.com/office/drawing/2014/main" id="{3A3ADC15-2230-4A2C-40A5-3AE734FFEA64}"/>
              </a:ext>
            </a:extLst>
          </p:cNvPr>
          <p:cNvSpPr txBox="1"/>
          <p:nvPr/>
        </p:nvSpPr>
        <p:spPr>
          <a:xfrm>
            <a:off x="8477927" y="5157837"/>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下次出价</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等腰三角形 93">
            <a:extLst>
              <a:ext uri="{FF2B5EF4-FFF2-40B4-BE49-F238E27FC236}">
                <a16:creationId xmlns:a16="http://schemas.microsoft.com/office/drawing/2014/main" id="{1AB156F5-B902-7056-CCA5-BA3F997268F9}"/>
              </a:ext>
            </a:extLst>
          </p:cNvPr>
          <p:cNvSpPr/>
          <p:nvPr/>
        </p:nvSpPr>
        <p:spPr>
          <a:xfrm rot="10800000" flipV="1">
            <a:off x="8928468" y="4999083"/>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等腰三角形 94">
            <a:extLst>
              <a:ext uri="{FF2B5EF4-FFF2-40B4-BE49-F238E27FC236}">
                <a16:creationId xmlns:a16="http://schemas.microsoft.com/office/drawing/2014/main" id="{89D7610A-62E3-2DA7-AB32-A09A2947C1D2}"/>
              </a:ext>
            </a:extLst>
          </p:cNvPr>
          <p:cNvSpPr/>
          <p:nvPr/>
        </p:nvSpPr>
        <p:spPr>
          <a:xfrm rot="10800000" flipV="1">
            <a:off x="9237629" y="5263464"/>
            <a:ext cx="120426" cy="99699"/>
          </a:xfrm>
          <a:prstGeom prst="triangle">
            <a:avLst/>
          </a:prstGeom>
          <a:gradFill>
            <a:gsLst>
              <a:gs pos="100000">
                <a:srgbClr val="F24141">
                  <a:alpha val="1000"/>
                </a:srgbClr>
              </a:gs>
              <a:gs pos="0">
                <a:srgbClr val="F2414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本框 95">
            <a:extLst>
              <a:ext uri="{FF2B5EF4-FFF2-40B4-BE49-F238E27FC236}">
                <a16:creationId xmlns:a16="http://schemas.microsoft.com/office/drawing/2014/main" id="{2B93E8DE-F92B-F953-A903-D0E147CCAC20}"/>
              </a:ext>
            </a:extLst>
          </p:cNvPr>
          <p:cNvSpPr txBox="1"/>
          <p:nvPr/>
        </p:nvSpPr>
        <p:spPr>
          <a:xfrm>
            <a:off x="10381766" y="2132585"/>
            <a:ext cx="809838" cy="64633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3600" dirty="0">
                <a:solidFill>
                  <a:srgbClr val="E31D19"/>
                </a:solidFill>
                <a:effectLst/>
                <a:cs typeface="OPPOSans B" panose="00020600040101010101" pitchFamily="18" charset="-122"/>
              </a:rPr>
              <a:t>90</a:t>
            </a:r>
            <a:endParaRPr lang="en-US" sz="3600" dirty="0">
              <a:solidFill>
                <a:srgbClr val="E31D19"/>
              </a:solidFill>
              <a:effectLst/>
              <a:cs typeface="OPPOSans B" panose="00020600040101010101" pitchFamily="18" charset="-122"/>
            </a:endParaRPr>
          </a:p>
        </p:txBody>
      </p:sp>
      <p:sp>
        <p:nvSpPr>
          <p:cNvPr id="97" name="文本框 96">
            <a:extLst>
              <a:ext uri="{FF2B5EF4-FFF2-40B4-BE49-F238E27FC236}">
                <a16:creationId xmlns:a16="http://schemas.microsoft.com/office/drawing/2014/main" id="{DB31BC32-E256-C7A8-EB12-E0E619577DF5}"/>
              </a:ext>
            </a:extLst>
          </p:cNvPr>
          <p:cNvSpPr txBox="1"/>
          <p:nvPr/>
        </p:nvSpPr>
        <p:spPr>
          <a:xfrm>
            <a:off x="11080512" y="2428930"/>
            <a:ext cx="676059"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rPr>
              <a:t>%+</a:t>
            </a:r>
            <a:endParaRPr 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98" name="文本框 97">
            <a:extLst>
              <a:ext uri="{FF2B5EF4-FFF2-40B4-BE49-F238E27FC236}">
                <a16:creationId xmlns:a16="http://schemas.microsoft.com/office/drawing/2014/main" id="{EE7A7961-1C3E-2866-16D6-6CDAAA33F968}"/>
              </a:ext>
            </a:extLst>
          </p:cNvPr>
          <p:cNvSpPr txBox="1"/>
          <p:nvPr/>
        </p:nvSpPr>
        <p:spPr>
          <a:xfrm>
            <a:off x="10513851" y="2746044"/>
            <a:ext cx="932970"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覆盖率</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文本框 98">
            <a:extLst>
              <a:ext uri="{FF2B5EF4-FFF2-40B4-BE49-F238E27FC236}">
                <a16:creationId xmlns:a16="http://schemas.microsoft.com/office/drawing/2014/main" id="{F2846B99-1FF2-F46D-9D71-8C0B35F55DC8}"/>
              </a:ext>
            </a:extLst>
          </p:cNvPr>
          <p:cNvSpPr txBox="1"/>
          <p:nvPr/>
        </p:nvSpPr>
        <p:spPr>
          <a:xfrm>
            <a:off x="10381766" y="3653739"/>
            <a:ext cx="809837" cy="646331"/>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3600" dirty="0">
                <a:solidFill>
                  <a:srgbClr val="E31D19"/>
                </a:solidFill>
                <a:effectLst/>
                <a:cs typeface="OPPOSans B" panose="00020600040101010101" pitchFamily="18" charset="-122"/>
              </a:rPr>
              <a:t>77</a:t>
            </a:r>
            <a:endParaRPr lang="en-US" sz="3600" dirty="0">
              <a:solidFill>
                <a:srgbClr val="E31D19"/>
              </a:solidFill>
              <a:effectLst/>
              <a:cs typeface="OPPOSans B" panose="00020600040101010101" pitchFamily="18" charset="-122"/>
            </a:endParaRPr>
          </a:p>
        </p:txBody>
      </p:sp>
      <p:sp>
        <p:nvSpPr>
          <p:cNvPr id="100" name="文本框 99">
            <a:extLst>
              <a:ext uri="{FF2B5EF4-FFF2-40B4-BE49-F238E27FC236}">
                <a16:creationId xmlns:a16="http://schemas.microsoft.com/office/drawing/2014/main" id="{75ECB6DF-5B74-A710-0D6D-6ABA828965C4}"/>
              </a:ext>
            </a:extLst>
          </p:cNvPr>
          <p:cNvSpPr txBox="1"/>
          <p:nvPr/>
        </p:nvSpPr>
        <p:spPr>
          <a:xfrm>
            <a:off x="11080512" y="3950084"/>
            <a:ext cx="676059"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en-US" altLang="zh-CN"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rPr>
              <a:t>%+</a:t>
            </a:r>
            <a:endParaRPr lang="en-US" sz="1200" dirty="0">
              <a:solidFill>
                <a:srgbClr val="F2414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101" name="文本框 100">
            <a:extLst>
              <a:ext uri="{FF2B5EF4-FFF2-40B4-BE49-F238E27FC236}">
                <a16:creationId xmlns:a16="http://schemas.microsoft.com/office/drawing/2014/main" id="{36FAC910-15D2-129B-4610-BA55845AD25D}"/>
              </a:ext>
            </a:extLst>
          </p:cNvPr>
          <p:cNvSpPr txBox="1"/>
          <p:nvPr/>
        </p:nvSpPr>
        <p:spPr>
          <a:xfrm>
            <a:off x="10321122" y="4267198"/>
            <a:ext cx="1318428"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M" panose="00020600040101010101" pitchFamily="18" charset="-122"/>
                <a:ea typeface="OPPOSans M" panose="00020600040101010101" pitchFamily="18" charset="-122"/>
                <a:cs typeface="OPPOSans M" panose="00020600040101010101" pitchFamily="18" charset="-122"/>
              </a:rPr>
              <a:t>成本达成率</a:t>
            </a:r>
            <a:endParaRPr lang="en-US" sz="1200" dirty="0">
              <a:effectLst/>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03" name="连接符: 肘形 102">
            <a:extLst>
              <a:ext uri="{FF2B5EF4-FFF2-40B4-BE49-F238E27FC236}">
                <a16:creationId xmlns:a16="http://schemas.microsoft.com/office/drawing/2014/main" id="{18DAA1D8-7FAD-D230-38F1-652CAAE4B5B7}"/>
              </a:ext>
            </a:extLst>
          </p:cNvPr>
          <p:cNvCxnSpPr>
            <a:stCxn id="21" idx="2"/>
            <a:endCxn id="12" idx="3"/>
          </p:cNvCxnSpPr>
          <p:nvPr/>
        </p:nvCxnSpPr>
        <p:spPr>
          <a:xfrm rot="5400000" flipH="1">
            <a:off x="5877714" y="3212465"/>
            <a:ext cx="178594" cy="4807427"/>
          </a:xfrm>
          <a:prstGeom prst="bentConnector3">
            <a:avLst>
              <a:gd name="adj1" fmla="val -24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14D8F390-B7AD-0532-C427-67FD44CD7012}"/>
              </a:ext>
            </a:extLst>
          </p:cNvPr>
          <p:cNvSpPr txBox="1"/>
          <p:nvPr/>
        </p:nvSpPr>
        <p:spPr>
          <a:xfrm>
            <a:off x="4994850" y="5862703"/>
            <a:ext cx="2185214" cy="276999"/>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200" dirty="0">
                <a:effectLst/>
                <a:latin typeface="OPPOSans B" panose="00020600040101010101" pitchFamily="18" charset="-122"/>
                <a:ea typeface="OPPOSans B" panose="00020600040101010101" pitchFamily="18" charset="-122"/>
                <a:cs typeface="OPPOSans B" panose="00020600040101010101" pitchFamily="18" charset="-122"/>
              </a:rPr>
              <a:t>基于转化效果反馈下一次出价</a:t>
            </a:r>
            <a:endParaRPr lang="en-US" sz="1200" dirty="0">
              <a:effectLst/>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619989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FF713759-CB55-2630-9855-FA5662A42C68}"/>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 name="任意多边形: 形状 4">
            <a:extLst>
              <a:ext uri="{FF2B5EF4-FFF2-40B4-BE49-F238E27FC236}">
                <a16:creationId xmlns:a16="http://schemas.microsoft.com/office/drawing/2014/main" id="{DF6350FE-DBAD-68D5-98E1-4CCCB1F97F93}"/>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文本框 5">
            <a:extLst>
              <a:ext uri="{FF2B5EF4-FFF2-40B4-BE49-F238E27FC236}">
                <a16:creationId xmlns:a16="http://schemas.microsoft.com/office/drawing/2014/main" id="{1975CA05-FC37-D552-9A5C-C72169FF7000}"/>
              </a:ext>
            </a:extLst>
          </p:cNvPr>
          <p:cNvSpPr txBox="1"/>
          <p:nvPr/>
        </p:nvSpPr>
        <p:spPr>
          <a:xfrm>
            <a:off x="2980054" y="444966"/>
            <a:ext cx="6231892" cy="523220"/>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2800" dirty="0">
                <a:solidFill>
                  <a:srgbClr val="E31D19"/>
                </a:solidFill>
                <a:effectLst/>
              </a:rPr>
              <a:t>从资源覆盖到高效转化的全链路闭环</a:t>
            </a:r>
            <a:endParaRPr lang="en-US" sz="2800" dirty="0">
              <a:solidFill>
                <a:srgbClr val="E31D19"/>
              </a:solidFill>
              <a:effectLst/>
            </a:endParaRPr>
          </a:p>
        </p:txBody>
      </p:sp>
      <p:sp>
        <p:nvSpPr>
          <p:cNvPr id="7" name="文本框 6">
            <a:extLst>
              <a:ext uri="{FF2B5EF4-FFF2-40B4-BE49-F238E27FC236}">
                <a16:creationId xmlns:a16="http://schemas.microsoft.com/office/drawing/2014/main" id="{DA5BB71B-93AC-C4F1-6F9B-B49B8E3138C1}"/>
              </a:ext>
            </a:extLst>
          </p:cNvPr>
          <p:cNvSpPr txBox="1"/>
          <p:nvPr/>
        </p:nvSpPr>
        <p:spPr>
          <a:xfrm>
            <a:off x="2047991" y="918937"/>
            <a:ext cx="8104752" cy="39196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600" dirty="0"/>
              <a:t>全场景资源</a:t>
            </a:r>
            <a:r>
              <a:rPr lang="en-US" altLang="zh-CN" sz="1600" dirty="0"/>
              <a:t>+</a:t>
            </a:r>
            <a:r>
              <a:rPr lang="zh-CN" altLang="en-US" sz="1600" dirty="0"/>
              <a:t>原生內容矩阵</a:t>
            </a:r>
            <a:r>
              <a:rPr lang="en-US" altLang="zh-CN" sz="1600" dirty="0"/>
              <a:t>+</a:t>
            </a:r>
            <a:r>
              <a:rPr lang="zh-CN" altLang="en-US" sz="1600" dirty="0"/>
              <a:t>高效产品转化稳定持续地连接用户与品牌</a:t>
            </a:r>
            <a:endParaRPr lang="en-US" sz="1600" dirty="0"/>
          </a:p>
        </p:txBody>
      </p:sp>
      <p:sp>
        <p:nvSpPr>
          <p:cNvPr id="10" name="矩形: 圆角 9">
            <a:extLst>
              <a:ext uri="{FF2B5EF4-FFF2-40B4-BE49-F238E27FC236}">
                <a16:creationId xmlns:a16="http://schemas.microsoft.com/office/drawing/2014/main" id="{1118FEA6-1854-01DD-F962-B69DCB85F2D3}"/>
              </a:ext>
            </a:extLst>
          </p:cNvPr>
          <p:cNvSpPr/>
          <p:nvPr/>
        </p:nvSpPr>
        <p:spPr>
          <a:xfrm rot="16200000" flipH="1">
            <a:off x="7528658" y="2969614"/>
            <a:ext cx="3766839" cy="2562138"/>
          </a:xfrm>
          <a:prstGeom prst="roundRect">
            <a:avLst>
              <a:gd name="adj" fmla="val 2948"/>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矩形: 圆角 10">
            <a:extLst>
              <a:ext uri="{FF2B5EF4-FFF2-40B4-BE49-F238E27FC236}">
                <a16:creationId xmlns:a16="http://schemas.microsoft.com/office/drawing/2014/main" id="{CF5205BC-08F9-CE94-E2EF-6FB3EE39D41B}"/>
              </a:ext>
            </a:extLst>
          </p:cNvPr>
          <p:cNvSpPr/>
          <p:nvPr/>
        </p:nvSpPr>
        <p:spPr>
          <a:xfrm rot="16200000" flipH="1">
            <a:off x="5313752" y="2387228"/>
            <a:ext cx="3766839" cy="2562138"/>
          </a:xfrm>
          <a:prstGeom prst="roundRect">
            <a:avLst>
              <a:gd name="adj" fmla="val 2948"/>
            </a:avLst>
          </a:prstGeom>
          <a:gradFill>
            <a:gsLst>
              <a:gs pos="100000">
                <a:srgbClr val="F24141">
                  <a:lumMod val="100000"/>
                </a:srgbClr>
              </a:gs>
              <a:gs pos="0">
                <a:srgbClr val="F24141">
                  <a:lumMod val="70000"/>
                  <a:lumOff val="30000"/>
                </a:srgbClr>
              </a:gs>
            </a:gsLst>
            <a:lin ang="2700000" scaled="0"/>
          </a:gra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矩形: 圆角 8">
            <a:extLst>
              <a:ext uri="{FF2B5EF4-FFF2-40B4-BE49-F238E27FC236}">
                <a16:creationId xmlns:a16="http://schemas.microsoft.com/office/drawing/2014/main" id="{C520B781-3A28-25F5-AB24-C6DFB5BEB34C}"/>
              </a:ext>
            </a:extLst>
          </p:cNvPr>
          <p:cNvSpPr/>
          <p:nvPr/>
        </p:nvSpPr>
        <p:spPr>
          <a:xfrm rot="16200000" flipH="1">
            <a:off x="3098845" y="2969613"/>
            <a:ext cx="3766839" cy="2562138"/>
          </a:xfrm>
          <a:prstGeom prst="roundRect">
            <a:avLst>
              <a:gd name="adj" fmla="val 2948"/>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矩形: 圆角 7">
            <a:extLst>
              <a:ext uri="{FF2B5EF4-FFF2-40B4-BE49-F238E27FC236}">
                <a16:creationId xmlns:a16="http://schemas.microsoft.com/office/drawing/2014/main" id="{0E374061-73C3-6493-0C1B-F756ACE91EBC}"/>
              </a:ext>
            </a:extLst>
          </p:cNvPr>
          <p:cNvSpPr/>
          <p:nvPr/>
        </p:nvSpPr>
        <p:spPr>
          <a:xfrm rot="16200000" flipH="1">
            <a:off x="883939" y="2387227"/>
            <a:ext cx="3766839" cy="2562138"/>
          </a:xfrm>
          <a:prstGeom prst="roundRect">
            <a:avLst>
              <a:gd name="adj" fmla="val 2948"/>
            </a:avLst>
          </a:prstGeom>
          <a:gradFill>
            <a:gsLst>
              <a:gs pos="100000">
                <a:srgbClr val="F24141">
                  <a:lumMod val="100000"/>
                </a:srgbClr>
              </a:gs>
              <a:gs pos="0">
                <a:srgbClr val="F24141">
                  <a:lumMod val="70000"/>
                  <a:lumOff val="30000"/>
                </a:srgbClr>
              </a:gs>
            </a:gsLst>
            <a:lin ang="2700000" scaled="0"/>
          </a:gra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文本框 11">
            <a:extLst>
              <a:ext uri="{FF2B5EF4-FFF2-40B4-BE49-F238E27FC236}">
                <a16:creationId xmlns:a16="http://schemas.microsoft.com/office/drawing/2014/main" id="{5533E0B7-4A08-2729-3641-7C4653D7AD4E}"/>
              </a:ext>
            </a:extLst>
          </p:cNvPr>
          <p:cNvSpPr txBox="1"/>
          <p:nvPr/>
        </p:nvSpPr>
        <p:spPr>
          <a:xfrm>
            <a:off x="1930822" y="2659643"/>
            <a:ext cx="1338828" cy="78951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nSpc>
                <a:spcPct val="130000"/>
              </a:lnSpc>
            </a:pPr>
            <a:r>
              <a:rPr lang="zh-CN" alt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先人一步的</a:t>
            </a:r>
            <a:endParaRPr lang="en-US" altLang="zh-CN"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用户沟通</a:t>
            </a:r>
            <a:endParaRPr 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13" name="文本框 12">
            <a:extLst>
              <a:ext uri="{FF2B5EF4-FFF2-40B4-BE49-F238E27FC236}">
                <a16:creationId xmlns:a16="http://schemas.microsoft.com/office/drawing/2014/main" id="{A08775DD-19CD-65CF-82A6-3126139291D9}"/>
              </a:ext>
            </a:extLst>
          </p:cNvPr>
          <p:cNvSpPr txBox="1"/>
          <p:nvPr/>
        </p:nvSpPr>
        <p:spPr>
          <a:xfrm>
            <a:off x="1930822" y="3465245"/>
            <a:ext cx="1546545"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沟通用户的能力</a:t>
            </a:r>
            <a:endParaRPr 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4" name="直接连接符 13">
            <a:extLst>
              <a:ext uri="{FF2B5EF4-FFF2-40B4-BE49-F238E27FC236}">
                <a16:creationId xmlns:a16="http://schemas.microsoft.com/office/drawing/2014/main" id="{E69F671C-83BF-B84A-D34B-EA7CB8BFE395}"/>
              </a:ext>
            </a:extLst>
          </p:cNvPr>
          <p:cNvCxnSpPr/>
          <p:nvPr/>
        </p:nvCxnSpPr>
        <p:spPr>
          <a:xfrm>
            <a:off x="2052780" y="3860800"/>
            <a:ext cx="2249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C446D6C-5DF2-F4D0-C212-CFA0254DBBD9}"/>
              </a:ext>
            </a:extLst>
          </p:cNvPr>
          <p:cNvSpPr txBox="1"/>
          <p:nvPr/>
        </p:nvSpPr>
        <p:spPr>
          <a:xfrm>
            <a:off x="1896774" y="3963267"/>
            <a:ext cx="1942256" cy="1178592"/>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just">
              <a:lnSpc>
                <a:spcPct val="130000"/>
              </a:lnSpc>
            </a:pP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通过锁屏、负一屏、智能短信等终端特有能力</a:t>
            </a:r>
            <a:r>
              <a:rPr lang="en-US" altLang="zh-CN"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终端媒体助力品牌先人一步建立用户沟通</a:t>
            </a:r>
            <a:r>
              <a:rPr lang="en-US" altLang="zh-CN"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第一时间影响用户关注。</a:t>
            </a:r>
            <a:endParaRPr 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16" name="文本框 15">
            <a:extLst>
              <a:ext uri="{FF2B5EF4-FFF2-40B4-BE49-F238E27FC236}">
                <a16:creationId xmlns:a16="http://schemas.microsoft.com/office/drawing/2014/main" id="{F3A70FD1-480F-391B-0346-E69BAE1FC181}"/>
              </a:ext>
            </a:extLst>
          </p:cNvPr>
          <p:cNvSpPr txBox="1"/>
          <p:nvPr/>
        </p:nvSpPr>
        <p:spPr>
          <a:xfrm>
            <a:off x="6354786" y="2659643"/>
            <a:ext cx="1338828" cy="78951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nSpc>
                <a:spcPct val="130000"/>
              </a:lnSpc>
            </a:pPr>
            <a:r>
              <a:rPr lang="zh-CN" alt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全面稳定的</a:t>
            </a:r>
            <a:endParaRPr lang="en-US" altLang="zh-CN"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rPr>
              <a:t>场景覆盖</a:t>
            </a:r>
            <a:endParaRPr lang="en-US" sz="1800" dirty="0">
              <a:solidFill>
                <a:schemeClr val="bg1"/>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17" name="文本框 16">
            <a:extLst>
              <a:ext uri="{FF2B5EF4-FFF2-40B4-BE49-F238E27FC236}">
                <a16:creationId xmlns:a16="http://schemas.microsoft.com/office/drawing/2014/main" id="{71FFBA05-061E-CF26-708B-B174DE1835B5}"/>
              </a:ext>
            </a:extLst>
          </p:cNvPr>
          <p:cNvSpPr txBox="1"/>
          <p:nvPr/>
        </p:nvSpPr>
        <p:spPr>
          <a:xfrm>
            <a:off x="6354786" y="3465245"/>
            <a:ext cx="1546545"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连接用户的能力</a:t>
            </a:r>
            <a:endParaRPr lang="en-US" sz="12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8" name="直接连接符 17">
            <a:extLst>
              <a:ext uri="{FF2B5EF4-FFF2-40B4-BE49-F238E27FC236}">
                <a16:creationId xmlns:a16="http://schemas.microsoft.com/office/drawing/2014/main" id="{E0FC5F16-4B94-9422-7707-DC0C797A0FD6}"/>
              </a:ext>
            </a:extLst>
          </p:cNvPr>
          <p:cNvCxnSpPr/>
          <p:nvPr/>
        </p:nvCxnSpPr>
        <p:spPr>
          <a:xfrm>
            <a:off x="6476744" y="3860800"/>
            <a:ext cx="2249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1EA78C1-C90E-2D8B-079F-DBBBC12345B5}"/>
              </a:ext>
            </a:extLst>
          </p:cNvPr>
          <p:cNvSpPr txBox="1"/>
          <p:nvPr/>
        </p:nvSpPr>
        <p:spPr>
          <a:xfrm>
            <a:off x="6320738" y="3963267"/>
            <a:ext cx="1942256" cy="1178592"/>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just">
              <a:lnSpc>
                <a:spcPct val="130000"/>
              </a:lnSpc>
            </a:pP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终端媒体为用户提供稳定培伴</a:t>
            </a:r>
            <a:r>
              <a:rPr lang="en-US" altLang="zh-CN"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全面覆盖用户需求场景。为品牌稳定提供用户</a:t>
            </a:r>
            <a:r>
              <a:rPr lang="en-US" altLang="zh-CN"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LTV</a:t>
            </a: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价值</a:t>
            </a:r>
            <a:r>
              <a:rPr lang="en-US" altLang="zh-CN"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rPr>
              <a:t>助力持续沟通与转化。</a:t>
            </a:r>
            <a:endParaRPr lang="en-US" sz="1100" spc="100" dirty="0">
              <a:solidFill>
                <a:schemeClr val="bg1"/>
              </a:solidFill>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0" name="文本框 19">
            <a:extLst>
              <a:ext uri="{FF2B5EF4-FFF2-40B4-BE49-F238E27FC236}">
                <a16:creationId xmlns:a16="http://schemas.microsoft.com/office/drawing/2014/main" id="{37AE73EE-6309-8C19-CCAA-CB9BF15C661E}"/>
              </a:ext>
            </a:extLst>
          </p:cNvPr>
          <p:cNvSpPr txBox="1"/>
          <p:nvPr/>
        </p:nvSpPr>
        <p:spPr>
          <a:xfrm>
            <a:off x="4182352" y="3282532"/>
            <a:ext cx="1338828" cy="78951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nSpc>
                <a:spcPct val="130000"/>
              </a:lnSpc>
            </a:pPr>
            <a:r>
              <a:rPr lang="zh-CN" altLang="en-US" sz="1800" dirty="0">
                <a:effectLst/>
                <a:latin typeface="OPPOSans B" panose="00020600040101010101" pitchFamily="18" charset="-122"/>
                <a:ea typeface="OPPOSans B" panose="00020600040101010101" pitchFamily="18" charset="-122"/>
                <a:cs typeface="OPPOSans B" panose="00020600040101010101" pitchFamily="18" charset="-122"/>
              </a:rPr>
              <a:t>精准匹配的</a:t>
            </a:r>
            <a:endParaRPr lang="en-US" altLang="zh-CN" sz="1800" dirty="0">
              <a:effectLst/>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1800" dirty="0">
                <a:effectLst/>
                <a:latin typeface="OPPOSans B" panose="00020600040101010101" pitchFamily="18" charset="-122"/>
                <a:ea typeface="OPPOSans B" panose="00020600040101010101" pitchFamily="18" charset="-122"/>
                <a:cs typeface="OPPOSans B" panose="00020600040101010101" pitchFamily="18" charset="-122"/>
              </a:rPr>
              <a:t>人群触达</a:t>
            </a:r>
            <a:endParaRPr lang="en-US" sz="1800" dirty="0">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1" name="文本框 20">
            <a:extLst>
              <a:ext uri="{FF2B5EF4-FFF2-40B4-BE49-F238E27FC236}">
                <a16:creationId xmlns:a16="http://schemas.microsoft.com/office/drawing/2014/main" id="{21EE3B0C-D49B-81E4-6ADE-3BCFD13E9C3C}"/>
              </a:ext>
            </a:extLst>
          </p:cNvPr>
          <p:cNvSpPr txBox="1"/>
          <p:nvPr/>
        </p:nvSpPr>
        <p:spPr>
          <a:xfrm>
            <a:off x="4182352" y="4088134"/>
            <a:ext cx="1546545"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R" panose="00020600040101010101" pitchFamily="18" charset="-122"/>
                <a:ea typeface="OPPOSans R" panose="00020600040101010101" pitchFamily="18" charset="-122"/>
                <a:cs typeface="OPPOSans R" panose="00020600040101010101" pitchFamily="18" charset="-122"/>
              </a:rPr>
              <a:t>理解用户的能力</a:t>
            </a:r>
            <a:endParaRPr lang="en-US" sz="1200" dirty="0">
              <a:effectLst/>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22" name="直接连接符 21">
            <a:extLst>
              <a:ext uri="{FF2B5EF4-FFF2-40B4-BE49-F238E27FC236}">
                <a16:creationId xmlns:a16="http://schemas.microsoft.com/office/drawing/2014/main" id="{4D755A74-99F6-D3F6-DA3E-E0E666ED82E5}"/>
              </a:ext>
            </a:extLst>
          </p:cNvPr>
          <p:cNvCxnSpPr/>
          <p:nvPr/>
        </p:nvCxnSpPr>
        <p:spPr>
          <a:xfrm>
            <a:off x="4304310" y="4483689"/>
            <a:ext cx="2249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205D529-38F5-BDEE-68BC-9E9DC20F7A98}"/>
              </a:ext>
            </a:extLst>
          </p:cNvPr>
          <p:cNvSpPr txBox="1"/>
          <p:nvPr/>
        </p:nvSpPr>
        <p:spPr>
          <a:xfrm>
            <a:off x="4148304" y="4586156"/>
            <a:ext cx="1942256" cy="958532"/>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just">
              <a:lnSpc>
                <a:spcPct val="130000"/>
              </a:lnSpc>
            </a:pPr>
            <a:r>
              <a:rPr lang="zh-CN" altLang="en-US" sz="1100" spc="100" dirty="0">
                <a:effectLst/>
                <a:latin typeface="OPPOSans R" panose="00020600040101010101" pitchFamily="18" charset="-122"/>
                <a:ea typeface="OPPOSans R" panose="00020600040101010101" pitchFamily="18" charset="-122"/>
                <a:cs typeface="OPPOSans R" panose="00020600040101010101" pitchFamily="18" charset="-122"/>
              </a:rPr>
              <a:t>依托与用户真实的关系</a:t>
            </a:r>
            <a:r>
              <a:rPr lang="en-US" altLang="zh-CN" sz="1100" spc="100" dirty="0">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effectLst/>
                <a:latin typeface="OPPOSans R" panose="00020600040101010101" pitchFamily="18" charset="-122"/>
                <a:ea typeface="OPPOSans R" panose="00020600040101010101" pitchFamily="18" charset="-122"/>
                <a:cs typeface="OPPOSans R" panose="00020600040101010101" pitchFamily="18" charset="-122"/>
              </a:rPr>
              <a:t>深度理解用户意图</a:t>
            </a:r>
            <a:r>
              <a:rPr lang="en-US" altLang="zh-CN" sz="1100" spc="100" dirty="0">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effectLst/>
                <a:latin typeface="OPPOSans R" panose="00020600040101010101" pitchFamily="18" charset="-122"/>
                <a:ea typeface="OPPOSans R" panose="00020600040101010101" pitchFamily="18" charset="-122"/>
                <a:cs typeface="OPPOSans R" panose="00020600040101010101" pitchFamily="18" charset="-122"/>
              </a:rPr>
              <a:t>为品牌实现精准触达提供坚实的基础。</a:t>
            </a:r>
            <a:endParaRPr lang="en-US" sz="1100" spc="1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4" name="文本框 23">
            <a:extLst>
              <a:ext uri="{FF2B5EF4-FFF2-40B4-BE49-F238E27FC236}">
                <a16:creationId xmlns:a16="http://schemas.microsoft.com/office/drawing/2014/main" id="{FD812BBB-65D7-23B0-910E-E3EE46B20A30}"/>
              </a:ext>
            </a:extLst>
          </p:cNvPr>
          <p:cNvSpPr txBox="1"/>
          <p:nvPr/>
        </p:nvSpPr>
        <p:spPr>
          <a:xfrm>
            <a:off x="8665446" y="3282532"/>
            <a:ext cx="1338828" cy="78951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nSpc>
                <a:spcPct val="130000"/>
              </a:lnSpc>
            </a:pPr>
            <a:r>
              <a:rPr lang="zh-CN" altLang="en-US" sz="1800" dirty="0">
                <a:effectLst/>
                <a:latin typeface="OPPOSans B" panose="00020600040101010101" pitchFamily="18" charset="-122"/>
                <a:ea typeface="OPPOSans B" panose="00020600040101010101" pitchFamily="18" charset="-122"/>
                <a:cs typeface="OPPOSans B" panose="00020600040101010101" pitchFamily="18" charset="-122"/>
              </a:rPr>
              <a:t>原生高效的</a:t>
            </a:r>
            <a:endParaRPr lang="en-US" altLang="zh-CN" sz="1800" dirty="0">
              <a:effectLst/>
              <a:latin typeface="OPPOSans B" panose="00020600040101010101" pitchFamily="18" charset="-122"/>
              <a:ea typeface="OPPOSans B" panose="00020600040101010101" pitchFamily="18" charset="-122"/>
              <a:cs typeface="OPPOSans B" panose="00020600040101010101" pitchFamily="18" charset="-122"/>
            </a:endParaRPr>
          </a:p>
          <a:p>
            <a:pPr>
              <a:lnSpc>
                <a:spcPct val="130000"/>
              </a:lnSpc>
            </a:pPr>
            <a:r>
              <a:rPr lang="zh-CN" altLang="en-US" sz="1800" dirty="0">
                <a:effectLst/>
                <a:latin typeface="OPPOSans B" panose="00020600040101010101" pitchFamily="18" charset="-122"/>
                <a:ea typeface="OPPOSans B" panose="00020600040101010101" pitchFamily="18" charset="-122"/>
                <a:cs typeface="OPPOSans B" panose="00020600040101010101" pitchFamily="18" charset="-122"/>
              </a:rPr>
              <a:t>后端运营</a:t>
            </a:r>
            <a:endParaRPr lang="en-US" sz="1800" dirty="0">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18A975C9-17F3-F3BD-A4F5-4C5EC2067278}"/>
              </a:ext>
            </a:extLst>
          </p:cNvPr>
          <p:cNvSpPr txBox="1"/>
          <p:nvPr/>
        </p:nvSpPr>
        <p:spPr>
          <a:xfrm>
            <a:off x="8665446" y="4088134"/>
            <a:ext cx="1546545" cy="276999"/>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r>
              <a:rPr lang="zh-CN" altLang="en-US" sz="1200" dirty="0">
                <a:effectLst/>
                <a:latin typeface="OPPOSans R" panose="00020600040101010101" pitchFamily="18" charset="-122"/>
                <a:ea typeface="OPPOSans R" panose="00020600040101010101" pitchFamily="18" charset="-122"/>
                <a:cs typeface="OPPOSans R" panose="00020600040101010101" pitchFamily="18" charset="-122"/>
              </a:rPr>
              <a:t>运营用户的能力</a:t>
            </a:r>
            <a:endParaRPr lang="en-US" sz="1200" dirty="0">
              <a:effectLst/>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26" name="直接连接符 25">
            <a:extLst>
              <a:ext uri="{FF2B5EF4-FFF2-40B4-BE49-F238E27FC236}">
                <a16:creationId xmlns:a16="http://schemas.microsoft.com/office/drawing/2014/main" id="{2D300F0D-D348-9322-98BA-0952B172225D}"/>
              </a:ext>
            </a:extLst>
          </p:cNvPr>
          <p:cNvCxnSpPr/>
          <p:nvPr/>
        </p:nvCxnSpPr>
        <p:spPr>
          <a:xfrm>
            <a:off x="8787404" y="4483689"/>
            <a:ext cx="2249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982436B-246F-2DBF-5F8C-E20F0D7F079D}"/>
              </a:ext>
            </a:extLst>
          </p:cNvPr>
          <p:cNvSpPr txBox="1"/>
          <p:nvPr/>
        </p:nvSpPr>
        <p:spPr>
          <a:xfrm>
            <a:off x="8631398" y="4586156"/>
            <a:ext cx="1942256" cy="1178592"/>
          </a:xfrm>
          <a:prstGeom prst="rect">
            <a:avLst/>
          </a:prstGeom>
          <a:noFill/>
        </p:spPr>
        <p:txBody>
          <a:bodyPr wrap="squar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just">
              <a:lnSpc>
                <a:spcPct val="130000"/>
              </a:lnSpc>
            </a:pPr>
            <a:r>
              <a:rPr lang="zh-CN" altLang="en-US" sz="1100" spc="100" dirty="0">
                <a:effectLst/>
                <a:latin typeface="OPPOSans R" panose="00020600040101010101" pitchFamily="18" charset="-122"/>
                <a:ea typeface="OPPOSans R" panose="00020600040101010101" pitchFamily="18" charset="-122"/>
                <a:cs typeface="OPPOSans R" panose="00020600040101010101" pitchFamily="18" charset="-122"/>
              </a:rPr>
              <a:t>终端媒体为品牌提供更加原生的沟通形式与内容</a:t>
            </a:r>
            <a:r>
              <a:rPr lang="en-US" altLang="zh-CN" sz="1100" spc="100" dirty="0">
                <a:effectLst/>
                <a:latin typeface="OPPOSans R" panose="00020600040101010101" pitchFamily="18" charset="-122"/>
                <a:ea typeface="OPPOSans R" panose="00020600040101010101" pitchFamily="18" charset="-122"/>
                <a:cs typeface="OPPOSans R" panose="00020600040101010101" pitchFamily="18" charset="-122"/>
              </a:rPr>
              <a:t>,</a:t>
            </a:r>
            <a:r>
              <a:rPr lang="zh-CN" altLang="en-US" sz="1100" spc="100" dirty="0">
                <a:effectLst/>
                <a:latin typeface="OPPOSans R" panose="00020600040101010101" pitchFamily="18" charset="-122"/>
                <a:ea typeface="OPPOSans R" panose="00020600040101010101" pitchFamily="18" charset="-122"/>
                <a:cs typeface="OPPOSans R" panose="00020600040101010101" pitchFamily="18" charset="-122"/>
              </a:rPr>
              <a:t>为品牌沉淀用户资产的同时助力品牌进行终端生态内的用户运莒。</a:t>
            </a:r>
            <a:endParaRPr lang="en-US" sz="1100" spc="100" dirty="0">
              <a:effectLst/>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9" name="图形 28">
            <a:extLst>
              <a:ext uri="{FF2B5EF4-FFF2-40B4-BE49-F238E27FC236}">
                <a16:creationId xmlns:a16="http://schemas.microsoft.com/office/drawing/2014/main" id="{F2679463-1C72-F202-94B8-6EA3794F33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4503" y="2752075"/>
            <a:ext cx="453223" cy="453223"/>
          </a:xfrm>
          <a:prstGeom prst="rect">
            <a:avLst/>
          </a:prstGeom>
        </p:spPr>
      </p:pic>
      <p:pic>
        <p:nvPicPr>
          <p:cNvPr id="31" name="图形 30">
            <a:extLst>
              <a:ext uri="{FF2B5EF4-FFF2-40B4-BE49-F238E27FC236}">
                <a16:creationId xmlns:a16="http://schemas.microsoft.com/office/drawing/2014/main" id="{20608BC8-7F0D-CF78-292B-905AE9A737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9155" y="2147576"/>
            <a:ext cx="453223" cy="453223"/>
          </a:xfrm>
          <a:prstGeom prst="rect">
            <a:avLst/>
          </a:prstGeom>
        </p:spPr>
      </p:pic>
      <p:pic>
        <p:nvPicPr>
          <p:cNvPr id="33" name="图形 32">
            <a:extLst>
              <a:ext uri="{FF2B5EF4-FFF2-40B4-BE49-F238E27FC236}">
                <a16:creationId xmlns:a16="http://schemas.microsoft.com/office/drawing/2014/main" id="{E36FD0E1-E602-E9A9-D67A-B12C60A284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68267" y="2147576"/>
            <a:ext cx="453223" cy="453223"/>
          </a:xfrm>
          <a:prstGeom prst="rect">
            <a:avLst/>
          </a:prstGeom>
        </p:spPr>
      </p:pic>
      <p:pic>
        <p:nvPicPr>
          <p:cNvPr id="35" name="图形 34">
            <a:extLst>
              <a:ext uri="{FF2B5EF4-FFF2-40B4-BE49-F238E27FC236}">
                <a16:creationId xmlns:a16="http://schemas.microsoft.com/office/drawing/2014/main" id="{183F6C9C-7F49-D689-19DE-AB044564F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6210" y="2752076"/>
            <a:ext cx="453223" cy="453223"/>
          </a:xfrm>
          <a:prstGeom prst="rect">
            <a:avLst/>
          </a:prstGeom>
        </p:spPr>
      </p:pic>
    </p:spTree>
    <p:extLst>
      <p:ext uri="{BB962C8B-B14F-4D97-AF65-F5344CB8AC3E}">
        <p14:creationId xmlns:p14="http://schemas.microsoft.com/office/powerpoint/2010/main" val="1879904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050364D9-04BF-CD65-F76B-33CA3452C430}"/>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 name="任意多边形: 形状 4">
            <a:extLst>
              <a:ext uri="{FF2B5EF4-FFF2-40B4-BE49-F238E27FC236}">
                <a16:creationId xmlns:a16="http://schemas.microsoft.com/office/drawing/2014/main" id="{8BC02CFD-233C-631D-3EB0-CB8FECB47B10}"/>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文本框 5">
            <a:extLst>
              <a:ext uri="{FF2B5EF4-FFF2-40B4-BE49-F238E27FC236}">
                <a16:creationId xmlns:a16="http://schemas.microsoft.com/office/drawing/2014/main" id="{08B99890-4422-51C3-3683-EDB239F25A73}"/>
              </a:ext>
            </a:extLst>
          </p:cNvPr>
          <p:cNvSpPr txBox="1"/>
          <p:nvPr/>
        </p:nvSpPr>
        <p:spPr>
          <a:xfrm>
            <a:off x="2980054" y="444966"/>
            <a:ext cx="6231892" cy="523220"/>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2800" dirty="0">
                <a:solidFill>
                  <a:srgbClr val="E31D19"/>
                </a:solidFill>
                <a:effectLst/>
              </a:rPr>
              <a:t>从资源覆盖到高效转化的全链路闭环</a:t>
            </a:r>
            <a:endParaRPr lang="en-US" sz="2800" dirty="0">
              <a:solidFill>
                <a:srgbClr val="E31D19"/>
              </a:solidFill>
              <a:effectLst/>
            </a:endParaRPr>
          </a:p>
        </p:txBody>
      </p:sp>
      <p:sp>
        <p:nvSpPr>
          <p:cNvPr id="7" name="文本框 6">
            <a:extLst>
              <a:ext uri="{FF2B5EF4-FFF2-40B4-BE49-F238E27FC236}">
                <a16:creationId xmlns:a16="http://schemas.microsoft.com/office/drawing/2014/main" id="{F949FDBA-01AE-0EFF-AFA6-8EA1C08C0FEC}"/>
              </a:ext>
            </a:extLst>
          </p:cNvPr>
          <p:cNvSpPr txBox="1"/>
          <p:nvPr/>
        </p:nvSpPr>
        <p:spPr>
          <a:xfrm>
            <a:off x="2047991" y="918937"/>
            <a:ext cx="8104752" cy="39196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r>
              <a:rPr lang="zh-CN" altLang="en-US" sz="1600" dirty="0"/>
              <a:t>全场景资源</a:t>
            </a:r>
            <a:r>
              <a:rPr lang="en-US" altLang="zh-CN" sz="1600" dirty="0"/>
              <a:t>+</a:t>
            </a:r>
            <a:r>
              <a:rPr lang="zh-CN" altLang="en-US" sz="1600" dirty="0"/>
              <a:t>原生內容矩阵</a:t>
            </a:r>
            <a:r>
              <a:rPr lang="en-US" altLang="zh-CN" sz="1600" dirty="0"/>
              <a:t>+</a:t>
            </a:r>
            <a:r>
              <a:rPr lang="zh-CN" altLang="en-US" sz="1600" dirty="0"/>
              <a:t>高效产品转化稳定持续地连接用户与品牌</a:t>
            </a:r>
            <a:endParaRPr lang="en-US" sz="1600" dirty="0"/>
          </a:p>
        </p:txBody>
      </p:sp>
      <p:sp>
        <p:nvSpPr>
          <p:cNvPr id="2" name="直角三角形 1">
            <a:extLst>
              <a:ext uri="{FF2B5EF4-FFF2-40B4-BE49-F238E27FC236}">
                <a16:creationId xmlns:a16="http://schemas.microsoft.com/office/drawing/2014/main" id="{6778A802-25A6-22C0-BC44-8DE59E3BB752}"/>
              </a:ext>
            </a:extLst>
          </p:cNvPr>
          <p:cNvSpPr/>
          <p:nvPr/>
        </p:nvSpPr>
        <p:spPr>
          <a:xfrm>
            <a:off x="3556000" y="2319324"/>
            <a:ext cx="2540000" cy="1174750"/>
          </a:xfrm>
          <a:prstGeom prst="rtTriangle">
            <a:avLst/>
          </a:prstGeom>
          <a:gradFill>
            <a:gsLst>
              <a:gs pos="85000">
                <a:srgbClr val="F6BCB4"/>
              </a:gs>
              <a:gs pos="0">
                <a:srgbClr val="FBE9E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直角三角形 7">
            <a:extLst>
              <a:ext uri="{FF2B5EF4-FFF2-40B4-BE49-F238E27FC236}">
                <a16:creationId xmlns:a16="http://schemas.microsoft.com/office/drawing/2014/main" id="{786109C6-A49C-623D-E0E6-BF652BD97D0B}"/>
              </a:ext>
            </a:extLst>
          </p:cNvPr>
          <p:cNvSpPr/>
          <p:nvPr/>
        </p:nvSpPr>
        <p:spPr>
          <a:xfrm flipH="1">
            <a:off x="1016000" y="2319324"/>
            <a:ext cx="2540000" cy="1174750"/>
          </a:xfrm>
          <a:prstGeom prst="rtTriangle">
            <a:avLst/>
          </a:prstGeom>
          <a:gradFill>
            <a:gsLst>
              <a:gs pos="18000">
                <a:srgbClr val="F6BCB4"/>
              </a:gs>
              <a:gs pos="96000">
                <a:srgbClr val="FBE9E7"/>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直角三角形 8">
            <a:extLst>
              <a:ext uri="{FF2B5EF4-FFF2-40B4-BE49-F238E27FC236}">
                <a16:creationId xmlns:a16="http://schemas.microsoft.com/office/drawing/2014/main" id="{F00E6D70-03F1-9D1A-74EB-6901428DA609}"/>
              </a:ext>
            </a:extLst>
          </p:cNvPr>
          <p:cNvSpPr/>
          <p:nvPr/>
        </p:nvSpPr>
        <p:spPr>
          <a:xfrm flipV="1">
            <a:off x="3556000" y="3494074"/>
            <a:ext cx="2540000" cy="1174750"/>
          </a:xfrm>
          <a:prstGeom prst="rtTriangle">
            <a:avLst/>
          </a:prstGeom>
          <a:gradFill>
            <a:gsLst>
              <a:gs pos="93000">
                <a:srgbClr val="F6BCB4"/>
              </a:gs>
              <a:gs pos="22000">
                <a:srgbClr val="FBE9E7"/>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直角三角形 9">
            <a:extLst>
              <a:ext uri="{FF2B5EF4-FFF2-40B4-BE49-F238E27FC236}">
                <a16:creationId xmlns:a16="http://schemas.microsoft.com/office/drawing/2014/main" id="{8E906258-0292-516E-67FD-D41A3685DED5}"/>
              </a:ext>
            </a:extLst>
          </p:cNvPr>
          <p:cNvSpPr/>
          <p:nvPr/>
        </p:nvSpPr>
        <p:spPr>
          <a:xfrm flipH="1" flipV="1">
            <a:off x="1016000" y="3494074"/>
            <a:ext cx="2540000" cy="1174750"/>
          </a:xfrm>
          <a:prstGeom prst="rtTriangle">
            <a:avLst/>
          </a:prstGeom>
          <a:gradFill>
            <a:gsLst>
              <a:gs pos="80000">
                <a:srgbClr val="F6BCB4"/>
              </a:gs>
              <a:gs pos="9000">
                <a:srgbClr val="FBE9E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直角三角形 10">
            <a:extLst>
              <a:ext uri="{FF2B5EF4-FFF2-40B4-BE49-F238E27FC236}">
                <a16:creationId xmlns:a16="http://schemas.microsoft.com/office/drawing/2014/main" id="{D7177D3E-4AE8-CE57-F72D-36CA5A6CB256}"/>
              </a:ext>
            </a:extLst>
          </p:cNvPr>
          <p:cNvSpPr/>
          <p:nvPr/>
        </p:nvSpPr>
        <p:spPr>
          <a:xfrm>
            <a:off x="8636000" y="2319324"/>
            <a:ext cx="2540000" cy="1174750"/>
          </a:xfrm>
          <a:prstGeom prst="rtTriangle">
            <a:avLst/>
          </a:prstGeom>
          <a:gradFill>
            <a:gsLst>
              <a:gs pos="85000">
                <a:srgbClr val="F6BCB4"/>
              </a:gs>
              <a:gs pos="0">
                <a:srgbClr val="FBE9E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直角三角形 11">
            <a:extLst>
              <a:ext uri="{FF2B5EF4-FFF2-40B4-BE49-F238E27FC236}">
                <a16:creationId xmlns:a16="http://schemas.microsoft.com/office/drawing/2014/main" id="{6E14EABF-8ED2-B802-65B3-4505D903A0EC}"/>
              </a:ext>
            </a:extLst>
          </p:cNvPr>
          <p:cNvSpPr/>
          <p:nvPr/>
        </p:nvSpPr>
        <p:spPr>
          <a:xfrm flipH="1">
            <a:off x="6096000" y="2319324"/>
            <a:ext cx="2540000" cy="1174750"/>
          </a:xfrm>
          <a:prstGeom prst="rtTriangle">
            <a:avLst/>
          </a:prstGeom>
          <a:gradFill>
            <a:gsLst>
              <a:gs pos="18000">
                <a:srgbClr val="F6BCB4"/>
              </a:gs>
              <a:gs pos="96000">
                <a:srgbClr val="FBE9E7"/>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直角三角形 12">
            <a:extLst>
              <a:ext uri="{FF2B5EF4-FFF2-40B4-BE49-F238E27FC236}">
                <a16:creationId xmlns:a16="http://schemas.microsoft.com/office/drawing/2014/main" id="{89B55D42-FFB7-AEC4-F863-B416FD315677}"/>
              </a:ext>
            </a:extLst>
          </p:cNvPr>
          <p:cNvSpPr/>
          <p:nvPr/>
        </p:nvSpPr>
        <p:spPr>
          <a:xfrm flipV="1">
            <a:off x="8636000" y="3494074"/>
            <a:ext cx="2540000" cy="1174750"/>
          </a:xfrm>
          <a:prstGeom prst="rtTriangle">
            <a:avLst/>
          </a:prstGeom>
          <a:gradFill>
            <a:gsLst>
              <a:gs pos="93000">
                <a:srgbClr val="F6BCB4"/>
              </a:gs>
              <a:gs pos="22000">
                <a:srgbClr val="FBE9E7"/>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直角三角形 13">
            <a:extLst>
              <a:ext uri="{FF2B5EF4-FFF2-40B4-BE49-F238E27FC236}">
                <a16:creationId xmlns:a16="http://schemas.microsoft.com/office/drawing/2014/main" id="{DABF436E-2FBF-88CD-15F3-D144EAEDB809}"/>
              </a:ext>
            </a:extLst>
          </p:cNvPr>
          <p:cNvSpPr/>
          <p:nvPr/>
        </p:nvSpPr>
        <p:spPr>
          <a:xfrm flipH="1" flipV="1">
            <a:off x="6096000" y="3494074"/>
            <a:ext cx="2540000" cy="1174750"/>
          </a:xfrm>
          <a:prstGeom prst="rtTriangle">
            <a:avLst/>
          </a:prstGeom>
          <a:gradFill>
            <a:gsLst>
              <a:gs pos="80000">
                <a:srgbClr val="F6BCB4"/>
              </a:gs>
              <a:gs pos="9000">
                <a:srgbClr val="FBE9E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DEF6B9C2-7904-EEC5-F101-9918D86E695A}"/>
              </a:ext>
            </a:extLst>
          </p:cNvPr>
          <p:cNvSpPr/>
          <p:nvPr/>
        </p:nvSpPr>
        <p:spPr>
          <a:xfrm>
            <a:off x="5201656" y="2145415"/>
            <a:ext cx="147736" cy="147736"/>
          </a:xfrm>
          <a:prstGeom prst="ellipse">
            <a:avLst/>
          </a:prstGeom>
          <a:solidFill>
            <a:srgbClr val="E31D19"/>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椭圆 15">
            <a:extLst>
              <a:ext uri="{FF2B5EF4-FFF2-40B4-BE49-F238E27FC236}">
                <a16:creationId xmlns:a16="http://schemas.microsoft.com/office/drawing/2014/main" id="{FFB66477-782B-87EB-7024-379F687B1DFC}"/>
              </a:ext>
            </a:extLst>
          </p:cNvPr>
          <p:cNvSpPr/>
          <p:nvPr/>
        </p:nvSpPr>
        <p:spPr>
          <a:xfrm>
            <a:off x="5201656" y="2720519"/>
            <a:ext cx="147736" cy="147736"/>
          </a:xfrm>
          <a:prstGeom prst="ellipse">
            <a:avLst/>
          </a:prstGeom>
          <a:noFill/>
          <a:ln w="15875">
            <a:solidFill>
              <a:srgbClr val="E31D19"/>
            </a:solid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8" name="直接连接符 17">
            <a:extLst>
              <a:ext uri="{FF2B5EF4-FFF2-40B4-BE49-F238E27FC236}">
                <a16:creationId xmlns:a16="http://schemas.microsoft.com/office/drawing/2014/main" id="{74DE8963-D5E6-234E-1BC8-79E3F9B9CDBB}"/>
              </a:ext>
            </a:extLst>
          </p:cNvPr>
          <p:cNvCxnSpPr>
            <a:stCxn id="15" idx="4"/>
            <a:endCxn id="16" idx="0"/>
          </p:cNvCxnSpPr>
          <p:nvPr/>
        </p:nvCxnSpPr>
        <p:spPr>
          <a:xfrm>
            <a:off x="5275524" y="2293151"/>
            <a:ext cx="0" cy="4273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3AD8C8FB-2A63-93F6-9483-30E1ECFDAC74}"/>
              </a:ext>
            </a:extLst>
          </p:cNvPr>
          <p:cNvSpPr/>
          <p:nvPr/>
        </p:nvSpPr>
        <p:spPr>
          <a:xfrm>
            <a:off x="6995048" y="2145415"/>
            <a:ext cx="147736" cy="147736"/>
          </a:xfrm>
          <a:prstGeom prst="ellipse">
            <a:avLst/>
          </a:prstGeom>
          <a:solidFill>
            <a:srgbClr val="E31D19"/>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椭圆 19">
            <a:extLst>
              <a:ext uri="{FF2B5EF4-FFF2-40B4-BE49-F238E27FC236}">
                <a16:creationId xmlns:a16="http://schemas.microsoft.com/office/drawing/2014/main" id="{D9998CD4-4351-3E8E-91E8-07A7956FD403}"/>
              </a:ext>
            </a:extLst>
          </p:cNvPr>
          <p:cNvSpPr/>
          <p:nvPr/>
        </p:nvSpPr>
        <p:spPr>
          <a:xfrm>
            <a:off x="6995048" y="2720519"/>
            <a:ext cx="147736" cy="147736"/>
          </a:xfrm>
          <a:prstGeom prst="ellipse">
            <a:avLst/>
          </a:prstGeom>
          <a:noFill/>
          <a:ln w="15875">
            <a:solidFill>
              <a:srgbClr val="E31D19"/>
            </a:solid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直接连接符 20">
            <a:extLst>
              <a:ext uri="{FF2B5EF4-FFF2-40B4-BE49-F238E27FC236}">
                <a16:creationId xmlns:a16="http://schemas.microsoft.com/office/drawing/2014/main" id="{F9A55C84-4C81-0371-FAF0-20F2F99AB366}"/>
              </a:ext>
            </a:extLst>
          </p:cNvPr>
          <p:cNvCxnSpPr>
            <a:stCxn id="19" idx="4"/>
            <a:endCxn id="20" idx="0"/>
          </p:cNvCxnSpPr>
          <p:nvPr/>
        </p:nvCxnSpPr>
        <p:spPr>
          <a:xfrm>
            <a:off x="7068916" y="2293151"/>
            <a:ext cx="0" cy="4273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D0946E4-89DC-DCF1-0DE7-369470FA6AEC}"/>
              </a:ext>
            </a:extLst>
          </p:cNvPr>
          <p:cNvSpPr txBox="1"/>
          <p:nvPr/>
        </p:nvSpPr>
        <p:spPr>
          <a:xfrm>
            <a:off x="4606110" y="1630448"/>
            <a:ext cx="1338828"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8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机会挖掘点</a:t>
            </a:r>
            <a:endParaRPr lang="en-US" sz="18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9F838ADF-851A-C20C-768A-7CD70B6A6ACE}"/>
              </a:ext>
            </a:extLst>
          </p:cNvPr>
          <p:cNvSpPr txBox="1"/>
          <p:nvPr/>
        </p:nvSpPr>
        <p:spPr>
          <a:xfrm>
            <a:off x="6284084" y="1630448"/>
            <a:ext cx="1569661"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8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设计解决方案</a:t>
            </a:r>
            <a:endParaRPr lang="en-US" sz="18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FF234F1A-9EF0-C308-AA70-7137B24F9E95}"/>
              </a:ext>
            </a:extLst>
          </p:cNvPr>
          <p:cNvSpPr txBox="1"/>
          <p:nvPr/>
        </p:nvSpPr>
        <p:spPr>
          <a:xfrm>
            <a:off x="1579510" y="4875980"/>
            <a:ext cx="1385316"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Discovery</a:t>
            </a:r>
            <a:endParaRPr lang="en-US"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76978FEA-3A86-8646-6CA9-9C9532FA0A57}"/>
              </a:ext>
            </a:extLst>
          </p:cNvPr>
          <p:cNvSpPr txBox="1"/>
          <p:nvPr/>
        </p:nvSpPr>
        <p:spPr>
          <a:xfrm>
            <a:off x="1910529" y="5239724"/>
            <a:ext cx="723276"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全角色</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6" name="文本框 25">
            <a:extLst>
              <a:ext uri="{FF2B5EF4-FFF2-40B4-BE49-F238E27FC236}">
                <a16:creationId xmlns:a16="http://schemas.microsoft.com/office/drawing/2014/main" id="{9D28EA33-6455-2A48-39CB-EF30D36499BA}"/>
              </a:ext>
            </a:extLst>
          </p:cNvPr>
          <p:cNvSpPr txBox="1"/>
          <p:nvPr/>
        </p:nvSpPr>
        <p:spPr>
          <a:xfrm>
            <a:off x="1910532" y="5549855"/>
            <a:ext cx="723276"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全场景</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7" name="文本框 26">
            <a:extLst>
              <a:ext uri="{FF2B5EF4-FFF2-40B4-BE49-F238E27FC236}">
                <a16:creationId xmlns:a16="http://schemas.microsoft.com/office/drawing/2014/main" id="{BEDDC06E-612B-2B67-A1E3-4C682C70E4D9}"/>
              </a:ext>
            </a:extLst>
          </p:cNvPr>
          <p:cNvSpPr txBox="1"/>
          <p:nvPr/>
        </p:nvSpPr>
        <p:spPr>
          <a:xfrm>
            <a:off x="1641225" y="5864283"/>
            <a:ext cx="1261885"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关注企业盈利</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28" name="文本框 27">
            <a:extLst>
              <a:ext uri="{FF2B5EF4-FFF2-40B4-BE49-F238E27FC236}">
                <a16:creationId xmlns:a16="http://schemas.microsoft.com/office/drawing/2014/main" id="{A0AEBE7E-3EC8-4EA8-B47F-420D6DEB4B4F}"/>
              </a:ext>
            </a:extLst>
          </p:cNvPr>
          <p:cNvSpPr txBox="1"/>
          <p:nvPr/>
        </p:nvSpPr>
        <p:spPr>
          <a:xfrm>
            <a:off x="3582191" y="4875980"/>
            <a:ext cx="2356735"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Value-Orientation</a:t>
            </a:r>
            <a:endParaRPr lang="en-US"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E783C6FD-D3C6-FE89-2127-32BF70A36848}"/>
              </a:ext>
            </a:extLst>
          </p:cNvPr>
          <p:cNvSpPr txBox="1"/>
          <p:nvPr/>
        </p:nvSpPr>
        <p:spPr>
          <a:xfrm>
            <a:off x="3950079" y="5239724"/>
            <a:ext cx="1620957"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清晰的价值逻辑链</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D575CC03-2211-6D27-F385-E09695682707}"/>
              </a:ext>
            </a:extLst>
          </p:cNvPr>
          <p:cNvSpPr txBox="1"/>
          <p:nvPr/>
        </p:nvSpPr>
        <p:spPr>
          <a:xfrm>
            <a:off x="4219383" y="5549855"/>
            <a:ext cx="1082348"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机会点挖掘</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a:extLst>
              <a:ext uri="{FF2B5EF4-FFF2-40B4-BE49-F238E27FC236}">
                <a16:creationId xmlns:a16="http://schemas.microsoft.com/office/drawing/2014/main" id="{4D8C99AE-31C5-F3D0-F0F0-D73063191A7E}"/>
              </a:ext>
            </a:extLst>
          </p:cNvPr>
          <p:cNvSpPr txBox="1"/>
          <p:nvPr/>
        </p:nvSpPr>
        <p:spPr>
          <a:xfrm>
            <a:off x="4129615" y="5864283"/>
            <a:ext cx="1261885"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关注商业模式</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2" name="文本框 31">
            <a:extLst>
              <a:ext uri="{FF2B5EF4-FFF2-40B4-BE49-F238E27FC236}">
                <a16:creationId xmlns:a16="http://schemas.microsoft.com/office/drawing/2014/main" id="{0890233F-F121-F92E-A8F1-08AC433FB61B}"/>
              </a:ext>
            </a:extLst>
          </p:cNvPr>
          <p:cNvSpPr txBox="1"/>
          <p:nvPr/>
        </p:nvSpPr>
        <p:spPr>
          <a:xfrm>
            <a:off x="6289391" y="4875980"/>
            <a:ext cx="1919115"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Omni-Channel</a:t>
            </a:r>
            <a:endParaRPr lang="en-US"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087EE045-EDE7-0F77-513F-158A3DF448FF}"/>
              </a:ext>
            </a:extLst>
          </p:cNvPr>
          <p:cNvSpPr txBox="1"/>
          <p:nvPr/>
        </p:nvSpPr>
        <p:spPr>
          <a:xfrm>
            <a:off x="6887309" y="5239724"/>
            <a:ext cx="723276"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全渠道</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4" name="文本框 33">
            <a:extLst>
              <a:ext uri="{FF2B5EF4-FFF2-40B4-BE49-F238E27FC236}">
                <a16:creationId xmlns:a16="http://schemas.microsoft.com/office/drawing/2014/main" id="{0E6D1FC5-4C8A-B09D-A683-BC499A57C669}"/>
              </a:ext>
            </a:extLst>
          </p:cNvPr>
          <p:cNvSpPr txBox="1"/>
          <p:nvPr/>
        </p:nvSpPr>
        <p:spPr>
          <a:xfrm>
            <a:off x="6887309" y="5549855"/>
            <a:ext cx="723276"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全链路</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5" name="文本框 34">
            <a:extLst>
              <a:ext uri="{FF2B5EF4-FFF2-40B4-BE49-F238E27FC236}">
                <a16:creationId xmlns:a16="http://schemas.microsoft.com/office/drawing/2014/main" id="{9F140782-04CA-103B-4C54-9081A077B57E}"/>
              </a:ext>
            </a:extLst>
          </p:cNvPr>
          <p:cNvSpPr txBox="1"/>
          <p:nvPr/>
        </p:nvSpPr>
        <p:spPr>
          <a:xfrm>
            <a:off x="6618005" y="5864283"/>
            <a:ext cx="1261885"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多端互动设计</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6" name="文本框 35">
            <a:extLst>
              <a:ext uri="{FF2B5EF4-FFF2-40B4-BE49-F238E27FC236}">
                <a16:creationId xmlns:a16="http://schemas.microsoft.com/office/drawing/2014/main" id="{B1749F49-A1F4-FCC6-F942-5C8261635D8F}"/>
              </a:ext>
            </a:extLst>
          </p:cNvPr>
          <p:cNvSpPr txBox="1"/>
          <p:nvPr/>
        </p:nvSpPr>
        <p:spPr>
          <a:xfrm>
            <a:off x="8906020" y="4875980"/>
            <a:ext cx="1662635" cy="369332"/>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Data-Driven</a:t>
            </a:r>
            <a:endParaRPr lang="en-US" sz="18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164B6984-3CE9-A9BD-3633-BD1DACD53EFA}"/>
              </a:ext>
            </a:extLst>
          </p:cNvPr>
          <p:cNvSpPr txBox="1"/>
          <p:nvPr/>
        </p:nvSpPr>
        <p:spPr>
          <a:xfrm>
            <a:off x="9285930" y="5239724"/>
            <a:ext cx="902811"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精益迭代</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8" name="文本框 37">
            <a:extLst>
              <a:ext uri="{FF2B5EF4-FFF2-40B4-BE49-F238E27FC236}">
                <a16:creationId xmlns:a16="http://schemas.microsoft.com/office/drawing/2014/main" id="{03965D43-DA6A-5527-4B0D-9AD23C83BF3E}"/>
              </a:ext>
            </a:extLst>
          </p:cNvPr>
          <p:cNvSpPr txBox="1"/>
          <p:nvPr/>
        </p:nvSpPr>
        <p:spPr>
          <a:xfrm>
            <a:off x="9359670" y="5549855"/>
            <a:ext cx="755336"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en-US" altLang="zh-CN" sz="1400" dirty="0" err="1">
                <a:effectLst/>
                <a:latin typeface="OPPOSans R" panose="00020600040101010101" pitchFamily="18" charset="-122"/>
                <a:ea typeface="OPPOSans R" panose="00020600040101010101" pitchFamily="18" charset="-122"/>
                <a:cs typeface="OPPOSans R" panose="00020600040101010101" pitchFamily="18" charset="-122"/>
              </a:rPr>
              <a:t>ABtest</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
        <p:nvSpPr>
          <p:cNvPr id="39" name="文本框 38">
            <a:extLst>
              <a:ext uri="{FF2B5EF4-FFF2-40B4-BE49-F238E27FC236}">
                <a16:creationId xmlns:a16="http://schemas.microsoft.com/office/drawing/2014/main" id="{D0F58C9B-8814-F8D5-B83C-132DED3F5A60}"/>
              </a:ext>
            </a:extLst>
          </p:cNvPr>
          <p:cNvSpPr txBox="1"/>
          <p:nvPr/>
        </p:nvSpPr>
        <p:spPr>
          <a:xfrm>
            <a:off x="9285930" y="5864283"/>
            <a:ext cx="902811" cy="307777"/>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1400" dirty="0">
                <a:effectLst/>
                <a:latin typeface="OPPOSans R" panose="00020600040101010101" pitchFamily="18" charset="-122"/>
                <a:ea typeface="OPPOSans R" panose="00020600040101010101" pitchFamily="18" charset="-122"/>
                <a:cs typeface="OPPOSans R" panose="00020600040101010101" pitchFamily="18" charset="-122"/>
              </a:rPr>
              <a:t>数据驱动</a:t>
            </a:r>
            <a:endParaRPr lang="en-US" sz="1400" dirty="0">
              <a:effectLst/>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588727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51F9F8C-6F51-E768-E21E-79A1388540C8}"/>
              </a:ext>
            </a:extLst>
          </p:cNvPr>
          <p:cNvSpPr/>
          <p:nvPr/>
        </p:nvSpPr>
        <p:spPr>
          <a:xfrm>
            <a:off x="660400" y="614363"/>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85A0E719-D153-CE95-F3FA-49ED213115F3}"/>
              </a:ext>
            </a:extLst>
          </p:cNvPr>
          <p:cNvSpPr txBox="1"/>
          <p:nvPr/>
        </p:nvSpPr>
        <p:spPr>
          <a:xfrm>
            <a:off x="712450" y="636865"/>
            <a:ext cx="569387" cy="369332"/>
          </a:xfrm>
          <a:prstGeom prst="rect">
            <a:avLst/>
          </a:prstGeom>
          <a:noFill/>
        </p:spPr>
        <p:txBody>
          <a:bodyPr wrap="none" rtlCol="0">
            <a:spAutoFit/>
          </a:bodyPr>
          <a:lstStyle/>
          <a:p>
            <a:r>
              <a:rPr lang="en-US" dirty="0">
                <a:solidFill>
                  <a:schemeClr val="bg1"/>
                </a:solidFill>
                <a:latin typeface="+mj-ea"/>
                <a:ea typeface="+mj-ea"/>
              </a:rPr>
              <a:t>05</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28C9A233-AD24-82B9-3EAC-A4CCB5DF8974}"/>
              </a:ext>
            </a:extLst>
          </p:cNvPr>
          <p:cNvSpPr txBox="1"/>
          <p:nvPr/>
        </p:nvSpPr>
        <p:spPr>
          <a:xfrm>
            <a:off x="555288" y="1089302"/>
            <a:ext cx="1518364" cy="492443"/>
          </a:xfrm>
          <a:prstGeom prst="rect">
            <a:avLst/>
          </a:prstGeom>
          <a:noFill/>
        </p:spPr>
        <p:txBody>
          <a:bodyPr wrap="none" rtlCol="0">
            <a:spAutoFit/>
          </a:bodyPr>
          <a:lstStyle/>
          <a:p>
            <a:r>
              <a:rPr lang="zh-CN" altLang="en-US" sz="2600" dirty="0">
                <a:latin typeface="+mj-ea"/>
                <a:ea typeface="+mj-ea"/>
              </a:rPr>
              <a:t>营销应用</a:t>
            </a:r>
            <a:endParaRPr lang="en-US" sz="2600" dirty="0">
              <a:latin typeface="+mj-ea"/>
              <a:ea typeface="+mj-ea"/>
            </a:endParaRPr>
          </a:p>
        </p:txBody>
      </p:sp>
      <p:cxnSp>
        <p:nvCxnSpPr>
          <p:cNvPr id="7" name="直接连接符 6">
            <a:extLst>
              <a:ext uri="{FF2B5EF4-FFF2-40B4-BE49-F238E27FC236}">
                <a16:creationId xmlns:a16="http://schemas.microsoft.com/office/drawing/2014/main" id="{DA50334F-BFAB-E113-4FA2-2CA8FB3B689F}"/>
              </a:ext>
            </a:extLst>
          </p:cNvPr>
          <p:cNvCxnSpPr>
            <a:cxnSpLocks/>
            <a:stCxn id="6" idx="3"/>
          </p:cNvCxnSpPr>
          <p:nvPr/>
        </p:nvCxnSpPr>
        <p:spPr>
          <a:xfrm>
            <a:off x="2073652" y="1335524"/>
            <a:ext cx="829205" cy="0"/>
          </a:xfrm>
          <a:prstGeom prst="line">
            <a:avLst/>
          </a:prstGeom>
          <a:ln w="19050">
            <a:solidFill>
              <a:schemeClr val="bg2">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3B39F04-2E69-8125-BFDE-9B761B995D36}"/>
              </a:ext>
            </a:extLst>
          </p:cNvPr>
          <p:cNvSpPr txBox="1"/>
          <p:nvPr/>
        </p:nvSpPr>
        <p:spPr>
          <a:xfrm>
            <a:off x="555288" y="1550967"/>
            <a:ext cx="2335896" cy="307777"/>
          </a:xfrm>
          <a:prstGeom prst="rect">
            <a:avLst/>
          </a:prstGeom>
          <a:noFill/>
        </p:spPr>
        <p:txBody>
          <a:bodyPr wrap="none" rtlCol="0">
            <a:spAutoFit/>
          </a:bodyPr>
          <a:lstStyle/>
          <a:p>
            <a:r>
              <a:rPr lang="en-US" altLang="zh-CN" sz="1400" dirty="0">
                <a:solidFill>
                  <a:schemeClr val="bg2">
                    <a:lumMod val="75000"/>
                  </a:schemeClr>
                </a:solidFill>
                <a:latin typeface="+mn-ea"/>
              </a:rPr>
              <a:t>Organization mechanism</a:t>
            </a:r>
            <a:endParaRPr lang="en-US" sz="1400" dirty="0">
              <a:solidFill>
                <a:schemeClr val="bg2">
                  <a:lumMod val="75000"/>
                </a:schemeClr>
              </a:solidFill>
              <a:latin typeface="+mn-ea"/>
            </a:endParaRPr>
          </a:p>
        </p:txBody>
      </p:sp>
      <p:sp>
        <p:nvSpPr>
          <p:cNvPr id="9" name="文本框 8">
            <a:extLst>
              <a:ext uri="{FF2B5EF4-FFF2-40B4-BE49-F238E27FC236}">
                <a16:creationId xmlns:a16="http://schemas.microsoft.com/office/drawing/2014/main" id="{37D3C4B0-8B96-A47D-E3EF-B1EAF4CA142F}"/>
              </a:ext>
            </a:extLst>
          </p:cNvPr>
          <p:cNvSpPr txBox="1"/>
          <p:nvPr/>
        </p:nvSpPr>
        <p:spPr>
          <a:xfrm>
            <a:off x="555288" y="2983416"/>
            <a:ext cx="1467068" cy="400110"/>
          </a:xfrm>
          <a:prstGeom prst="rect">
            <a:avLst/>
          </a:prstGeom>
          <a:noFill/>
        </p:spPr>
        <p:txBody>
          <a:bodyPr wrap="none" rtlCol="0">
            <a:spAutoFit/>
          </a:bodyPr>
          <a:lstStyle/>
          <a:p>
            <a:r>
              <a:rPr lang="zh-CN" alt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用户基数大</a:t>
            </a:r>
            <a:endParaRPr 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文本框 9">
            <a:extLst>
              <a:ext uri="{FF2B5EF4-FFF2-40B4-BE49-F238E27FC236}">
                <a16:creationId xmlns:a16="http://schemas.microsoft.com/office/drawing/2014/main" id="{936F6861-0AE6-5827-ABC2-338111475FE5}"/>
              </a:ext>
            </a:extLst>
          </p:cNvPr>
          <p:cNvSpPr txBox="1"/>
          <p:nvPr/>
        </p:nvSpPr>
        <p:spPr>
          <a:xfrm>
            <a:off x="1948659" y="3083921"/>
            <a:ext cx="1109599" cy="253916"/>
          </a:xfrm>
          <a:prstGeom prst="rect">
            <a:avLst/>
          </a:prstGeom>
          <a:noFill/>
        </p:spPr>
        <p:txBody>
          <a:bodyPr wrap="none" rtlCol="0">
            <a:spAutoFit/>
          </a:bodyPr>
          <a:lstStyle/>
          <a:p>
            <a:r>
              <a:rPr lang="en-US" altLang="zh-CN" sz="1050" dirty="0">
                <a:latin typeface="+mn-ea"/>
              </a:rPr>
              <a:t>/ 2019</a:t>
            </a:r>
            <a:r>
              <a:rPr lang="zh-CN" altLang="en-US" sz="1050" dirty="0">
                <a:latin typeface="+mn-ea"/>
              </a:rPr>
              <a:t>数据显示</a:t>
            </a:r>
            <a:endParaRPr lang="en-US" sz="1050" dirty="0">
              <a:latin typeface="+mn-ea"/>
            </a:endParaRPr>
          </a:p>
        </p:txBody>
      </p:sp>
      <p:sp>
        <p:nvSpPr>
          <p:cNvPr id="11" name="文本框 10">
            <a:extLst>
              <a:ext uri="{FF2B5EF4-FFF2-40B4-BE49-F238E27FC236}">
                <a16:creationId xmlns:a16="http://schemas.microsoft.com/office/drawing/2014/main" id="{37ECF307-2ABB-8F8B-FB71-D9A26A7EC5E9}"/>
              </a:ext>
            </a:extLst>
          </p:cNvPr>
          <p:cNvSpPr txBox="1"/>
          <p:nvPr/>
        </p:nvSpPr>
        <p:spPr>
          <a:xfrm>
            <a:off x="555287" y="3481949"/>
            <a:ext cx="3298255" cy="886461"/>
          </a:xfrm>
          <a:prstGeom prst="rect">
            <a:avLst/>
          </a:prstGeom>
          <a:noFill/>
        </p:spPr>
        <p:txBody>
          <a:bodyPr wrap="square" rtlCol="0">
            <a:spAutoFit/>
          </a:bodyPr>
          <a:lstStyle/>
          <a:p>
            <a:pPr>
              <a:lnSpc>
                <a:spcPct val="150000"/>
              </a:lnSpc>
            </a:pPr>
            <a:r>
              <a:rPr lang="en-US" altLang="zh-CN" dirty="0">
                <a:solidFill>
                  <a:schemeClr val="bg2">
                    <a:lumMod val="25000"/>
                  </a:schemeClr>
                </a:solidFill>
                <a:latin typeface="+mn-ea"/>
              </a:rPr>
              <a:t>2019</a:t>
            </a:r>
            <a:r>
              <a:rPr lang="zh-CN" altLang="en-US" dirty="0">
                <a:solidFill>
                  <a:schemeClr val="bg2">
                    <a:lumMod val="25000"/>
                  </a:schemeClr>
                </a:solidFill>
                <a:latin typeface="+mn-ea"/>
              </a:rPr>
              <a:t>年中国在线直播行业用户规模已增长至</a:t>
            </a:r>
            <a:r>
              <a:rPr lang="en-US" altLang="zh-CN" dirty="0">
                <a:solidFill>
                  <a:schemeClr val="bg2">
                    <a:lumMod val="25000"/>
                  </a:schemeClr>
                </a:solidFill>
                <a:latin typeface="+mn-ea"/>
              </a:rPr>
              <a:t>5.04</a:t>
            </a:r>
            <a:r>
              <a:rPr lang="zh-CN" altLang="en-US" dirty="0">
                <a:solidFill>
                  <a:schemeClr val="bg2">
                    <a:lumMod val="25000"/>
                  </a:schemeClr>
                </a:solidFill>
                <a:latin typeface="+mn-ea"/>
              </a:rPr>
              <a:t>亿人</a:t>
            </a:r>
            <a:endParaRPr lang="en-US" dirty="0">
              <a:solidFill>
                <a:schemeClr val="bg2">
                  <a:lumMod val="25000"/>
                </a:schemeClr>
              </a:solidFill>
              <a:latin typeface="+mn-ea"/>
            </a:endParaRPr>
          </a:p>
        </p:txBody>
      </p:sp>
      <p:sp>
        <p:nvSpPr>
          <p:cNvPr id="12" name="文本框 11">
            <a:extLst>
              <a:ext uri="{FF2B5EF4-FFF2-40B4-BE49-F238E27FC236}">
                <a16:creationId xmlns:a16="http://schemas.microsoft.com/office/drawing/2014/main" id="{1D9E9CB7-F766-3D32-D5EC-0DDFAAF02848}"/>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19" name="组合 18">
            <a:extLst>
              <a:ext uri="{FF2B5EF4-FFF2-40B4-BE49-F238E27FC236}">
                <a16:creationId xmlns:a16="http://schemas.microsoft.com/office/drawing/2014/main" id="{28682D98-49CD-FCA7-4B77-046966382E51}"/>
              </a:ext>
            </a:extLst>
          </p:cNvPr>
          <p:cNvGrpSpPr/>
          <p:nvPr/>
        </p:nvGrpSpPr>
        <p:grpSpPr>
          <a:xfrm>
            <a:off x="4851399" y="1468719"/>
            <a:ext cx="5886450" cy="4752416"/>
            <a:chOff x="10099446" y="5659999"/>
            <a:chExt cx="8829675" cy="7128624"/>
          </a:xfrm>
        </p:grpSpPr>
        <p:pic>
          <p:nvPicPr>
            <p:cNvPr id="16" name="图形 15">
              <a:extLst>
                <a:ext uri="{FF2B5EF4-FFF2-40B4-BE49-F238E27FC236}">
                  <a16:creationId xmlns:a16="http://schemas.microsoft.com/office/drawing/2014/main" id="{EBDB3027-5BD8-2FF3-6F1A-DF7EDABBB3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9446" y="8102323"/>
              <a:ext cx="8829675" cy="4686300"/>
            </a:xfrm>
            <a:prstGeom prst="rect">
              <a:avLst/>
            </a:prstGeom>
          </p:spPr>
        </p:pic>
        <p:pic>
          <p:nvPicPr>
            <p:cNvPr id="18" name="图形 17">
              <a:extLst>
                <a:ext uri="{FF2B5EF4-FFF2-40B4-BE49-F238E27FC236}">
                  <a16:creationId xmlns:a16="http://schemas.microsoft.com/office/drawing/2014/main" id="{BA59CD69-F6E6-F2D5-F8C5-052B7F59F3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2821" y="7983260"/>
              <a:ext cx="8162925" cy="2352675"/>
            </a:xfrm>
            <a:prstGeom prst="rect">
              <a:avLst/>
            </a:prstGeom>
          </p:spPr>
        </p:pic>
        <p:pic>
          <p:nvPicPr>
            <p:cNvPr id="14" name="图形 13">
              <a:extLst>
                <a:ext uri="{FF2B5EF4-FFF2-40B4-BE49-F238E27FC236}">
                  <a16:creationId xmlns:a16="http://schemas.microsoft.com/office/drawing/2014/main" id="{138D7B8F-1CFF-CF27-4A5B-7ED05309BC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6596" y="5659999"/>
              <a:ext cx="8715375" cy="4572000"/>
            </a:xfrm>
            <a:prstGeom prst="rect">
              <a:avLst/>
            </a:prstGeom>
          </p:spPr>
        </p:pic>
      </p:grpSp>
      <p:sp>
        <p:nvSpPr>
          <p:cNvPr id="20" name="文本框 19">
            <a:extLst>
              <a:ext uri="{FF2B5EF4-FFF2-40B4-BE49-F238E27FC236}">
                <a16:creationId xmlns:a16="http://schemas.microsoft.com/office/drawing/2014/main" id="{5A5AF13B-5713-1301-9EB3-38FECE98EE0B}"/>
              </a:ext>
            </a:extLst>
          </p:cNvPr>
          <p:cNvSpPr txBox="1"/>
          <p:nvPr/>
        </p:nvSpPr>
        <p:spPr>
          <a:xfrm>
            <a:off x="7013715" y="2437590"/>
            <a:ext cx="1561819" cy="646331"/>
          </a:xfrm>
          <a:prstGeom prst="rect">
            <a:avLst/>
          </a:prstGeom>
          <a:noFill/>
          <a:scene3d>
            <a:camera prst="isometricTopUp"/>
            <a:lightRig rig="threePt" dir="t"/>
          </a:scene3d>
        </p:spPr>
        <p:txBody>
          <a:bodyPr wrap="square" rtlCol="0">
            <a:spAutoFit/>
          </a:bodyPr>
          <a:lstStyle/>
          <a:p>
            <a:pPr algn="ctr"/>
            <a:r>
              <a:rPr lang="zh-CN" altLang="en-US" sz="3600" dirty="0">
                <a:latin typeface="+mj-ea"/>
                <a:ea typeface="+mj-ea"/>
              </a:rPr>
              <a:t>线上</a:t>
            </a:r>
            <a:endParaRPr lang="en-US" sz="3600" dirty="0">
              <a:latin typeface="+mj-ea"/>
              <a:ea typeface="+mj-ea"/>
            </a:endParaRPr>
          </a:p>
        </p:txBody>
      </p:sp>
      <p:sp>
        <p:nvSpPr>
          <p:cNvPr id="21" name="文本框 20">
            <a:extLst>
              <a:ext uri="{FF2B5EF4-FFF2-40B4-BE49-F238E27FC236}">
                <a16:creationId xmlns:a16="http://schemas.microsoft.com/office/drawing/2014/main" id="{6B7EC81F-6C96-A988-7477-17278D2F8E75}"/>
              </a:ext>
            </a:extLst>
          </p:cNvPr>
          <p:cNvSpPr txBox="1"/>
          <p:nvPr/>
        </p:nvSpPr>
        <p:spPr>
          <a:xfrm>
            <a:off x="7013715" y="4450358"/>
            <a:ext cx="1561819" cy="646331"/>
          </a:xfrm>
          <a:prstGeom prst="rect">
            <a:avLst/>
          </a:prstGeom>
          <a:noFill/>
          <a:scene3d>
            <a:camera prst="isometricTopUp"/>
            <a:lightRig rig="threePt" dir="t"/>
          </a:scene3d>
        </p:spPr>
        <p:txBody>
          <a:bodyPr wrap="square" rtlCol="0">
            <a:spAutoFit/>
          </a:bodyPr>
          <a:lstStyle/>
          <a:p>
            <a:pPr algn="ctr"/>
            <a:r>
              <a:rPr lang="zh-CN" altLang="en-US" sz="3600" dirty="0">
                <a:solidFill>
                  <a:schemeClr val="bg1"/>
                </a:solidFill>
                <a:latin typeface="+mj-ea"/>
                <a:ea typeface="+mj-ea"/>
              </a:rPr>
              <a:t>线下</a:t>
            </a:r>
            <a:endParaRPr lang="en-US" sz="3600" dirty="0">
              <a:solidFill>
                <a:schemeClr val="bg1"/>
              </a:solidFill>
              <a:latin typeface="+mj-ea"/>
              <a:ea typeface="+mj-ea"/>
            </a:endParaRPr>
          </a:p>
        </p:txBody>
      </p:sp>
      <p:sp>
        <p:nvSpPr>
          <p:cNvPr id="22" name="文本框 21">
            <a:extLst>
              <a:ext uri="{FF2B5EF4-FFF2-40B4-BE49-F238E27FC236}">
                <a16:creationId xmlns:a16="http://schemas.microsoft.com/office/drawing/2014/main" id="{1740D0BD-FE85-4C2B-0387-92693803E783}"/>
              </a:ext>
            </a:extLst>
          </p:cNvPr>
          <p:cNvSpPr txBox="1"/>
          <p:nvPr/>
        </p:nvSpPr>
        <p:spPr>
          <a:xfrm>
            <a:off x="5230306" y="1547120"/>
            <a:ext cx="741869"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铭牌</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0B45AA24-433E-86AF-072E-7B58BD867FF2}"/>
              </a:ext>
            </a:extLst>
          </p:cNvPr>
          <p:cNvSpPr txBox="1"/>
          <p:nvPr/>
        </p:nvSpPr>
        <p:spPr>
          <a:xfrm>
            <a:off x="6028546" y="1070017"/>
            <a:ext cx="1385082"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视频广告</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文本框 26">
            <a:extLst>
              <a:ext uri="{FF2B5EF4-FFF2-40B4-BE49-F238E27FC236}">
                <a16:creationId xmlns:a16="http://schemas.microsoft.com/office/drawing/2014/main" id="{5546FB71-1C96-F3EC-8E59-109BB294D03C}"/>
              </a:ext>
            </a:extLst>
          </p:cNvPr>
          <p:cNvSpPr txBox="1"/>
          <p:nvPr/>
        </p:nvSpPr>
        <p:spPr>
          <a:xfrm>
            <a:off x="6945347" y="694573"/>
            <a:ext cx="1791172"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周年庆活动</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166757F4-06A2-B2BD-832D-36835B984A32}"/>
              </a:ext>
            </a:extLst>
          </p:cNvPr>
          <p:cNvSpPr txBox="1"/>
          <p:nvPr/>
        </p:nvSpPr>
        <p:spPr>
          <a:xfrm>
            <a:off x="8363900" y="1105977"/>
            <a:ext cx="1193758"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虚拟盲盒</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0DEC35B4-588C-8258-B8E8-70BD6586FDC9}"/>
              </a:ext>
            </a:extLst>
          </p:cNvPr>
          <p:cNvSpPr txBox="1"/>
          <p:nvPr/>
        </p:nvSpPr>
        <p:spPr>
          <a:xfrm>
            <a:off x="9709690" y="1547120"/>
            <a:ext cx="741869"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官网</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3" name="组合 32">
            <a:extLst>
              <a:ext uri="{FF2B5EF4-FFF2-40B4-BE49-F238E27FC236}">
                <a16:creationId xmlns:a16="http://schemas.microsoft.com/office/drawing/2014/main" id="{58F0173B-E63C-A982-CBB8-FF2558CBBA5E}"/>
              </a:ext>
            </a:extLst>
          </p:cNvPr>
          <p:cNvGrpSpPr/>
          <p:nvPr/>
        </p:nvGrpSpPr>
        <p:grpSpPr>
          <a:xfrm>
            <a:off x="5610225" y="1105977"/>
            <a:ext cx="4479384" cy="1856692"/>
            <a:chOff x="5610225" y="1232935"/>
            <a:chExt cx="4479384" cy="1856692"/>
          </a:xfrm>
        </p:grpSpPr>
        <p:cxnSp>
          <p:nvCxnSpPr>
            <p:cNvPr id="24" name="直接连接符 23">
              <a:extLst>
                <a:ext uri="{FF2B5EF4-FFF2-40B4-BE49-F238E27FC236}">
                  <a16:creationId xmlns:a16="http://schemas.microsoft.com/office/drawing/2014/main" id="{CAA9F3C5-B797-FF49-A6C6-DD804C8D51CE}"/>
                </a:ext>
              </a:extLst>
            </p:cNvPr>
            <p:cNvCxnSpPr/>
            <p:nvPr/>
          </p:nvCxnSpPr>
          <p:spPr>
            <a:xfrm>
              <a:off x="5610225" y="2043410"/>
              <a:ext cx="0" cy="1011477"/>
            </a:xfrm>
            <a:prstGeom prst="line">
              <a:avLst/>
            </a:prstGeom>
            <a:ln w="12700">
              <a:solidFill>
                <a:srgbClr val="E31D19"/>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D3B6D48-E852-6109-6B5A-7823BC461404}"/>
                </a:ext>
              </a:extLst>
            </p:cNvPr>
            <p:cNvCxnSpPr/>
            <p:nvPr/>
          </p:nvCxnSpPr>
          <p:spPr>
            <a:xfrm>
              <a:off x="6698169" y="1601047"/>
              <a:ext cx="0" cy="1011477"/>
            </a:xfrm>
            <a:prstGeom prst="line">
              <a:avLst/>
            </a:prstGeom>
            <a:ln w="12700">
              <a:solidFill>
                <a:srgbClr val="E31D19"/>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67346AF-D451-F581-FF90-881805ADB8D6}"/>
                </a:ext>
              </a:extLst>
            </p:cNvPr>
            <p:cNvCxnSpPr/>
            <p:nvPr/>
          </p:nvCxnSpPr>
          <p:spPr>
            <a:xfrm>
              <a:off x="7836009" y="1232935"/>
              <a:ext cx="0" cy="1011477"/>
            </a:xfrm>
            <a:prstGeom prst="line">
              <a:avLst/>
            </a:prstGeom>
            <a:ln w="12700">
              <a:solidFill>
                <a:srgbClr val="E31D19"/>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08A5A5B-E89C-3F10-61AE-DCBFE8A8989A}"/>
                </a:ext>
              </a:extLst>
            </p:cNvPr>
            <p:cNvCxnSpPr/>
            <p:nvPr/>
          </p:nvCxnSpPr>
          <p:spPr>
            <a:xfrm>
              <a:off x="8984709" y="1637007"/>
              <a:ext cx="0" cy="1011477"/>
            </a:xfrm>
            <a:prstGeom prst="line">
              <a:avLst/>
            </a:prstGeom>
            <a:ln w="12700">
              <a:solidFill>
                <a:srgbClr val="E31D19"/>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23B95FF-01AF-84BD-8E94-0DA8F347DE51}"/>
                </a:ext>
              </a:extLst>
            </p:cNvPr>
            <p:cNvCxnSpPr/>
            <p:nvPr/>
          </p:nvCxnSpPr>
          <p:spPr>
            <a:xfrm>
              <a:off x="10089609" y="2078150"/>
              <a:ext cx="0" cy="1011477"/>
            </a:xfrm>
            <a:prstGeom prst="line">
              <a:avLst/>
            </a:prstGeom>
            <a:ln w="12700">
              <a:solidFill>
                <a:srgbClr val="E31D19"/>
              </a:solidFill>
              <a:prstDash val="lgDash"/>
              <a:headEnd type="oval" w="med" len="med"/>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4DA71338-2F62-EB42-71C6-6ADA7117C367}"/>
              </a:ext>
            </a:extLst>
          </p:cNvPr>
          <p:cNvGrpSpPr/>
          <p:nvPr/>
        </p:nvGrpSpPr>
        <p:grpSpPr>
          <a:xfrm flipV="1">
            <a:off x="5610225" y="4742658"/>
            <a:ext cx="4479384" cy="1351519"/>
            <a:chOff x="5610225" y="1601047"/>
            <a:chExt cx="4479384" cy="1488580"/>
          </a:xfrm>
        </p:grpSpPr>
        <p:cxnSp>
          <p:nvCxnSpPr>
            <p:cNvPr id="35" name="直接连接符 34">
              <a:extLst>
                <a:ext uri="{FF2B5EF4-FFF2-40B4-BE49-F238E27FC236}">
                  <a16:creationId xmlns:a16="http://schemas.microsoft.com/office/drawing/2014/main" id="{2EF133E3-F1B5-02EC-AB18-2DC4B12C6D52}"/>
                </a:ext>
              </a:extLst>
            </p:cNvPr>
            <p:cNvCxnSpPr/>
            <p:nvPr/>
          </p:nvCxnSpPr>
          <p:spPr>
            <a:xfrm>
              <a:off x="5610225" y="2043410"/>
              <a:ext cx="0" cy="1011477"/>
            </a:xfrm>
            <a:prstGeom prst="line">
              <a:avLst/>
            </a:prstGeom>
            <a:ln w="12700">
              <a:solidFill>
                <a:schemeClr val="tx1"/>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7271DD6-B2A3-0184-F3F1-111E883702EE}"/>
                </a:ext>
              </a:extLst>
            </p:cNvPr>
            <p:cNvCxnSpPr/>
            <p:nvPr/>
          </p:nvCxnSpPr>
          <p:spPr>
            <a:xfrm>
              <a:off x="7082797" y="1601047"/>
              <a:ext cx="0" cy="1011477"/>
            </a:xfrm>
            <a:prstGeom prst="line">
              <a:avLst/>
            </a:prstGeom>
            <a:ln w="12700">
              <a:solidFill>
                <a:schemeClr val="tx1"/>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F527D69-4889-45EC-7896-A2919EAD9DA0}"/>
                </a:ext>
              </a:extLst>
            </p:cNvPr>
            <p:cNvCxnSpPr/>
            <p:nvPr/>
          </p:nvCxnSpPr>
          <p:spPr>
            <a:xfrm>
              <a:off x="8751399" y="1637007"/>
              <a:ext cx="0" cy="1011477"/>
            </a:xfrm>
            <a:prstGeom prst="line">
              <a:avLst/>
            </a:prstGeom>
            <a:ln w="12700">
              <a:solidFill>
                <a:schemeClr val="tx1"/>
              </a:solidFill>
              <a:prstDash val="lgDash"/>
              <a:headEnd type="oval"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03F0837-B3FD-4434-1FE5-0D6B53912EE0}"/>
                </a:ext>
              </a:extLst>
            </p:cNvPr>
            <p:cNvCxnSpPr/>
            <p:nvPr/>
          </p:nvCxnSpPr>
          <p:spPr>
            <a:xfrm>
              <a:off x="10089609" y="2078150"/>
              <a:ext cx="0" cy="1011477"/>
            </a:xfrm>
            <a:prstGeom prst="line">
              <a:avLst/>
            </a:prstGeom>
            <a:ln w="12700">
              <a:solidFill>
                <a:schemeClr val="tx1"/>
              </a:solidFill>
              <a:prstDash val="lgDash"/>
              <a:headEnd type="oval" w="med" len="med"/>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0C7C1827-C0DC-F018-F74B-F1E34767122A}"/>
              </a:ext>
            </a:extLst>
          </p:cNvPr>
          <p:cNvSpPr txBox="1"/>
          <p:nvPr/>
        </p:nvSpPr>
        <p:spPr>
          <a:xfrm>
            <a:off x="5230306" y="5783609"/>
            <a:ext cx="741869"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手办</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645E2D61-B84D-A55C-4B58-68B0B3EC6653}"/>
              </a:ext>
            </a:extLst>
          </p:cNvPr>
          <p:cNvSpPr txBox="1"/>
          <p:nvPr/>
        </p:nvSpPr>
        <p:spPr>
          <a:xfrm>
            <a:off x="6390256" y="6152941"/>
            <a:ext cx="1385082"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礼物周边</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BA9AD45C-3BF5-CABE-6DF5-974FF5E6A297}"/>
              </a:ext>
            </a:extLst>
          </p:cNvPr>
          <p:cNvSpPr txBox="1"/>
          <p:nvPr/>
        </p:nvSpPr>
        <p:spPr>
          <a:xfrm>
            <a:off x="8139640" y="6152941"/>
            <a:ext cx="1193758"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品牌联名</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DF9F09C4-421F-D47A-7948-7EA34203616B}"/>
              </a:ext>
            </a:extLst>
          </p:cNvPr>
          <p:cNvSpPr txBox="1"/>
          <p:nvPr/>
        </p:nvSpPr>
        <p:spPr>
          <a:xfrm>
            <a:off x="9709690" y="5783609"/>
            <a:ext cx="741869" cy="369332"/>
          </a:xfrm>
          <a:prstGeom prst="rect">
            <a:avLst/>
          </a:prstGeom>
          <a:noFill/>
        </p:spPr>
        <p:txBody>
          <a:bodyPr wrap="square" rtlCol="0">
            <a:spAutoFit/>
          </a:bodyPr>
          <a:lstStyle/>
          <a:p>
            <a:pPr algn="ctr"/>
            <a:r>
              <a:rPr lang="zh-CN" alt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rPr>
              <a:t>游戏</a:t>
            </a:r>
            <a:endParaRPr lang="en-US" dirty="0">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E0114B8F-0B48-2901-3889-9E7EAF7181CE}"/>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9" name="组合 58">
            <a:extLst>
              <a:ext uri="{FF2B5EF4-FFF2-40B4-BE49-F238E27FC236}">
                <a16:creationId xmlns:a16="http://schemas.microsoft.com/office/drawing/2014/main" id="{D9D18669-5DE5-4A33-12F4-26249EC1F5EC}"/>
              </a:ext>
            </a:extLst>
          </p:cNvPr>
          <p:cNvGrpSpPr/>
          <p:nvPr/>
        </p:nvGrpSpPr>
        <p:grpSpPr>
          <a:xfrm>
            <a:off x="11390123" y="2766951"/>
            <a:ext cx="203554" cy="1324099"/>
            <a:chOff x="11390123" y="2639724"/>
            <a:chExt cx="203554" cy="1324099"/>
          </a:xfrm>
        </p:grpSpPr>
        <p:sp>
          <p:nvSpPr>
            <p:cNvPr id="45" name="椭圆 44">
              <a:extLst>
                <a:ext uri="{FF2B5EF4-FFF2-40B4-BE49-F238E27FC236}">
                  <a16:creationId xmlns:a16="http://schemas.microsoft.com/office/drawing/2014/main" id="{837F5D5A-ECE2-9504-261E-915426663B11}"/>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FCA119A8-D291-B029-4D7F-2AB810F1EEB8}"/>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5CF0B62E-A594-C376-0B03-4A91B5FAAEE2}"/>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2F0A1195-E1B4-D7DC-F3E7-6A49ABE14667}"/>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组合 56">
              <a:extLst>
                <a:ext uri="{FF2B5EF4-FFF2-40B4-BE49-F238E27FC236}">
                  <a16:creationId xmlns:a16="http://schemas.microsoft.com/office/drawing/2014/main" id="{5A6EA3E9-4E9F-3630-2BAA-7D2A9DC69639}"/>
                </a:ext>
              </a:extLst>
            </p:cNvPr>
            <p:cNvGrpSpPr/>
            <p:nvPr/>
          </p:nvGrpSpPr>
          <p:grpSpPr>
            <a:xfrm>
              <a:off x="11390123" y="3760269"/>
              <a:ext cx="203554" cy="203554"/>
              <a:chOff x="11390123" y="3760269"/>
              <a:chExt cx="203554" cy="203554"/>
            </a:xfrm>
          </p:grpSpPr>
          <p:sp>
            <p:nvSpPr>
              <p:cNvPr id="49" name="椭圆 48">
                <a:extLst>
                  <a:ext uri="{FF2B5EF4-FFF2-40B4-BE49-F238E27FC236}">
                    <a16:creationId xmlns:a16="http://schemas.microsoft.com/office/drawing/2014/main" id="{10D2CFBA-FA0F-D229-265A-CBEB31F641A9}"/>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5B08B8A1-9535-64A8-D40F-799B13187925}"/>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95061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45" name="Freeform 7">
            <a:extLst>
              <a:ext uri="{FF2B5EF4-FFF2-40B4-BE49-F238E27FC236}">
                <a16:creationId xmlns:a16="http://schemas.microsoft.com/office/drawing/2014/main" id="{42B2CEAB-E488-8ED9-8ED5-4BB22C950D1D}"/>
              </a:ext>
            </a:extLst>
          </p:cNvPr>
          <p:cNvSpPr>
            <a:spLocks/>
          </p:cNvSpPr>
          <p:nvPr/>
        </p:nvSpPr>
        <p:spPr bwMode="auto">
          <a:xfrm rot="7200000" flipH="1" flipV="1">
            <a:off x="5360239" y="3560247"/>
            <a:ext cx="2795361" cy="1843302"/>
          </a:xfrm>
          <a:custGeom>
            <a:avLst/>
            <a:gdLst>
              <a:gd name="T0" fmla="*/ 11681 w 11681"/>
              <a:gd name="T1" fmla="*/ 3373 h 7704"/>
              <a:gd name="T2" fmla="*/ 2468 w 11681"/>
              <a:gd name="T3" fmla="*/ 5841 h 7704"/>
              <a:gd name="T4" fmla="*/ 0 w 11681"/>
              <a:gd name="T5" fmla="*/ 3373 h 7704"/>
              <a:gd name="T6" fmla="*/ 5840 w 11681"/>
              <a:gd name="T7" fmla="*/ 0 h 7704"/>
              <a:gd name="T8" fmla="*/ 11681 w 11681"/>
              <a:gd name="T9" fmla="*/ 3373 h 7704"/>
            </a:gdLst>
            <a:ahLst/>
            <a:cxnLst>
              <a:cxn ang="0">
                <a:pos x="T0" y="T1"/>
              </a:cxn>
              <a:cxn ang="0">
                <a:pos x="T2" y="T3"/>
              </a:cxn>
              <a:cxn ang="0">
                <a:pos x="T4" y="T5"/>
              </a:cxn>
              <a:cxn ang="0">
                <a:pos x="T6" y="T7"/>
              </a:cxn>
              <a:cxn ang="0">
                <a:pos x="T8" y="T9"/>
              </a:cxn>
            </a:cxnLst>
            <a:rect l="0" t="0" r="r" b="b"/>
            <a:pathLst>
              <a:path w="11681" h="7704">
                <a:moveTo>
                  <a:pt x="11681" y="3373"/>
                </a:moveTo>
                <a:cubicBezTo>
                  <a:pt x="9819" y="6599"/>
                  <a:pt x="5694" y="7704"/>
                  <a:pt x="2468" y="5841"/>
                </a:cubicBezTo>
                <a:cubicBezTo>
                  <a:pt x="1443" y="5249"/>
                  <a:pt x="592" y="4398"/>
                  <a:pt x="0" y="3373"/>
                </a:cubicBezTo>
                <a:lnTo>
                  <a:pt x="5840" y="0"/>
                </a:lnTo>
                <a:lnTo>
                  <a:pt x="11681" y="3373"/>
                </a:lnTo>
                <a:close/>
              </a:path>
            </a:pathLst>
          </a:custGeom>
          <a:solidFill>
            <a:srgbClr val="E5EAF6"/>
          </a:solidFill>
          <a:ln w="6350">
            <a:no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DAB021D-FC28-83C0-05A3-B5AEBC1B3761}"/>
              </a:ext>
            </a:extLst>
          </p:cNvPr>
          <p:cNvSpPr>
            <a:spLocks/>
          </p:cNvSpPr>
          <p:nvPr/>
        </p:nvSpPr>
        <p:spPr bwMode="auto">
          <a:xfrm flipV="1">
            <a:off x="4306500" y="1842583"/>
            <a:ext cx="2840427" cy="1873019"/>
          </a:xfrm>
          <a:custGeom>
            <a:avLst/>
            <a:gdLst>
              <a:gd name="T0" fmla="*/ 11681 w 11681"/>
              <a:gd name="T1" fmla="*/ 3373 h 7704"/>
              <a:gd name="T2" fmla="*/ 2468 w 11681"/>
              <a:gd name="T3" fmla="*/ 5841 h 7704"/>
              <a:gd name="T4" fmla="*/ 0 w 11681"/>
              <a:gd name="T5" fmla="*/ 3373 h 7704"/>
              <a:gd name="T6" fmla="*/ 5840 w 11681"/>
              <a:gd name="T7" fmla="*/ 0 h 7704"/>
              <a:gd name="T8" fmla="*/ 11681 w 11681"/>
              <a:gd name="T9" fmla="*/ 3373 h 7704"/>
            </a:gdLst>
            <a:ahLst/>
            <a:cxnLst>
              <a:cxn ang="0">
                <a:pos x="T0" y="T1"/>
              </a:cxn>
              <a:cxn ang="0">
                <a:pos x="T2" y="T3"/>
              </a:cxn>
              <a:cxn ang="0">
                <a:pos x="T4" y="T5"/>
              </a:cxn>
              <a:cxn ang="0">
                <a:pos x="T6" y="T7"/>
              </a:cxn>
              <a:cxn ang="0">
                <a:pos x="T8" y="T9"/>
              </a:cxn>
            </a:cxnLst>
            <a:rect l="0" t="0" r="r" b="b"/>
            <a:pathLst>
              <a:path w="11681" h="7704">
                <a:moveTo>
                  <a:pt x="11681" y="3373"/>
                </a:moveTo>
                <a:cubicBezTo>
                  <a:pt x="9819" y="6599"/>
                  <a:pt x="5694" y="7704"/>
                  <a:pt x="2468" y="5841"/>
                </a:cubicBezTo>
                <a:cubicBezTo>
                  <a:pt x="1443" y="5249"/>
                  <a:pt x="592" y="4398"/>
                  <a:pt x="0" y="3373"/>
                </a:cubicBezTo>
                <a:lnTo>
                  <a:pt x="5840" y="0"/>
                </a:lnTo>
                <a:lnTo>
                  <a:pt x="11681" y="3373"/>
                </a:lnTo>
                <a:close/>
              </a:path>
            </a:pathLst>
          </a:custGeom>
          <a:solidFill>
            <a:srgbClr val="E5EAF6"/>
          </a:solidFill>
          <a:ln w="6350">
            <a:no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E59B768-30C8-C407-6F21-97F7859ED945}"/>
              </a:ext>
            </a:extLst>
          </p:cNvPr>
          <p:cNvSpPr>
            <a:spLocks/>
          </p:cNvSpPr>
          <p:nvPr/>
        </p:nvSpPr>
        <p:spPr bwMode="auto">
          <a:xfrm rot="14400000" flipV="1">
            <a:off x="3309657" y="3541197"/>
            <a:ext cx="2795361" cy="1843302"/>
          </a:xfrm>
          <a:custGeom>
            <a:avLst/>
            <a:gdLst>
              <a:gd name="T0" fmla="*/ 11681 w 11681"/>
              <a:gd name="T1" fmla="*/ 3373 h 7704"/>
              <a:gd name="T2" fmla="*/ 2468 w 11681"/>
              <a:gd name="T3" fmla="*/ 5841 h 7704"/>
              <a:gd name="T4" fmla="*/ 0 w 11681"/>
              <a:gd name="T5" fmla="*/ 3373 h 7704"/>
              <a:gd name="T6" fmla="*/ 5840 w 11681"/>
              <a:gd name="T7" fmla="*/ 0 h 7704"/>
              <a:gd name="T8" fmla="*/ 11681 w 11681"/>
              <a:gd name="T9" fmla="*/ 3373 h 7704"/>
            </a:gdLst>
            <a:ahLst/>
            <a:cxnLst>
              <a:cxn ang="0">
                <a:pos x="T0" y="T1"/>
              </a:cxn>
              <a:cxn ang="0">
                <a:pos x="T2" y="T3"/>
              </a:cxn>
              <a:cxn ang="0">
                <a:pos x="T4" y="T5"/>
              </a:cxn>
              <a:cxn ang="0">
                <a:pos x="T6" y="T7"/>
              </a:cxn>
              <a:cxn ang="0">
                <a:pos x="T8" y="T9"/>
              </a:cxn>
            </a:cxnLst>
            <a:rect l="0" t="0" r="r" b="b"/>
            <a:pathLst>
              <a:path w="11681" h="7704">
                <a:moveTo>
                  <a:pt x="11681" y="3373"/>
                </a:moveTo>
                <a:cubicBezTo>
                  <a:pt x="9819" y="6599"/>
                  <a:pt x="5694" y="7704"/>
                  <a:pt x="2468" y="5841"/>
                </a:cubicBezTo>
                <a:cubicBezTo>
                  <a:pt x="1443" y="5249"/>
                  <a:pt x="592" y="4398"/>
                  <a:pt x="0" y="3373"/>
                </a:cubicBezTo>
                <a:lnTo>
                  <a:pt x="5840" y="0"/>
                </a:lnTo>
                <a:lnTo>
                  <a:pt x="11681" y="3373"/>
                </a:lnTo>
                <a:close/>
              </a:path>
            </a:pathLst>
          </a:custGeom>
          <a:solidFill>
            <a:srgbClr val="E5EAF6"/>
          </a:solidFill>
          <a:ln w="6350">
            <a:no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ACBD265C-E27C-B1EA-715C-B3535F456DA9}"/>
              </a:ext>
            </a:extLst>
          </p:cNvPr>
          <p:cNvSpPr>
            <a:spLocks/>
          </p:cNvSpPr>
          <p:nvPr/>
        </p:nvSpPr>
        <p:spPr bwMode="auto">
          <a:xfrm flipV="1">
            <a:off x="3918831" y="1335524"/>
            <a:ext cx="3620054" cy="2387117"/>
          </a:xfrm>
          <a:custGeom>
            <a:avLst/>
            <a:gdLst>
              <a:gd name="T0" fmla="*/ 11681 w 11681"/>
              <a:gd name="T1" fmla="*/ 3373 h 7704"/>
              <a:gd name="T2" fmla="*/ 2468 w 11681"/>
              <a:gd name="T3" fmla="*/ 5841 h 7704"/>
              <a:gd name="T4" fmla="*/ 0 w 11681"/>
              <a:gd name="T5" fmla="*/ 3373 h 7704"/>
              <a:gd name="T6" fmla="*/ 5840 w 11681"/>
              <a:gd name="T7" fmla="*/ 0 h 7704"/>
              <a:gd name="T8" fmla="*/ 11681 w 11681"/>
              <a:gd name="T9" fmla="*/ 3373 h 7704"/>
            </a:gdLst>
            <a:ahLst/>
            <a:cxnLst>
              <a:cxn ang="0">
                <a:pos x="T0" y="T1"/>
              </a:cxn>
              <a:cxn ang="0">
                <a:pos x="T2" y="T3"/>
              </a:cxn>
              <a:cxn ang="0">
                <a:pos x="T4" y="T5"/>
              </a:cxn>
              <a:cxn ang="0">
                <a:pos x="T6" y="T7"/>
              </a:cxn>
              <a:cxn ang="0">
                <a:pos x="T8" y="T9"/>
              </a:cxn>
            </a:cxnLst>
            <a:rect l="0" t="0" r="r" b="b"/>
            <a:pathLst>
              <a:path w="11681" h="7704">
                <a:moveTo>
                  <a:pt x="11681" y="3373"/>
                </a:moveTo>
                <a:cubicBezTo>
                  <a:pt x="9819" y="6599"/>
                  <a:pt x="5694" y="7704"/>
                  <a:pt x="2468" y="5841"/>
                </a:cubicBezTo>
                <a:cubicBezTo>
                  <a:pt x="1443" y="5249"/>
                  <a:pt x="592" y="4398"/>
                  <a:pt x="0" y="3373"/>
                </a:cubicBezTo>
                <a:lnTo>
                  <a:pt x="5840" y="0"/>
                </a:lnTo>
                <a:lnTo>
                  <a:pt x="11681" y="3373"/>
                </a:lnTo>
                <a:close/>
              </a:path>
            </a:pathLst>
          </a:custGeom>
          <a:noFill/>
          <a:ln w="6350">
            <a:solidFill>
              <a:srgbClr val="000000">
                <a:alpha val="50000"/>
              </a:srgbClr>
            </a:solid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组合 41">
            <a:extLst>
              <a:ext uri="{FF2B5EF4-FFF2-40B4-BE49-F238E27FC236}">
                <a16:creationId xmlns:a16="http://schemas.microsoft.com/office/drawing/2014/main" id="{77D353B3-192B-3536-2D21-BA5F291847B3}"/>
              </a:ext>
            </a:extLst>
          </p:cNvPr>
          <p:cNvGrpSpPr/>
          <p:nvPr/>
        </p:nvGrpSpPr>
        <p:grpSpPr>
          <a:xfrm>
            <a:off x="3203575" y="3014048"/>
            <a:ext cx="4747972" cy="3001210"/>
            <a:chOff x="3203575" y="3014048"/>
            <a:chExt cx="4747972" cy="3001210"/>
          </a:xfrm>
        </p:grpSpPr>
        <p:sp>
          <p:nvSpPr>
            <p:cNvPr id="33" name="Freeform 5">
              <a:extLst>
                <a:ext uri="{FF2B5EF4-FFF2-40B4-BE49-F238E27FC236}">
                  <a16:creationId xmlns:a16="http://schemas.microsoft.com/office/drawing/2014/main" id="{2408384B-39E5-4530-E230-5FD2FE4B6427}"/>
                </a:ext>
              </a:extLst>
            </p:cNvPr>
            <p:cNvSpPr>
              <a:spLocks/>
            </p:cNvSpPr>
            <p:nvPr/>
          </p:nvSpPr>
          <p:spPr bwMode="auto">
            <a:xfrm flipV="1">
              <a:off x="5950327" y="3014048"/>
              <a:ext cx="2001220" cy="3001210"/>
            </a:xfrm>
            <a:custGeom>
              <a:avLst/>
              <a:gdLst>
                <a:gd name="T0" fmla="*/ 0 w 6745"/>
                <a:gd name="T1" fmla="*/ 0 h 10117"/>
                <a:gd name="T2" fmla="*/ 6745 w 6745"/>
                <a:gd name="T3" fmla="*/ 6744 h 10117"/>
                <a:gd name="T4" fmla="*/ 5841 w 6745"/>
                <a:gd name="T5" fmla="*/ 10117 h 10117"/>
                <a:gd name="T6" fmla="*/ 0 w 6745"/>
                <a:gd name="T7" fmla="*/ 6744 h 10117"/>
                <a:gd name="T8" fmla="*/ 0 w 6745"/>
                <a:gd name="T9" fmla="*/ 0 h 10117"/>
              </a:gdLst>
              <a:ahLst/>
              <a:cxnLst>
                <a:cxn ang="0">
                  <a:pos x="T0" y="T1"/>
                </a:cxn>
                <a:cxn ang="0">
                  <a:pos x="T2" y="T3"/>
                </a:cxn>
                <a:cxn ang="0">
                  <a:pos x="T4" y="T5"/>
                </a:cxn>
                <a:cxn ang="0">
                  <a:pos x="T6" y="T7"/>
                </a:cxn>
                <a:cxn ang="0">
                  <a:pos x="T8" y="T9"/>
                </a:cxn>
              </a:cxnLst>
              <a:rect l="0" t="0" r="r" b="b"/>
              <a:pathLst>
                <a:path w="6745" h="10117">
                  <a:moveTo>
                    <a:pt x="0" y="0"/>
                  </a:moveTo>
                  <a:cubicBezTo>
                    <a:pt x="3725" y="0"/>
                    <a:pt x="6745" y="3020"/>
                    <a:pt x="6745" y="6744"/>
                  </a:cubicBezTo>
                  <a:cubicBezTo>
                    <a:pt x="6745" y="7928"/>
                    <a:pt x="6433" y="9091"/>
                    <a:pt x="5841" y="10117"/>
                  </a:cubicBezTo>
                  <a:lnTo>
                    <a:pt x="0" y="6744"/>
                  </a:lnTo>
                  <a:lnTo>
                    <a:pt x="0" y="0"/>
                  </a:lnTo>
                  <a:close/>
                </a:path>
              </a:pathLst>
            </a:custGeom>
            <a:noFill/>
            <a:ln w="6350">
              <a:solidFill>
                <a:srgbClr val="000000">
                  <a:alpha val="50000"/>
                </a:srgbClr>
              </a:solid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8EFD08DF-9CA6-888E-A570-D7D40C9DE034}"/>
                </a:ext>
              </a:extLst>
            </p:cNvPr>
            <p:cNvSpPr>
              <a:spLocks/>
            </p:cNvSpPr>
            <p:nvPr/>
          </p:nvSpPr>
          <p:spPr bwMode="auto">
            <a:xfrm flipV="1">
              <a:off x="3203575" y="3014048"/>
              <a:ext cx="2285520" cy="3001210"/>
            </a:xfrm>
            <a:custGeom>
              <a:avLst/>
              <a:gdLst>
                <a:gd name="T0" fmla="*/ 3725 w 15406"/>
                <a:gd name="T1" fmla="*/ 20233 h 20233"/>
                <a:gd name="T2" fmla="*/ 8662 w 15406"/>
                <a:gd name="T3" fmla="*/ 1807 h 20233"/>
                <a:gd name="T4" fmla="*/ 15406 w 15406"/>
                <a:gd name="T5" fmla="*/ 0 h 20233"/>
                <a:gd name="T6" fmla="*/ 15406 w 15406"/>
                <a:gd name="T7" fmla="*/ 13488 h 20233"/>
                <a:gd name="T8" fmla="*/ 3725 w 15406"/>
                <a:gd name="T9" fmla="*/ 20233 h 20233"/>
              </a:gdLst>
              <a:ahLst/>
              <a:cxnLst>
                <a:cxn ang="0">
                  <a:pos x="T0" y="T1"/>
                </a:cxn>
                <a:cxn ang="0">
                  <a:pos x="T2" y="T3"/>
                </a:cxn>
                <a:cxn ang="0">
                  <a:pos x="T4" y="T5"/>
                </a:cxn>
                <a:cxn ang="0">
                  <a:pos x="T6" y="T7"/>
                </a:cxn>
                <a:cxn ang="0">
                  <a:pos x="T8" y="T9"/>
                </a:cxn>
              </a:cxnLst>
              <a:rect l="0" t="0" r="r" b="b"/>
              <a:pathLst>
                <a:path w="15406" h="20233">
                  <a:moveTo>
                    <a:pt x="3725" y="20233"/>
                  </a:moveTo>
                  <a:cubicBezTo>
                    <a:pt x="0" y="13781"/>
                    <a:pt x="2210" y="5532"/>
                    <a:pt x="8662" y="1807"/>
                  </a:cubicBezTo>
                  <a:cubicBezTo>
                    <a:pt x="10713" y="623"/>
                    <a:pt x="13039" y="0"/>
                    <a:pt x="15406" y="0"/>
                  </a:cubicBezTo>
                  <a:lnTo>
                    <a:pt x="15406" y="13488"/>
                  </a:lnTo>
                  <a:lnTo>
                    <a:pt x="3725" y="20233"/>
                  </a:lnTo>
                  <a:close/>
                </a:path>
              </a:pathLst>
            </a:custGeom>
            <a:noFill/>
            <a:ln w="6350">
              <a:solidFill>
                <a:srgbClr val="000000">
                  <a:alpha val="50000"/>
                </a:srgbClr>
              </a:solidFill>
              <a:prstDash val="lgDash"/>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4" name="图形 23">
            <a:extLst>
              <a:ext uri="{FF2B5EF4-FFF2-40B4-BE49-F238E27FC236}">
                <a16:creationId xmlns:a16="http://schemas.microsoft.com/office/drawing/2014/main" id="{D0009AFF-DEB8-7E9C-8C6D-33564612BC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2900" y="2386274"/>
            <a:ext cx="3080023" cy="2809614"/>
          </a:xfrm>
          <a:prstGeom prst="rect">
            <a:avLst/>
          </a:prstGeom>
        </p:spPr>
      </p:pic>
      <p:sp>
        <p:nvSpPr>
          <p:cNvPr id="4" name="矩形: 圆角 3">
            <a:extLst>
              <a:ext uri="{FF2B5EF4-FFF2-40B4-BE49-F238E27FC236}">
                <a16:creationId xmlns:a16="http://schemas.microsoft.com/office/drawing/2014/main" id="{DB0D4E9C-0FEB-10F7-5C20-09EEB4977F60}"/>
              </a:ext>
            </a:extLst>
          </p:cNvPr>
          <p:cNvSpPr/>
          <p:nvPr/>
        </p:nvSpPr>
        <p:spPr>
          <a:xfrm>
            <a:off x="660400" y="614363"/>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E5A7DBBD-AA4E-1BFE-FBCD-0FDF45997126}"/>
              </a:ext>
            </a:extLst>
          </p:cNvPr>
          <p:cNvSpPr txBox="1"/>
          <p:nvPr/>
        </p:nvSpPr>
        <p:spPr>
          <a:xfrm>
            <a:off x="712450" y="636865"/>
            <a:ext cx="569387" cy="369332"/>
          </a:xfrm>
          <a:prstGeom prst="rect">
            <a:avLst/>
          </a:prstGeom>
          <a:noFill/>
        </p:spPr>
        <p:txBody>
          <a:bodyPr wrap="none" rtlCol="0">
            <a:spAutoFit/>
          </a:bodyPr>
          <a:lstStyle/>
          <a:p>
            <a:r>
              <a:rPr lang="en-US" dirty="0">
                <a:solidFill>
                  <a:schemeClr val="bg1"/>
                </a:solidFill>
                <a:latin typeface="+mj-ea"/>
                <a:ea typeface="+mj-ea"/>
              </a:rPr>
              <a:t>05</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258DE576-5087-C465-A598-8D9FF2A1BC97}"/>
              </a:ext>
            </a:extLst>
          </p:cNvPr>
          <p:cNvSpPr txBox="1"/>
          <p:nvPr/>
        </p:nvSpPr>
        <p:spPr>
          <a:xfrm>
            <a:off x="555288" y="1089302"/>
            <a:ext cx="1518364" cy="492443"/>
          </a:xfrm>
          <a:prstGeom prst="rect">
            <a:avLst/>
          </a:prstGeom>
          <a:noFill/>
        </p:spPr>
        <p:txBody>
          <a:bodyPr wrap="none" rtlCol="0">
            <a:spAutoFit/>
          </a:bodyPr>
          <a:lstStyle/>
          <a:p>
            <a:r>
              <a:rPr lang="zh-CN" altLang="en-US" sz="2600" dirty="0">
                <a:latin typeface="+mj-ea"/>
                <a:ea typeface="+mj-ea"/>
              </a:rPr>
              <a:t>营销应用</a:t>
            </a:r>
            <a:endParaRPr lang="en-US" sz="2600" dirty="0">
              <a:latin typeface="+mj-ea"/>
              <a:ea typeface="+mj-ea"/>
            </a:endParaRPr>
          </a:p>
        </p:txBody>
      </p:sp>
      <p:cxnSp>
        <p:nvCxnSpPr>
          <p:cNvPr id="7" name="直接连接符 6">
            <a:extLst>
              <a:ext uri="{FF2B5EF4-FFF2-40B4-BE49-F238E27FC236}">
                <a16:creationId xmlns:a16="http://schemas.microsoft.com/office/drawing/2014/main" id="{09067574-9D59-A71A-58AC-D07B9A1BF545}"/>
              </a:ext>
            </a:extLst>
          </p:cNvPr>
          <p:cNvCxnSpPr>
            <a:cxnSpLocks/>
            <a:stCxn id="6" idx="3"/>
          </p:cNvCxnSpPr>
          <p:nvPr/>
        </p:nvCxnSpPr>
        <p:spPr>
          <a:xfrm>
            <a:off x="2073652" y="1335524"/>
            <a:ext cx="829205" cy="0"/>
          </a:xfrm>
          <a:prstGeom prst="line">
            <a:avLst/>
          </a:prstGeom>
          <a:ln w="19050">
            <a:solidFill>
              <a:schemeClr val="bg2">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E18B43C-7C19-3E68-382F-C0120702876D}"/>
              </a:ext>
            </a:extLst>
          </p:cNvPr>
          <p:cNvSpPr txBox="1"/>
          <p:nvPr/>
        </p:nvSpPr>
        <p:spPr>
          <a:xfrm>
            <a:off x="555288" y="1550967"/>
            <a:ext cx="2335896" cy="307777"/>
          </a:xfrm>
          <a:prstGeom prst="rect">
            <a:avLst/>
          </a:prstGeom>
          <a:noFill/>
        </p:spPr>
        <p:txBody>
          <a:bodyPr wrap="none" rtlCol="0">
            <a:spAutoFit/>
          </a:bodyPr>
          <a:lstStyle/>
          <a:p>
            <a:r>
              <a:rPr lang="en-US" altLang="zh-CN" sz="1400" dirty="0">
                <a:solidFill>
                  <a:schemeClr val="bg2">
                    <a:lumMod val="75000"/>
                  </a:schemeClr>
                </a:solidFill>
                <a:latin typeface="+mn-ea"/>
              </a:rPr>
              <a:t>Organization mechanism</a:t>
            </a:r>
            <a:endParaRPr lang="en-US" sz="1400" dirty="0">
              <a:solidFill>
                <a:schemeClr val="bg2">
                  <a:lumMod val="75000"/>
                </a:schemeClr>
              </a:solidFill>
              <a:latin typeface="+mn-ea"/>
            </a:endParaRPr>
          </a:p>
        </p:txBody>
      </p:sp>
      <p:sp>
        <p:nvSpPr>
          <p:cNvPr id="9" name="文本框 8">
            <a:extLst>
              <a:ext uri="{FF2B5EF4-FFF2-40B4-BE49-F238E27FC236}">
                <a16:creationId xmlns:a16="http://schemas.microsoft.com/office/drawing/2014/main" id="{0666876D-04DF-E6F8-1F85-560AFF9EAA72}"/>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文本框 9">
            <a:extLst>
              <a:ext uri="{FF2B5EF4-FFF2-40B4-BE49-F238E27FC236}">
                <a16:creationId xmlns:a16="http://schemas.microsoft.com/office/drawing/2014/main" id="{8CEECA8D-4620-085E-E632-6631D1227E25}"/>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11" name="组合 10">
            <a:extLst>
              <a:ext uri="{FF2B5EF4-FFF2-40B4-BE49-F238E27FC236}">
                <a16:creationId xmlns:a16="http://schemas.microsoft.com/office/drawing/2014/main" id="{D8215773-5C73-F226-EB22-B38BEC2A1377}"/>
              </a:ext>
            </a:extLst>
          </p:cNvPr>
          <p:cNvGrpSpPr/>
          <p:nvPr/>
        </p:nvGrpSpPr>
        <p:grpSpPr>
          <a:xfrm>
            <a:off x="11390123" y="2766951"/>
            <a:ext cx="203554" cy="1324099"/>
            <a:chOff x="11390123" y="2639724"/>
            <a:chExt cx="203554" cy="1324099"/>
          </a:xfrm>
        </p:grpSpPr>
        <p:sp>
          <p:nvSpPr>
            <p:cNvPr id="12" name="椭圆 11">
              <a:extLst>
                <a:ext uri="{FF2B5EF4-FFF2-40B4-BE49-F238E27FC236}">
                  <a16:creationId xmlns:a16="http://schemas.microsoft.com/office/drawing/2014/main" id="{89DDDECD-9E10-D0C8-39DF-C6F7AC318351}"/>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EECE332A-4B2C-780E-40AE-730607CD8BEB}"/>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D5A22948-17E9-1B28-7830-AF0D48D474DD}"/>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456096BB-5A09-B140-893A-0E59F3146ED5}"/>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组合 15">
              <a:extLst>
                <a:ext uri="{FF2B5EF4-FFF2-40B4-BE49-F238E27FC236}">
                  <a16:creationId xmlns:a16="http://schemas.microsoft.com/office/drawing/2014/main" id="{F4D46505-C228-7220-9A98-6D74ADB22D23}"/>
                </a:ext>
              </a:extLst>
            </p:cNvPr>
            <p:cNvGrpSpPr/>
            <p:nvPr/>
          </p:nvGrpSpPr>
          <p:grpSpPr>
            <a:xfrm>
              <a:off x="11390123" y="3760269"/>
              <a:ext cx="203554" cy="203554"/>
              <a:chOff x="11390123" y="3760269"/>
              <a:chExt cx="203554" cy="203554"/>
            </a:xfrm>
          </p:grpSpPr>
          <p:sp>
            <p:nvSpPr>
              <p:cNvPr id="17" name="椭圆 16">
                <a:extLst>
                  <a:ext uri="{FF2B5EF4-FFF2-40B4-BE49-F238E27FC236}">
                    <a16:creationId xmlns:a16="http://schemas.microsoft.com/office/drawing/2014/main" id="{28C88234-57E4-2F63-4164-175ADD9305D9}"/>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8811CABB-E02D-5E80-3B31-B07C7FC5EE6E}"/>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组合 24">
            <a:extLst>
              <a:ext uri="{FF2B5EF4-FFF2-40B4-BE49-F238E27FC236}">
                <a16:creationId xmlns:a16="http://schemas.microsoft.com/office/drawing/2014/main" id="{3293FEAC-8310-5738-E59C-58A339339A97}"/>
              </a:ext>
            </a:extLst>
          </p:cNvPr>
          <p:cNvGrpSpPr/>
          <p:nvPr/>
        </p:nvGrpSpPr>
        <p:grpSpPr>
          <a:xfrm>
            <a:off x="4385718" y="2495843"/>
            <a:ext cx="2614386" cy="2590477"/>
            <a:chOff x="4376850" y="2510064"/>
            <a:chExt cx="2614386" cy="2590477"/>
          </a:xfrm>
        </p:grpSpPr>
        <p:sp>
          <p:nvSpPr>
            <p:cNvPr id="2" name="椭圆 1">
              <a:extLst>
                <a:ext uri="{FF2B5EF4-FFF2-40B4-BE49-F238E27FC236}">
                  <a16:creationId xmlns:a16="http://schemas.microsoft.com/office/drawing/2014/main" id="{42180FF4-D4F3-9E1F-D845-BC6DB6682BA2}"/>
                </a:ext>
              </a:extLst>
            </p:cNvPr>
            <p:cNvSpPr/>
            <p:nvPr/>
          </p:nvSpPr>
          <p:spPr>
            <a:xfrm>
              <a:off x="4657724" y="2967038"/>
              <a:ext cx="2052638" cy="205263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43B90622-51AD-9122-0610-FB63CDE25F4F}"/>
                </a:ext>
              </a:extLst>
            </p:cNvPr>
            <p:cNvSpPr/>
            <p:nvPr/>
          </p:nvSpPr>
          <p:spPr>
            <a:xfrm>
              <a:off x="5224575" y="2510064"/>
              <a:ext cx="918936" cy="918936"/>
            </a:xfrm>
            <a:prstGeom prst="ellipse">
              <a:avLst/>
            </a:prstGeom>
            <a:gradFill>
              <a:gsLst>
                <a:gs pos="100000">
                  <a:srgbClr val="E0E0E0"/>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AE6433C2-829D-783A-E956-DE2C0512CF04}"/>
                </a:ext>
              </a:extLst>
            </p:cNvPr>
            <p:cNvSpPr/>
            <p:nvPr/>
          </p:nvSpPr>
          <p:spPr>
            <a:xfrm>
              <a:off x="4376850" y="4181605"/>
              <a:ext cx="918936" cy="918936"/>
            </a:xfrm>
            <a:prstGeom prst="ellipse">
              <a:avLst/>
            </a:prstGeom>
            <a:gradFill>
              <a:gsLst>
                <a:gs pos="100000">
                  <a:srgbClr val="E0E0E0"/>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67123EE7-74FF-63D4-344E-66F0D3E2986B}"/>
                </a:ext>
              </a:extLst>
            </p:cNvPr>
            <p:cNvSpPr/>
            <p:nvPr/>
          </p:nvSpPr>
          <p:spPr>
            <a:xfrm>
              <a:off x="6072300" y="4181605"/>
              <a:ext cx="918936" cy="918936"/>
            </a:xfrm>
            <a:prstGeom prst="ellipse">
              <a:avLst/>
            </a:prstGeom>
            <a:gradFill>
              <a:gsLst>
                <a:gs pos="100000">
                  <a:srgbClr val="E0E0E0"/>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椭圆 45">
            <a:extLst>
              <a:ext uri="{FF2B5EF4-FFF2-40B4-BE49-F238E27FC236}">
                <a16:creationId xmlns:a16="http://schemas.microsoft.com/office/drawing/2014/main" id="{1FC6EA7D-2246-7C26-F6AA-F7E01A740E87}"/>
              </a:ext>
            </a:extLst>
          </p:cNvPr>
          <p:cNvSpPr/>
          <p:nvPr/>
        </p:nvSpPr>
        <p:spPr>
          <a:xfrm>
            <a:off x="5642111" y="1597914"/>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05102A05-A4EC-5C93-644F-6D6B0310208F}"/>
              </a:ext>
            </a:extLst>
          </p:cNvPr>
          <p:cNvSpPr/>
          <p:nvPr/>
        </p:nvSpPr>
        <p:spPr>
          <a:xfrm>
            <a:off x="4364774" y="2062303"/>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10DC89C8-4FD8-BC22-DECC-1DD194616587}"/>
              </a:ext>
            </a:extLst>
          </p:cNvPr>
          <p:cNvSpPr/>
          <p:nvPr/>
        </p:nvSpPr>
        <p:spPr>
          <a:xfrm>
            <a:off x="7048558" y="2062303"/>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等腰三角形 48">
            <a:extLst>
              <a:ext uri="{FF2B5EF4-FFF2-40B4-BE49-F238E27FC236}">
                <a16:creationId xmlns:a16="http://schemas.microsoft.com/office/drawing/2014/main" id="{FBA2ECAA-95A9-7B2D-0499-68E452A266B0}"/>
              </a:ext>
            </a:extLst>
          </p:cNvPr>
          <p:cNvSpPr/>
          <p:nvPr/>
        </p:nvSpPr>
        <p:spPr>
          <a:xfrm>
            <a:off x="5659867" y="1803927"/>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等腰三角形 49">
            <a:extLst>
              <a:ext uri="{FF2B5EF4-FFF2-40B4-BE49-F238E27FC236}">
                <a16:creationId xmlns:a16="http://schemas.microsoft.com/office/drawing/2014/main" id="{F2CECD19-7482-CA9C-0786-B1CBC9916F06}"/>
              </a:ext>
            </a:extLst>
          </p:cNvPr>
          <p:cNvSpPr/>
          <p:nvPr/>
        </p:nvSpPr>
        <p:spPr>
          <a:xfrm rot="19276634">
            <a:off x="4476929" y="2194837"/>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等腰三角形 50">
            <a:extLst>
              <a:ext uri="{FF2B5EF4-FFF2-40B4-BE49-F238E27FC236}">
                <a16:creationId xmlns:a16="http://schemas.microsoft.com/office/drawing/2014/main" id="{6D49F4F7-C295-CC7D-03DE-E44FC53BBCFA}"/>
              </a:ext>
            </a:extLst>
          </p:cNvPr>
          <p:cNvSpPr/>
          <p:nvPr/>
        </p:nvSpPr>
        <p:spPr>
          <a:xfrm rot="2765368" flipH="1">
            <a:off x="6931488" y="2212524"/>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202E2E9F-36E3-A8AF-2F16-5F04E61DF727}"/>
              </a:ext>
            </a:extLst>
          </p:cNvPr>
          <p:cNvSpPr/>
          <p:nvPr/>
        </p:nvSpPr>
        <p:spPr>
          <a:xfrm>
            <a:off x="3483811" y="4361248"/>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F4B70E18-9A32-B049-B3E7-6D06114EC6FC}"/>
              </a:ext>
            </a:extLst>
          </p:cNvPr>
          <p:cNvSpPr/>
          <p:nvPr/>
        </p:nvSpPr>
        <p:spPr>
          <a:xfrm>
            <a:off x="4244735" y="5586294"/>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椭圆 53">
            <a:extLst>
              <a:ext uri="{FF2B5EF4-FFF2-40B4-BE49-F238E27FC236}">
                <a16:creationId xmlns:a16="http://schemas.microsoft.com/office/drawing/2014/main" id="{1A9D4E36-C99C-8E5B-FFF9-C8A3B18E613C}"/>
              </a:ext>
            </a:extLst>
          </p:cNvPr>
          <p:cNvSpPr/>
          <p:nvPr/>
        </p:nvSpPr>
        <p:spPr>
          <a:xfrm>
            <a:off x="7077242" y="5586294"/>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F5770B59-1955-7636-F4DB-83592BEED44D}"/>
              </a:ext>
            </a:extLst>
          </p:cNvPr>
          <p:cNvSpPr/>
          <p:nvPr/>
        </p:nvSpPr>
        <p:spPr>
          <a:xfrm>
            <a:off x="7863875" y="4361248"/>
            <a:ext cx="101600" cy="101600"/>
          </a:xfrm>
          <a:prstGeom prst="ellipse">
            <a:avLst/>
          </a:prstGeom>
          <a:solidFill>
            <a:srgbClr val="F9FAFF"/>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等腰三角形 55">
            <a:extLst>
              <a:ext uri="{FF2B5EF4-FFF2-40B4-BE49-F238E27FC236}">
                <a16:creationId xmlns:a16="http://schemas.microsoft.com/office/drawing/2014/main" id="{25386314-20DE-4383-B03A-4A93A48D5918}"/>
              </a:ext>
            </a:extLst>
          </p:cNvPr>
          <p:cNvSpPr/>
          <p:nvPr/>
        </p:nvSpPr>
        <p:spPr>
          <a:xfrm rot="6867043" flipH="1">
            <a:off x="7738901" y="4332762"/>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等腰三角形 56">
            <a:extLst>
              <a:ext uri="{FF2B5EF4-FFF2-40B4-BE49-F238E27FC236}">
                <a16:creationId xmlns:a16="http://schemas.microsoft.com/office/drawing/2014/main" id="{FB43E97E-FDE7-B4CD-C5D5-CFEA1DCB68E3}"/>
              </a:ext>
            </a:extLst>
          </p:cNvPr>
          <p:cNvSpPr/>
          <p:nvPr/>
        </p:nvSpPr>
        <p:spPr>
          <a:xfrm rot="8670069" flipH="1">
            <a:off x="7010503" y="5445179"/>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等腰三角形 57">
            <a:extLst>
              <a:ext uri="{FF2B5EF4-FFF2-40B4-BE49-F238E27FC236}">
                <a16:creationId xmlns:a16="http://schemas.microsoft.com/office/drawing/2014/main" id="{16B0A17B-62D8-811D-3C39-87ABD5C29803}"/>
              </a:ext>
            </a:extLst>
          </p:cNvPr>
          <p:cNvSpPr/>
          <p:nvPr/>
        </p:nvSpPr>
        <p:spPr>
          <a:xfrm rot="6252487" flipH="1">
            <a:off x="4379019" y="5445178"/>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等腰三角形 58">
            <a:extLst>
              <a:ext uri="{FF2B5EF4-FFF2-40B4-BE49-F238E27FC236}">
                <a16:creationId xmlns:a16="http://schemas.microsoft.com/office/drawing/2014/main" id="{24E2B59C-1B32-6F8E-CF79-89AC7F7E504C}"/>
              </a:ext>
            </a:extLst>
          </p:cNvPr>
          <p:cNvSpPr/>
          <p:nvPr/>
        </p:nvSpPr>
        <p:spPr>
          <a:xfrm rot="8105298" flipH="1">
            <a:off x="3711645" y="4367588"/>
            <a:ext cx="66088" cy="5697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7A347AB5-26CE-B71F-2A45-2436801856BA}"/>
              </a:ext>
            </a:extLst>
          </p:cNvPr>
          <p:cNvSpPr txBox="1"/>
          <p:nvPr/>
        </p:nvSpPr>
        <p:spPr>
          <a:xfrm>
            <a:off x="5270922" y="2744680"/>
            <a:ext cx="877164"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二次元</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167753F5-0615-7EAF-ED98-5E0015957B91}"/>
              </a:ext>
            </a:extLst>
          </p:cNvPr>
          <p:cNvSpPr txBox="1"/>
          <p:nvPr/>
        </p:nvSpPr>
        <p:spPr>
          <a:xfrm>
            <a:off x="4580870" y="4460982"/>
            <a:ext cx="599844" cy="369332"/>
          </a:xfrm>
          <a:prstGeom prst="rect">
            <a:avLst/>
          </a:prstGeom>
          <a:noFill/>
        </p:spPr>
        <p:txBody>
          <a:bodyPr wrap="none" rtlCol="0">
            <a:spAutoFit/>
          </a:bodyPr>
          <a:lstStyle/>
          <a:p>
            <a:pPr algn="ctr"/>
            <a:r>
              <a:rPr lang="en-US" altLang="zh-CN" dirty="0">
                <a:latin typeface="OPPOSans M" panose="00020600040101010101" pitchFamily="18" charset="-122"/>
                <a:ea typeface="OPPOSans M" panose="00020600040101010101" pitchFamily="18" charset="-122"/>
                <a:cs typeface="OPPOSans M" panose="00020600040101010101" pitchFamily="18" charset="-122"/>
              </a:rPr>
              <a:t>Q</a:t>
            </a:r>
            <a:r>
              <a:rPr lang="zh-CN" altLang="en-US" dirty="0">
                <a:latin typeface="OPPOSans M" panose="00020600040101010101" pitchFamily="18" charset="-122"/>
                <a:ea typeface="OPPOSans M" panose="00020600040101010101" pitchFamily="18" charset="-122"/>
                <a:cs typeface="OPPOSans M" panose="00020600040101010101" pitchFamily="18" charset="-122"/>
              </a:rPr>
              <a:t>版</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87DC9D96-6BF8-14BD-31EF-6BD9B9EB7DF5}"/>
              </a:ext>
            </a:extLst>
          </p:cNvPr>
          <p:cNvSpPr txBox="1"/>
          <p:nvPr/>
        </p:nvSpPr>
        <p:spPr>
          <a:xfrm>
            <a:off x="6253389" y="4460982"/>
            <a:ext cx="646332" cy="369332"/>
          </a:xfrm>
          <a:prstGeom prst="rect">
            <a:avLst/>
          </a:prstGeom>
          <a:noFill/>
        </p:spPr>
        <p:txBody>
          <a:bodyPr wrap="none" rtlCol="0">
            <a:spAutoFit/>
          </a:bodyPr>
          <a:lstStyle/>
          <a:p>
            <a:pPr algn="ctr"/>
            <a:r>
              <a:rPr lang="zh-CN" altLang="en-US" dirty="0">
                <a:latin typeface="OPPOSans M" panose="00020600040101010101" pitchFamily="18" charset="-122"/>
                <a:ea typeface="OPPOSans M" panose="00020600040101010101" pitchFamily="18" charset="-122"/>
                <a:cs typeface="OPPOSans M" panose="00020600040101010101" pitchFamily="18" charset="-122"/>
              </a:rPr>
              <a:t>拟人</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3" name="文本框 62">
            <a:extLst>
              <a:ext uri="{FF2B5EF4-FFF2-40B4-BE49-F238E27FC236}">
                <a16:creationId xmlns:a16="http://schemas.microsoft.com/office/drawing/2014/main" id="{8163C7A7-1634-95F2-2926-E1C069C87DB8}"/>
              </a:ext>
            </a:extLst>
          </p:cNvPr>
          <p:cNvSpPr txBox="1"/>
          <p:nvPr/>
        </p:nvSpPr>
        <p:spPr>
          <a:xfrm>
            <a:off x="5107219" y="3613301"/>
            <a:ext cx="1167306" cy="813108"/>
          </a:xfrm>
          <a:prstGeom prst="rect">
            <a:avLst/>
          </a:prstGeom>
          <a:noFill/>
        </p:spPr>
        <p:txBody>
          <a:bodyPr wrap="none" rtlCol="0">
            <a:spAutoFit/>
          </a:bodyPr>
          <a:lstStyle/>
          <a:p>
            <a:pPr algn="ctr">
              <a:lnSpc>
                <a:spcPct val="120000"/>
              </a:lnSpc>
            </a:pP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二次元</a:t>
            </a:r>
            <a:endParaRPr lang="en-US" altLang="zh-CN"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Q</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版拟人</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4" name="文本框 63">
            <a:extLst>
              <a:ext uri="{FF2B5EF4-FFF2-40B4-BE49-F238E27FC236}">
                <a16:creationId xmlns:a16="http://schemas.microsoft.com/office/drawing/2014/main" id="{49E0E94B-66BE-503C-CB34-819981AAA8E1}"/>
              </a:ext>
            </a:extLst>
          </p:cNvPr>
          <p:cNvSpPr txBox="1"/>
          <p:nvPr/>
        </p:nvSpPr>
        <p:spPr>
          <a:xfrm>
            <a:off x="3417213" y="1888261"/>
            <a:ext cx="902811" cy="307777"/>
          </a:xfrm>
          <a:prstGeom prst="rect">
            <a:avLst/>
          </a:prstGeom>
          <a:noFill/>
        </p:spPr>
        <p:txBody>
          <a:bodyPr wrap="none" rtlCol="0">
            <a:spAutoFit/>
          </a:bodyPr>
          <a:lstStyle/>
          <a:p>
            <a:pPr algn="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用户交集</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文本框 64">
            <a:extLst>
              <a:ext uri="{FF2B5EF4-FFF2-40B4-BE49-F238E27FC236}">
                <a16:creationId xmlns:a16="http://schemas.microsoft.com/office/drawing/2014/main" id="{B5B55F1E-A2B8-669D-09DD-61BCF1235151}"/>
              </a:ext>
            </a:extLst>
          </p:cNvPr>
          <p:cNvSpPr txBox="1"/>
          <p:nvPr/>
        </p:nvSpPr>
        <p:spPr>
          <a:xfrm>
            <a:off x="5168329" y="1190307"/>
            <a:ext cx="902812" cy="307777"/>
          </a:xfrm>
          <a:prstGeom prst="rect">
            <a:avLst/>
          </a:prstGeom>
          <a:noFill/>
        </p:spPr>
        <p:txBody>
          <a:bodyPr wrap="none" rtlCol="0">
            <a:spAutoFit/>
          </a:bodyPr>
          <a:lstStyle/>
          <a:p>
            <a:pPr algn="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受众庞大</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6" name="文本框 65">
            <a:extLst>
              <a:ext uri="{FF2B5EF4-FFF2-40B4-BE49-F238E27FC236}">
                <a16:creationId xmlns:a16="http://schemas.microsoft.com/office/drawing/2014/main" id="{B4042B64-E336-7D72-0620-80488798609C}"/>
              </a:ext>
            </a:extLst>
          </p:cNvPr>
          <p:cNvSpPr txBox="1"/>
          <p:nvPr/>
        </p:nvSpPr>
        <p:spPr>
          <a:xfrm>
            <a:off x="7232923" y="1850204"/>
            <a:ext cx="902811" cy="307777"/>
          </a:xfrm>
          <a:prstGeom prst="rect">
            <a:avLst/>
          </a:prstGeom>
          <a:noFill/>
        </p:spPr>
        <p:txBody>
          <a:bodyPr wrap="none" rtlCol="0">
            <a:spAutoFit/>
          </a:bodyPr>
          <a:lstStyle/>
          <a:p>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消费潜力</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文本框 66">
            <a:extLst>
              <a:ext uri="{FF2B5EF4-FFF2-40B4-BE49-F238E27FC236}">
                <a16:creationId xmlns:a16="http://schemas.microsoft.com/office/drawing/2014/main" id="{CCD6F7E8-8F2C-0E0B-894E-96B0B6F4623E}"/>
              </a:ext>
            </a:extLst>
          </p:cNvPr>
          <p:cNvSpPr txBox="1"/>
          <p:nvPr/>
        </p:nvSpPr>
        <p:spPr>
          <a:xfrm>
            <a:off x="8000585" y="4285689"/>
            <a:ext cx="902811" cy="307777"/>
          </a:xfrm>
          <a:prstGeom prst="rect">
            <a:avLst/>
          </a:prstGeom>
          <a:noFill/>
        </p:spPr>
        <p:txBody>
          <a:bodyPr wrap="none" rtlCol="0">
            <a:spAutoFit/>
          </a:bodyPr>
          <a:lstStyle/>
          <a:p>
            <a:r>
              <a:rPr lang="zh-CN" altLang="en-US" sz="1400" dirty="0">
                <a:latin typeface="OPPOSans R" panose="00020600040101010101" pitchFamily="18" charset="-122"/>
                <a:ea typeface="OPPOSans R" panose="00020600040101010101" pitchFamily="18" charset="-122"/>
                <a:cs typeface="OPPOSans R" panose="00020600040101010101" pitchFamily="18" charset="-122"/>
              </a:rPr>
              <a:t>贴近用户</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8" name="文本框 67">
            <a:extLst>
              <a:ext uri="{FF2B5EF4-FFF2-40B4-BE49-F238E27FC236}">
                <a16:creationId xmlns:a16="http://schemas.microsoft.com/office/drawing/2014/main" id="{D8D6291E-84C2-1732-0995-5DD4BCF6C5CF}"/>
              </a:ext>
            </a:extLst>
          </p:cNvPr>
          <p:cNvSpPr txBox="1"/>
          <p:nvPr/>
        </p:nvSpPr>
        <p:spPr>
          <a:xfrm>
            <a:off x="7146927" y="5717274"/>
            <a:ext cx="902811" cy="307777"/>
          </a:xfrm>
          <a:prstGeom prst="rect">
            <a:avLst/>
          </a:prstGeom>
          <a:noFill/>
        </p:spPr>
        <p:txBody>
          <a:bodyPr wrap="none" rtlCol="0">
            <a:spAutoFit/>
          </a:bodyPr>
          <a:lstStyle/>
          <a:p>
            <a:r>
              <a:rPr lang="zh-CN" altLang="en-US" sz="1400" dirty="0">
                <a:latin typeface="OPPOSans R" panose="00020600040101010101" pitchFamily="18" charset="-122"/>
                <a:ea typeface="OPPOSans R" panose="00020600040101010101" pitchFamily="18" charset="-122"/>
                <a:cs typeface="OPPOSans R" panose="00020600040101010101" pitchFamily="18" charset="-122"/>
              </a:rPr>
              <a:t>丰满设定</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69" name="文本框 68">
            <a:extLst>
              <a:ext uri="{FF2B5EF4-FFF2-40B4-BE49-F238E27FC236}">
                <a16:creationId xmlns:a16="http://schemas.microsoft.com/office/drawing/2014/main" id="{FA704921-5829-231B-3209-D3BC60065640}"/>
              </a:ext>
            </a:extLst>
          </p:cNvPr>
          <p:cNvSpPr txBox="1"/>
          <p:nvPr/>
        </p:nvSpPr>
        <p:spPr>
          <a:xfrm>
            <a:off x="3625603" y="5717274"/>
            <a:ext cx="694421" cy="307777"/>
          </a:xfrm>
          <a:prstGeom prst="rect">
            <a:avLst/>
          </a:prstGeom>
          <a:noFill/>
        </p:spPr>
        <p:txBody>
          <a:bodyPr wrap="none" rtlCol="0">
            <a:spAutoFit/>
          </a:bodyPr>
          <a:lstStyle/>
          <a:p>
            <a:pPr algn="r"/>
            <a:r>
              <a:rPr lang="en-US" altLang="zh-CN" sz="1400" dirty="0">
                <a:latin typeface="OPPOSans R" panose="00020600040101010101" pitchFamily="18" charset="-122"/>
                <a:ea typeface="OPPOSans R" panose="00020600040101010101" pitchFamily="18" charset="-122"/>
                <a:cs typeface="OPPOSans R" panose="00020600040101010101" pitchFamily="18" charset="-122"/>
              </a:rPr>
              <a:t>IP</a:t>
            </a: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衔接</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70" name="文本框 69">
            <a:extLst>
              <a:ext uri="{FF2B5EF4-FFF2-40B4-BE49-F238E27FC236}">
                <a16:creationId xmlns:a16="http://schemas.microsoft.com/office/drawing/2014/main" id="{CB68335C-2485-AE40-6339-54712A73240B}"/>
              </a:ext>
            </a:extLst>
          </p:cNvPr>
          <p:cNvSpPr txBox="1"/>
          <p:nvPr/>
        </p:nvSpPr>
        <p:spPr>
          <a:xfrm>
            <a:off x="2667412" y="4289548"/>
            <a:ext cx="723276" cy="307777"/>
          </a:xfrm>
          <a:prstGeom prst="rect">
            <a:avLst/>
          </a:prstGeom>
          <a:noFill/>
        </p:spPr>
        <p:txBody>
          <a:bodyPr wrap="none" rtlCol="0">
            <a:spAutoFit/>
          </a:bodyPr>
          <a:lstStyle/>
          <a:p>
            <a:pPr algn="r"/>
            <a:r>
              <a:rPr lang="zh-CN" altLang="en-US" sz="1400" dirty="0">
                <a:latin typeface="OPPOSans R" panose="00020600040101010101" pitchFamily="18" charset="-122"/>
                <a:ea typeface="OPPOSans R" panose="00020600040101010101" pitchFamily="18" charset="-122"/>
                <a:cs typeface="OPPOSans R" panose="00020600040101010101" pitchFamily="18" charset="-122"/>
              </a:rPr>
              <a:t>治愈系</a:t>
            </a:r>
            <a:endParaRPr lang="en-US" sz="1400" dirty="0">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84773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278E0A-FF82-42D7-BD59-CCE62F7CCEA7}"/>
              </a:ext>
            </a:extLst>
          </p:cNvPr>
          <p:cNvPicPr>
            <a:picLocks noChangeAspect="1"/>
          </p:cNvPicPr>
          <p:nvPr/>
        </p:nvPicPr>
        <p:blipFill>
          <a:blip r:embed="rId2"/>
          <a:stretch>
            <a:fillRect/>
          </a:stretch>
        </p:blipFill>
        <p:spPr>
          <a:xfrm>
            <a:off x="9525" y="0"/>
            <a:ext cx="12172950" cy="6858000"/>
          </a:xfrm>
          <a:prstGeom prst="rect">
            <a:avLst/>
          </a:prstGeom>
        </p:spPr>
      </p:pic>
      <p:sp>
        <p:nvSpPr>
          <p:cNvPr id="6" name="文本框 5">
            <a:extLst>
              <a:ext uri="{FF2B5EF4-FFF2-40B4-BE49-F238E27FC236}">
                <a16:creationId xmlns:a16="http://schemas.microsoft.com/office/drawing/2014/main" id="{4D06CE12-0A85-441A-AB66-D081F5A73D3E}"/>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行业知识图谱</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7" name="弧形 6">
            <a:extLst>
              <a:ext uri="{FF2B5EF4-FFF2-40B4-BE49-F238E27FC236}">
                <a16:creationId xmlns:a16="http://schemas.microsoft.com/office/drawing/2014/main" id="{6E78A7A0-690B-434C-8BDD-B4C1D7294AA6}"/>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文本框 7">
            <a:extLst>
              <a:ext uri="{FF2B5EF4-FFF2-40B4-BE49-F238E27FC236}">
                <a16:creationId xmlns:a16="http://schemas.microsoft.com/office/drawing/2014/main" id="{E397A93E-A978-47EF-B478-098BB06C0745}"/>
              </a:ext>
            </a:extLst>
          </p:cNvPr>
          <p:cNvSpPr txBox="1"/>
          <p:nvPr/>
        </p:nvSpPr>
        <p:spPr>
          <a:xfrm>
            <a:off x="2640158" y="751701"/>
            <a:ext cx="3490058" cy="276999"/>
          </a:xfrm>
          <a:prstGeom prst="rect">
            <a:avLst/>
          </a:prstGeom>
          <a:noFill/>
        </p:spPr>
        <p:txBody>
          <a:bodyPr wrap="none" rtlCol="0">
            <a:spAutoFit/>
          </a:bodyPr>
          <a:lstStyle/>
          <a:p>
            <a:r>
              <a:rPr lang="zh-CN" altLang="en-US" sz="1200" dirty="0">
                <a:solidFill>
                  <a:schemeClr val="bg1">
                    <a:lumMod val="75000"/>
                  </a:schemeClr>
                </a:solidFill>
                <a:latin typeface="+mn-ea"/>
              </a:rPr>
              <a:t>历时六年，经</a:t>
            </a:r>
            <a:r>
              <a:rPr lang="en-US" altLang="zh-CN" sz="1200" dirty="0">
                <a:solidFill>
                  <a:schemeClr val="bg1">
                    <a:lumMod val="75000"/>
                  </a:schemeClr>
                </a:solidFill>
                <a:latin typeface="+mn-ea"/>
              </a:rPr>
              <a:t>10000+</a:t>
            </a:r>
            <a:r>
              <a:rPr lang="zh-CN" altLang="en-US" sz="1200" dirty="0">
                <a:solidFill>
                  <a:schemeClr val="bg1">
                    <a:lumMod val="75000"/>
                  </a:schemeClr>
                </a:solidFill>
                <a:latin typeface="+mn-ea"/>
              </a:rPr>
              <a:t>家企业验证的行业知识图谱</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60381251-1E95-4230-9863-25482F7F89E8}"/>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4A628CE-9B4F-4DCC-90E6-2CDEBC1DA165}"/>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35AE0AFD-72C3-41E4-BCCD-13DD0E3F4E77}"/>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6D536209-3CBA-4490-8F9D-F71D7F91DCB8}"/>
              </a:ext>
            </a:extLst>
          </p:cNvPr>
          <p:cNvSpPr/>
          <p:nvPr/>
        </p:nvSpPr>
        <p:spPr>
          <a:xfrm>
            <a:off x="4778375" y="1997957"/>
            <a:ext cx="2635250" cy="3263900"/>
          </a:xfrm>
          <a:prstGeom prst="roundRect">
            <a:avLst>
              <a:gd name="adj" fmla="val 9197"/>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DD3C3332-AB39-472D-9329-D91B73C8FCAC}"/>
              </a:ext>
            </a:extLst>
          </p:cNvPr>
          <p:cNvSpPr txBox="1"/>
          <p:nvPr/>
        </p:nvSpPr>
        <p:spPr>
          <a:xfrm>
            <a:off x="5076081" y="2370208"/>
            <a:ext cx="2108269" cy="993285"/>
          </a:xfrm>
          <a:prstGeom prst="rect">
            <a:avLst/>
          </a:prstGeom>
          <a:noFill/>
        </p:spPr>
        <p:txBody>
          <a:bodyPr wrap="none" rtlCol="0">
            <a:spAutoFit/>
          </a:bodyPr>
          <a:lstStyle/>
          <a:p>
            <a:pPr algn="ctr">
              <a:lnSpc>
                <a:spcPct val="120000"/>
              </a:lnSpc>
            </a:pPr>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超</a:t>
            </a:r>
            <a:r>
              <a:rPr lang="en-US" altLang="zh-CN"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10000+</a:t>
            </a:r>
          </a:p>
          <a:p>
            <a:pPr algn="ctr">
              <a:lnSpc>
                <a:spcPct val="120000"/>
              </a:lnSpc>
            </a:pPr>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行业知识图谱</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14" name="矩形: 圆角 13">
            <a:extLst>
              <a:ext uri="{FF2B5EF4-FFF2-40B4-BE49-F238E27FC236}">
                <a16:creationId xmlns:a16="http://schemas.microsoft.com/office/drawing/2014/main" id="{F09DC504-FE31-4A95-973B-FEDF972B47EC}"/>
              </a:ext>
            </a:extLst>
          </p:cNvPr>
          <p:cNvSpPr/>
          <p:nvPr/>
        </p:nvSpPr>
        <p:spPr>
          <a:xfrm>
            <a:off x="660400" y="2478264"/>
            <a:ext cx="1520825" cy="2303286"/>
          </a:xfrm>
          <a:prstGeom prst="roundRect">
            <a:avLst>
              <a:gd name="adj" fmla="val 9197"/>
            </a:avLst>
          </a:prstGeom>
          <a:solidFill>
            <a:schemeClr val="bg1"/>
          </a:solidFill>
          <a:ln>
            <a:noFill/>
          </a:ln>
          <a:effectLst>
            <a:outerShdw blurRad="2540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组合 20">
            <a:extLst>
              <a:ext uri="{FF2B5EF4-FFF2-40B4-BE49-F238E27FC236}">
                <a16:creationId xmlns:a16="http://schemas.microsoft.com/office/drawing/2014/main" id="{6679FEA8-BF42-4C45-868C-36D5C1DC1D88}"/>
              </a:ext>
            </a:extLst>
          </p:cNvPr>
          <p:cNvGrpSpPr/>
          <p:nvPr/>
        </p:nvGrpSpPr>
        <p:grpSpPr>
          <a:xfrm>
            <a:off x="839787" y="2807858"/>
            <a:ext cx="1162050" cy="1644098"/>
            <a:chOff x="839787" y="2613512"/>
            <a:chExt cx="1162050" cy="1644098"/>
          </a:xfrm>
        </p:grpSpPr>
        <p:sp>
          <p:nvSpPr>
            <p:cNvPr id="15" name="矩形: 圆角 14">
              <a:extLst>
                <a:ext uri="{FF2B5EF4-FFF2-40B4-BE49-F238E27FC236}">
                  <a16:creationId xmlns:a16="http://schemas.microsoft.com/office/drawing/2014/main" id="{8854C93F-AE75-4BD6-8AAA-3174EC59432E}"/>
                </a:ext>
              </a:extLst>
            </p:cNvPr>
            <p:cNvSpPr/>
            <p:nvPr/>
          </p:nvSpPr>
          <p:spPr>
            <a:xfrm>
              <a:off x="839787" y="2613512"/>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11A3ABDB-11DB-42D0-809F-B138C6F11DC7}"/>
                </a:ext>
              </a:extLst>
            </p:cNvPr>
            <p:cNvSpPr txBox="1"/>
            <p:nvPr/>
          </p:nvSpPr>
          <p:spPr>
            <a:xfrm>
              <a:off x="990246" y="2728350"/>
              <a:ext cx="861133" cy="276999"/>
            </a:xfrm>
            <a:prstGeom prst="rect">
              <a:avLst/>
            </a:prstGeom>
            <a:noFill/>
          </p:spPr>
          <p:txBody>
            <a:bodyPr vert="horz" wrap="none" rtlCol="0">
              <a:spAutoFit/>
            </a:bodyPr>
            <a:lstStyle/>
            <a:p>
              <a:pPr algn="ctr"/>
              <a:r>
                <a:rPr lang="en-US" altLang="zh-CN" sz="1200" spc="60" dirty="0">
                  <a:solidFill>
                    <a:srgbClr val="EA3A3A"/>
                  </a:solidFill>
                  <a:latin typeface="+mj-ea"/>
                  <a:ea typeface="+mj-ea"/>
                </a:rPr>
                <a:t>UI</a:t>
              </a:r>
              <a:r>
                <a:rPr lang="zh-CN" altLang="en-US" sz="1200" spc="60" dirty="0">
                  <a:solidFill>
                    <a:srgbClr val="EA3A3A"/>
                  </a:solidFill>
                  <a:latin typeface="+mj-ea"/>
                  <a:ea typeface="+mj-ea"/>
                </a:rPr>
                <a:t>设计师</a:t>
              </a:r>
              <a:endParaRPr lang="en-US" sz="1200" spc="60" dirty="0">
                <a:solidFill>
                  <a:srgbClr val="EA3A3A"/>
                </a:solidFill>
                <a:latin typeface="+mj-ea"/>
                <a:ea typeface="+mj-ea"/>
              </a:endParaRPr>
            </a:p>
          </p:txBody>
        </p:sp>
        <p:sp>
          <p:nvSpPr>
            <p:cNvPr id="17" name="矩形: 圆角 16">
              <a:extLst>
                <a:ext uri="{FF2B5EF4-FFF2-40B4-BE49-F238E27FC236}">
                  <a16:creationId xmlns:a16="http://schemas.microsoft.com/office/drawing/2014/main" id="{3B315B26-A748-4471-B237-7E9AC7A8CFFA}"/>
                </a:ext>
              </a:extLst>
            </p:cNvPr>
            <p:cNvSpPr/>
            <p:nvPr/>
          </p:nvSpPr>
          <p:spPr>
            <a:xfrm>
              <a:off x="839787" y="3192331"/>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BA2A3119-F3D7-45D3-AA10-78189F1DB995}"/>
                </a:ext>
              </a:extLst>
            </p:cNvPr>
            <p:cNvSpPr txBox="1"/>
            <p:nvPr/>
          </p:nvSpPr>
          <p:spPr>
            <a:xfrm>
              <a:off x="1005313" y="3307169"/>
              <a:ext cx="830997"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产品经理</a:t>
              </a:r>
              <a:endParaRPr lang="en-US" sz="1200" spc="60" dirty="0">
                <a:solidFill>
                  <a:srgbClr val="EA3A3A"/>
                </a:solidFill>
                <a:latin typeface="+mj-ea"/>
                <a:ea typeface="+mj-ea"/>
              </a:endParaRPr>
            </a:p>
          </p:txBody>
        </p:sp>
        <p:sp>
          <p:nvSpPr>
            <p:cNvPr id="19" name="矩形: 圆角 18">
              <a:extLst>
                <a:ext uri="{FF2B5EF4-FFF2-40B4-BE49-F238E27FC236}">
                  <a16:creationId xmlns:a16="http://schemas.microsoft.com/office/drawing/2014/main" id="{112D49F4-7572-460C-85E8-8DE8D5EA240E}"/>
                </a:ext>
              </a:extLst>
            </p:cNvPr>
            <p:cNvSpPr/>
            <p:nvPr/>
          </p:nvSpPr>
          <p:spPr>
            <a:xfrm>
              <a:off x="839787" y="3784273"/>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4E68E1AA-9B0D-4320-9E15-1A8662E44F61}"/>
                </a:ext>
              </a:extLst>
            </p:cNvPr>
            <p:cNvSpPr txBox="1"/>
            <p:nvPr/>
          </p:nvSpPr>
          <p:spPr>
            <a:xfrm>
              <a:off x="865533" y="3899111"/>
              <a:ext cx="1110560" cy="276999"/>
            </a:xfrm>
            <a:prstGeom prst="rect">
              <a:avLst/>
            </a:prstGeom>
            <a:noFill/>
          </p:spPr>
          <p:txBody>
            <a:bodyPr vert="horz" wrap="none" rtlCol="0">
              <a:spAutoFit/>
            </a:bodyPr>
            <a:lstStyle/>
            <a:p>
              <a:pPr algn="ctr"/>
              <a:r>
                <a:rPr lang="en-US" altLang="zh-CN" sz="1200" spc="60" dirty="0">
                  <a:solidFill>
                    <a:srgbClr val="EA3A3A"/>
                  </a:solidFill>
                  <a:latin typeface="+mj-ea"/>
                  <a:ea typeface="+mj-ea"/>
                </a:rPr>
                <a:t>Java</a:t>
              </a:r>
              <a:r>
                <a:rPr lang="zh-CN" altLang="en-US" sz="1200" spc="60" dirty="0">
                  <a:solidFill>
                    <a:srgbClr val="EA3A3A"/>
                  </a:solidFill>
                  <a:latin typeface="+mj-ea"/>
                  <a:ea typeface="+mj-ea"/>
                </a:rPr>
                <a:t>工程师</a:t>
              </a:r>
              <a:endParaRPr lang="en-US" sz="1200" spc="60" dirty="0">
                <a:solidFill>
                  <a:srgbClr val="EA3A3A"/>
                </a:solidFill>
                <a:latin typeface="+mj-ea"/>
                <a:ea typeface="+mj-ea"/>
              </a:endParaRPr>
            </a:p>
          </p:txBody>
        </p:sp>
      </p:grpSp>
      <p:sp>
        <p:nvSpPr>
          <p:cNvPr id="22" name="矩形: 圆角 21">
            <a:extLst>
              <a:ext uri="{FF2B5EF4-FFF2-40B4-BE49-F238E27FC236}">
                <a16:creationId xmlns:a16="http://schemas.microsoft.com/office/drawing/2014/main" id="{9F721959-5D7D-4F20-BB5A-1F1D77372F27}"/>
              </a:ext>
            </a:extLst>
          </p:cNvPr>
          <p:cNvSpPr/>
          <p:nvPr/>
        </p:nvSpPr>
        <p:spPr>
          <a:xfrm>
            <a:off x="9998075" y="2478264"/>
            <a:ext cx="1520825" cy="2303286"/>
          </a:xfrm>
          <a:prstGeom prst="roundRect">
            <a:avLst>
              <a:gd name="adj" fmla="val 9197"/>
            </a:avLst>
          </a:prstGeom>
          <a:solidFill>
            <a:schemeClr val="bg1"/>
          </a:solidFill>
          <a:ln>
            <a:noFill/>
          </a:ln>
          <a:effectLst>
            <a:outerShdw blurRad="2540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组合 22">
            <a:extLst>
              <a:ext uri="{FF2B5EF4-FFF2-40B4-BE49-F238E27FC236}">
                <a16:creationId xmlns:a16="http://schemas.microsoft.com/office/drawing/2014/main" id="{6C785FF7-79C4-4849-ABAE-C5258A05758D}"/>
              </a:ext>
            </a:extLst>
          </p:cNvPr>
          <p:cNvGrpSpPr/>
          <p:nvPr/>
        </p:nvGrpSpPr>
        <p:grpSpPr>
          <a:xfrm>
            <a:off x="10177462" y="2807858"/>
            <a:ext cx="1162050" cy="1644098"/>
            <a:chOff x="839787" y="2613512"/>
            <a:chExt cx="1162050" cy="1644098"/>
          </a:xfrm>
        </p:grpSpPr>
        <p:sp>
          <p:nvSpPr>
            <p:cNvPr id="24" name="矩形: 圆角 23">
              <a:extLst>
                <a:ext uri="{FF2B5EF4-FFF2-40B4-BE49-F238E27FC236}">
                  <a16:creationId xmlns:a16="http://schemas.microsoft.com/office/drawing/2014/main" id="{A43E7259-6D45-4115-9375-35DA255C14A0}"/>
                </a:ext>
              </a:extLst>
            </p:cNvPr>
            <p:cNvSpPr/>
            <p:nvPr/>
          </p:nvSpPr>
          <p:spPr>
            <a:xfrm>
              <a:off x="839787" y="2613512"/>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24">
              <a:extLst>
                <a:ext uri="{FF2B5EF4-FFF2-40B4-BE49-F238E27FC236}">
                  <a16:creationId xmlns:a16="http://schemas.microsoft.com/office/drawing/2014/main" id="{07D61972-73E9-43FE-B968-B761FE086819}"/>
                </a:ext>
              </a:extLst>
            </p:cNvPr>
            <p:cNvSpPr txBox="1"/>
            <p:nvPr/>
          </p:nvSpPr>
          <p:spPr>
            <a:xfrm>
              <a:off x="924523" y="2728350"/>
              <a:ext cx="992579"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造价工程师</a:t>
              </a:r>
              <a:endParaRPr lang="en-US" sz="1200" spc="60" dirty="0">
                <a:solidFill>
                  <a:srgbClr val="EA3A3A"/>
                </a:solidFill>
                <a:latin typeface="+mj-ea"/>
                <a:ea typeface="+mj-ea"/>
              </a:endParaRPr>
            </a:p>
          </p:txBody>
        </p:sp>
        <p:sp>
          <p:nvSpPr>
            <p:cNvPr id="26" name="矩形: 圆角 25">
              <a:extLst>
                <a:ext uri="{FF2B5EF4-FFF2-40B4-BE49-F238E27FC236}">
                  <a16:creationId xmlns:a16="http://schemas.microsoft.com/office/drawing/2014/main" id="{6C080FBD-C58E-4C9D-9198-19AAB1981B6A}"/>
                </a:ext>
              </a:extLst>
            </p:cNvPr>
            <p:cNvSpPr/>
            <p:nvPr/>
          </p:nvSpPr>
          <p:spPr>
            <a:xfrm>
              <a:off x="839787" y="3192331"/>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7536C478-44A6-4653-8CF6-53014AE642DE}"/>
                </a:ext>
              </a:extLst>
            </p:cNvPr>
            <p:cNvSpPr txBox="1"/>
            <p:nvPr/>
          </p:nvSpPr>
          <p:spPr>
            <a:xfrm>
              <a:off x="924524" y="3307169"/>
              <a:ext cx="992580"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工程部部长</a:t>
              </a:r>
              <a:endParaRPr lang="en-US" sz="1200" spc="60" dirty="0">
                <a:solidFill>
                  <a:srgbClr val="EA3A3A"/>
                </a:solidFill>
                <a:latin typeface="+mj-ea"/>
                <a:ea typeface="+mj-ea"/>
              </a:endParaRPr>
            </a:p>
          </p:txBody>
        </p:sp>
        <p:sp>
          <p:nvSpPr>
            <p:cNvPr id="28" name="矩形: 圆角 27">
              <a:extLst>
                <a:ext uri="{FF2B5EF4-FFF2-40B4-BE49-F238E27FC236}">
                  <a16:creationId xmlns:a16="http://schemas.microsoft.com/office/drawing/2014/main" id="{1538CB18-E6E7-4FE6-997C-CE663801D8BC}"/>
                </a:ext>
              </a:extLst>
            </p:cNvPr>
            <p:cNvSpPr/>
            <p:nvPr/>
          </p:nvSpPr>
          <p:spPr>
            <a:xfrm>
              <a:off x="839787" y="3784273"/>
              <a:ext cx="1162050" cy="473337"/>
            </a:xfrm>
            <a:prstGeom prst="roundRect">
              <a:avLst>
                <a:gd name="adj" fmla="val 10985"/>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1E40C62E-B5AD-4D8B-8410-C1EF3E38C9E6}"/>
                </a:ext>
              </a:extLst>
            </p:cNvPr>
            <p:cNvSpPr txBox="1"/>
            <p:nvPr/>
          </p:nvSpPr>
          <p:spPr>
            <a:xfrm>
              <a:off x="924523" y="3899111"/>
              <a:ext cx="992579" cy="276999"/>
            </a:xfrm>
            <a:prstGeom prst="rect">
              <a:avLst/>
            </a:prstGeom>
            <a:noFill/>
          </p:spPr>
          <p:txBody>
            <a:bodyPr vert="horz" wrap="none" rtlCol="0">
              <a:spAutoFit/>
            </a:bodyPr>
            <a:lstStyle/>
            <a:p>
              <a:pPr algn="ctr"/>
              <a:r>
                <a:rPr lang="zh-CN" altLang="en-US" sz="1200" spc="60" dirty="0">
                  <a:solidFill>
                    <a:srgbClr val="EA3A3A"/>
                  </a:solidFill>
                  <a:latin typeface="+mj-ea"/>
                  <a:ea typeface="+mj-ea"/>
                </a:rPr>
                <a:t>室内设计师</a:t>
              </a:r>
              <a:endParaRPr lang="en-US" sz="1200" spc="60" dirty="0">
                <a:solidFill>
                  <a:srgbClr val="EA3A3A"/>
                </a:solidFill>
                <a:latin typeface="+mj-ea"/>
                <a:ea typeface="+mj-ea"/>
              </a:endParaRPr>
            </a:p>
          </p:txBody>
        </p:sp>
      </p:grpSp>
      <p:sp>
        <p:nvSpPr>
          <p:cNvPr id="30" name="矩形: 圆角 29">
            <a:extLst>
              <a:ext uri="{FF2B5EF4-FFF2-40B4-BE49-F238E27FC236}">
                <a16:creationId xmlns:a16="http://schemas.microsoft.com/office/drawing/2014/main" id="{4DEAFD3B-E2EF-4E96-B42E-CF5FBE42533D}"/>
              </a:ext>
            </a:extLst>
          </p:cNvPr>
          <p:cNvSpPr/>
          <p:nvPr/>
        </p:nvSpPr>
        <p:spPr>
          <a:xfrm>
            <a:off x="5024481" y="3736776"/>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395C5310-FEFF-49F2-8AA7-29F217DAFAB4}"/>
              </a:ext>
            </a:extLst>
          </p:cNvPr>
          <p:cNvSpPr txBox="1"/>
          <p:nvPr/>
        </p:nvSpPr>
        <p:spPr>
          <a:xfrm>
            <a:off x="5141523" y="3750099"/>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学校</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32" name="文本框 31">
            <a:extLst>
              <a:ext uri="{FF2B5EF4-FFF2-40B4-BE49-F238E27FC236}">
                <a16:creationId xmlns:a16="http://schemas.microsoft.com/office/drawing/2014/main" id="{813F0287-1F10-4028-8196-BC07D5BF3B51}"/>
              </a:ext>
            </a:extLst>
          </p:cNvPr>
          <p:cNvSpPr txBox="1"/>
          <p:nvPr/>
        </p:nvSpPr>
        <p:spPr>
          <a:xfrm>
            <a:off x="5231914" y="3293185"/>
            <a:ext cx="1709122" cy="246221"/>
          </a:xfrm>
          <a:prstGeom prst="rect">
            <a:avLst/>
          </a:prstGeom>
          <a:noFill/>
        </p:spPr>
        <p:txBody>
          <a:bodyPr wrap="none" rtlCol="0">
            <a:spAutoFit/>
          </a:bodyPr>
          <a:lstStyle/>
          <a:p>
            <a:pPr algn="ctr"/>
            <a:r>
              <a:rPr lang="en-US" altLang="zh-CN" sz="1000" dirty="0">
                <a:solidFill>
                  <a:schemeClr val="bg1">
                    <a:lumMod val="75000"/>
                  </a:schemeClr>
                </a:solidFill>
                <a:latin typeface="+mn-ea"/>
              </a:rPr>
              <a:t>Industry knowledge map</a:t>
            </a:r>
            <a:endParaRPr lang="en-US" sz="1000" dirty="0">
              <a:solidFill>
                <a:schemeClr val="bg1">
                  <a:lumMod val="75000"/>
                </a:schemeClr>
              </a:solidFill>
              <a:latin typeface="+mn-ea"/>
            </a:endParaRPr>
          </a:p>
        </p:txBody>
      </p:sp>
      <p:sp>
        <p:nvSpPr>
          <p:cNvPr id="33" name="矩形: 圆角 32">
            <a:extLst>
              <a:ext uri="{FF2B5EF4-FFF2-40B4-BE49-F238E27FC236}">
                <a16:creationId xmlns:a16="http://schemas.microsoft.com/office/drawing/2014/main" id="{FF414586-7116-469D-96F9-FD14BFFEF922}"/>
              </a:ext>
            </a:extLst>
          </p:cNvPr>
          <p:cNvSpPr/>
          <p:nvPr/>
        </p:nvSpPr>
        <p:spPr>
          <a:xfrm>
            <a:off x="5784408" y="3736776"/>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C38082BA-CEAD-4880-9DB8-DBE1544D78FE}"/>
              </a:ext>
            </a:extLst>
          </p:cNvPr>
          <p:cNvSpPr txBox="1"/>
          <p:nvPr/>
        </p:nvSpPr>
        <p:spPr>
          <a:xfrm>
            <a:off x="5901450" y="3750099"/>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政府</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35" name="矩形: 圆角 34">
            <a:extLst>
              <a:ext uri="{FF2B5EF4-FFF2-40B4-BE49-F238E27FC236}">
                <a16:creationId xmlns:a16="http://schemas.microsoft.com/office/drawing/2014/main" id="{960105BF-7510-43ED-805D-F0C1C94841F1}"/>
              </a:ext>
            </a:extLst>
          </p:cNvPr>
          <p:cNvSpPr/>
          <p:nvPr/>
        </p:nvSpPr>
        <p:spPr>
          <a:xfrm>
            <a:off x="6544336" y="3736776"/>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001BDADC-2A94-430F-A2BD-10205654ACC1}"/>
              </a:ext>
            </a:extLst>
          </p:cNvPr>
          <p:cNvSpPr txBox="1"/>
          <p:nvPr/>
        </p:nvSpPr>
        <p:spPr>
          <a:xfrm>
            <a:off x="6661377" y="3750099"/>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公司</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37" name="矩形: 圆角 36">
            <a:extLst>
              <a:ext uri="{FF2B5EF4-FFF2-40B4-BE49-F238E27FC236}">
                <a16:creationId xmlns:a16="http://schemas.microsoft.com/office/drawing/2014/main" id="{D61B582D-CA82-438B-A692-64F2BD5F79E8}"/>
              </a:ext>
            </a:extLst>
          </p:cNvPr>
          <p:cNvSpPr/>
          <p:nvPr/>
        </p:nvSpPr>
        <p:spPr>
          <a:xfrm>
            <a:off x="5024481" y="4124959"/>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4D87EF70-E51D-4564-9FEE-045770C60D57}"/>
              </a:ext>
            </a:extLst>
          </p:cNvPr>
          <p:cNvSpPr txBox="1"/>
          <p:nvPr/>
        </p:nvSpPr>
        <p:spPr>
          <a:xfrm>
            <a:off x="5141523" y="4138282"/>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专业</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39" name="矩形: 圆角 38">
            <a:extLst>
              <a:ext uri="{FF2B5EF4-FFF2-40B4-BE49-F238E27FC236}">
                <a16:creationId xmlns:a16="http://schemas.microsoft.com/office/drawing/2014/main" id="{ED892ED1-FE0C-4FB2-A533-9406D71750E5}"/>
              </a:ext>
            </a:extLst>
          </p:cNvPr>
          <p:cNvSpPr/>
          <p:nvPr/>
        </p:nvSpPr>
        <p:spPr>
          <a:xfrm>
            <a:off x="5784408" y="4124959"/>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a:extLst>
              <a:ext uri="{FF2B5EF4-FFF2-40B4-BE49-F238E27FC236}">
                <a16:creationId xmlns:a16="http://schemas.microsoft.com/office/drawing/2014/main" id="{72874313-08AC-408B-8C13-53C4F0721060}"/>
              </a:ext>
            </a:extLst>
          </p:cNvPr>
          <p:cNvSpPr txBox="1"/>
          <p:nvPr/>
        </p:nvSpPr>
        <p:spPr>
          <a:xfrm>
            <a:off x="5901450" y="4138282"/>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证书</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41" name="矩形: 圆角 40">
            <a:extLst>
              <a:ext uri="{FF2B5EF4-FFF2-40B4-BE49-F238E27FC236}">
                <a16:creationId xmlns:a16="http://schemas.microsoft.com/office/drawing/2014/main" id="{B263161A-01D8-4272-B1B7-72D42BBEFBE6}"/>
              </a:ext>
            </a:extLst>
          </p:cNvPr>
          <p:cNvSpPr/>
          <p:nvPr/>
        </p:nvSpPr>
        <p:spPr>
          <a:xfrm>
            <a:off x="6544336" y="4124959"/>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DDF40CCE-F4E5-4923-BC17-15109E68CEEE}"/>
              </a:ext>
            </a:extLst>
          </p:cNvPr>
          <p:cNvSpPr txBox="1"/>
          <p:nvPr/>
        </p:nvSpPr>
        <p:spPr>
          <a:xfrm>
            <a:off x="6661376" y="4138282"/>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行业</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43" name="矩形: 圆角 42">
            <a:extLst>
              <a:ext uri="{FF2B5EF4-FFF2-40B4-BE49-F238E27FC236}">
                <a16:creationId xmlns:a16="http://schemas.microsoft.com/office/drawing/2014/main" id="{CE567841-DD56-4747-9812-8F72E460F0F8}"/>
              </a:ext>
            </a:extLst>
          </p:cNvPr>
          <p:cNvSpPr/>
          <p:nvPr/>
        </p:nvSpPr>
        <p:spPr>
          <a:xfrm>
            <a:off x="5024481" y="4509695"/>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448628D9-F1FC-46E8-A55A-94F944603115}"/>
              </a:ext>
            </a:extLst>
          </p:cNvPr>
          <p:cNvSpPr txBox="1"/>
          <p:nvPr/>
        </p:nvSpPr>
        <p:spPr>
          <a:xfrm>
            <a:off x="5141522" y="4523018"/>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关键</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sp>
        <p:nvSpPr>
          <p:cNvPr id="45" name="矩形: 圆角 44">
            <a:extLst>
              <a:ext uri="{FF2B5EF4-FFF2-40B4-BE49-F238E27FC236}">
                <a16:creationId xmlns:a16="http://schemas.microsoft.com/office/drawing/2014/main" id="{61E55AD9-C273-4002-B9E8-0F4BE301FFE4}"/>
              </a:ext>
            </a:extLst>
          </p:cNvPr>
          <p:cNvSpPr/>
          <p:nvPr/>
        </p:nvSpPr>
        <p:spPr>
          <a:xfrm>
            <a:off x="5784408" y="4509695"/>
            <a:ext cx="639322" cy="242090"/>
          </a:xfrm>
          <a:prstGeom prst="roundRect">
            <a:avLst>
              <a:gd name="adj" fmla="val 50000"/>
            </a:avLst>
          </a:prstGeom>
          <a:solidFill>
            <a:srgbClr val="EB473F">
              <a:alpha val="5000"/>
            </a:srgbClr>
          </a:solidFill>
          <a:ln w="9525">
            <a:solidFill>
              <a:srgbClr val="EB47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文本框 45">
            <a:extLst>
              <a:ext uri="{FF2B5EF4-FFF2-40B4-BE49-F238E27FC236}">
                <a16:creationId xmlns:a16="http://schemas.microsoft.com/office/drawing/2014/main" id="{B56D801F-8878-4127-839F-C231710FA125}"/>
              </a:ext>
            </a:extLst>
          </p:cNvPr>
          <p:cNvSpPr txBox="1"/>
          <p:nvPr/>
        </p:nvSpPr>
        <p:spPr>
          <a:xfrm>
            <a:off x="5901450" y="4523018"/>
            <a:ext cx="405239" cy="215444"/>
          </a:xfrm>
          <a:prstGeom prst="rect">
            <a:avLst/>
          </a:prstGeom>
          <a:noFill/>
          <a:effectLst>
            <a:outerShdw blurRad="50800" dist="38100" dir="5400000" algn="t" rotWithShape="0">
              <a:srgbClr val="EB473F">
                <a:alpha val="20000"/>
              </a:srgbClr>
            </a:outerShdw>
          </a:effectLst>
        </p:spPr>
        <p:txBody>
          <a:bodyPr vert="horz" wrap="none" rtlCol="0">
            <a:spAutoFit/>
          </a:bodyPr>
          <a:lstStyle/>
          <a:p>
            <a:pPr algn="ctr"/>
            <a:r>
              <a:rPr lang="zh-CN" altLang="en-US" sz="800" spc="60" dirty="0">
                <a:gradFill>
                  <a:gsLst>
                    <a:gs pos="0">
                      <a:srgbClr val="EB473F">
                        <a:lumMod val="80000"/>
                        <a:lumOff val="20000"/>
                      </a:srgbClr>
                    </a:gs>
                    <a:gs pos="100000">
                      <a:srgbClr val="EB473F"/>
                    </a:gs>
                  </a:gsLst>
                  <a:lin ang="5400000" scaled="0"/>
                </a:gradFill>
                <a:latin typeface="+mj-ea"/>
                <a:ea typeface="+mj-ea"/>
              </a:rPr>
              <a:t>致胜</a:t>
            </a:r>
            <a:endParaRPr lang="en-US" sz="800" spc="60" dirty="0">
              <a:gradFill>
                <a:gsLst>
                  <a:gs pos="0">
                    <a:srgbClr val="EB473F">
                      <a:lumMod val="80000"/>
                      <a:lumOff val="20000"/>
                    </a:srgbClr>
                  </a:gs>
                  <a:gs pos="100000">
                    <a:srgbClr val="EB473F"/>
                  </a:gs>
                </a:gsLst>
                <a:lin ang="5400000" scaled="0"/>
              </a:gradFill>
              <a:latin typeface="+mj-ea"/>
              <a:ea typeface="+mj-ea"/>
            </a:endParaRPr>
          </a:p>
        </p:txBody>
      </p:sp>
      <p:grpSp>
        <p:nvGrpSpPr>
          <p:cNvPr id="49" name="组合 48">
            <a:extLst>
              <a:ext uri="{FF2B5EF4-FFF2-40B4-BE49-F238E27FC236}">
                <a16:creationId xmlns:a16="http://schemas.microsoft.com/office/drawing/2014/main" id="{298329E7-33D2-4E0F-AA8A-C039627F4703}"/>
              </a:ext>
            </a:extLst>
          </p:cNvPr>
          <p:cNvGrpSpPr/>
          <p:nvPr/>
        </p:nvGrpSpPr>
        <p:grpSpPr>
          <a:xfrm>
            <a:off x="6914910" y="4908725"/>
            <a:ext cx="220618" cy="219767"/>
            <a:chOff x="6947978" y="4702848"/>
            <a:chExt cx="220618" cy="219767"/>
          </a:xfrm>
        </p:grpSpPr>
        <p:sp>
          <p:nvSpPr>
            <p:cNvPr id="50" name="椭圆 49">
              <a:extLst>
                <a:ext uri="{FF2B5EF4-FFF2-40B4-BE49-F238E27FC236}">
                  <a16:creationId xmlns:a16="http://schemas.microsoft.com/office/drawing/2014/main" id="{BB267A2B-8544-40BC-B930-51E0FCE9CD9D}"/>
                </a:ext>
              </a:extLst>
            </p:cNvPr>
            <p:cNvSpPr/>
            <p:nvPr/>
          </p:nvSpPr>
          <p:spPr>
            <a:xfrm>
              <a:off x="6947978" y="4702848"/>
              <a:ext cx="219742" cy="219742"/>
            </a:xfrm>
            <a:prstGeom prst="ellipse">
              <a:avLst/>
            </a:prstGeom>
            <a:gradFill>
              <a:gsLst>
                <a:gs pos="0">
                  <a:srgbClr val="EB473F"/>
                </a:gs>
                <a:gs pos="100000">
                  <a:srgbClr val="EB473F">
                    <a:lumMod val="60000"/>
                    <a:lumOff val="40000"/>
                  </a:srgbClr>
                </a:gs>
              </a:gsLst>
              <a:lin ang="18000000" scaled="0"/>
            </a:gradFill>
            <a:ln>
              <a:noFill/>
            </a:ln>
            <a:effectLst>
              <a:outerShdw blurRad="76200" dist="38100" dir="5400000" sx="104000" sy="104000" algn="t" rotWithShape="0">
                <a:srgbClr val="E2231A">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任意多边形: 形状 50">
              <a:extLst>
                <a:ext uri="{FF2B5EF4-FFF2-40B4-BE49-F238E27FC236}">
                  <a16:creationId xmlns:a16="http://schemas.microsoft.com/office/drawing/2014/main" id="{03F9BDCE-F34F-4CDA-815A-E585DD4EFC54}"/>
                </a:ext>
              </a:extLst>
            </p:cNvPr>
            <p:cNvSpPr/>
            <p:nvPr/>
          </p:nvSpPr>
          <p:spPr>
            <a:xfrm>
              <a:off x="7033857" y="4794124"/>
              <a:ext cx="134739" cy="128491"/>
            </a:xfrm>
            <a:custGeom>
              <a:avLst/>
              <a:gdLst>
                <a:gd name="connsiteX0" fmla="*/ 94489 w 134739"/>
                <a:gd name="connsiteY0" fmla="*/ 0 h 128491"/>
                <a:gd name="connsiteX1" fmla="*/ 131268 w 134739"/>
                <a:gd name="connsiteY1" fmla="*/ 7425 h 128491"/>
                <a:gd name="connsiteX2" fmla="*/ 132670 w 134739"/>
                <a:gd name="connsiteY2" fmla="*/ 8370 h 128491"/>
                <a:gd name="connsiteX3" fmla="*/ 134739 w 134739"/>
                <a:gd name="connsiteY3" fmla="*/ 18620 h 128491"/>
                <a:gd name="connsiteX4" fmla="*/ 24868 w 134739"/>
                <a:gd name="connsiteY4" fmla="*/ 128491 h 128491"/>
                <a:gd name="connsiteX5" fmla="*/ 6100 w 134739"/>
                <a:gd name="connsiteY5" fmla="*/ 124702 h 128491"/>
                <a:gd name="connsiteX6" fmla="*/ 0 w 134739"/>
                <a:gd name="connsiteY6" fmla="*/ 94489 h 128491"/>
                <a:gd name="connsiteX7" fmla="*/ 94489 w 134739"/>
                <a:gd name="connsiteY7" fmla="*/ 0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739" h="128491">
                  <a:moveTo>
                    <a:pt x="94489" y="0"/>
                  </a:moveTo>
                  <a:cubicBezTo>
                    <a:pt x="107535" y="0"/>
                    <a:pt x="119964" y="2644"/>
                    <a:pt x="131268" y="7425"/>
                  </a:cubicBezTo>
                  <a:lnTo>
                    <a:pt x="132670" y="8370"/>
                  </a:lnTo>
                  <a:lnTo>
                    <a:pt x="134739" y="18620"/>
                  </a:lnTo>
                  <a:cubicBezTo>
                    <a:pt x="134739" y="79300"/>
                    <a:pt x="85548" y="128491"/>
                    <a:pt x="24868" y="128491"/>
                  </a:cubicBezTo>
                  <a:lnTo>
                    <a:pt x="6100" y="124702"/>
                  </a:lnTo>
                  <a:lnTo>
                    <a:pt x="0" y="94489"/>
                  </a:lnTo>
                  <a:cubicBezTo>
                    <a:pt x="0" y="42304"/>
                    <a:pt x="42304" y="0"/>
                    <a:pt x="94489" y="0"/>
                  </a:cubicBezTo>
                  <a:close/>
                </a:path>
              </a:pathLst>
            </a:custGeom>
            <a:gradFill>
              <a:gsLst>
                <a:gs pos="0">
                  <a:schemeClr val="bg1">
                    <a:alpha val="38000"/>
                  </a:schemeClr>
                </a:gs>
                <a:gs pos="100000">
                  <a:schemeClr val="bg1">
                    <a:alpha val="32000"/>
                  </a:schemeClr>
                </a:gs>
              </a:gsLst>
              <a:lin ang="18000000" scaled="0"/>
            </a:gradFill>
            <a:ln>
              <a:noFill/>
            </a:ln>
            <a:effectLst>
              <a:outerShdw blurRad="76200" dist="38100" dir="5400000" sx="104000" sy="104000" algn="t" rotWithShape="0">
                <a:srgbClr val="E2231A">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2" name="椭圆 51">
            <a:extLst>
              <a:ext uri="{FF2B5EF4-FFF2-40B4-BE49-F238E27FC236}">
                <a16:creationId xmlns:a16="http://schemas.microsoft.com/office/drawing/2014/main" id="{684382ED-EED1-43C7-8B24-88152B884142}"/>
              </a:ext>
            </a:extLst>
          </p:cNvPr>
          <p:cNvSpPr/>
          <p:nvPr/>
        </p:nvSpPr>
        <p:spPr>
          <a:xfrm>
            <a:off x="7121406" y="4835469"/>
            <a:ext cx="125981" cy="125981"/>
          </a:xfrm>
          <a:prstGeom prst="ellipse">
            <a:avLst/>
          </a:prstGeom>
          <a:gradFill>
            <a:gsLst>
              <a:gs pos="0">
                <a:schemeClr val="bg1">
                  <a:alpha val="59000"/>
                </a:schemeClr>
              </a:gs>
              <a:gs pos="100000">
                <a:srgbClr val="E2231A">
                  <a:alpha val="10000"/>
                </a:srgbClr>
              </a:gs>
            </a:gsLst>
            <a:lin ang="18000000" scaled="0"/>
          </a:gradFill>
          <a:ln>
            <a:noFill/>
          </a:ln>
          <a:effectLst>
            <a:outerShdw blurRad="76200" dist="38100" dir="5400000" sx="104000" sy="104000" algn="t" rotWithShape="0">
              <a:srgbClr val="E2231A">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箭头: 右 53">
            <a:extLst>
              <a:ext uri="{FF2B5EF4-FFF2-40B4-BE49-F238E27FC236}">
                <a16:creationId xmlns:a16="http://schemas.microsoft.com/office/drawing/2014/main" id="{37A7A5FA-CE59-4BA2-BC1A-E078455521DE}"/>
              </a:ext>
            </a:extLst>
          </p:cNvPr>
          <p:cNvSpPr/>
          <p:nvPr/>
        </p:nvSpPr>
        <p:spPr>
          <a:xfrm flipH="1">
            <a:off x="4220331" y="346908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77" name="组合 76">
            <a:extLst>
              <a:ext uri="{FF2B5EF4-FFF2-40B4-BE49-F238E27FC236}">
                <a16:creationId xmlns:a16="http://schemas.microsoft.com/office/drawing/2014/main" id="{9B26C60E-5183-4365-B69C-D3DE69476DE1}"/>
              </a:ext>
            </a:extLst>
          </p:cNvPr>
          <p:cNvGrpSpPr/>
          <p:nvPr/>
        </p:nvGrpSpPr>
        <p:grpSpPr>
          <a:xfrm>
            <a:off x="2780325" y="3421471"/>
            <a:ext cx="1299206" cy="410190"/>
            <a:chOff x="2780325" y="3421471"/>
            <a:chExt cx="1299206" cy="410190"/>
          </a:xfrm>
        </p:grpSpPr>
        <p:sp>
          <p:nvSpPr>
            <p:cNvPr id="56" name="矩形: 圆角 55">
              <a:extLst>
                <a:ext uri="{FF2B5EF4-FFF2-40B4-BE49-F238E27FC236}">
                  <a16:creationId xmlns:a16="http://schemas.microsoft.com/office/drawing/2014/main" id="{46BE3B29-770F-4316-AED9-EC1B328398E8}"/>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文本框 56">
              <a:extLst>
                <a:ext uri="{FF2B5EF4-FFF2-40B4-BE49-F238E27FC236}">
                  <a16:creationId xmlns:a16="http://schemas.microsoft.com/office/drawing/2014/main" id="{E54D4F7E-377E-4F23-8AD8-86EA27E65746}"/>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互联网</a:t>
              </a:r>
            </a:p>
          </p:txBody>
        </p:sp>
        <p:sp>
          <p:nvSpPr>
            <p:cNvPr id="76" name="任意多边形: 形状 75">
              <a:extLst>
                <a:ext uri="{FF2B5EF4-FFF2-40B4-BE49-F238E27FC236}">
                  <a16:creationId xmlns:a16="http://schemas.microsoft.com/office/drawing/2014/main" id="{470FD121-256E-4734-9CF8-BA46E4959DE1}"/>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rgbClr val="E94B43">
                    <a:lumMod val="70000"/>
                    <a:lumOff val="30000"/>
                  </a:srgb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75" name="任意多边形: 形状 74">
              <a:extLst>
                <a:ext uri="{FF2B5EF4-FFF2-40B4-BE49-F238E27FC236}">
                  <a16:creationId xmlns:a16="http://schemas.microsoft.com/office/drawing/2014/main" id="{F2F501D0-7A6A-474C-A3F1-A748CAAD14A9}"/>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69" name="任意多边形: 形状 68">
              <a:extLst>
                <a:ext uri="{FF2B5EF4-FFF2-40B4-BE49-F238E27FC236}">
                  <a16:creationId xmlns:a16="http://schemas.microsoft.com/office/drawing/2014/main" id="{C955B3E8-6729-4F82-A751-A9386EA725C9}"/>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E94B43">
                    <a:lumMod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78" name="箭头: 右 77">
            <a:extLst>
              <a:ext uri="{FF2B5EF4-FFF2-40B4-BE49-F238E27FC236}">
                <a16:creationId xmlns:a16="http://schemas.microsoft.com/office/drawing/2014/main" id="{73C8D807-9E66-4604-BF69-AFA36E63D225}"/>
              </a:ext>
            </a:extLst>
          </p:cNvPr>
          <p:cNvSpPr/>
          <p:nvPr/>
        </p:nvSpPr>
        <p:spPr>
          <a:xfrm flipH="1">
            <a:off x="2313142" y="346908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箭头: 右 78">
            <a:extLst>
              <a:ext uri="{FF2B5EF4-FFF2-40B4-BE49-F238E27FC236}">
                <a16:creationId xmlns:a16="http://schemas.microsoft.com/office/drawing/2014/main" id="{59DB60B0-DDEA-4FE8-912D-D9C055C7C819}"/>
              </a:ext>
            </a:extLst>
          </p:cNvPr>
          <p:cNvSpPr/>
          <p:nvPr/>
        </p:nvSpPr>
        <p:spPr>
          <a:xfrm flipH="1">
            <a:off x="4220331" y="276521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80" name="组合 79">
            <a:extLst>
              <a:ext uri="{FF2B5EF4-FFF2-40B4-BE49-F238E27FC236}">
                <a16:creationId xmlns:a16="http://schemas.microsoft.com/office/drawing/2014/main" id="{FA684807-5744-4F24-A0CF-0A62B6661BF1}"/>
              </a:ext>
            </a:extLst>
          </p:cNvPr>
          <p:cNvGrpSpPr/>
          <p:nvPr/>
        </p:nvGrpSpPr>
        <p:grpSpPr>
          <a:xfrm>
            <a:off x="2780325" y="2717601"/>
            <a:ext cx="1299206" cy="410190"/>
            <a:chOff x="2780325" y="3421471"/>
            <a:chExt cx="1299206" cy="410190"/>
          </a:xfrm>
        </p:grpSpPr>
        <p:sp>
          <p:nvSpPr>
            <p:cNvPr id="81" name="矩形: 圆角 80">
              <a:extLst>
                <a:ext uri="{FF2B5EF4-FFF2-40B4-BE49-F238E27FC236}">
                  <a16:creationId xmlns:a16="http://schemas.microsoft.com/office/drawing/2014/main" id="{919F741E-604A-4CBF-93FE-390E40CE2AFE}"/>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948B644D-D558-4817-AF97-1747F16F33BF}"/>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医疗行业</a:t>
              </a:r>
            </a:p>
          </p:txBody>
        </p:sp>
        <p:sp>
          <p:nvSpPr>
            <p:cNvPr id="83" name="任意多边形: 形状 82">
              <a:extLst>
                <a:ext uri="{FF2B5EF4-FFF2-40B4-BE49-F238E27FC236}">
                  <a16:creationId xmlns:a16="http://schemas.microsoft.com/office/drawing/2014/main" id="{0D108D66-1311-4B84-B034-56E4E1FBA9D7}"/>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rgbClr val="E94B43">
                    <a:lumMod val="60000"/>
                    <a:lumOff val="40000"/>
                  </a:srgb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84" name="任意多边形: 形状 83">
              <a:extLst>
                <a:ext uri="{FF2B5EF4-FFF2-40B4-BE49-F238E27FC236}">
                  <a16:creationId xmlns:a16="http://schemas.microsoft.com/office/drawing/2014/main" id="{F06A8DC8-46E8-461F-AE15-DB941DC9562D}"/>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rgbClr val="E94B43">
                    <a:lumMod val="57000"/>
                    <a:lumOff val="43000"/>
                  </a:srgb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85" name="任意多边形: 形状 84">
              <a:extLst>
                <a:ext uri="{FF2B5EF4-FFF2-40B4-BE49-F238E27FC236}">
                  <a16:creationId xmlns:a16="http://schemas.microsoft.com/office/drawing/2014/main" id="{F3598671-96B7-4A36-9D46-C8E186A4C2EC}"/>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E94B43">
                    <a:lumMod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86" name="箭头: 右 85">
            <a:extLst>
              <a:ext uri="{FF2B5EF4-FFF2-40B4-BE49-F238E27FC236}">
                <a16:creationId xmlns:a16="http://schemas.microsoft.com/office/drawing/2014/main" id="{A756126F-E05C-405C-8219-997CC47CEC6F}"/>
              </a:ext>
            </a:extLst>
          </p:cNvPr>
          <p:cNvSpPr/>
          <p:nvPr/>
        </p:nvSpPr>
        <p:spPr>
          <a:xfrm flipH="1">
            <a:off x="4220331" y="4220565"/>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87" name="组合 86">
            <a:extLst>
              <a:ext uri="{FF2B5EF4-FFF2-40B4-BE49-F238E27FC236}">
                <a16:creationId xmlns:a16="http://schemas.microsoft.com/office/drawing/2014/main" id="{91E5A8D6-7573-4C89-98C9-5BFC0328CBF7}"/>
              </a:ext>
            </a:extLst>
          </p:cNvPr>
          <p:cNvGrpSpPr/>
          <p:nvPr/>
        </p:nvGrpSpPr>
        <p:grpSpPr>
          <a:xfrm>
            <a:off x="2780325" y="4172953"/>
            <a:ext cx="1299206" cy="410190"/>
            <a:chOff x="2780325" y="3421471"/>
            <a:chExt cx="1299206" cy="410190"/>
          </a:xfrm>
        </p:grpSpPr>
        <p:sp>
          <p:nvSpPr>
            <p:cNvPr id="88" name="矩形: 圆角 87">
              <a:extLst>
                <a:ext uri="{FF2B5EF4-FFF2-40B4-BE49-F238E27FC236}">
                  <a16:creationId xmlns:a16="http://schemas.microsoft.com/office/drawing/2014/main" id="{94CC209E-FF61-46E9-8B52-D36304901999}"/>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9" name="文本框 88">
              <a:extLst>
                <a:ext uri="{FF2B5EF4-FFF2-40B4-BE49-F238E27FC236}">
                  <a16:creationId xmlns:a16="http://schemas.microsoft.com/office/drawing/2014/main" id="{B5E3C2BA-AEEA-43A3-9534-64208AD3EF07}"/>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政府部门</a:t>
              </a:r>
            </a:p>
          </p:txBody>
        </p:sp>
        <p:sp>
          <p:nvSpPr>
            <p:cNvPr id="90" name="任意多边形: 形状 89">
              <a:extLst>
                <a:ext uri="{FF2B5EF4-FFF2-40B4-BE49-F238E27FC236}">
                  <a16:creationId xmlns:a16="http://schemas.microsoft.com/office/drawing/2014/main" id="{40C72460-6859-4BD2-995C-6648061622B2}"/>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rgbClr val="E94B43">
                    <a:lumMod val="70000"/>
                    <a:lumOff val="30000"/>
                  </a:srgb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91" name="任意多边形: 形状 90">
              <a:extLst>
                <a:ext uri="{FF2B5EF4-FFF2-40B4-BE49-F238E27FC236}">
                  <a16:creationId xmlns:a16="http://schemas.microsoft.com/office/drawing/2014/main" id="{87DC02CD-FBFC-4C1F-8951-459168E2E749}"/>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92" name="任意多边形: 形状 91">
              <a:extLst>
                <a:ext uri="{FF2B5EF4-FFF2-40B4-BE49-F238E27FC236}">
                  <a16:creationId xmlns:a16="http://schemas.microsoft.com/office/drawing/2014/main" id="{7278D7B7-B7D5-4BD3-A62F-59CCC1B051D1}"/>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E94B43">
                    <a:lumMod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93" name="组合 92">
            <a:extLst>
              <a:ext uri="{FF2B5EF4-FFF2-40B4-BE49-F238E27FC236}">
                <a16:creationId xmlns:a16="http://schemas.microsoft.com/office/drawing/2014/main" id="{28D16AEF-1099-4983-8F72-ECD9AD759BA5}"/>
              </a:ext>
            </a:extLst>
          </p:cNvPr>
          <p:cNvGrpSpPr/>
          <p:nvPr/>
        </p:nvGrpSpPr>
        <p:grpSpPr>
          <a:xfrm>
            <a:off x="8056247" y="3421471"/>
            <a:ext cx="1299206" cy="410190"/>
            <a:chOff x="2780325" y="3421471"/>
            <a:chExt cx="1299206" cy="410190"/>
          </a:xfrm>
        </p:grpSpPr>
        <p:sp>
          <p:nvSpPr>
            <p:cNvPr id="94" name="矩形: 圆角 93">
              <a:extLst>
                <a:ext uri="{FF2B5EF4-FFF2-40B4-BE49-F238E27FC236}">
                  <a16:creationId xmlns:a16="http://schemas.microsoft.com/office/drawing/2014/main" id="{18D5E4D5-A95A-4EA4-99FA-1B1BC08454F8}"/>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5" name="文本框 94">
              <a:extLst>
                <a:ext uri="{FF2B5EF4-FFF2-40B4-BE49-F238E27FC236}">
                  <a16:creationId xmlns:a16="http://schemas.microsoft.com/office/drawing/2014/main" id="{424B46B9-C70C-4FF2-AD2C-C41DDB7C44FC}"/>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房地产业</a:t>
              </a:r>
            </a:p>
          </p:txBody>
        </p:sp>
        <p:sp>
          <p:nvSpPr>
            <p:cNvPr id="96" name="任意多边形: 形状 95">
              <a:extLst>
                <a:ext uri="{FF2B5EF4-FFF2-40B4-BE49-F238E27FC236}">
                  <a16:creationId xmlns:a16="http://schemas.microsoft.com/office/drawing/2014/main" id="{9A72B0EB-2D51-414B-9A76-28B67F2CF877}"/>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97" name="任意多边形: 形状 96">
              <a:extLst>
                <a:ext uri="{FF2B5EF4-FFF2-40B4-BE49-F238E27FC236}">
                  <a16:creationId xmlns:a16="http://schemas.microsoft.com/office/drawing/2014/main" id="{F4D8B261-050E-4CE4-94DD-0668A56161CC}"/>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98" name="任意多边形: 形状 97">
              <a:extLst>
                <a:ext uri="{FF2B5EF4-FFF2-40B4-BE49-F238E27FC236}">
                  <a16:creationId xmlns:a16="http://schemas.microsoft.com/office/drawing/2014/main" id="{717CD8DE-EA19-4FBA-B3A8-3345B0CC6CA8}"/>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99" name="组合 98">
            <a:extLst>
              <a:ext uri="{FF2B5EF4-FFF2-40B4-BE49-F238E27FC236}">
                <a16:creationId xmlns:a16="http://schemas.microsoft.com/office/drawing/2014/main" id="{40744B05-9968-44DD-81EC-51BDC57FB35A}"/>
              </a:ext>
            </a:extLst>
          </p:cNvPr>
          <p:cNvGrpSpPr/>
          <p:nvPr/>
        </p:nvGrpSpPr>
        <p:grpSpPr>
          <a:xfrm>
            <a:off x="8056247" y="2717601"/>
            <a:ext cx="1299206" cy="410190"/>
            <a:chOff x="2780325" y="3421471"/>
            <a:chExt cx="1299206" cy="410190"/>
          </a:xfrm>
        </p:grpSpPr>
        <p:sp>
          <p:nvSpPr>
            <p:cNvPr id="100" name="矩形: 圆角 99">
              <a:extLst>
                <a:ext uri="{FF2B5EF4-FFF2-40B4-BE49-F238E27FC236}">
                  <a16:creationId xmlns:a16="http://schemas.microsoft.com/office/drawing/2014/main" id="{1A178E0C-7D85-47BE-8F8D-5DB1FA174CCF}"/>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文本框 100">
              <a:extLst>
                <a:ext uri="{FF2B5EF4-FFF2-40B4-BE49-F238E27FC236}">
                  <a16:creationId xmlns:a16="http://schemas.microsoft.com/office/drawing/2014/main" id="{07EE99C2-252F-41D1-A533-3246295CE80F}"/>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消费品</a:t>
              </a:r>
            </a:p>
          </p:txBody>
        </p:sp>
        <p:sp>
          <p:nvSpPr>
            <p:cNvPr id="102" name="任意多边形: 形状 101">
              <a:extLst>
                <a:ext uri="{FF2B5EF4-FFF2-40B4-BE49-F238E27FC236}">
                  <a16:creationId xmlns:a16="http://schemas.microsoft.com/office/drawing/2014/main" id="{74B047BA-F540-458D-87D2-7355DE5F590D}"/>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103" name="任意多边形: 形状 102">
              <a:extLst>
                <a:ext uri="{FF2B5EF4-FFF2-40B4-BE49-F238E27FC236}">
                  <a16:creationId xmlns:a16="http://schemas.microsoft.com/office/drawing/2014/main" id="{4396F04E-80BB-4310-A84F-12A1A6D3DC92}"/>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04" name="任意多边形: 形状 103">
              <a:extLst>
                <a:ext uri="{FF2B5EF4-FFF2-40B4-BE49-F238E27FC236}">
                  <a16:creationId xmlns:a16="http://schemas.microsoft.com/office/drawing/2014/main" id="{90971DC3-5520-4869-9824-AC845A6FB337}"/>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05" name="组合 104">
            <a:extLst>
              <a:ext uri="{FF2B5EF4-FFF2-40B4-BE49-F238E27FC236}">
                <a16:creationId xmlns:a16="http://schemas.microsoft.com/office/drawing/2014/main" id="{DCCDA56C-CE29-452A-9347-401F005261EA}"/>
              </a:ext>
            </a:extLst>
          </p:cNvPr>
          <p:cNvGrpSpPr/>
          <p:nvPr/>
        </p:nvGrpSpPr>
        <p:grpSpPr>
          <a:xfrm>
            <a:off x="8056247" y="4172953"/>
            <a:ext cx="1299206" cy="410190"/>
            <a:chOff x="2780325" y="3421471"/>
            <a:chExt cx="1299206" cy="410190"/>
          </a:xfrm>
        </p:grpSpPr>
        <p:sp>
          <p:nvSpPr>
            <p:cNvPr id="106" name="矩形: 圆角 105">
              <a:extLst>
                <a:ext uri="{FF2B5EF4-FFF2-40B4-BE49-F238E27FC236}">
                  <a16:creationId xmlns:a16="http://schemas.microsoft.com/office/drawing/2014/main" id="{415EF539-486C-4FFD-BABF-9BB29E0F2DA1}"/>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文本框 106">
              <a:extLst>
                <a:ext uri="{FF2B5EF4-FFF2-40B4-BE49-F238E27FC236}">
                  <a16:creationId xmlns:a16="http://schemas.microsoft.com/office/drawing/2014/main" id="{CC6BD76E-FAA3-44F7-BF71-50965A19E77B}"/>
                </a:ext>
              </a:extLst>
            </p:cNvPr>
            <p:cNvSpPr txBox="1"/>
            <p:nvPr/>
          </p:nvSpPr>
          <p:spPr>
            <a:xfrm flipH="1">
              <a:off x="2934368" y="3484845"/>
              <a:ext cx="925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能源消耗</a:t>
              </a:r>
            </a:p>
          </p:txBody>
        </p:sp>
        <p:sp>
          <p:nvSpPr>
            <p:cNvPr id="108" name="任意多边形: 形状 107">
              <a:extLst>
                <a:ext uri="{FF2B5EF4-FFF2-40B4-BE49-F238E27FC236}">
                  <a16:creationId xmlns:a16="http://schemas.microsoft.com/office/drawing/2014/main" id="{AF6B2D1C-3755-45FC-A2C8-1F8B7AD41EEE}"/>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109" name="任意多边形: 形状 108">
              <a:extLst>
                <a:ext uri="{FF2B5EF4-FFF2-40B4-BE49-F238E27FC236}">
                  <a16:creationId xmlns:a16="http://schemas.microsoft.com/office/drawing/2014/main" id="{D92C1A24-24A5-470F-B3C4-585A5E90013C}"/>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10" name="任意多边形: 形状 109">
              <a:extLst>
                <a:ext uri="{FF2B5EF4-FFF2-40B4-BE49-F238E27FC236}">
                  <a16:creationId xmlns:a16="http://schemas.microsoft.com/office/drawing/2014/main" id="{A0C92415-7170-40F4-9399-417EB6377A13}"/>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1" name="箭头: 右 110">
            <a:extLst>
              <a:ext uri="{FF2B5EF4-FFF2-40B4-BE49-F238E27FC236}">
                <a16:creationId xmlns:a16="http://schemas.microsoft.com/office/drawing/2014/main" id="{24FFCC86-EF81-4CA1-B166-56CBD42FDE72}"/>
              </a:ext>
            </a:extLst>
          </p:cNvPr>
          <p:cNvSpPr/>
          <p:nvPr/>
        </p:nvSpPr>
        <p:spPr>
          <a:xfrm>
            <a:off x="7598678" y="346908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箭头: 右 111">
            <a:extLst>
              <a:ext uri="{FF2B5EF4-FFF2-40B4-BE49-F238E27FC236}">
                <a16:creationId xmlns:a16="http://schemas.microsoft.com/office/drawing/2014/main" id="{5F17FF54-B486-4950-8DFC-9F0FD659EE06}"/>
              </a:ext>
            </a:extLst>
          </p:cNvPr>
          <p:cNvSpPr/>
          <p:nvPr/>
        </p:nvSpPr>
        <p:spPr>
          <a:xfrm>
            <a:off x="7598678" y="276521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箭头: 右 112">
            <a:extLst>
              <a:ext uri="{FF2B5EF4-FFF2-40B4-BE49-F238E27FC236}">
                <a16:creationId xmlns:a16="http://schemas.microsoft.com/office/drawing/2014/main" id="{647CA18A-B9A4-4383-9C86-181C4BC44CF4}"/>
              </a:ext>
            </a:extLst>
          </p:cNvPr>
          <p:cNvSpPr/>
          <p:nvPr/>
        </p:nvSpPr>
        <p:spPr>
          <a:xfrm>
            <a:off x="7598678" y="4220565"/>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箭头: 右 113">
            <a:extLst>
              <a:ext uri="{FF2B5EF4-FFF2-40B4-BE49-F238E27FC236}">
                <a16:creationId xmlns:a16="http://schemas.microsoft.com/office/drawing/2014/main" id="{680FC5D5-C724-49E2-B7C6-05A4EB32B3E6}"/>
              </a:ext>
            </a:extLst>
          </p:cNvPr>
          <p:cNvSpPr/>
          <p:nvPr/>
        </p:nvSpPr>
        <p:spPr>
          <a:xfrm>
            <a:off x="9558164" y="3469083"/>
            <a:ext cx="297274" cy="314966"/>
          </a:xfrm>
          <a:prstGeom prst="rightArrow">
            <a:avLst>
              <a:gd name="adj1" fmla="val 59064"/>
              <a:gd name="adj2" fmla="val 75403"/>
            </a:avLst>
          </a:prstGeom>
          <a:gradFill>
            <a:gsLst>
              <a:gs pos="0">
                <a:srgbClr val="E2231A">
                  <a:alpha val="0"/>
                </a:srgbClr>
              </a:gs>
              <a:gs pos="100000">
                <a:srgbClr val="E2231A">
                  <a:alpha val="50000"/>
                </a:srgbClr>
              </a:gs>
            </a:gsLst>
            <a:lin ang="0" scaled="0"/>
          </a:gradFill>
          <a:ln w="6350">
            <a:gradFill>
              <a:gsLst>
                <a:gs pos="0">
                  <a:srgbClr val="EB473F">
                    <a:alpha val="0"/>
                  </a:srgbClr>
                </a:gs>
                <a:gs pos="100000">
                  <a:srgbClr val="EB473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文本框 114">
            <a:extLst>
              <a:ext uri="{FF2B5EF4-FFF2-40B4-BE49-F238E27FC236}">
                <a16:creationId xmlns:a16="http://schemas.microsoft.com/office/drawing/2014/main" id="{4C4DC96D-CEC7-40B9-8306-4A9E387E5FFE}"/>
              </a:ext>
            </a:extLst>
          </p:cNvPr>
          <p:cNvSpPr txBox="1"/>
          <p:nvPr/>
        </p:nvSpPr>
        <p:spPr>
          <a:xfrm>
            <a:off x="591329" y="6062850"/>
            <a:ext cx="1661032" cy="276999"/>
          </a:xfrm>
          <a:prstGeom prst="rect">
            <a:avLst/>
          </a:prstGeom>
          <a:noFill/>
        </p:spPr>
        <p:txBody>
          <a:bodyPr wrap="none" rtlCol="0">
            <a:spAutoFit/>
          </a:bodyPr>
          <a:lstStyle/>
          <a:p>
            <a:r>
              <a:rPr lang="en-US" altLang="zh-CN"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2022</a:t>
            </a:r>
            <a:r>
              <a:rPr lang="zh-CN" altLang="en-US"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年</a:t>
            </a:r>
            <a:r>
              <a:rPr lang="en-US" altLang="zh-CN"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4</a:t>
            </a:r>
            <a:r>
              <a:rPr lang="zh-CN" altLang="en-US"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月</a:t>
            </a:r>
            <a:r>
              <a:rPr lang="en-US" altLang="zh-CN"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22</a:t>
            </a:r>
            <a:r>
              <a:rPr lang="zh-CN" altLang="en-US"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rPr>
              <a:t>日制作</a:t>
            </a:r>
            <a:endParaRPr lang="en-US" sz="1200" dirty="0">
              <a:solidFill>
                <a:schemeClr val="bg1">
                  <a:lumMod val="7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962246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1D1655D-D530-AC4A-009F-B9609DFEBDB1}"/>
              </a:ext>
            </a:extLst>
          </p:cNvPr>
          <p:cNvSpPr/>
          <p:nvPr/>
        </p:nvSpPr>
        <p:spPr>
          <a:xfrm>
            <a:off x="660400" y="649278"/>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0D80E0A0-076F-E3BA-C6F3-49AC34B730FD}"/>
              </a:ext>
            </a:extLst>
          </p:cNvPr>
          <p:cNvSpPr txBox="1"/>
          <p:nvPr/>
        </p:nvSpPr>
        <p:spPr>
          <a:xfrm>
            <a:off x="712450" y="671780"/>
            <a:ext cx="569387" cy="369332"/>
          </a:xfrm>
          <a:prstGeom prst="rect">
            <a:avLst/>
          </a:prstGeom>
          <a:noFill/>
        </p:spPr>
        <p:txBody>
          <a:bodyPr wrap="none" rtlCol="0">
            <a:spAutoFit/>
          </a:bodyPr>
          <a:lstStyle/>
          <a:p>
            <a:r>
              <a:rPr lang="en-US" dirty="0">
                <a:solidFill>
                  <a:schemeClr val="bg1"/>
                </a:solidFill>
                <a:latin typeface="+mj-ea"/>
                <a:ea typeface="+mj-ea"/>
              </a:rPr>
              <a:t>05</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C54AE580-B2E5-C78F-BBD5-25D4CC484E48}"/>
              </a:ext>
            </a:extLst>
          </p:cNvPr>
          <p:cNvSpPr txBox="1"/>
          <p:nvPr/>
        </p:nvSpPr>
        <p:spPr>
          <a:xfrm>
            <a:off x="1345863" y="625614"/>
            <a:ext cx="1415772" cy="461665"/>
          </a:xfrm>
          <a:prstGeom prst="rect">
            <a:avLst/>
          </a:prstGeom>
          <a:noFill/>
        </p:spPr>
        <p:txBody>
          <a:bodyPr wrap="none" rtlCol="0">
            <a:spAutoFit/>
          </a:bodyPr>
          <a:lstStyle/>
          <a:p>
            <a:r>
              <a:rPr lang="zh-CN" altLang="en-US" sz="2400" dirty="0">
                <a:latin typeface="+mj-ea"/>
                <a:ea typeface="+mj-ea"/>
              </a:rPr>
              <a:t>营销应用</a:t>
            </a:r>
            <a:endParaRPr lang="en-US" sz="2400" dirty="0">
              <a:latin typeface="+mj-ea"/>
              <a:ea typeface="+mj-ea"/>
            </a:endParaRPr>
          </a:p>
        </p:txBody>
      </p:sp>
      <p:pic>
        <p:nvPicPr>
          <p:cNvPr id="11" name="图形 10">
            <a:extLst>
              <a:ext uri="{FF2B5EF4-FFF2-40B4-BE49-F238E27FC236}">
                <a16:creationId xmlns:a16="http://schemas.microsoft.com/office/drawing/2014/main" id="{82C2D127-890E-CA20-7685-DB24D569F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212" y="1871317"/>
            <a:ext cx="8686800" cy="3477316"/>
          </a:xfrm>
          <a:prstGeom prst="rect">
            <a:avLst/>
          </a:prstGeom>
        </p:spPr>
      </p:pic>
      <p:sp>
        <p:nvSpPr>
          <p:cNvPr id="2" name="椭圆 1">
            <a:extLst>
              <a:ext uri="{FF2B5EF4-FFF2-40B4-BE49-F238E27FC236}">
                <a16:creationId xmlns:a16="http://schemas.microsoft.com/office/drawing/2014/main" id="{999971EC-20D0-C7AC-842B-E8493C189D38}"/>
              </a:ext>
            </a:extLst>
          </p:cNvPr>
          <p:cNvSpPr/>
          <p:nvPr/>
        </p:nvSpPr>
        <p:spPr>
          <a:xfrm>
            <a:off x="1873252" y="2079422"/>
            <a:ext cx="3061107" cy="3061107"/>
          </a:xfrm>
          <a:prstGeom prst="ellipse">
            <a:avLst/>
          </a:prstGeom>
          <a:solidFill>
            <a:schemeClr val="bg1"/>
          </a:solidFill>
          <a:ln w="50800">
            <a:noFill/>
          </a:ln>
          <a:effectLst>
            <a:outerShdw blurRad="254000" sx="102000" sy="102000" algn="ctr" rotWithShape="0">
              <a:srgbClr val="E5EAF6">
                <a:alpha val="5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DB1030FA-E0F8-9F19-9E55-0B9B5959EDAD}"/>
              </a:ext>
            </a:extLst>
          </p:cNvPr>
          <p:cNvSpPr/>
          <p:nvPr/>
        </p:nvSpPr>
        <p:spPr>
          <a:xfrm>
            <a:off x="4513059" y="2079422"/>
            <a:ext cx="3061107" cy="3061107"/>
          </a:xfrm>
          <a:prstGeom prst="ellipse">
            <a:avLst/>
          </a:prstGeom>
          <a:solidFill>
            <a:schemeClr val="bg1"/>
          </a:solidFill>
          <a:ln w="50800">
            <a:noFill/>
          </a:ln>
          <a:effectLst>
            <a:outerShdw blurRad="254000" sx="102000" sy="102000" algn="ctr" rotWithShape="0">
              <a:srgbClr val="E5EAF6">
                <a:alpha val="5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F58B0EB8-59EE-7D6B-F1CB-B199519C79B7}"/>
              </a:ext>
            </a:extLst>
          </p:cNvPr>
          <p:cNvSpPr/>
          <p:nvPr/>
        </p:nvSpPr>
        <p:spPr>
          <a:xfrm>
            <a:off x="7152866" y="2079422"/>
            <a:ext cx="3061107" cy="3061107"/>
          </a:xfrm>
          <a:prstGeom prst="ellipse">
            <a:avLst/>
          </a:prstGeom>
          <a:solidFill>
            <a:schemeClr val="bg1"/>
          </a:solidFill>
          <a:ln w="50800">
            <a:noFill/>
          </a:ln>
          <a:effectLst>
            <a:outerShdw blurRad="254000" sx="102000" sy="102000" algn="ctr" rotWithShape="0">
              <a:srgbClr val="E5EAF6">
                <a:alpha val="5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8C9E80D2-300A-87B6-87BB-0B472850D28C}"/>
              </a:ext>
            </a:extLst>
          </p:cNvPr>
          <p:cNvSpPr/>
          <p:nvPr/>
        </p:nvSpPr>
        <p:spPr>
          <a:xfrm>
            <a:off x="1429474" y="1597877"/>
            <a:ext cx="9333052" cy="4024196"/>
          </a:xfrm>
          <a:prstGeom prst="roundRect">
            <a:avLst>
              <a:gd name="adj" fmla="val 50000"/>
            </a:avLst>
          </a:prstGeom>
          <a:noFill/>
          <a:ln>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文本框 13">
            <a:extLst>
              <a:ext uri="{FF2B5EF4-FFF2-40B4-BE49-F238E27FC236}">
                <a16:creationId xmlns:a16="http://schemas.microsoft.com/office/drawing/2014/main" id="{AB9B2A10-0311-86F9-09B9-153ECAADC420}"/>
              </a:ext>
            </a:extLst>
          </p:cNvPr>
          <p:cNvSpPr txBox="1"/>
          <p:nvPr/>
        </p:nvSpPr>
        <p:spPr>
          <a:xfrm>
            <a:off x="5143365" y="1421372"/>
            <a:ext cx="1800493" cy="369332"/>
          </a:xfrm>
          <a:prstGeom prst="rect">
            <a:avLst/>
          </a:prstGeom>
        </p:spPr>
        <p:txBody>
          <a:bodyPr wrap="none" rtlCol="0">
            <a:spAutoFit/>
          </a:bodyPr>
          <a:lstStyle/>
          <a:p>
            <a:pPr algn="ctr"/>
            <a:r>
              <a:rPr lang="zh-CN" alt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角色设计三步走</a:t>
            </a:r>
            <a:endParaRPr lang="en-US"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2" name="组合 21">
            <a:extLst>
              <a:ext uri="{FF2B5EF4-FFF2-40B4-BE49-F238E27FC236}">
                <a16:creationId xmlns:a16="http://schemas.microsoft.com/office/drawing/2014/main" id="{D63F063B-2532-0418-2391-AED63F501298}"/>
              </a:ext>
            </a:extLst>
          </p:cNvPr>
          <p:cNvGrpSpPr/>
          <p:nvPr/>
        </p:nvGrpSpPr>
        <p:grpSpPr>
          <a:xfrm>
            <a:off x="4149357" y="5865630"/>
            <a:ext cx="3893287" cy="423247"/>
            <a:chOff x="3520703" y="5865630"/>
            <a:chExt cx="3893287" cy="423247"/>
          </a:xfrm>
        </p:grpSpPr>
        <p:sp>
          <p:nvSpPr>
            <p:cNvPr id="15" name="文本框 14">
              <a:extLst>
                <a:ext uri="{FF2B5EF4-FFF2-40B4-BE49-F238E27FC236}">
                  <a16:creationId xmlns:a16="http://schemas.microsoft.com/office/drawing/2014/main" id="{C8CB9D45-EC86-A1DF-3008-A4DE7E3434E0}"/>
                </a:ext>
              </a:extLst>
            </p:cNvPr>
            <p:cNvSpPr txBox="1"/>
            <p:nvPr/>
          </p:nvSpPr>
          <p:spPr>
            <a:xfrm>
              <a:off x="3520703" y="5892588"/>
              <a:ext cx="1569660" cy="369332"/>
            </a:xfrm>
            <a:prstGeom prst="rect">
              <a:avLst/>
            </a:prstGeom>
            <a:noFill/>
          </p:spPr>
          <p:txBody>
            <a:bodyPr wrap="none" rtlCol="0">
              <a:spAutoFit/>
            </a:bodyPr>
            <a:lstStyle/>
            <a:p>
              <a:pPr algn="r"/>
              <a:r>
                <a:rPr lang="zh-CN" altLang="en-US" dirty="0">
                  <a:latin typeface="OPPOSans M" panose="00020600040101010101" pitchFamily="18" charset="-122"/>
                  <a:ea typeface="OPPOSans M" panose="00020600040101010101" pitchFamily="18" charset="-122"/>
                  <a:cs typeface="OPPOSans M" panose="00020600040101010101" pitchFamily="18" charset="-122"/>
                </a:rPr>
                <a:t>品牌调性契合</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 name="文本框 15">
              <a:extLst>
                <a:ext uri="{FF2B5EF4-FFF2-40B4-BE49-F238E27FC236}">
                  <a16:creationId xmlns:a16="http://schemas.microsoft.com/office/drawing/2014/main" id="{B0523811-6B51-77AB-369C-52502C8E1D90}"/>
                </a:ext>
              </a:extLst>
            </p:cNvPr>
            <p:cNvSpPr txBox="1"/>
            <p:nvPr/>
          </p:nvSpPr>
          <p:spPr>
            <a:xfrm>
              <a:off x="6096000" y="5892588"/>
              <a:ext cx="1317990" cy="369332"/>
            </a:xfrm>
            <a:prstGeom prst="rect">
              <a:avLst/>
            </a:prstGeom>
            <a:noFill/>
          </p:spPr>
          <p:txBody>
            <a:bodyPr wrap="none" rtlCol="0">
              <a:spAutoFit/>
            </a:bodyPr>
            <a:lstStyle/>
            <a:p>
              <a:r>
                <a:rPr lang="en-US" altLang="zh-CN" dirty="0">
                  <a:latin typeface="OPPOSans M" panose="00020600040101010101" pitchFamily="18" charset="-122"/>
                  <a:ea typeface="OPPOSans M" panose="00020600040101010101" pitchFamily="18" charset="-122"/>
                  <a:cs typeface="OPPOSans M" panose="00020600040101010101" pitchFamily="18" charset="-122"/>
                </a:rPr>
                <a:t>IP</a:t>
              </a:r>
              <a:r>
                <a:rPr lang="zh-CN" altLang="en-US" dirty="0">
                  <a:latin typeface="OPPOSans M" panose="00020600040101010101" pitchFamily="18" charset="-122"/>
                  <a:ea typeface="OPPOSans M" panose="00020600040101010101" pitchFamily="18" charset="-122"/>
                  <a:cs typeface="OPPOSans M" panose="00020600040101010101" pitchFamily="18" charset="-122"/>
                </a:rPr>
                <a:t>世界衔接</a:t>
              </a: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21" name="组合 20">
              <a:extLst>
                <a:ext uri="{FF2B5EF4-FFF2-40B4-BE49-F238E27FC236}">
                  <a16:creationId xmlns:a16="http://schemas.microsoft.com/office/drawing/2014/main" id="{FD729A18-F01A-C614-CF6D-31A9A37B0B72}"/>
                </a:ext>
              </a:extLst>
            </p:cNvPr>
            <p:cNvGrpSpPr/>
            <p:nvPr/>
          </p:nvGrpSpPr>
          <p:grpSpPr>
            <a:xfrm rot="2700000">
              <a:off x="5381558" y="5858179"/>
              <a:ext cx="423247" cy="438150"/>
              <a:chOff x="2550011" y="-438150"/>
              <a:chExt cx="423247" cy="438150"/>
            </a:xfrm>
          </p:grpSpPr>
          <p:cxnSp>
            <p:nvCxnSpPr>
              <p:cNvPr id="18" name="直接连接符 17">
                <a:extLst>
                  <a:ext uri="{FF2B5EF4-FFF2-40B4-BE49-F238E27FC236}">
                    <a16:creationId xmlns:a16="http://schemas.microsoft.com/office/drawing/2014/main" id="{9B5F0DC8-59D6-67BD-4390-B13200F6EC08}"/>
                  </a:ext>
                </a:extLst>
              </p:cNvPr>
              <p:cNvCxnSpPr/>
              <p:nvPr/>
            </p:nvCxnSpPr>
            <p:spPr>
              <a:xfrm>
                <a:off x="2761635" y="-4381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1AEB09F-4809-C67E-7B0B-151E92DF5398}"/>
                  </a:ext>
                </a:extLst>
              </p:cNvPr>
              <p:cNvCxnSpPr>
                <a:cxnSpLocks/>
              </p:cNvCxnSpPr>
              <p:nvPr/>
            </p:nvCxnSpPr>
            <p:spPr>
              <a:xfrm>
                <a:off x="2550011" y="-219075"/>
                <a:ext cx="4232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a:extLst>
              <a:ext uri="{FF2B5EF4-FFF2-40B4-BE49-F238E27FC236}">
                <a16:creationId xmlns:a16="http://schemas.microsoft.com/office/drawing/2014/main" id="{E023A90F-110B-4DB5-7C6A-286346B0CB26}"/>
              </a:ext>
            </a:extLst>
          </p:cNvPr>
          <p:cNvGrpSpPr/>
          <p:nvPr/>
        </p:nvGrpSpPr>
        <p:grpSpPr>
          <a:xfrm>
            <a:off x="2388143" y="3189713"/>
            <a:ext cx="2031325" cy="840525"/>
            <a:chOff x="2388143" y="3041416"/>
            <a:chExt cx="2031325" cy="840525"/>
          </a:xfrm>
        </p:grpSpPr>
        <p:sp>
          <p:nvSpPr>
            <p:cNvPr id="24" name="文本框 23">
              <a:extLst>
                <a:ext uri="{FF2B5EF4-FFF2-40B4-BE49-F238E27FC236}">
                  <a16:creationId xmlns:a16="http://schemas.microsoft.com/office/drawing/2014/main" id="{318174FB-5A4E-C201-C716-70E1A07ADD58}"/>
                </a:ext>
              </a:extLst>
            </p:cNvPr>
            <p:cNvSpPr txBox="1"/>
            <p:nvPr/>
          </p:nvSpPr>
          <p:spPr>
            <a:xfrm>
              <a:off x="2914729" y="3041416"/>
              <a:ext cx="978152"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STEP 01</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D379437F-AAC8-1950-C41E-C4955EF09225}"/>
                </a:ext>
              </a:extLst>
            </p:cNvPr>
            <p:cNvSpPr txBox="1"/>
            <p:nvPr/>
          </p:nvSpPr>
          <p:spPr>
            <a:xfrm>
              <a:off x="2388143" y="3420276"/>
              <a:ext cx="2031325" cy="461665"/>
            </a:xfrm>
            <a:prstGeom prst="rect">
              <a:avLst/>
            </a:prstGeom>
            <a:noFill/>
          </p:spPr>
          <p:txBody>
            <a:bodyPr wrap="none" rtlCol="0">
              <a:spAutoFit/>
            </a:bodyPr>
            <a:lstStyle/>
            <a:p>
              <a:pPr algn="ct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角色标签勾勒</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27" name="组合 26">
            <a:extLst>
              <a:ext uri="{FF2B5EF4-FFF2-40B4-BE49-F238E27FC236}">
                <a16:creationId xmlns:a16="http://schemas.microsoft.com/office/drawing/2014/main" id="{D3F315ED-5A04-FEE4-4A00-53E74D17F6C2}"/>
              </a:ext>
            </a:extLst>
          </p:cNvPr>
          <p:cNvGrpSpPr/>
          <p:nvPr/>
        </p:nvGrpSpPr>
        <p:grpSpPr>
          <a:xfrm>
            <a:off x="5027950" y="3189713"/>
            <a:ext cx="2031325" cy="840525"/>
            <a:chOff x="2388143" y="3041416"/>
            <a:chExt cx="2031325" cy="840525"/>
          </a:xfrm>
        </p:grpSpPr>
        <p:sp>
          <p:nvSpPr>
            <p:cNvPr id="28" name="文本框 27">
              <a:extLst>
                <a:ext uri="{FF2B5EF4-FFF2-40B4-BE49-F238E27FC236}">
                  <a16:creationId xmlns:a16="http://schemas.microsoft.com/office/drawing/2014/main" id="{D0A3B3CF-A337-732E-3748-2F09C13A1DA8}"/>
                </a:ext>
              </a:extLst>
            </p:cNvPr>
            <p:cNvSpPr txBox="1"/>
            <p:nvPr/>
          </p:nvSpPr>
          <p:spPr>
            <a:xfrm>
              <a:off x="2895493" y="3041416"/>
              <a:ext cx="1016625"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STEP 02</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0D52BE71-ED87-DE41-7D41-DD49786EDCA5}"/>
                </a:ext>
              </a:extLst>
            </p:cNvPr>
            <p:cNvSpPr txBox="1"/>
            <p:nvPr/>
          </p:nvSpPr>
          <p:spPr>
            <a:xfrm>
              <a:off x="2388143" y="3420276"/>
              <a:ext cx="2031325" cy="461665"/>
            </a:xfrm>
            <a:prstGeom prst="rect">
              <a:avLst/>
            </a:prstGeom>
            <a:noFill/>
          </p:spPr>
          <p:txBody>
            <a:bodyPr wrap="none" rtlCol="0">
              <a:spAutoFit/>
            </a:bodyPr>
            <a:lstStyle/>
            <a:p>
              <a:pPr algn="ct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品牌特征融合</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0" name="组合 29">
            <a:extLst>
              <a:ext uri="{FF2B5EF4-FFF2-40B4-BE49-F238E27FC236}">
                <a16:creationId xmlns:a16="http://schemas.microsoft.com/office/drawing/2014/main" id="{62DEF238-B948-1317-B136-51D16F6360D0}"/>
              </a:ext>
            </a:extLst>
          </p:cNvPr>
          <p:cNvGrpSpPr/>
          <p:nvPr/>
        </p:nvGrpSpPr>
        <p:grpSpPr>
          <a:xfrm>
            <a:off x="7668146" y="3189713"/>
            <a:ext cx="2031325" cy="840525"/>
            <a:chOff x="2388144" y="3041416"/>
            <a:chExt cx="2031325" cy="840525"/>
          </a:xfrm>
        </p:grpSpPr>
        <p:sp>
          <p:nvSpPr>
            <p:cNvPr id="31" name="文本框 30">
              <a:extLst>
                <a:ext uri="{FF2B5EF4-FFF2-40B4-BE49-F238E27FC236}">
                  <a16:creationId xmlns:a16="http://schemas.microsoft.com/office/drawing/2014/main" id="{5EEA233F-E9E8-3D28-299B-CAA56660C4DB}"/>
                </a:ext>
              </a:extLst>
            </p:cNvPr>
            <p:cNvSpPr txBox="1"/>
            <p:nvPr/>
          </p:nvSpPr>
          <p:spPr>
            <a:xfrm>
              <a:off x="2895493" y="3041416"/>
              <a:ext cx="1016625" cy="338554"/>
            </a:xfrm>
            <a:prstGeom prst="rect">
              <a:avLst/>
            </a:prstGeom>
            <a:noFill/>
          </p:spPr>
          <p:txBody>
            <a:bodyPr wrap="none" rtlCol="0">
              <a:sp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STEP 03</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文本框 31">
              <a:extLst>
                <a:ext uri="{FF2B5EF4-FFF2-40B4-BE49-F238E27FC236}">
                  <a16:creationId xmlns:a16="http://schemas.microsoft.com/office/drawing/2014/main" id="{50C683F8-E6B3-28A1-5CE8-500D13CF7132}"/>
                </a:ext>
              </a:extLst>
            </p:cNvPr>
            <p:cNvSpPr txBox="1"/>
            <p:nvPr/>
          </p:nvSpPr>
          <p:spPr>
            <a:xfrm>
              <a:off x="2388144" y="3420276"/>
              <a:ext cx="2031325" cy="461665"/>
            </a:xfrm>
            <a:prstGeom prst="rect">
              <a:avLst/>
            </a:prstGeom>
            <a:noFill/>
          </p:spPr>
          <p:txBody>
            <a:bodyPr wrap="none" rtlCol="0">
              <a:spAutoFit/>
            </a:bodyPr>
            <a:lstStyle/>
            <a:p>
              <a:pPr algn="ct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丰满背景故事</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3" name="文本框 32">
            <a:extLst>
              <a:ext uri="{FF2B5EF4-FFF2-40B4-BE49-F238E27FC236}">
                <a16:creationId xmlns:a16="http://schemas.microsoft.com/office/drawing/2014/main" id="{B49B36E8-A2CC-F539-6F5A-2874ED49B12A}"/>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4" name="文本框 33">
            <a:extLst>
              <a:ext uri="{FF2B5EF4-FFF2-40B4-BE49-F238E27FC236}">
                <a16:creationId xmlns:a16="http://schemas.microsoft.com/office/drawing/2014/main" id="{B91D9FBD-6B89-9D21-FE33-5054B11F5C66}"/>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35" name="组合 34">
            <a:extLst>
              <a:ext uri="{FF2B5EF4-FFF2-40B4-BE49-F238E27FC236}">
                <a16:creationId xmlns:a16="http://schemas.microsoft.com/office/drawing/2014/main" id="{BE5FD901-757E-0E3C-15A8-9A746726CB1B}"/>
              </a:ext>
            </a:extLst>
          </p:cNvPr>
          <p:cNvGrpSpPr/>
          <p:nvPr/>
        </p:nvGrpSpPr>
        <p:grpSpPr>
          <a:xfrm>
            <a:off x="11390123" y="2766951"/>
            <a:ext cx="203554" cy="1324099"/>
            <a:chOff x="11390123" y="2639724"/>
            <a:chExt cx="203554" cy="1324099"/>
          </a:xfrm>
        </p:grpSpPr>
        <p:sp>
          <p:nvSpPr>
            <p:cNvPr id="36" name="椭圆 35">
              <a:extLst>
                <a:ext uri="{FF2B5EF4-FFF2-40B4-BE49-F238E27FC236}">
                  <a16:creationId xmlns:a16="http://schemas.microsoft.com/office/drawing/2014/main" id="{34990B23-3A0A-02F9-02C8-244A36B71B3A}"/>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567E4018-B5EC-9212-5ABA-96C51E3E46EC}"/>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5CF51017-38AD-CA17-D0F8-2A8EF42D9B68}"/>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F7EAD0F6-43A9-0874-2B9B-B2E6FCD8F07E}"/>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组合 39">
              <a:extLst>
                <a:ext uri="{FF2B5EF4-FFF2-40B4-BE49-F238E27FC236}">
                  <a16:creationId xmlns:a16="http://schemas.microsoft.com/office/drawing/2014/main" id="{39C40F28-FE17-54C4-A950-7B6C0D633459}"/>
                </a:ext>
              </a:extLst>
            </p:cNvPr>
            <p:cNvGrpSpPr/>
            <p:nvPr/>
          </p:nvGrpSpPr>
          <p:grpSpPr>
            <a:xfrm>
              <a:off x="11390123" y="3760269"/>
              <a:ext cx="203554" cy="203554"/>
              <a:chOff x="11390123" y="3760269"/>
              <a:chExt cx="203554" cy="203554"/>
            </a:xfrm>
          </p:grpSpPr>
          <p:sp>
            <p:nvSpPr>
              <p:cNvPr id="41" name="椭圆 40">
                <a:extLst>
                  <a:ext uri="{FF2B5EF4-FFF2-40B4-BE49-F238E27FC236}">
                    <a16:creationId xmlns:a16="http://schemas.microsoft.com/office/drawing/2014/main" id="{1EFA15D7-A05C-D2A8-7656-4A938CFA608D}"/>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A99965E5-D4EF-22EA-8AF3-8888DC9D6EC4}"/>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11561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9FAFF"/>
        </a:solidFill>
        <a:effectLst/>
      </p:bgPr>
    </p:bg>
    <p:spTree>
      <p:nvGrpSpPr>
        <p:cNvPr id="1" name=""/>
        <p:cNvGrpSpPr/>
        <p:nvPr/>
      </p:nvGrpSpPr>
      <p:grpSpPr>
        <a:xfrm>
          <a:off x="0" y="0"/>
          <a:ext cx="0" cy="0"/>
          <a:chOff x="0" y="0"/>
          <a:chExt cx="0" cy="0"/>
        </a:xfrm>
      </p:grpSpPr>
      <p:sp>
        <p:nvSpPr>
          <p:cNvPr id="17" name="图形 15">
            <a:extLst>
              <a:ext uri="{FF2B5EF4-FFF2-40B4-BE49-F238E27FC236}">
                <a16:creationId xmlns:a16="http://schemas.microsoft.com/office/drawing/2014/main" id="{200B337A-E8BF-206B-9F09-14FF64580928}"/>
              </a:ext>
            </a:extLst>
          </p:cNvPr>
          <p:cNvSpPr/>
          <p:nvPr/>
        </p:nvSpPr>
        <p:spPr>
          <a:xfrm rot="16200000">
            <a:off x="2036521" y="2372585"/>
            <a:ext cx="5656049" cy="2264110"/>
          </a:xfrm>
          <a:custGeom>
            <a:avLst/>
            <a:gdLst>
              <a:gd name="connsiteX0" fmla="*/ 1132055 w 5656049"/>
              <a:gd name="connsiteY0" fmla="*/ 2264110 h 2264110"/>
              <a:gd name="connsiteX1" fmla="*/ 1672087 w 5656049"/>
              <a:gd name="connsiteY1" fmla="*/ 2127246 h 2264110"/>
              <a:gd name="connsiteX2" fmla="*/ 2290104 w 5656049"/>
              <a:gd name="connsiteY2" fmla="*/ 2127246 h 2264110"/>
              <a:gd name="connsiteX3" fmla="*/ 2830137 w 5656049"/>
              <a:gd name="connsiteY3" fmla="*/ 2264110 h 2264110"/>
              <a:gd name="connsiteX4" fmla="*/ 3369328 w 5656049"/>
              <a:gd name="connsiteY4" fmla="*/ 2127702 h 2264110"/>
              <a:gd name="connsiteX5" fmla="*/ 3984803 w 5656049"/>
              <a:gd name="connsiteY5" fmla="*/ 2127702 h 2264110"/>
              <a:gd name="connsiteX6" fmla="*/ 4523995 w 5656049"/>
              <a:gd name="connsiteY6" fmla="*/ 2264110 h 2264110"/>
              <a:gd name="connsiteX7" fmla="*/ 5656049 w 5656049"/>
              <a:gd name="connsiteY7" fmla="*/ 1132055 h 2264110"/>
              <a:gd name="connsiteX8" fmla="*/ 4523995 w 5656049"/>
              <a:gd name="connsiteY8" fmla="*/ 0 h 2264110"/>
              <a:gd name="connsiteX9" fmla="*/ 3984803 w 5656049"/>
              <a:gd name="connsiteY9" fmla="*/ 136410 h 2264110"/>
              <a:gd name="connsiteX10" fmla="*/ 3369328 w 5656049"/>
              <a:gd name="connsiteY10" fmla="*/ 136410 h 2264110"/>
              <a:gd name="connsiteX11" fmla="*/ 2830137 w 5656049"/>
              <a:gd name="connsiteY11" fmla="*/ 0 h 2264110"/>
              <a:gd name="connsiteX12" fmla="*/ 2290104 w 5656049"/>
              <a:gd name="connsiteY12" fmla="*/ 136865 h 2264110"/>
              <a:gd name="connsiteX13" fmla="*/ 1672087 w 5656049"/>
              <a:gd name="connsiteY13" fmla="*/ 136865 h 2264110"/>
              <a:gd name="connsiteX14" fmla="*/ 1132055 w 5656049"/>
              <a:gd name="connsiteY14" fmla="*/ 0 h 2264110"/>
              <a:gd name="connsiteX15" fmla="*/ 0 w 5656049"/>
              <a:gd name="connsiteY15" fmla="*/ 1132055 h 2264110"/>
              <a:gd name="connsiteX16" fmla="*/ 1132055 w 5656049"/>
              <a:gd name="connsiteY16" fmla="*/ 2264110 h 22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6049" h="2264110">
                <a:moveTo>
                  <a:pt x="1132055" y="2264110"/>
                </a:moveTo>
                <a:cubicBezTo>
                  <a:pt x="1327609" y="2264110"/>
                  <a:pt x="1511580" y="2214528"/>
                  <a:pt x="1672087" y="2127246"/>
                </a:cubicBezTo>
                <a:cubicBezTo>
                  <a:pt x="1857372" y="2026488"/>
                  <a:pt x="2104819" y="2026488"/>
                  <a:pt x="2290104" y="2127246"/>
                </a:cubicBezTo>
                <a:cubicBezTo>
                  <a:pt x="2450611" y="2214528"/>
                  <a:pt x="2634583" y="2264110"/>
                  <a:pt x="2830137" y="2264110"/>
                </a:cubicBezTo>
                <a:cubicBezTo>
                  <a:pt x="3025348" y="2264110"/>
                  <a:pt x="3209024" y="2214697"/>
                  <a:pt x="3369328" y="2127702"/>
                </a:cubicBezTo>
                <a:cubicBezTo>
                  <a:pt x="3554009" y="2027477"/>
                  <a:pt x="3800122" y="2027477"/>
                  <a:pt x="3984803" y="2127702"/>
                </a:cubicBezTo>
                <a:cubicBezTo>
                  <a:pt x="4145107" y="2214697"/>
                  <a:pt x="4328800" y="2264110"/>
                  <a:pt x="4523995" y="2264110"/>
                </a:cubicBezTo>
                <a:cubicBezTo>
                  <a:pt x="5149201" y="2264110"/>
                  <a:pt x="5656049" y="1757270"/>
                  <a:pt x="5656049" y="1132055"/>
                </a:cubicBezTo>
                <a:cubicBezTo>
                  <a:pt x="5656049" y="506840"/>
                  <a:pt x="5149201" y="0"/>
                  <a:pt x="4523995" y="0"/>
                </a:cubicBezTo>
                <a:cubicBezTo>
                  <a:pt x="4328800" y="0"/>
                  <a:pt x="4145107" y="49411"/>
                  <a:pt x="3984803" y="136410"/>
                </a:cubicBezTo>
                <a:cubicBezTo>
                  <a:pt x="3800122" y="236635"/>
                  <a:pt x="3554009" y="236635"/>
                  <a:pt x="3369328" y="136410"/>
                </a:cubicBezTo>
                <a:cubicBezTo>
                  <a:pt x="3209024" y="49412"/>
                  <a:pt x="3025348" y="0"/>
                  <a:pt x="2830137" y="0"/>
                </a:cubicBezTo>
                <a:cubicBezTo>
                  <a:pt x="2634583" y="0"/>
                  <a:pt x="2450611" y="49584"/>
                  <a:pt x="2290104" y="136865"/>
                </a:cubicBezTo>
                <a:cubicBezTo>
                  <a:pt x="2104819" y="237622"/>
                  <a:pt x="1857372" y="237622"/>
                  <a:pt x="1672087" y="136865"/>
                </a:cubicBezTo>
                <a:cubicBezTo>
                  <a:pt x="1511580" y="49584"/>
                  <a:pt x="1327609" y="0"/>
                  <a:pt x="1132055" y="0"/>
                </a:cubicBezTo>
                <a:cubicBezTo>
                  <a:pt x="506839" y="0"/>
                  <a:pt x="0" y="506840"/>
                  <a:pt x="0" y="1132055"/>
                </a:cubicBezTo>
                <a:cubicBezTo>
                  <a:pt x="0" y="1757270"/>
                  <a:pt x="506839" y="2264110"/>
                  <a:pt x="1132055" y="2264110"/>
                </a:cubicBezTo>
                <a:close/>
              </a:path>
            </a:pathLst>
          </a:custGeom>
          <a:solidFill>
            <a:srgbClr val="F9FAFF"/>
          </a:solidFill>
          <a:ln w="4218" cap="flat">
            <a:noFill/>
            <a:prstDash val="solid"/>
            <a:miter/>
          </a:ln>
          <a:effectLst>
            <a:outerShdw blurRad="190500" sx="102000" sy="102000" algn="ctr" rotWithShape="0">
              <a:srgbClr val="E0E0E0">
                <a:alpha val="40000"/>
              </a:srgbClr>
            </a:outerShdw>
          </a:effectLst>
        </p:spPr>
        <p:txBody>
          <a:bodyPr rtlCol="0" anchor="ctr"/>
          <a:lstStyle/>
          <a:p>
            <a:endParaRPr lang="en-US"/>
          </a:p>
        </p:txBody>
      </p:sp>
      <p:sp>
        <p:nvSpPr>
          <p:cNvPr id="4" name="矩形: 圆角 3">
            <a:extLst>
              <a:ext uri="{FF2B5EF4-FFF2-40B4-BE49-F238E27FC236}">
                <a16:creationId xmlns:a16="http://schemas.microsoft.com/office/drawing/2014/main" id="{C19B21BB-3917-B2FF-3F13-1189D18C9A49}"/>
              </a:ext>
            </a:extLst>
          </p:cNvPr>
          <p:cNvSpPr/>
          <p:nvPr/>
        </p:nvSpPr>
        <p:spPr>
          <a:xfrm>
            <a:off x="660400" y="649278"/>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0FF6D4A4-B4BC-4042-972D-2CC73ED76076}"/>
              </a:ext>
            </a:extLst>
          </p:cNvPr>
          <p:cNvSpPr txBox="1"/>
          <p:nvPr/>
        </p:nvSpPr>
        <p:spPr>
          <a:xfrm>
            <a:off x="712450" y="671780"/>
            <a:ext cx="569387" cy="369332"/>
          </a:xfrm>
          <a:prstGeom prst="rect">
            <a:avLst/>
          </a:prstGeom>
          <a:noFill/>
        </p:spPr>
        <p:txBody>
          <a:bodyPr wrap="none" rtlCol="0">
            <a:spAutoFit/>
          </a:bodyPr>
          <a:lstStyle/>
          <a:p>
            <a:r>
              <a:rPr lang="en-US" dirty="0">
                <a:solidFill>
                  <a:schemeClr val="bg1"/>
                </a:solidFill>
                <a:latin typeface="+mj-ea"/>
                <a:ea typeface="+mj-ea"/>
              </a:rPr>
              <a:t>05</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BAF6BEEF-A973-142D-E370-C5F70A672F0F}"/>
              </a:ext>
            </a:extLst>
          </p:cNvPr>
          <p:cNvSpPr txBox="1"/>
          <p:nvPr/>
        </p:nvSpPr>
        <p:spPr>
          <a:xfrm>
            <a:off x="1345863" y="625614"/>
            <a:ext cx="1415772" cy="461665"/>
          </a:xfrm>
          <a:prstGeom prst="rect">
            <a:avLst/>
          </a:prstGeom>
          <a:noFill/>
        </p:spPr>
        <p:txBody>
          <a:bodyPr wrap="none" rtlCol="0">
            <a:spAutoFit/>
          </a:bodyPr>
          <a:lstStyle/>
          <a:p>
            <a:r>
              <a:rPr lang="zh-CN" altLang="en-US" sz="2400" dirty="0">
                <a:latin typeface="+mj-ea"/>
                <a:ea typeface="+mj-ea"/>
              </a:rPr>
              <a:t>项目背景</a:t>
            </a:r>
            <a:endParaRPr lang="en-US" sz="2400" dirty="0">
              <a:latin typeface="+mj-ea"/>
              <a:ea typeface="+mj-ea"/>
            </a:endParaRPr>
          </a:p>
        </p:txBody>
      </p:sp>
      <p:sp>
        <p:nvSpPr>
          <p:cNvPr id="7" name="文本框 6">
            <a:extLst>
              <a:ext uri="{FF2B5EF4-FFF2-40B4-BE49-F238E27FC236}">
                <a16:creationId xmlns:a16="http://schemas.microsoft.com/office/drawing/2014/main" id="{52ECC4DC-A674-7D6A-A04B-E9C837368D19}"/>
              </a:ext>
            </a:extLst>
          </p:cNvPr>
          <p:cNvSpPr txBox="1"/>
          <p:nvPr/>
        </p:nvSpPr>
        <p:spPr>
          <a:xfrm>
            <a:off x="558509" y="2418675"/>
            <a:ext cx="1723549" cy="461665"/>
          </a:xfrm>
          <a:prstGeom prst="rect">
            <a:avLst/>
          </a:prstGeom>
          <a:noFill/>
        </p:spPr>
        <p:txBody>
          <a:bodyPr wrap="none" rtlCol="0">
            <a:spAutoFit/>
          </a:bodyPr>
          <a:lstStyle/>
          <a:p>
            <a:r>
              <a:rPr lang="zh-CN" altLang="en-US"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用户基数大</a:t>
            </a:r>
            <a:endParaRPr lang="en-US" sz="24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 name="文本框 7">
            <a:extLst>
              <a:ext uri="{FF2B5EF4-FFF2-40B4-BE49-F238E27FC236}">
                <a16:creationId xmlns:a16="http://schemas.microsoft.com/office/drawing/2014/main" id="{7876019E-90B4-09C4-5F2C-F4DC659CB0E7}"/>
              </a:ext>
            </a:extLst>
          </p:cNvPr>
          <p:cNvSpPr txBox="1"/>
          <p:nvPr/>
        </p:nvSpPr>
        <p:spPr>
          <a:xfrm>
            <a:off x="2128170" y="2569571"/>
            <a:ext cx="1156086" cy="261610"/>
          </a:xfrm>
          <a:prstGeom prst="rect">
            <a:avLst/>
          </a:prstGeom>
          <a:noFill/>
        </p:spPr>
        <p:txBody>
          <a:bodyPr wrap="none" rtlCol="0">
            <a:spAutoFit/>
          </a:bodyPr>
          <a:lstStyle/>
          <a:p>
            <a:r>
              <a:rPr lang="en-US" altLang="zh-CN" sz="1100" dirty="0">
                <a:latin typeface="+mn-ea"/>
              </a:rPr>
              <a:t>/ 2019</a:t>
            </a:r>
            <a:r>
              <a:rPr lang="zh-CN" altLang="en-US" sz="1100" dirty="0">
                <a:latin typeface="+mn-ea"/>
              </a:rPr>
              <a:t>数据显示</a:t>
            </a:r>
            <a:endParaRPr lang="en-US" sz="1100" dirty="0">
              <a:latin typeface="+mn-ea"/>
            </a:endParaRPr>
          </a:p>
        </p:txBody>
      </p:sp>
      <p:sp>
        <p:nvSpPr>
          <p:cNvPr id="9" name="文本框 8">
            <a:extLst>
              <a:ext uri="{FF2B5EF4-FFF2-40B4-BE49-F238E27FC236}">
                <a16:creationId xmlns:a16="http://schemas.microsoft.com/office/drawing/2014/main" id="{48F43A12-5BB7-3639-475C-CCA843B5847E}"/>
              </a:ext>
            </a:extLst>
          </p:cNvPr>
          <p:cNvSpPr txBox="1"/>
          <p:nvPr/>
        </p:nvSpPr>
        <p:spPr>
          <a:xfrm>
            <a:off x="558509" y="2854158"/>
            <a:ext cx="3298255" cy="1436355"/>
          </a:xfrm>
          <a:prstGeom prst="rect">
            <a:avLst/>
          </a:prstGeom>
          <a:noFill/>
        </p:spPr>
        <p:txBody>
          <a:bodyPr wrap="square" rtlCol="0">
            <a:spAutoFit/>
          </a:bodyPr>
          <a:lstStyle/>
          <a:p>
            <a:pPr>
              <a:lnSpc>
                <a:spcPct val="150000"/>
              </a:lnSpc>
            </a:pPr>
            <a:r>
              <a:rPr lang="en-US" altLang="zh-CN" sz="2000" dirty="0">
                <a:solidFill>
                  <a:schemeClr val="bg2">
                    <a:lumMod val="25000"/>
                  </a:schemeClr>
                </a:solidFill>
                <a:latin typeface="+mn-ea"/>
              </a:rPr>
              <a:t>2019</a:t>
            </a:r>
            <a:r>
              <a:rPr lang="zh-CN" altLang="en-US" sz="2000" dirty="0">
                <a:solidFill>
                  <a:schemeClr val="bg2">
                    <a:lumMod val="25000"/>
                  </a:schemeClr>
                </a:solidFill>
                <a:latin typeface="+mn-ea"/>
              </a:rPr>
              <a:t>年中国在线直播</a:t>
            </a:r>
            <a:endParaRPr lang="en-US" altLang="zh-CN" sz="2000" dirty="0">
              <a:solidFill>
                <a:schemeClr val="bg2">
                  <a:lumMod val="25000"/>
                </a:schemeClr>
              </a:solidFill>
              <a:latin typeface="+mn-ea"/>
            </a:endParaRPr>
          </a:p>
          <a:p>
            <a:pPr>
              <a:lnSpc>
                <a:spcPct val="150000"/>
              </a:lnSpc>
            </a:pPr>
            <a:r>
              <a:rPr lang="zh-CN" altLang="en-US" sz="2000" dirty="0">
                <a:solidFill>
                  <a:schemeClr val="bg2">
                    <a:lumMod val="25000"/>
                  </a:schemeClr>
                </a:solidFill>
                <a:latin typeface="+mn-ea"/>
              </a:rPr>
              <a:t>行业用户</a:t>
            </a:r>
            <a:endParaRPr lang="en-US" altLang="zh-CN" sz="2000" dirty="0">
              <a:solidFill>
                <a:schemeClr val="bg2">
                  <a:lumMod val="25000"/>
                </a:schemeClr>
              </a:solidFill>
              <a:latin typeface="+mn-ea"/>
            </a:endParaRPr>
          </a:p>
          <a:p>
            <a:pPr>
              <a:lnSpc>
                <a:spcPct val="150000"/>
              </a:lnSpc>
            </a:pPr>
            <a:r>
              <a:rPr lang="zh-CN" altLang="en-US" sz="2000" dirty="0">
                <a:solidFill>
                  <a:schemeClr val="bg2">
                    <a:lumMod val="25000"/>
                  </a:schemeClr>
                </a:solidFill>
                <a:latin typeface="+mn-ea"/>
              </a:rPr>
              <a:t>规模已增长至</a:t>
            </a:r>
            <a:r>
              <a:rPr lang="en-US" altLang="zh-CN" sz="2000" dirty="0">
                <a:solidFill>
                  <a:schemeClr val="bg2">
                    <a:lumMod val="25000"/>
                  </a:schemeClr>
                </a:solidFill>
                <a:latin typeface="+mn-ea"/>
              </a:rPr>
              <a:t>5.04</a:t>
            </a:r>
            <a:r>
              <a:rPr lang="zh-CN" altLang="en-US" sz="2000" dirty="0">
                <a:solidFill>
                  <a:schemeClr val="bg2">
                    <a:lumMod val="25000"/>
                  </a:schemeClr>
                </a:solidFill>
                <a:latin typeface="+mn-ea"/>
              </a:rPr>
              <a:t>亿人</a:t>
            </a:r>
            <a:endParaRPr lang="en-US" sz="2000" dirty="0">
              <a:solidFill>
                <a:schemeClr val="bg2">
                  <a:lumMod val="25000"/>
                </a:schemeClr>
              </a:solidFill>
              <a:latin typeface="+mn-ea"/>
            </a:endParaRPr>
          </a:p>
        </p:txBody>
      </p:sp>
      <p:sp>
        <p:nvSpPr>
          <p:cNvPr id="18" name="图形 9">
            <a:extLst>
              <a:ext uri="{FF2B5EF4-FFF2-40B4-BE49-F238E27FC236}">
                <a16:creationId xmlns:a16="http://schemas.microsoft.com/office/drawing/2014/main" id="{0D8F086F-249E-488E-261A-E2E2BFF0663B}"/>
              </a:ext>
            </a:extLst>
          </p:cNvPr>
          <p:cNvSpPr/>
          <p:nvPr/>
        </p:nvSpPr>
        <p:spPr>
          <a:xfrm rot="16200000">
            <a:off x="2036521" y="2367749"/>
            <a:ext cx="5656049" cy="2264110"/>
          </a:xfrm>
          <a:custGeom>
            <a:avLst/>
            <a:gdLst>
              <a:gd name="connsiteX0" fmla="*/ 1132055 w 5656049"/>
              <a:gd name="connsiteY0" fmla="*/ 2264110 h 2264110"/>
              <a:gd name="connsiteX1" fmla="*/ 1672087 w 5656049"/>
              <a:gd name="connsiteY1" fmla="*/ 2127246 h 2264110"/>
              <a:gd name="connsiteX2" fmla="*/ 2290104 w 5656049"/>
              <a:gd name="connsiteY2" fmla="*/ 2127246 h 2264110"/>
              <a:gd name="connsiteX3" fmla="*/ 2830137 w 5656049"/>
              <a:gd name="connsiteY3" fmla="*/ 2264110 h 2264110"/>
              <a:gd name="connsiteX4" fmla="*/ 3369328 w 5656049"/>
              <a:gd name="connsiteY4" fmla="*/ 2127702 h 2264110"/>
              <a:gd name="connsiteX5" fmla="*/ 3984803 w 5656049"/>
              <a:gd name="connsiteY5" fmla="*/ 2127702 h 2264110"/>
              <a:gd name="connsiteX6" fmla="*/ 4523995 w 5656049"/>
              <a:gd name="connsiteY6" fmla="*/ 2264110 h 2264110"/>
              <a:gd name="connsiteX7" fmla="*/ 5656049 w 5656049"/>
              <a:gd name="connsiteY7" fmla="*/ 1132055 h 2264110"/>
              <a:gd name="connsiteX8" fmla="*/ 4523995 w 5656049"/>
              <a:gd name="connsiteY8" fmla="*/ 0 h 2264110"/>
              <a:gd name="connsiteX9" fmla="*/ 3984803 w 5656049"/>
              <a:gd name="connsiteY9" fmla="*/ 136410 h 2264110"/>
              <a:gd name="connsiteX10" fmla="*/ 3369328 w 5656049"/>
              <a:gd name="connsiteY10" fmla="*/ 136410 h 2264110"/>
              <a:gd name="connsiteX11" fmla="*/ 2830137 w 5656049"/>
              <a:gd name="connsiteY11" fmla="*/ 0 h 2264110"/>
              <a:gd name="connsiteX12" fmla="*/ 2290104 w 5656049"/>
              <a:gd name="connsiteY12" fmla="*/ 136865 h 2264110"/>
              <a:gd name="connsiteX13" fmla="*/ 1672087 w 5656049"/>
              <a:gd name="connsiteY13" fmla="*/ 136865 h 2264110"/>
              <a:gd name="connsiteX14" fmla="*/ 1132055 w 5656049"/>
              <a:gd name="connsiteY14" fmla="*/ 0 h 2264110"/>
              <a:gd name="connsiteX15" fmla="*/ 0 w 5656049"/>
              <a:gd name="connsiteY15" fmla="*/ 1132055 h 2264110"/>
              <a:gd name="connsiteX16" fmla="*/ 1132055 w 5656049"/>
              <a:gd name="connsiteY16" fmla="*/ 2264110 h 226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6049" h="2264110">
                <a:moveTo>
                  <a:pt x="1132055" y="2264110"/>
                </a:moveTo>
                <a:cubicBezTo>
                  <a:pt x="1327609" y="2264110"/>
                  <a:pt x="1511580" y="2214528"/>
                  <a:pt x="1672087" y="2127246"/>
                </a:cubicBezTo>
                <a:cubicBezTo>
                  <a:pt x="1857372" y="2026488"/>
                  <a:pt x="2104819" y="2026488"/>
                  <a:pt x="2290104" y="2127246"/>
                </a:cubicBezTo>
                <a:cubicBezTo>
                  <a:pt x="2450611" y="2214528"/>
                  <a:pt x="2634583" y="2264110"/>
                  <a:pt x="2830137" y="2264110"/>
                </a:cubicBezTo>
                <a:cubicBezTo>
                  <a:pt x="3025348" y="2264110"/>
                  <a:pt x="3209024" y="2214697"/>
                  <a:pt x="3369328" y="2127702"/>
                </a:cubicBezTo>
                <a:cubicBezTo>
                  <a:pt x="3554009" y="2027477"/>
                  <a:pt x="3800122" y="2027477"/>
                  <a:pt x="3984803" y="2127702"/>
                </a:cubicBezTo>
                <a:cubicBezTo>
                  <a:pt x="4145107" y="2214697"/>
                  <a:pt x="4328800" y="2264110"/>
                  <a:pt x="4523995" y="2264110"/>
                </a:cubicBezTo>
                <a:cubicBezTo>
                  <a:pt x="5149201" y="2264110"/>
                  <a:pt x="5656049" y="1757270"/>
                  <a:pt x="5656049" y="1132055"/>
                </a:cubicBezTo>
                <a:cubicBezTo>
                  <a:pt x="5656049" y="506840"/>
                  <a:pt x="5149201" y="0"/>
                  <a:pt x="4523995" y="0"/>
                </a:cubicBezTo>
                <a:cubicBezTo>
                  <a:pt x="4328800" y="0"/>
                  <a:pt x="4145107" y="49411"/>
                  <a:pt x="3984803" y="136410"/>
                </a:cubicBezTo>
                <a:cubicBezTo>
                  <a:pt x="3800122" y="236635"/>
                  <a:pt x="3554009" y="236635"/>
                  <a:pt x="3369328" y="136410"/>
                </a:cubicBezTo>
                <a:cubicBezTo>
                  <a:pt x="3209024" y="49412"/>
                  <a:pt x="3025348" y="0"/>
                  <a:pt x="2830137" y="0"/>
                </a:cubicBezTo>
                <a:cubicBezTo>
                  <a:pt x="2634583" y="0"/>
                  <a:pt x="2450611" y="49584"/>
                  <a:pt x="2290104" y="136865"/>
                </a:cubicBezTo>
                <a:cubicBezTo>
                  <a:pt x="2104819" y="237622"/>
                  <a:pt x="1857372" y="237622"/>
                  <a:pt x="1672087" y="136865"/>
                </a:cubicBezTo>
                <a:cubicBezTo>
                  <a:pt x="1511580" y="49584"/>
                  <a:pt x="1327609" y="0"/>
                  <a:pt x="1132055" y="0"/>
                </a:cubicBezTo>
                <a:cubicBezTo>
                  <a:pt x="506839" y="0"/>
                  <a:pt x="0" y="506840"/>
                  <a:pt x="0" y="1132055"/>
                </a:cubicBezTo>
                <a:cubicBezTo>
                  <a:pt x="0" y="1757270"/>
                  <a:pt x="506839" y="2264110"/>
                  <a:pt x="1132055" y="2264110"/>
                </a:cubicBezTo>
                <a:close/>
              </a:path>
            </a:pathLst>
          </a:custGeom>
          <a:solidFill>
            <a:srgbClr val="E5EAF6">
              <a:alpha val="80000"/>
            </a:srgbClr>
          </a:solidFill>
          <a:ln w="4218" cap="flat">
            <a:noFill/>
            <a:prstDash val="solid"/>
            <a:miter/>
          </a:ln>
        </p:spPr>
        <p:txBody>
          <a:bodyPr rtlCol="0" anchor="ctr"/>
          <a:lstStyle/>
          <a:p>
            <a:endParaRPr lang="en-US"/>
          </a:p>
        </p:txBody>
      </p:sp>
      <p:sp>
        <p:nvSpPr>
          <p:cNvPr id="11" name="椭圆 10">
            <a:extLst>
              <a:ext uri="{FF2B5EF4-FFF2-40B4-BE49-F238E27FC236}">
                <a16:creationId xmlns:a16="http://schemas.microsoft.com/office/drawing/2014/main" id="{59D3174B-D9E5-349F-F015-A879B4C82E50}"/>
              </a:ext>
            </a:extLst>
          </p:cNvPr>
          <p:cNvSpPr/>
          <p:nvPr/>
        </p:nvSpPr>
        <p:spPr>
          <a:xfrm rot="16200000">
            <a:off x="3867989" y="4222048"/>
            <a:ext cx="1993113" cy="1993113"/>
          </a:xfrm>
          <a:prstGeom prst="ellipse">
            <a:avLst/>
          </a:prstGeom>
          <a:solidFill>
            <a:schemeClr val="bg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3AB57272-F449-4827-888C-6623765ED16A}"/>
              </a:ext>
            </a:extLst>
          </p:cNvPr>
          <p:cNvSpPr/>
          <p:nvPr/>
        </p:nvSpPr>
        <p:spPr>
          <a:xfrm rot="16200000">
            <a:off x="3867989" y="2503247"/>
            <a:ext cx="1993113" cy="1993113"/>
          </a:xfrm>
          <a:prstGeom prst="ellipse">
            <a:avLst/>
          </a:prstGeom>
          <a:solidFill>
            <a:schemeClr val="bg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A13A1738-8187-9CB4-9DDB-CB80B1706845}"/>
              </a:ext>
            </a:extLst>
          </p:cNvPr>
          <p:cNvSpPr/>
          <p:nvPr/>
        </p:nvSpPr>
        <p:spPr>
          <a:xfrm rot="16200000">
            <a:off x="3867989" y="784447"/>
            <a:ext cx="1993113" cy="1993113"/>
          </a:xfrm>
          <a:prstGeom prst="ellipse">
            <a:avLst/>
          </a:prstGeom>
          <a:solidFill>
            <a:schemeClr val="bg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50C5C3E6-5F0A-7E65-DA02-0C9810557EE6}"/>
              </a:ext>
            </a:extLst>
          </p:cNvPr>
          <p:cNvSpPr/>
          <p:nvPr/>
        </p:nvSpPr>
        <p:spPr>
          <a:xfrm rot="5400000">
            <a:off x="8602660" y="2265383"/>
            <a:ext cx="2327233" cy="2327233"/>
          </a:xfrm>
          <a:prstGeom prst="ellipse">
            <a:avLst/>
          </a:prstGeom>
          <a:solidFill>
            <a:srgbClr val="F24141"/>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5" name="椭圆 14">
            <a:extLst>
              <a:ext uri="{FF2B5EF4-FFF2-40B4-BE49-F238E27FC236}">
                <a16:creationId xmlns:a16="http://schemas.microsoft.com/office/drawing/2014/main" id="{ADF9EDBD-A860-11CE-300D-16CC31950D9F}"/>
              </a:ext>
            </a:extLst>
          </p:cNvPr>
          <p:cNvSpPr/>
          <p:nvPr/>
        </p:nvSpPr>
        <p:spPr>
          <a:xfrm rot="5400000">
            <a:off x="6587095" y="249821"/>
            <a:ext cx="6358362" cy="6358356"/>
          </a:xfrm>
          <a:prstGeom prst="ellipse">
            <a:avLst/>
          </a:prstGeom>
          <a:noFill/>
          <a:ln w="9525">
            <a:solidFill>
              <a:srgbClr val="E31D19"/>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组合 22">
            <a:extLst>
              <a:ext uri="{FF2B5EF4-FFF2-40B4-BE49-F238E27FC236}">
                <a16:creationId xmlns:a16="http://schemas.microsoft.com/office/drawing/2014/main" id="{1F855E6C-D57F-4949-4E14-DEE08DC42C96}"/>
              </a:ext>
            </a:extLst>
          </p:cNvPr>
          <p:cNvGrpSpPr/>
          <p:nvPr/>
        </p:nvGrpSpPr>
        <p:grpSpPr>
          <a:xfrm>
            <a:off x="5790671" y="-2902881"/>
            <a:ext cx="6440553" cy="12663761"/>
            <a:chOff x="5853657" y="-2680252"/>
            <a:chExt cx="6440553" cy="12663761"/>
          </a:xfrm>
        </p:grpSpPr>
        <p:sp>
          <p:nvSpPr>
            <p:cNvPr id="19" name="弧形 18">
              <a:extLst>
                <a:ext uri="{FF2B5EF4-FFF2-40B4-BE49-F238E27FC236}">
                  <a16:creationId xmlns:a16="http://schemas.microsoft.com/office/drawing/2014/main" id="{0EB57E07-8225-7D4A-0449-379CA924BE0F}"/>
                </a:ext>
              </a:extLst>
            </p:cNvPr>
            <p:cNvSpPr/>
            <p:nvPr/>
          </p:nvSpPr>
          <p:spPr>
            <a:xfrm>
              <a:off x="5853657" y="-2680252"/>
              <a:ext cx="6411174" cy="6411174"/>
            </a:xfrm>
            <a:prstGeom prst="arc">
              <a:avLst>
                <a:gd name="adj1" fmla="val 5415571"/>
                <a:gd name="adj2" fmla="val 95091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弧形 19">
              <a:extLst>
                <a:ext uri="{FF2B5EF4-FFF2-40B4-BE49-F238E27FC236}">
                  <a16:creationId xmlns:a16="http://schemas.microsoft.com/office/drawing/2014/main" id="{AEFA8070-B02F-3CFA-778C-D5776A15764A}"/>
                </a:ext>
              </a:extLst>
            </p:cNvPr>
            <p:cNvSpPr/>
            <p:nvPr/>
          </p:nvSpPr>
          <p:spPr>
            <a:xfrm flipV="1">
              <a:off x="5883036" y="3572335"/>
              <a:ext cx="6411174" cy="6411174"/>
            </a:xfrm>
            <a:prstGeom prst="arc">
              <a:avLst>
                <a:gd name="adj1" fmla="val 5415571"/>
                <a:gd name="adj2" fmla="val 95091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矩形 21">
            <a:extLst>
              <a:ext uri="{FF2B5EF4-FFF2-40B4-BE49-F238E27FC236}">
                <a16:creationId xmlns:a16="http://schemas.microsoft.com/office/drawing/2014/main" id="{5F90F956-36C6-EDCA-3D85-28707D80019D}"/>
              </a:ext>
            </a:extLst>
          </p:cNvPr>
          <p:cNvSpPr/>
          <p:nvPr/>
        </p:nvSpPr>
        <p:spPr>
          <a:xfrm rot="2700000">
            <a:off x="8618390" y="3226364"/>
            <a:ext cx="405271" cy="405271"/>
          </a:xfrm>
          <a:custGeom>
            <a:avLst/>
            <a:gdLst>
              <a:gd name="connsiteX0" fmla="*/ 0 w 932134"/>
              <a:gd name="connsiteY0" fmla="*/ 0 h 932134"/>
              <a:gd name="connsiteX1" fmla="*/ 932134 w 932134"/>
              <a:gd name="connsiteY1" fmla="*/ 0 h 932134"/>
              <a:gd name="connsiteX2" fmla="*/ 932134 w 932134"/>
              <a:gd name="connsiteY2" fmla="*/ 932134 h 932134"/>
              <a:gd name="connsiteX3" fmla="*/ 0 w 932134"/>
              <a:gd name="connsiteY3" fmla="*/ 932134 h 932134"/>
              <a:gd name="connsiteX4" fmla="*/ 0 w 932134"/>
              <a:gd name="connsiteY4" fmla="*/ 0 h 932134"/>
              <a:gd name="connsiteX0" fmla="*/ 0 w 932134"/>
              <a:gd name="connsiteY0" fmla="*/ 932134 h 1023574"/>
              <a:gd name="connsiteX1" fmla="*/ 0 w 932134"/>
              <a:gd name="connsiteY1" fmla="*/ 0 h 1023574"/>
              <a:gd name="connsiteX2" fmla="*/ 932134 w 932134"/>
              <a:gd name="connsiteY2" fmla="*/ 0 h 1023574"/>
              <a:gd name="connsiteX3" fmla="*/ 932134 w 932134"/>
              <a:gd name="connsiteY3" fmla="*/ 932134 h 1023574"/>
              <a:gd name="connsiteX4" fmla="*/ 91440 w 932134"/>
              <a:gd name="connsiteY4" fmla="*/ 1023574 h 1023574"/>
              <a:gd name="connsiteX0" fmla="*/ 0 w 932134"/>
              <a:gd name="connsiteY0" fmla="*/ 932134 h 932134"/>
              <a:gd name="connsiteX1" fmla="*/ 0 w 932134"/>
              <a:gd name="connsiteY1" fmla="*/ 0 h 932134"/>
              <a:gd name="connsiteX2" fmla="*/ 932134 w 932134"/>
              <a:gd name="connsiteY2" fmla="*/ 0 h 932134"/>
              <a:gd name="connsiteX3" fmla="*/ 932134 w 932134"/>
              <a:gd name="connsiteY3" fmla="*/ 932134 h 932134"/>
              <a:gd name="connsiteX0" fmla="*/ 0 w 932134"/>
              <a:gd name="connsiteY0" fmla="*/ 0 h 932134"/>
              <a:gd name="connsiteX1" fmla="*/ 932134 w 932134"/>
              <a:gd name="connsiteY1" fmla="*/ 0 h 932134"/>
              <a:gd name="connsiteX2" fmla="*/ 932134 w 932134"/>
              <a:gd name="connsiteY2" fmla="*/ 932134 h 932134"/>
            </a:gdLst>
            <a:ahLst/>
            <a:cxnLst>
              <a:cxn ang="0">
                <a:pos x="connsiteX0" y="connsiteY0"/>
              </a:cxn>
              <a:cxn ang="0">
                <a:pos x="connsiteX1" y="connsiteY1"/>
              </a:cxn>
              <a:cxn ang="0">
                <a:pos x="connsiteX2" y="connsiteY2"/>
              </a:cxn>
            </a:cxnLst>
            <a:rect l="l" t="t" r="r" b="b"/>
            <a:pathLst>
              <a:path w="932134" h="932134">
                <a:moveTo>
                  <a:pt x="0" y="0"/>
                </a:moveTo>
                <a:lnTo>
                  <a:pt x="932134" y="0"/>
                </a:lnTo>
                <a:lnTo>
                  <a:pt x="932134" y="932134"/>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组合 23">
            <a:extLst>
              <a:ext uri="{FF2B5EF4-FFF2-40B4-BE49-F238E27FC236}">
                <a16:creationId xmlns:a16="http://schemas.microsoft.com/office/drawing/2014/main" id="{218D839D-521C-B799-C6D8-7AABA8311D84}"/>
              </a:ext>
            </a:extLst>
          </p:cNvPr>
          <p:cNvGrpSpPr/>
          <p:nvPr/>
        </p:nvGrpSpPr>
        <p:grpSpPr>
          <a:xfrm>
            <a:off x="4387491" y="4915738"/>
            <a:ext cx="954107" cy="668595"/>
            <a:chOff x="2926752" y="3420276"/>
            <a:chExt cx="954107" cy="668595"/>
          </a:xfrm>
        </p:grpSpPr>
        <p:sp>
          <p:nvSpPr>
            <p:cNvPr id="25" name="文本框 24">
              <a:extLst>
                <a:ext uri="{FF2B5EF4-FFF2-40B4-BE49-F238E27FC236}">
                  <a16:creationId xmlns:a16="http://schemas.microsoft.com/office/drawing/2014/main" id="{3899A644-3A79-3354-67AA-C1E220F947BD}"/>
                </a:ext>
              </a:extLst>
            </p:cNvPr>
            <p:cNvSpPr txBox="1"/>
            <p:nvPr/>
          </p:nvSpPr>
          <p:spPr>
            <a:xfrm>
              <a:off x="2939577" y="3842650"/>
              <a:ext cx="928459"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QQ BIG VIP</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6" name="文本框 25">
              <a:extLst>
                <a:ext uri="{FF2B5EF4-FFF2-40B4-BE49-F238E27FC236}">
                  <a16:creationId xmlns:a16="http://schemas.microsoft.com/office/drawing/2014/main" id="{321B2534-6BAA-B8F9-C977-7BA8F7B7CAE1}"/>
                </a:ext>
              </a:extLst>
            </p:cNvPr>
            <p:cNvSpPr txBox="1"/>
            <p:nvPr/>
          </p:nvSpPr>
          <p:spPr>
            <a:xfrm>
              <a:off x="2926752" y="3420276"/>
              <a:ext cx="954107"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大会员</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27" name="组合 26">
            <a:extLst>
              <a:ext uri="{FF2B5EF4-FFF2-40B4-BE49-F238E27FC236}">
                <a16:creationId xmlns:a16="http://schemas.microsoft.com/office/drawing/2014/main" id="{2D7BD267-89BB-D3BE-7ED9-625773E30944}"/>
              </a:ext>
            </a:extLst>
          </p:cNvPr>
          <p:cNvGrpSpPr/>
          <p:nvPr/>
        </p:nvGrpSpPr>
        <p:grpSpPr>
          <a:xfrm>
            <a:off x="4515731" y="3216737"/>
            <a:ext cx="697627" cy="668595"/>
            <a:chOff x="3054992" y="3420276"/>
            <a:chExt cx="697627" cy="668595"/>
          </a:xfrm>
        </p:grpSpPr>
        <p:sp>
          <p:nvSpPr>
            <p:cNvPr id="28" name="文本框 27">
              <a:extLst>
                <a:ext uri="{FF2B5EF4-FFF2-40B4-BE49-F238E27FC236}">
                  <a16:creationId xmlns:a16="http://schemas.microsoft.com/office/drawing/2014/main" id="{AFDA58E5-98EF-7BC1-A3C2-302344301260}"/>
                </a:ext>
              </a:extLst>
            </p:cNvPr>
            <p:cNvSpPr txBox="1"/>
            <p:nvPr/>
          </p:nvSpPr>
          <p:spPr>
            <a:xfrm>
              <a:off x="3074229" y="3842650"/>
              <a:ext cx="659155"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QQ VIP</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8B04CB89-A638-C03B-F5B7-F5B543C636FB}"/>
                </a:ext>
              </a:extLst>
            </p:cNvPr>
            <p:cNvSpPr txBox="1"/>
            <p:nvPr/>
          </p:nvSpPr>
          <p:spPr>
            <a:xfrm>
              <a:off x="3054992" y="3420276"/>
              <a:ext cx="697627"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会员</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4" name="组合 33">
            <a:extLst>
              <a:ext uri="{FF2B5EF4-FFF2-40B4-BE49-F238E27FC236}">
                <a16:creationId xmlns:a16="http://schemas.microsoft.com/office/drawing/2014/main" id="{6012F3BF-3346-8FD4-0522-A650A286B221}"/>
              </a:ext>
            </a:extLst>
          </p:cNvPr>
          <p:cNvGrpSpPr/>
          <p:nvPr/>
        </p:nvGrpSpPr>
        <p:grpSpPr>
          <a:xfrm>
            <a:off x="4397112" y="1611277"/>
            <a:ext cx="934871" cy="668595"/>
            <a:chOff x="2936373" y="3420276"/>
            <a:chExt cx="934871" cy="668595"/>
          </a:xfrm>
        </p:grpSpPr>
        <p:sp>
          <p:nvSpPr>
            <p:cNvPr id="35" name="文本框 34">
              <a:extLst>
                <a:ext uri="{FF2B5EF4-FFF2-40B4-BE49-F238E27FC236}">
                  <a16:creationId xmlns:a16="http://schemas.microsoft.com/office/drawing/2014/main" id="{2A29DB1D-1B2C-8611-E392-22C0600D991D}"/>
                </a:ext>
              </a:extLst>
            </p:cNvPr>
            <p:cNvSpPr txBox="1"/>
            <p:nvPr/>
          </p:nvSpPr>
          <p:spPr>
            <a:xfrm>
              <a:off x="2936373" y="3842650"/>
              <a:ext cx="934871" cy="246221"/>
            </a:xfrm>
            <a:prstGeom prst="rect">
              <a:avLst/>
            </a:prstGeom>
            <a:noFill/>
          </p:spPr>
          <p:txBody>
            <a:bodyPr wrap="none" rtlCol="0">
              <a:spAutoFit/>
            </a:bodyPr>
            <a:lstStyle/>
            <a:p>
              <a:pPr algn="ctr"/>
              <a:r>
                <a:rPr lang="en-US" altLang="zh-CN" sz="1000" dirty="0">
                  <a:latin typeface="OPPOSans B" panose="00020600040101010101" pitchFamily="18" charset="-122"/>
                  <a:ea typeface="OPPOSans B" panose="00020600040101010101" pitchFamily="18" charset="-122"/>
                  <a:cs typeface="OPPOSans B" panose="00020600040101010101" pitchFamily="18" charset="-122"/>
                </a:rPr>
                <a:t>QZONE VIP</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6" name="文本框 35">
              <a:extLst>
                <a:ext uri="{FF2B5EF4-FFF2-40B4-BE49-F238E27FC236}">
                  <a16:creationId xmlns:a16="http://schemas.microsoft.com/office/drawing/2014/main" id="{B666D656-E456-C7F6-5E48-85D6A046AA01}"/>
                </a:ext>
              </a:extLst>
            </p:cNvPr>
            <p:cNvSpPr txBox="1"/>
            <p:nvPr/>
          </p:nvSpPr>
          <p:spPr>
            <a:xfrm>
              <a:off x="3054992" y="3420276"/>
              <a:ext cx="697628" cy="400110"/>
            </a:xfrm>
            <a:prstGeom prst="rect">
              <a:avLst/>
            </a:prstGeom>
            <a:noFill/>
          </p:spPr>
          <p:txBody>
            <a:bodyPr wrap="none" rtlCol="0">
              <a:spAutoFit/>
            </a:bodyP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黄钻</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9" name="文本框 38">
            <a:extLst>
              <a:ext uri="{FF2B5EF4-FFF2-40B4-BE49-F238E27FC236}">
                <a16:creationId xmlns:a16="http://schemas.microsoft.com/office/drawing/2014/main" id="{04D2E013-6EC5-8ED4-A05D-3F49E2E7E642}"/>
              </a:ext>
            </a:extLst>
          </p:cNvPr>
          <p:cNvSpPr txBox="1"/>
          <p:nvPr/>
        </p:nvSpPr>
        <p:spPr>
          <a:xfrm>
            <a:off x="9165791" y="3228944"/>
            <a:ext cx="1200970" cy="400110"/>
          </a:xfrm>
          <a:prstGeom prst="rect">
            <a:avLst/>
          </a:prstGeom>
          <a:noFill/>
        </p:spPr>
        <p:txBody>
          <a:bodyPr wrap="none" rtlCol="0">
            <a:spAutoFit/>
          </a:bodyPr>
          <a:lstStyle/>
          <a:p>
            <a:pPr algn="ct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二次元</a:t>
            </a:r>
            <a:r>
              <a:rPr lang="en-US" altLang="zh-CN"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IP</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14702A7E-EB51-F43F-7F74-BA2B444DC49F}"/>
              </a:ext>
            </a:extLst>
          </p:cNvPr>
          <p:cNvSpPr txBox="1"/>
          <p:nvPr/>
        </p:nvSpPr>
        <p:spPr>
          <a:xfrm>
            <a:off x="8117148" y="1728370"/>
            <a:ext cx="3298255" cy="338554"/>
          </a:xfrm>
          <a:prstGeom prst="rect">
            <a:avLst/>
          </a:prstGeom>
          <a:noFill/>
        </p:spPr>
        <p:txBody>
          <a:bodyPr wrap="square" rtlCol="0">
            <a:spAutoFit/>
          </a:bodyPr>
          <a:lstStyle/>
          <a:p>
            <a:pPr algn="ctr"/>
            <a:r>
              <a:rPr lang="zh-CN" altLang="en-US" sz="1600" dirty="0">
                <a:solidFill>
                  <a:schemeClr val="bg2">
                    <a:lumMod val="25000"/>
                  </a:schemeClr>
                </a:solidFill>
                <a:latin typeface="+mn-ea"/>
              </a:rPr>
              <a:t>泛二次元圈层发展壮大</a:t>
            </a:r>
            <a:endParaRPr lang="en-US" sz="1600" dirty="0">
              <a:solidFill>
                <a:schemeClr val="bg2">
                  <a:lumMod val="25000"/>
                </a:schemeClr>
              </a:solidFill>
              <a:latin typeface="+mn-ea"/>
            </a:endParaRPr>
          </a:p>
        </p:txBody>
      </p:sp>
      <p:sp>
        <p:nvSpPr>
          <p:cNvPr id="41" name="文本框 40">
            <a:extLst>
              <a:ext uri="{FF2B5EF4-FFF2-40B4-BE49-F238E27FC236}">
                <a16:creationId xmlns:a16="http://schemas.microsoft.com/office/drawing/2014/main" id="{4562B5A9-4E87-57E7-A6CE-C6CCEA164BF7}"/>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B3CCC1AC-47D8-0645-1E21-36F7BF89BC6B}"/>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43" name="组合 42">
            <a:extLst>
              <a:ext uri="{FF2B5EF4-FFF2-40B4-BE49-F238E27FC236}">
                <a16:creationId xmlns:a16="http://schemas.microsoft.com/office/drawing/2014/main" id="{6CF1ED48-D6A3-FDDC-CFCA-87F3B8968EDB}"/>
              </a:ext>
            </a:extLst>
          </p:cNvPr>
          <p:cNvGrpSpPr/>
          <p:nvPr/>
        </p:nvGrpSpPr>
        <p:grpSpPr>
          <a:xfrm>
            <a:off x="11390123" y="2766951"/>
            <a:ext cx="203554" cy="1324099"/>
            <a:chOff x="11390123" y="2639724"/>
            <a:chExt cx="203554" cy="1324099"/>
          </a:xfrm>
        </p:grpSpPr>
        <p:sp>
          <p:nvSpPr>
            <p:cNvPr id="44" name="椭圆 43">
              <a:extLst>
                <a:ext uri="{FF2B5EF4-FFF2-40B4-BE49-F238E27FC236}">
                  <a16:creationId xmlns:a16="http://schemas.microsoft.com/office/drawing/2014/main" id="{C67B5A64-8856-002C-22D4-CDD2557340D7}"/>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C470045E-0CD7-1630-ED57-A81D8CF2813E}"/>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13870E14-A44B-4804-CBD9-5C60F42EBD12}"/>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2428F467-75B4-11A5-0454-237E964906DB}"/>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组合 47">
              <a:extLst>
                <a:ext uri="{FF2B5EF4-FFF2-40B4-BE49-F238E27FC236}">
                  <a16:creationId xmlns:a16="http://schemas.microsoft.com/office/drawing/2014/main" id="{5EC21B08-4310-5CA6-2D69-D329CFB36F25}"/>
                </a:ext>
              </a:extLst>
            </p:cNvPr>
            <p:cNvGrpSpPr/>
            <p:nvPr/>
          </p:nvGrpSpPr>
          <p:grpSpPr>
            <a:xfrm>
              <a:off x="11390123" y="3760269"/>
              <a:ext cx="203554" cy="203554"/>
              <a:chOff x="11390123" y="3760269"/>
              <a:chExt cx="203554" cy="203554"/>
            </a:xfrm>
          </p:grpSpPr>
          <p:sp>
            <p:nvSpPr>
              <p:cNvPr id="49" name="椭圆 48">
                <a:extLst>
                  <a:ext uri="{FF2B5EF4-FFF2-40B4-BE49-F238E27FC236}">
                    <a16:creationId xmlns:a16="http://schemas.microsoft.com/office/drawing/2014/main" id="{6490F5A8-AE45-A7CC-CF0B-00B243E5B35C}"/>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F81EC2FC-FE1C-456C-98BA-EFC039CA9951}"/>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00328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5DB5360-28E5-7E7A-843D-4FB156EB64F3}"/>
              </a:ext>
            </a:extLst>
          </p:cNvPr>
          <p:cNvGrpSpPr/>
          <p:nvPr/>
        </p:nvGrpSpPr>
        <p:grpSpPr>
          <a:xfrm>
            <a:off x="2754992" y="4079815"/>
            <a:ext cx="6487885" cy="1759063"/>
            <a:chOff x="1228725" y="1513567"/>
            <a:chExt cx="9734550" cy="2639333"/>
          </a:xfrm>
        </p:grpSpPr>
        <p:pic>
          <p:nvPicPr>
            <p:cNvPr id="4" name="图形 3">
              <a:extLst>
                <a:ext uri="{FF2B5EF4-FFF2-40B4-BE49-F238E27FC236}">
                  <a16:creationId xmlns:a16="http://schemas.microsoft.com/office/drawing/2014/main" id="{C4D5C42C-89E1-1919-A705-55B593D2EB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8725" y="2705100"/>
              <a:ext cx="9734550" cy="1447800"/>
            </a:xfrm>
            <a:prstGeom prst="rect">
              <a:avLst/>
            </a:prstGeom>
          </p:spPr>
        </p:pic>
        <p:pic>
          <p:nvPicPr>
            <p:cNvPr id="6" name="图形 5">
              <a:extLst>
                <a:ext uri="{FF2B5EF4-FFF2-40B4-BE49-F238E27FC236}">
                  <a16:creationId xmlns:a16="http://schemas.microsoft.com/office/drawing/2014/main" id="{48B240EA-00DB-2D4B-3EFB-132EAD61EA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8725" y="1513567"/>
              <a:ext cx="9734550" cy="2495550"/>
            </a:xfrm>
            <a:prstGeom prst="rect">
              <a:avLst/>
            </a:prstGeom>
          </p:spPr>
        </p:pic>
      </p:grpSp>
      <p:sp>
        <p:nvSpPr>
          <p:cNvPr id="18" name="椭圆 17">
            <a:extLst>
              <a:ext uri="{FF2B5EF4-FFF2-40B4-BE49-F238E27FC236}">
                <a16:creationId xmlns:a16="http://schemas.microsoft.com/office/drawing/2014/main" id="{0FC384E7-6B93-0E58-F935-3BADA7A699AB}"/>
              </a:ext>
            </a:extLst>
          </p:cNvPr>
          <p:cNvSpPr/>
          <p:nvPr/>
        </p:nvSpPr>
        <p:spPr>
          <a:xfrm>
            <a:off x="1482266" y="2251229"/>
            <a:ext cx="8899984" cy="2514696"/>
          </a:xfrm>
          <a:prstGeom prst="ellipse">
            <a:avLst/>
          </a:prstGeom>
          <a:gradFill>
            <a:gsLst>
              <a:gs pos="0">
                <a:srgbClr val="E31D19">
                  <a:alpha val="0"/>
                </a:srgbClr>
              </a:gs>
              <a:gs pos="100000">
                <a:srgbClr val="E31D19">
                  <a:alpha val="10000"/>
                </a:srgbClr>
              </a:gs>
            </a:gsLst>
            <a:lin ang="5400000" scaled="1"/>
          </a:gradFill>
          <a:ln>
            <a:gradFill>
              <a:gsLst>
                <a:gs pos="0">
                  <a:srgbClr val="E31D19">
                    <a:alpha val="0"/>
                  </a:srgbClr>
                </a:gs>
                <a:gs pos="100000">
                  <a:srgbClr val="E31D1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a:extLst>
              <a:ext uri="{FF2B5EF4-FFF2-40B4-BE49-F238E27FC236}">
                <a16:creationId xmlns:a16="http://schemas.microsoft.com/office/drawing/2014/main" id="{5E50F433-B45B-8D31-1C1A-7D358F1E0E10}"/>
              </a:ext>
            </a:extLst>
          </p:cNvPr>
          <p:cNvGrpSpPr/>
          <p:nvPr/>
        </p:nvGrpSpPr>
        <p:grpSpPr>
          <a:xfrm>
            <a:off x="2728686" y="1872373"/>
            <a:ext cx="6540496" cy="1810376"/>
            <a:chOff x="1519236" y="2614350"/>
            <a:chExt cx="9153525" cy="2533650"/>
          </a:xfrm>
        </p:grpSpPr>
        <p:pic>
          <p:nvPicPr>
            <p:cNvPr id="13" name="图形 12">
              <a:extLst>
                <a:ext uri="{FF2B5EF4-FFF2-40B4-BE49-F238E27FC236}">
                  <a16:creationId xmlns:a16="http://schemas.microsoft.com/office/drawing/2014/main" id="{70A39FCA-6F8E-AC99-5136-C3933CBE1A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19236" y="3738300"/>
              <a:ext cx="9153525" cy="1409700"/>
            </a:xfrm>
            <a:prstGeom prst="rect">
              <a:avLst/>
            </a:prstGeom>
          </p:spPr>
        </p:pic>
        <p:grpSp>
          <p:nvGrpSpPr>
            <p:cNvPr id="16" name="组合 15">
              <a:extLst>
                <a:ext uri="{FF2B5EF4-FFF2-40B4-BE49-F238E27FC236}">
                  <a16:creationId xmlns:a16="http://schemas.microsoft.com/office/drawing/2014/main" id="{A0556545-DE53-C3D7-59B5-A807BBE54177}"/>
                </a:ext>
              </a:extLst>
            </p:cNvPr>
            <p:cNvGrpSpPr/>
            <p:nvPr/>
          </p:nvGrpSpPr>
          <p:grpSpPr>
            <a:xfrm>
              <a:off x="1519236" y="2614350"/>
              <a:ext cx="9153525" cy="2247900"/>
              <a:chOff x="1519236" y="2614350"/>
              <a:chExt cx="9153525" cy="2247900"/>
            </a:xfrm>
          </p:grpSpPr>
          <p:pic>
            <p:nvPicPr>
              <p:cNvPr id="11" name="图形 10">
                <a:extLst>
                  <a:ext uri="{FF2B5EF4-FFF2-40B4-BE49-F238E27FC236}">
                    <a16:creationId xmlns:a16="http://schemas.microsoft.com/office/drawing/2014/main" id="{8499425F-FE4C-1B0A-A407-E1AE59A844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52585" y="2726686"/>
                <a:ext cx="8886825" cy="1257300"/>
              </a:xfrm>
              <a:prstGeom prst="rect">
                <a:avLst/>
              </a:prstGeom>
            </p:spPr>
          </p:pic>
          <p:pic>
            <p:nvPicPr>
              <p:cNvPr id="15" name="图形 14">
                <a:extLst>
                  <a:ext uri="{FF2B5EF4-FFF2-40B4-BE49-F238E27FC236}">
                    <a16:creationId xmlns:a16="http://schemas.microsoft.com/office/drawing/2014/main" id="{C76BAD4A-C713-C6AA-1053-2CCA34A8E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6601" y="4165899"/>
                <a:ext cx="152400" cy="390525"/>
              </a:xfrm>
              <a:prstGeom prst="rect">
                <a:avLst/>
              </a:prstGeom>
            </p:spPr>
          </p:pic>
          <p:pic>
            <p:nvPicPr>
              <p:cNvPr id="9" name="图形 8">
                <a:extLst>
                  <a:ext uri="{FF2B5EF4-FFF2-40B4-BE49-F238E27FC236}">
                    <a16:creationId xmlns:a16="http://schemas.microsoft.com/office/drawing/2014/main" id="{9E2D4F4D-986F-EBCB-DE04-0166DF0324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9236" y="2614350"/>
                <a:ext cx="9153525" cy="2247900"/>
              </a:xfrm>
              <a:prstGeom prst="rect">
                <a:avLst/>
              </a:prstGeom>
            </p:spPr>
          </p:pic>
        </p:grpSp>
      </p:grpSp>
      <p:sp>
        <p:nvSpPr>
          <p:cNvPr id="19" name="椭圆 18">
            <a:extLst>
              <a:ext uri="{FF2B5EF4-FFF2-40B4-BE49-F238E27FC236}">
                <a16:creationId xmlns:a16="http://schemas.microsoft.com/office/drawing/2014/main" id="{85F0953A-BE2E-1C25-9A9E-8A12575DC7DB}"/>
              </a:ext>
            </a:extLst>
          </p:cNvPr>
          <p:cNvSpPr/>
          <p:nvPr/>
        </p:nvSpPr>
        <p:spPr>
          <a:xfrm>
            <a:off x="9789716" y="2851023"/>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C6037B0C-559C-EF0F-407F-74B4815D3C0A}"/>
              </a:ext>
            </a:extLst>
          </p:cNvPr>
          <p:cNvSpPr/>
          <p:nvPr/>
        </p:nvSpPr>
        <p:spPr>
          <a:xfrm>
            <a:off x="10346250" y="3475574"/>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8DE4CBE-AD00-4010-F712-A8163A512B91}"/>
              </a:ext>
            </a:extLst>
          </p:cNvPr>
          <p:cNvSpPr/>
          <p:nvPr/>
        </p:nvSpPr>
        <p:spPr>
          <a:xfrm>
            <a:off x="9323112" y="4279721"/>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0A6EDDBE-30C1-7ADB-44FD-91F380AADFA2}"/>
              </a:ext>
            </a:extLst>
          </p:cNvPr>
          <p:cNvSpPr/>
          <p:nvPr/>
        </p:nvSpPr>
        <p:spPr>
          <a:xfrm>
            <a:off x="7858934" y="4626692"/>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5DC76999-0C5C-8F9E-BB9D-16B575E4BD12}"/>
              </a:ext>
            </a:extLst>
          </p:cNvPr>
          <p:cNvSpPr/>
          <p:nvPr/>
        </p:nvSpPr>
        <p:spPr>
          <a:xfrm>
            <a:off x="6080698" y="4729925"/>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31AAC4AA-61A7-1427-7C9B-D7B8FE759F52}"/>
              </a:ext>
            </a:extLst>
          </p:cNvPr>
          <p:cNvSpPr/>
          <p:nvPr/>
        </p:nvSpPr>
        <p:spPr>
          <a:xfrm>
            <a:off x="4189068" y="4626692"/>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a:extLst>
              <a:ext uri="{FF2B5EF4-FFF2-40B4-BE49-F238E27FC236}">
                <a16:creationId xmlns:a16="http://schemas.microsoft.com/office/drawing/2014/main" id="{A26F9221-536C-87E2-D2E6-86D228E9A89B}"/>
              </a:ext>
            </a:extLst>
          </p:cNvPr>
          <p:cNvSpPr/>
          <p:nvPr/>
        </p:nvSpPr>
        <p:spPr>
          <a:xfrm>
            <a:off x="2493618" y="4279721"/>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a:extLst>
              <a:ext uri="{FF2B5EF4-FFF2-40B4-BE49-F238E27FC236}">
                <a16:creationId xmlns:a16="http://schemas.microsoft.com/office/drawing/2014/main" id="{2001B601-7AB8-373C-0BC1-588048324000}"/>
              </a:ext>
            </a:extLst>
          </p:cNvPr>
          <p:cNvSpPr/>
          <p:nvPr/>
        </p:nvSpPr>
        <p:spPr>
          <a:xfrm>
            <a:off x="1442632" y="3475574"/>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B881FD9C-4A92-12EC-042D-C8E535CD2D8B}"/>
              </a:ext>
            </a:extLst>
          </p:cNvPr>
          <p:cNvSpPr/>
          <p:nvPr/>
        </p:nvSpPr>
        <p:spPr>
          <a:xfrm>
            <a:off x="2069476" y="2851023"/>
            <a:ext cx="72000" cy="72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1FD56ECD-69AC-FF88-AAD5-99AD15BA3B83}"/>
              </a:ext>
            </a:extLst>
          </p:cNvPr>
          <p:cNvSpPr txBox="1"/>
          <p:nvPr/>
        </p:nvSpPr>
        <p:spPr>
          <a:xfrm>
            <a:off x="5033567" y="774914"/>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rPr>
              <a:t>每次交付至少</a:t>
            </a:r>
            <a:endParaRPr lang="en-US" sz="1400" dirty="0">
              <a:solidFill>
                <a:srgbClr val="E31D19"/>
              </a:solidFill>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文本框 29">
            <a:extLst>
              <a:ext uri="{FF2B5EF4-FFF2-40B4-BE49-F238E27FC236}">
                <a16:creationId xmlns:a16="http://schemas.microsoft.com/office/drawing/2014/main" id="{F63C26DA-8494-0232-67C3-D879F7CB6206}"/>
              </a:ext>
            </a:extLst>
          </p:cNvPr>
          <p:cNvSpPr txBox="1"/>
          <p:nvPr/>
        </p:nvSpPr>
        <p:spPr>
          <a:xfrm>
            <a:off x="3477817" y="1094925"/>
            <a:ext cx="5236366" cy="584775"/>
          </a:xfrm>
          <a:prstGeom prst="rect">
            <a:avLst/>
          </a:prstGeom>
          <a:noFill/>
          <a:effectLst/>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3200" dirty="0">
                <a:effectLst>
                  <a:outerShdw blurRad="190500" sx="102000" sy="102000" algn="ctr" rotWithShape="0">
                    <a:prstClr val="black">
                      <a:alpha val="20000"/>
                    </a:prstClr>
                  </a:outerShdw>
                </a:effectLst>
                <a:latin typeface="OPPOSans B" panose="00020600040101010101" pitchFamily="18" charset="-122"/>
                <a:ea typeface="OPPOSans B" panose="00020600040101010101" pitchFamily="18" charset="-122"/>
              </a:rPr>
              <a:t>节省</a:t>
            </a:r>
            <a:r>
              <a:rPr lang="en-US" altLang="zh-CN" sz="3200" dirty="0">
                <a:effectLst>
                  <a:outerShdw blurRad="190500" sx="102000" sy="102000" algn="ctr" rotWithShape="0">
                    <a:prstClr val="black">
                      <a:alpha val="20000"/>
                    </a:prstClr>
                  </a:outerShdw>
                </a:effectLst>
                <a:latin typeface="OPPOSans B" panose="00020600040101010101" pitchFamily="18" charset="-122"/>
                <a:ea typeface="OPPOSans B" panose="00020600040101010101" pitchFamily="18" charset="-122"/>
              </a:rPr>
              <a:t>2</a:t>
            </a:r>
            <a:r>
              <a:rPr lang="zh-CN" altLang="en-US" sz="3200" dirty="0">
                <a:effectLst>
                  <a:outerShdw blurRad="190500" sx="102000" sy="102000" algn="ctr" rotWithShape="0">
                    <a:prstClr val="black">
                      <a:alpha val="20000"/>
                    </a:prstClr>
                  </a:outerShdw>
                </a:effectLst>
                <a:latin typeface="OPPOSans B" panose="00020600040101010101" pitchFamily="18" charset="-122"/>
                <a:ea typeface="OPPOSans B" panose="00020600040101010101" pitchFamily="18" charset="-122"/>
              </a:rPr>
              <a:t>小时重复工作</a:t>
            </a:r>
            <a:endParaRPr lang="en-US" sz="3200" dirty="0">
              <a:effectLst>
                <a:outerShdw blurRad="190500" sx="102000" sy="102000" algn="ctr" rotWithShape="0">
                  <a:prstClr val="black">
                    <a:alpha val="20000"/>
                  </a:prstClr>
                </a:outerShdw>
              </a:effectLst>
              <a:latin typeface="OPPOSans B" panose="00020600040101010101" pitchFamily="18" charset="-122"/>
              <a:ea typeface="OPPOSans B" panose="00020600040101010101" pitchFamily="18" charset="-122"/>
            </a:endParaRPr>
          </a:p>
        </p:txBody>
      </p:sp>
      <p:grpSp>
        <p:nvGrpSpPr>
          <p:cNvPr id="31" name="组合 30">
            <a:extLst>
              <a:ext uri="{FF2B5EF4-FFF2-40B4-BE49-F238E27FC236}">
                <a16:creationId xmlns:a16="http://schemas.microsoft.com/office/drawing/2014/main" id="{06F53365-D651-A4C8-ACC8-845B78EE1938}"/>
              </a:ext>
            </a:extLst>
          </p:cNvPr>
          <p:cNvGrpSpPr/>
          <p:nvPr/>
        </p:nvGrpSpPr>
        <p:grpSpPr>
          <a:xfrm>
            <a:off x="4582161" y="2159591"/>
            <a:ext cx="902811" cy="1005206"/>
            <a:chOff x="2952400" y="3145221"/>
            <a:chExt cx="902811" cy="1005206"/>
          </a:xfrm>
        </p:grpSpPr>
        <p:sp>
          <p:nvSpPr>
            <p:cNvPr id="32" name="文本框 31">
              <a:extLst>
                <a:ext uri="{FF2B5EF4-FFF2-40B4-BE49-F238E27FC236}">
                  <a16:creationId xmlns:a16="http://schemas.microsoft.com/office/drawing/2014/main" id="{0F890238-75ED-20D4-6EB6-5100D415C56A}"/>
                </a:ext>
              </a:extLst>
            </p:cNvPr>
            <p:cNvSpPr txBox="1"/>
            <p:nvPr/>
          </p:nvSpPr>
          <p:spPr>
            <a:xfrm>
              <a:off x="2952400" y="3842650"/>
              <a:ext cx="902811"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外观检测</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a:extLst>
                <a:ext uri="{FF2B5EF4-FFF2-40B4-BE49-F238E27FC236}">
                  <a16:creationId xmlns:a16="http://schemas.microsoft.com/office/drawing/2014/main" id="{F5C45C85-6A7C-635B-94AF-25EA30424901}"/>
                </a:ext>
              </a:extLst>
            </p:cNvPr>
            <p:cNvSpPr txBox="1"/>
            <p:nvPr/>
          </p:nvSpPr>
          <p:spPr>
            <a:xfrm>
              <a:off x="2975644" y="3145221"/>
              <a:ext cx="856325" cy="769441"/>
            </a:xfrm>
            <a:prstGeom prst="rect">
              <a:avLst/>
            </a:prstGeom>
            <a:noFill/>
          </p:spPr>
          <p:txBody>
            <a:bodyPr wrap="none" rtlCol="0">
              <a:spAutoFit/>
            </a:bodyPr>
            <a:lstStyle/>
            <a:p>
              <a:pPr algn="ctr"/>
              <a:r>
                <a:rPr lang="en-US" altLang="zh-CN" sz="4400" dirty="0">
                  <a:latin typeface="+mj-ea"/>
                  <a:ea typeface="+mj-ea"/>
                  <a:cs typeface="OPPOSans B" panose="00020600040101010101" pitchFamily="18" charset="-122"/>
                </a:rPr>
                <a:t>21</a:t>
              </a:r>
              <a:endParaRPr lang="en-US" sz="4400" dirty="0">
                <a:latin typeface="+mj-ea"/>
                <a:ea typeface="+mj-ea"/>
                <a:cs typeface="OPPOSans B" panose="00020600040101010101" pitchFamily="18" charset="-122"/>
              </a:endParaRPr>
            </a:p>
          </p:txBody>
        </p:sp>
      </p:grpSp>
      <p:grpSp>
        <p:nvGrpSpPr>
          <p:cNvPr id="34" name="组合 33">
            <a:extLst>
              <a:ext uri="{FF2B5EF4-FFF2-40B4-BE49-F238E27FC236}">
                <a16:creationId xmlns:a16="http://schemas.microsoft.com/office/drawing/2014/main" id="{DD939B4C-7337-2962-B531-05562A4175F6}"/>
              </a:ext>
            </a:extLst>
          </p:cNvPr>
          <p:cNvGrpSpPr/>
          <p:nvPr/>
        </p:nvGrpSpPr>
        <p:grpSpPr>
          <a:xfrm>
            <a:off x="6307089" y="2159591"/>
            <a:ext cx="950901" cy="1005206"/>
            <a:chOff x="2928356" y="3145221"/>
            <a:chExt cx="950901" cy="1005206"/>
          </a:xfrm>
        </p:grpSpPr>
        <p:sp>
          <p:nvSpPr>
            <p:cNvPr id="35" name="文本框 34">
              <a:extLst>
                <a:ext uri="{FF2B5EF4-FFF2-40B4-BE49-F238E27FC236}">
                  <a16:creationId xmlns:a16="http://schemas.microsoft.com/office/drawing/2014/main" id="{37105C5E-76EB-2889-46E5-1AF4A0DF94CB}"/>
                </a:ext>
              </a:extLst>
            </p:cNvPr>
            <p:cNvSpPr txBox="1"/>
            <p:nvPr/>
          </p:nvSpPr>
          <p:spPr>
            <a:xfrm>
              <a:off x="2952400" y="3842650"/>
              <a:ext cx="902811" cy="307777"/>
            </a:xfrm>
            <a:prstGeom prst="rect">
              <a:avLst/>
            </a:prstGeom>
            <a:noFill/>
          </p:spPr>
          <p:txBody>
            <a:bodyPr wrap="none" rtlCol="0">
              <a:spAutoFit/>
            </a:bodyPr>
            <a:lstStyle/>
            <a:p>
              <a:pPr algn="ct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功能检测</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文本框 35">
              <a:extLst>
                <a:ext uri="{FF2B5EF4-FFF2-40B4-BE49-F238E27FC236}">
                  <a16:creationId xmlns:a16="http://schemas.microsoft.com/office/drawing/2014/main" id="{569E98BB-D34F-425A-9A23-C11A759FF396}"/>
                </a:ext>
              </a:extLst>
            </p:cNvPr>
            <p:cNvSpPr txBox="1"/>
            <p:nvPr/>
          </p:nvSpPr>
          <p:spPr>
            <a:xfrm>
              <a:off x="2928356" y="3145221"/>
              <a:ext cx="950901" cy="769441"/>
            </a:xfrm>
            <a:prstGeom prst="rect">
              <a:avLst/>
            </a:prstGeom>
            <a:noFill/>
          </p:spPr>
          <p:txBody>
            <a:bodyPr wrap="none" rtlCol="0">
              <a:spAutoFit/>
            </a:bodyPr>
            <a:lstStyle/>
            <a:p>
              <a:pPr algn="ctr"/>
              <a:r>
                <a:rPr lang="en-US" altLang="zh-CN" sz="4400" dirty="0">
                  <a:latin typeface="+mj-ea"/>
                  <a:ea typeface="+mj-ea"/>
                  <a:cs typeface="OPPOSans B" panose="00020600040101010101" pitchFamily="18" charset="-122"/>
                </a:rPr>
                <a:t>52</a:t>
              </a:r>
              <a:endParaRPr lang="en-US" sz="4400" dirty="0">
                <a:latin typeface="+mj-ea"/>
                <a:ea typeface="+mj-ea"/>
                <a:cs typeface="OPPOSans B" panose="00020600040101010101" pitchFamily="18" charset="-122"/>
              </a:endParaRPr>
            </a:p>
          </p:txBody>
        </p:sp>
      </p:grpSp>
      <p:sp>
        <p:nvSpPr>
          <p:cNvPr id="37" name="文本框 36">
            <a:extLst>
              <a:ext uri="{FF2B5EF4-FFF2-40B4-BE49-F238E27FC236}">
                <a16:creationId xmlns:a16="http://schemas.microsoft.com/office/drawing/2014/main" id="{3364BB55-6590-A0E0-2B9A-8B123D5BC6CF}"/>
              </a:ext>
            </a:extLst>
          </p:cNvPr>
          <p:cNvSpPr txBox="1"/>
          <p:nvPr/>
        </p:nvSpPr>
        <p:spPr>
          <a:xfrm>
            <a:off x="5680590" y="5986226"/>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外观检测</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A3CA26E6-D412-8FB4-A8FA-BBB12471F66A}"/>
              </a:ext>
            </a:extLst>
          </p:cNvPr>
          <p:cNvSpPr txBox="1"/>
          <p:nvPr/>
        </p:nvSpPr>
        <p:spPr>
          <a:xfrm>
            <a:off x="1765404" y="4926013"/>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设备功能</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591DA47B-1FE2-EAA7-8860-033F16984DAF}"/>
              </a:ext>
            </a:extLst>
          </p:cNvPr>
          <p:cNvSpPr txBox="1"/>
          <p:nvPr/>
        </p:nvSpPr>
        <p:spPr>
          <a:xfrm>
            <a:off x="9323118" y="4926013"/>
            <a:ext cx="800219"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拆修浸液</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75309767-28EC-3B81-1BF9-C6698788E4E1}"/>
              </a:ext>
            </a:extLst>
          </p:cNvPr>
          <p:cNvSpPr txBox="1"/>
          <p:nvPr/>
        </p:nvSpPr>
        <p:spPr>
          <a:xfrm>
            <a:off x="10017996" y="2737293"/>
            <a:ext cx="466795"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充电</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5BF2FEFB-1519-D076-4577-A018B49AAB76}"/>
              </a:ext>
            </a:extLst>
          </p:cNvPr>
          <p:cNvSpPr txBox="1"/>
          <p:nvPr/>
        </p:nvSpPr>
        <p:spPr>
          <a:xfrm>
            <a:off x="10546321" y="3377772"/>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拆机测试</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2" name="文本框 41">
            <a:extLst>
              <a:ext uri="{FF2B5EF4-FFF2-40B4-BE49-F238E27FC236}">
                <a16:creationId xmlns:a16="http://schemas.microsoft.com/office/drawing/2014/main" id="{8312CD02-A5B0-F40C-3435-075F64CE89F5}"/>
              </a:ext>
            </a:extLst>
          </p:cNvPr>
          <p:cNvSpPr txBox="1"/>
          <p:nvPr/>
        </p:nvSpPr>
        <p:spPr>
          <a:xfrm>
            <a:off x="9415251" y="4356985"/>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通话功能</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3" name="文本框 42">
            <a:extLst>
              <a:ext uri="{FF2B5EF4-FFF2-40B4-BE49-F238E27FC236}">
                <a16:creationId xmlns:a16="http://schemas.microsoft.com/office/drawing/2014/main" id="{5FF8933F-AFF6-188B-2052-909370CC7DB6}"/>
              </a:ext>
            </a:extLst>
          </p:cNvPr>
          <p:cNvSpPr txBox="1"/>
          <p:nvPr/>
        </p:nvSpPr>
        <p:spPr>
          <a:xfrm>
            <a:off x="7556473" y="4801925"/>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生物识别</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4" name="文本框 43">
            <a:extLst>
              <a:ext uri="{FF2B5EF4-FFF2-40B4-BE49-F238E27FC236}">
                <a16:creationId xmlns:a16="http://schemas.microsoft.com/office/drawing/2014/main" id="{F917B050-376E-E03B-1BBB-A01D77055BC0}"/>
              </a:ext>
            </a:extLst>
          </p:cNvPr>
          <p:cNvSpPr txBox="1"/>
          <p:nvPr/>
        </p:nvSpPr>
        <p:spPr>
          <a:xfrm>
            <a:off x="5742234" y="4992877"/>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电池次数</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5" name="文本框 44">
            <a:extLst>
              <a:ext uri="{FF2B5EF4-FFF2-40B4-BE49-F238E27FC236}">
                <a16:creationId xmlns:a16="http://schemas.microsoft.com/office/drawing/2014/main" id="{330DDDFC-70D3-FC87-BCA4-0B5049C0DDAF}"/>
              </a:ext>
            </a:extLst>
          </p:cNvPr>
          <p:cNvSpPr txBox="1"/>
          <p:nvPr/>
        </p:nvSpPr>
        <p:spPr>
          <a:xfrm>
            <a:off x="3850604" y="4780627"/>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维修情况</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6" name="文本框 45">
            <a:extLst>
              <a:ext uri="{FF2B5EF4-FFF2-40B4-BE49-F238E27FC236}">
                <a16:creationId xmlns:a16="http://schemas.microsoft.com/office/drawing/2014/main" id="{F67C7B8B-7795-FDA2-128C-D58D7E96C529}"/>
              </a:ext>
            </a:extLst>
          </p:cNvPr>
          <p:cNvSpPr txBox="1"/>
          <p:nvPr/>
        </p:nvSpPr>
        <p:spPr>
          <a:xfrm>
            <a:off x="1648183" y="4351721"/>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屏幕检测</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2BB7BAA2-748E-7D9D-EB52-6250DB44CD0A}"/>
              </a:ext>
            </a:extLst>
          </p:cNvPr>
          <p:cNvSpPr txBox="1"/>
          <p:nvPr/>
        </p:nvSpPr>
        <p:spPr>
          <a:xfrm>
            <a:off x="552752" y="3377772"/>
            <a:ext cx="748924"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保修情况</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8" name="文本框 47">
            <a:extLst>
              <a:ext uri="{FF2B5EF4-FFF2-40B4-BE49-F238E27FC236}">
                <a16:creationId xmlns:a16="http://schemas.microsoft.com/office/drawing/2014/main" id="{494338B6-5AC8-7B09-7B16-5E067FA2501C}"/>
              </a:ext>
            </a:extLst>
          </p:cNvPr>
          <p:cNvSpPr txBox="1"/>
          <p:nvPr/>
        </p:nvSpPr>
        <p:spPr>
          <a:xfrm>
            <a:off x="1254231" y="2732597"/>
            <a:ext cx="466795" cy="261610"/>
          </a:xfrm>
          <a:prstGeom prst="rect">
            <a:avLst/>
          </a:prstGeom>
          <a:noFill/>
        </p:spPr>
        <p:txBody>
          <a:bodyPr wrap="none" rtlCol="0">
            <a:spAutoFit/>
          </a:bodyPr>
          <a:lstStyle/>
          <a:p>
            <a:pPr algn="ctr"/>
            <a:r>
              <a:rPr lang="zh-CN" alt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rPr>
              <a:t>无线</a:t>
            </a:r>
            <a:endParaRPr lang="en-US" sz="1100" dirty="0">
              <a:solidFill>
                <a:schemeClr val="tx1">
                  <a:alpha val="50000"/>
                </a:scheme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60163195"/>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D3B24922-A00E-62C6-7599-5F107870B4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4950" y="1135330"/>
            <a:ext cx="9182100" cy="4591050"/>
          </a:xfrm>
          <a:prstGeom prst="rect">
            <a:avLst/>
          </a:prstGeom>
        </p:spPr>
      </p:pic>
      <p:sp>
        <p:nvSpPr>
          <p:cNvPr id="4" name="矩形: 圆角 3">
            <a:extLst>
              <a:ext uri="{FF2B5EF4-FFF2-40B4-BE49-F238E27FC236}">
                <a16:creationId xmlns:a16="http://schemas.microsoft.com/office/drawing/2014/main" id="{D80D9106-55EB-1959-F375-0928FC1B2B80}"/>
              </a:ext>
            </a:extLst>
          </p:cNvPr>
          <p:cNvSpPr/>
          <p:nvPr/>
        </p:nvSpPr>
        <p:spPr>
          <a:xfrm>
            <a:off x="660400" y="649278"/>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BA7E9D91-33C0-71C3-9507-15E418DCD3CF}"/>
              </a:ext>
            </a:extLst>
          </p:cNvPr>
          <p:cNvSpPr txBox="1"/>
          <p:nvPr/>
        </p:nvSpPr>
        <p:spPr>
          <a:xfrm>
            <a:off x="712450" y="671780"/>
            <a:ext cx="569387" cy="369332"/>
          </a:xfrm>
          <a:prstGeom prst="rect">
            <a:avLst/>
          </a:prstGeom>
          <a:noFill/>
        </p:spPr>
        <p:txBody>
          <a:bodyPr wrap="none" rtlCol="0">
            <a:spAutoFit/>
          </a:bodyPr>
          <a:lstStyle/>
          <a:p>
            <a:r>
              <a:rPr lang="en-US" dirty="0">
                <a:solidFill>
                  <a:schemeClr val="bg1"/>
                </a:solidFill>
                <a:latin typeface="+mj-ea"/>
                <a:ea typeface="+mj-ea"/>
              </a:rPr>
              <a:t>05</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26524CF2-9396-56BF-2746-9A345F76E482}"/>
              </a:ext>
            </a:extLst>
          </p:cNvPr>
          <p:cNvSpPr txBox="1"/>
          <p:nvPr/>
        </p:nvSpPr>
        <p:spPr>
          <a:xfrm>
            <a:off x="1345863" y="625614"/>
            <a:ext cx="1415772" cy="461665"/>
          </a:xfrm>
          <a:prstGeom prst="rect">
            <a:avLst/>
          </a:prstGeom>
          <a:noFill/>
        </p:spPr>
        <p:txBody>
          <a:bodyPr wrap="none" rtlCol="0">
            <a:spAutoFit/>
          </a:bodyPr>
          <a:lstStyle/>
          <a:p>
            <a:r>
              <a:rPr lang="zh-CN" altLang="en-US" sz="2400" dirty="0">
                <a:latin typeface="+mj-ea"/>
                <a:ea typeface="+mj-ea"/>
              </a:rPr>
              <a:t>项目背景</a:t>
            </a:r>
            <a:endParaRPr lang="en-US" sz="2400" dirty="0">
              <a:latin typeface="+mj-ea"/>
              <a:ea typeface="+mj-ea"/>
            </a:endParaRPr>
          </a:p>
        </p:txBody>
      </p:sp>
      <p:pic>
        <p:nvPicPr>
          <p:cNvPr id="7" name="图形 6">
            <a:extLst>
              <a:ext uri="{FF2B5EF4-FFF2-40B4-BE49-F238E27FC236}">
                <a16:creationId xmlns:a16="http://schemas.microsoft.com/office/drawing/2014/main" id="{4AC4622D-9EB1-3927-038F-89A31E09F6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1623" y="1782537"/>
            <a:ext cx="2740025" cy="3644871"/>
          </a:xfrm>
          <a:prstGeom prst="rect">
            <a:avLst/>
          </a:prstGeom>
        </p:spPr>
      </p:pic>
      <p:sp>
        <p:nvSpPr>
          <p:cNvPr id="8" name="矩形: 圆角 7">
            <a:extLst>
              <a:ext uri="{FF2B5EF4-FFF2-40B4-BE49-F238E27FC236}">
                <a16:creationId xmlns:a16="http://schemas.microsoft.com/office/drawing/2014/main" id="{83400ACA-660C-03CC-43EE-517055673F32}"/>
              </a:ext>
            </a:extLst>
          </p:cNvPr>
          <p:cNvSpPr/>
          <p:nvPr/>
        </p:nvSpPr>
        <p:spPr>
          <a:xfrm rot="5400000">
            <a:off x="2460814" y="1469652"/>
            <a:ext cx="601642" cy="1443990"/>
          </a:xfrm>
          <a:prstGeom prst="roundRect">
            <a:avLst>
              <a:gd name="adj" fmla="val 5000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9" name="矩形: 圆角 8">
            <a:extLst>
              <a:ext uri="{FF2B5EF4-FFF2-40B4-BE49-F238E27FC236}">
                <a16:creationId xmlns:a16="http://schemas.microsoft.com/office/drawing/2014/main" id="{6ADEBA22-298D-1B42-1F54-A27CB8445156}"/>
              </a:ext>
            </a:extLst>
          </p:cNvPr>
          <p:cNvSpPr/>
          <p:nvPr/>
        </p:nvSpPr>
        <p:spPr>
          <a:xfrm rot="16200000" flipH="1">
            <a:off x="2165312" y="2162843"/>
            <a:ext cx="1192647" cy="2309156"/>
          </a:xfrm>
          <a:prstGeom prst="roundRect">
            <a:avLst>
              <a:gd name="adj" fmla="val 6739"/>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矩形: 圆角 9">
            <a:extLst>
              <a:ext uri="{FF2B5EF4-FFF2-40B4-BE49-F238E27FC236}">
                <a16:creationId xmlns:a16="http://schemas.microsoft.com/office/drawing/2014/main" id="{910F6907-0664-A8CA-0461-EE39FBB66D88}"/>
              </a:ext>
            </a:extLst>
          </p:cNvPr>
          <p:cNvSpPr/>
          <p:nvPr/>
        </p:nvSpPr>
        <p:spPr>
          <a:xfrm rot="16200000" flipH="1">
            <a:off x="2165312" y="3515999"/>
            <a:ext cx="1192647" cy="2309156"/>
          </a:xfrm>
          <a:prstGeom prst="roundRect">
            <a:avLst>
              <a:gd name="adj" fmla="val 6739"/>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图形 10">
            <a:extLst>
              <a:ext uri="{FF2B5EF4-FFF2-40B4-BE49-F238E27FC236}">
                <a16:creationId xmlns:a16="http://schemas.microsoft.com/office/drawing/2014/main" id="{8E5C4A2E-CE3F-DADA-69C0-2C5E3A06F5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0355" y="1782538"/>
            <a:ext cx="2740025" cy="3644871"/>
          </a:xfrm>
          <a:prstGeom prst="rect">
            <a:avLst/>
          </a:prstGeom>
        </p:spPr>
      </p:pic>
      <p:sp>
        <p:nvSpPr>
          <p:cNvPr id="12" name="矩形: 圆角 11">
            <a:extLst>
              <a:ext uri="{FF2B5EF4-FFF2-40B4-BE49-F238E27FC236}">
                <a16:creationId xmlns:a16="http://schemas.microsoft.com/office/drawing/2014/main" id="{E84AC152-12DC-2C34-CE84-DD4C3A202838}"/>
              </a:ext>
            </a:extLst>
          </p:cNvPr>
          <p:cNvSpPr/>
          <p:nvPr/>
        </p:nvSpPr>
        <p:spPr>
          <a:xfrm rot="5400000">
            <a:off x="9129546" y="1469653"/>
            <a:ext cx="601642" cy="1443990"/>
          </a:xfrm>
          <a:prstGeom prst="roundRect">
            <a:avLst>
              <a:gd name="adj" fmla="val 5000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矩形: 圆角 12">
            <a:extLst>
              <a:ext uri="{FF2B5EF4-FFF2-40B4-BE49-F238E27FC236}">
                <a16:creationId xmlns:a16="http://schemas.microsoft.com/office/drawing/2014/main" id="{A1A58B58-DBF5-88BE-404F-DD0D65B345DE}"/>
              </a:ext>
            </a:extLst>
          </p:cNvPr>
          <p:cNvSpPr/>
          <p:nvPr/>
        </p:nvSpPr>
        <p:spPr>
          <a:xfrm rot="16200000" flipH="1">
            <a:off x="8834044" y="2162844"/>
            <a:ext cx="1192647" cy="2309156"/>
          </a:xfrm>
          <a:prstGeom prst="roundRect">
            <a:avLst>
              <a:gd name="adj" fmla="val 6739"/>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矩形: 圆角 13">
            <a:extLst>
              <a:ext uri="{FF2B5EF4-FFF2-40B4-BE49-F238E27FC236}">
                <a16:creationId xmlns:a16="http://schemas.microsoft.com/office/drawing/2014/main" id="{B16F7822-8B99-557C-468B-8FD89EE8677A}"/>
              </a:ext>
            </a:extLst>
          </p:cNvPr>
          <p:cNvSpPr/>
          <p:nvPr/>
        </p:nvSpPr>
        <p:spPr>
          <a:xfrm rot="16200000" flipH="1">
            <a:off x="8834044" y="3516000"/>
            <a:ext cx="1192647" cy="2309156"/>
          </a:xfrm>
          <a:prstGeom prst="roundRect">
            <a:avLst>
              <a:gd name="adj" fmla="val 6739"/>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组合 17">
            <a:extLst>
              <a:ext uri="{FF2B5EF4-FFF2-40B4-BE49-F238E27FC236}">
                <a16:creationId xmlns:a16="http://schemas.microsoft.com/office/drawing/2014/main" id="{40855280-4B27-1317-E8B4-4C3C2C15A0C0}"/>
              </a:ext>
            </a:extLst>
          </p:cNvPr>
          <p:cNvGrpSpPr/>
          <p:nvPr/>
        </p:nvGrpSpPr>
        <p:grpSpPr>
          <a:xfrm>
            <a:off x="5106000" y="1071334"/>
            <a:ext cx="1980000" cy="1980000"/>
            <a:chOff x="527685" y="2389743"/>
            <a:chExt cx="1980000" cy="1980000"/>
          </a:xfrm>
        </p:grpSpPr>
        <p:sp>
          <p:nvSpPr>
            <p:cNvPr id="15" name="椭圆 14">
              <a:extLst>
                <a:ext uri="{FF2B5EF4-FFF2-40B4-BE49-F238E27FC236}">
                  <a16:creationId xmlns:a16="http://schemas.microsoft.com/office/drawing/2014/main" id="{48E89064-427E-5966-782C-FDCF0B723FC2}"/>
                </a:ext>
              </a:extLst>
            </p:cNvPr>
            <p:cNvSpPr/>
            <p:nvPr/>
          </p:nvSpPr>
          <p:spPr>
            <a:xfrm>
              <a:off x="617685" y="2479743"/>
              <a:ext cx="1800000" cy="1800000"/>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5705F6C9-55F5-9F79-0A39-C300CA7C5C13}"/>
                </a:ext>
              </a:extLst>
            </p:cNvPr>
            <p:cNvSpPr/>
            <p:nvPr/>
          </p:nvSpPr>
          <p:spPr>
            <a:xfrm>
              <a:off x="527685" y="2389743"/>
              <a:ext cx="1980000" cy="1980000"/>
            </a:xfrm>
            <a:prstGeom prst="ellipse">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图形 19">
            <a:extLst>
              <a:ext uri="{FF2B5EF4-FFF2-40B4-BE49-F238E27FC236}">
                <a16:creationId xmlns:a16="http://schemas.microsoft.com/office/drawing/2014/main" id="{C8127A63-73E3-A269-0452-41EC5207CC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38913" y="4104834"/>
            <a:ext cx="2701019" cy="2324133"/>
          </a:xfrm>
          <a:prstGeom prst="rect">
            <a:avLst/>
          </a:prstGeom>
        </p:spPr>
      </p:pic>
      <p:sp>
        <p:nvSpPr>
          <p:cNvPr id="21" name="矩形: 圆角 20">
            <a:extLst>
              <a:ext uri="{FF2B5EF4-FFF2-40B4-BE49-F238E27FC236}">
                <a16:creationId xmlns:a16="http://schemas.microsoft.com/office/drawing/2014/main" id="{917ACB11-F251-6645-D9E5-28FE0F71D6DA}"/>
              </a:ext>
            </a:extLst>
          </p:cNvPr>
          <p:cNvSpPr/>
          <p:nvPr/>
        </p:nvSpPr>
        <p:spPr>
          <a:xfrm rot="5400000">
            <a:off x="5795179" y="3829811"/>
            <a:ext cx="601642" cy="1443990"/>
          </a:xfrm>
          <a:prstGeom prst="roundRect">
            <a:avLst>
              <a:gd name="adj" fmla="val 5000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2" name="矩形: 圆角 21">
            <a:extLst>
              <a:ext uri="{FF2B5EF4-FFF2-40B4-BE49-F238E27FC236}">
                <a16:creationId xmlns:a16="http://schemas.microsoft.com/office/drawing/2014/main" id="{B566667A-7D2D-7F1D-B649-33B5353ABF81}"/>
              </a:ext>
            </a:extLst>
          </p:cNvPr>
          <p:cNvSpPr/>
          <p:nvPr/>
        </p:nvSpPr>
        <p:spPr>
          <a:xfrm rot="16200000" flipH="1">
            <a:off x="5499678" y="4483014"/>
            <a:ext cx="1192647" cy="2309156"/>
          </a:xfrm>
          <a:prstGeom prst="roundRect">
            <a:avLst>
              <a:gd name="adj" fmla="val 6739"/>
            </a:avLst>
          </a:prstGeom>
          <a:solidFill>
            <a:schemeClr val="bg1"/>
          </a:solidFill>
          <a:ln w="9525">
            <a:noFill/>
          </a:ln>
          <a:effectLst>
            <a:outerShdw blurRad="177800" dist="38100" algn="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组合 28">
            <a:extLst>
              <a:ext uri="{FF2B5EF4-FFF2-40B4-BE49-F238E27FC236}">
                <a16:creationId xmlns:a16="http://schemas.microsoft.com/office/drawing/2014/main" id="{C32C0CC5-7DF8-65AB-4D34-C0927C52136D}"/>
              </a:ext>
            </a:extLst>
          </p:cNvPr>
          <p:cNvGrpSpPr/>
          <p:nvPr/>
        </p:nvGrpSpPr>
        <p:grpSpPr>
          <a:xfrm>
            <a:off x="5644595" y="1744098"/>
            <a:ext cx="902811" cy="634472"/>
            <a:chOff x="5644595" y="1690771"/>
            <a:chExt cx="902811" cy="634472"/>
          </a:xfrm>
        </p:grpSpPr>
        <p:sp>
          <p:nvSpPr>
            <p:cNvPr id="27" name="文本框 26">
              <a:extLst>
                <a:ext uri="{FF2B5EF4-FFF2-40B4-BE49-F238E27FC236}">
                  <a16:creationId xmlns:a16="http://schemas.microsoft.com/office/drawing/2014/main" id="{CA0CF384-0AA5-AB29-7375-D0D4ADCF0AA7}"/>
                </a:ext>
              </a:extLst>
            </p:cNvPr>
            <p:cNvSpPr txBox="1"/>
            <p:nvPr/>
          </p:nvSpPr>
          <p:spPr>
            <a:xfrm>
              <a:off x="5659022" y="1690771"/>
              <a:ext cx="873957" cy="400110"/>
            </a:xfrm>
            <a:prstGeom prst="rect">
              <a:avLst/>
            </a:prstGeom>
            <a:noFill/>
          </p:spPr>
          <p:txBody>
            <a:bodyPr wrap="none" rtlCol="0">
              <a:spAutoFit/>
            </a:bodyPr>
            <a:lstStyle/>
            <a:p>
              <a:pPr algn="ctr"/>
              <a:r>
                <a:rPr lang="en-US" altLang="zh-CN"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FAST</a:t>
              </a:r>
              <a:endParaRPr 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8" name="文本框 27">
              <a:extLst>
                <a:ext uri="{FF2B5EF4-FFF2-40B4-BE49-F238E27FC236}">
                  <a16:creationId xmlns:a16="http://schemas.microsoft.com/office/drawing/2014/main" id="{D790CA97-95B3-9308-7A57-DD8E790781B6}"/>
                </a:ext>
              </a:extLst>
            </p:cNvPr>
            <p:cNvSpPr txBox="1"/>
            <p:nvPr/>
          </p:nvSpPr>
          <p:spPr>
            <a:xfrm>
              <a:off x="5644595" y="2017466"/>
              <a:ext cx="902811" cy="307777"/>
            </a:xfrm>
            <a:prstGeom prst="rect">
              <a:avLst/>
            </a:prstGeom>
            <a:noFill/>
          </p:spPr>
          <p:txBody>
            <a:bodyPr wrap="non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终端能力</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3" name="组合 32">
            <a:extLst>
              <a:ext uri="{FF2B5EF4-FFF2-40B4-BE49-F238E27FC236}">
                <a16:creationId xmlns:a16="http://schemas.microsoft.com/office/drawing/2014/main" id="{7D4C2D1D-7380-211B-5F42-66545081435F}"/>
              </a:ext>
            </a:extLst>
          </p:cNvPr>
          <p:cNvGrpSpPr/>
          <p:nvPr/>
        </p:nvGrpSpPr>
        <p:grpSpPr>
          <a:xfrm>
            <a:off x="2141087" y="3022682"/>
            <a:ext cx="1082348" cy="572916"/>
            <a:chOff x="5554827" y="1690771"/>
            <a:chExt cx="1082348" cy="572916"/>
          </a:xfrm>
        </p:grpSpPr>
        <p:sp>
          <p:nvSpPr>
            <p:cNvPr id="34" name="文本框 33">
              <a:extLst>
                <a:ext uri="{FF2B5EF4-FFF2-40B4-BE49-F238E27FC236}">
                  <a16:creationId xmlns:a16="http://schemas.microsoft.com/office/drawing/2014/main" id="{ED0CAC19-3277-70F2-970A-B6EA2A239042}"/>
                </a:ext>
              </a:extLst>
            </p:cNvPr>
            <p:cNvSpPr txBox="1"/>
            <p:nvPr/>
          </p:nvSpPr>
          <p:spPr>
            <a:xfrm>
              <a:off x="5747187" y="1690771"/>
              <a:ext cx="697627"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FUII</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B2899B53-0B9D-0092-8BEB-9F0849C2F98A}"/>
                </a:ext>
              </a:extLst>
            </p:cNvPr>
            <p:cNvSpPr txBox="1"/>
            <p:nvPr/>
          </p:nvSpPr>
          <p:spPr>
            <a:xfrm>
              <a:off x="5554827" y="2017466"/>
              <a:ext cx="1082348"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全域的连接资源</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6" name="组合 35">
            <a:extLst>
              <a:ext uri="{FF2B5EF4-FFF2-40B4-BE49-F238E27FC236}">
                <a16:creationId xmlns:a16="http://schemas.microsoft.com/office/drawing/2014/main" id="{F717EC5E-9179-C295-551C-F0CA86D91A0D}"/>
              </a:ext>
            </a:extLst>
          </p:cNvPr>
          <p:cNvGrpSpPr/>
          <p:nvPr/>
        </p:nvGrpSpPr>
        <p:grpSpPr>
          <a:xfrm>
            <a:off x="2012847" y="4384119"/>
            <a:ext cx="1338829" cy="572916"/>
            <a:chOff x="5426587" y="1690771"/>
            <a:chExt cx="1338829" cy="572916"/>
          </a:xfrm>
        </p:grpSpPr>
        <p:sp>
          <p:nvSpPr>
            <p:cNvPr id="37" name="文本框 36">
              <a:extLst>
                <a:ext uri="{FF2B5EF4-FFF2-40B4-BE49-F238E27FC236}">
                  <a16:creationId xmlns:a16="http://schemas.microsoft.com/office/drawing/2014/main" id="{F3025C7B-A32F-879A-4AD2-33DC8AD3F730}"/>
                </a:ext>
              </a:extLst>
            </p:cNvPr>
            <p:cNvSpPr txBox="1"/>
            <p:nvPr/>
          </p:nvSpPr>
          <p:spPr>
            <a:xfrm>
              <a:off x="5709516" y="1690771"/>
              <a:ext cx="772969"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First</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8CD3F5BC-7670-A21A-938D-AAEDC2D87D6D}"/>
                </a:ext>
              </a:extLst>
            </p:cNvPr>
            <p:cNvSpPr txBox="1"/>
            <p:nvPr/>
          </p:nvSpPr>
          <p:spPr>
            <a:xfrm>
              <a:off x="5426587" y="2017466"/>
              <a:ext cx="1338829"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先人一步的链接场景</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9" name="组合 38">
            <a:extLst>
              <a:ext uri="{FF2B5EF4-FFF2-40B4-BE49-F238E27FC236}">
                <a16:creationId xmlns:a16="http://schemas.microsoft.com/office/drawing/2014/main" id="{F046FCE7-9205-830A-BE54-F1C7C196C097}"/>
              </a:ext>
            </a:extLst>
          </p:cNvPr>
          <p:cNvGrpSpPr/>
          <p:nvPr/>
        </p:nvGrpSpPr>
        <p:grpSpPr>
          <a:xfrm>
            <a:off x="8760951" y="3022682"/>
            <a:ext cx="1338829" cy="572916"/>
            <a:chOff x="5426587" y="1690771"/>
            <a:chExt cx="1338829" cy="572916"/>
          </a:xfrm>
        </p:grpSpPr>
        <p:sp>
          <p:nvSpPr>
            <p:cNvPr id="40" name="文本框 39">
              <a:extLst>
                <a:ext uri="{FF2B5EF4-FFF2-40B4-BE49-F238E27FC236}">
                  <a16:creationId xmlns:a16="http://schemas.microsoft.com/office/drawing/2014/main" id="{08DA3A91-83E7-8A75-FD52-6918BEF88A35}"/>
                </a:ext>
              </a:extLst>
            </p:cNvPr>
            <p:cNvSpPr txBox="1"/>
            <p:nvPr/>
          </p:nvSpPr>
          <p:spPr>
            <a:xfrm>
              <a:off x="5569253" y="1690771"/>
              <a:ext cx="1053495"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Stable</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3DBD6A0D-19EF-314A-5F09-381115C2FC5D}"/>
                </a:ext>
              </a:extLst>
            </p:cNvPr>
            <p:cNvSpPr txBox="1"/>
            <p:nvPr/>
          </p:nvSpPr>
          <p:spPr>
            <a:xfrm>
              <a:off x="5426587" y="2017466"/>
              <a:ext cx="1338829"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长久稳定的服务关系</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42" name="组合 41">
            <a:extLst>
              <a:ext uri="{FF2B5EF4-FFF2-40B4-BE49-F238E27FC236}">
                <a16:creationId xmlns:a16="http://schemas.microsoft.com/office/drawing/2014/main" id="{5E203919-C46F-2700-0A42-354DA038A5F2}"/>
              </a:ext>
            </a:extLst>
          </p:cNvPr>
          <p:cNvGrpSpPr/>
          <p:nvPr/>
        </p:nvGrpSpPr>
        <p:grpSpPr>
          <a:xfrm>
            <a:off x="8595841" y="4384119"/>
            <a:ext cx="1669048" cy="572916"/>
            <a:chOff x="5261477" y="1690771"/>
            <a:chExt cx="1669048" cy="572916"/>
          </a:xfrm>
        </p:grpSpPr>
        <p:sp>
          <p:nvSpPr>
            <p:cNvPr id="43" name="文本框 42">
              <a:extLst>
                <a:ext uri="{FF2B5EF4-FFF2-40B4-BE49-F238E27FC236}">
                  <a16:creationId xmlns:a16="http://schemas.microsoft.com/office/drawing/2014/main" id="{B22C3F37-0178-C6F2-8783-1D547DFB37AF}"/>
                </a:ext>
              </a:extLst>
            </p:cNvPr>
            <p:cNvSpPr txBox="1"/>
            <p:nvPr/>
          </p:nvSpPr>
          <p:spPr>
            <a:xfrm>
              <a:off x="5261477" y="1690771"/>
              <a:ext cx="1669048"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Thoughtful</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DD447576-7CB9-298E-A9BC-12915F7D5730}"/>
                </a:ext>
              </a:extLst>
            </p:cNvPr>
            <p:cNvSpPr txBox="1"/>
            <p:nvPr/>
          </p:nvSpPr>
          <p:spPr>
            <a:xfrm>
              <a:off x="5426587" y="2017466"/>
              <a:ext cx="1338829"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原生无感的运营方式</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45" name="组合 44">
            <a:extLst>
              <a:ext uri="{FF2B5EF4-FFF2-40B4-BE49-F238E27FC236}">
                <a16:creationId xmlns:a16="http://schemas.microsoft.com/office/drawing/2014/main" id="{28019DE5-7DE8-509D-7D9D-C177A96B9E21}"/>
              </a:ext>
            </a:extLst>
          </p:cNvPr>
          <p:cNvGrpSpPr/>
          <p:nvPr/>
        </p:nvGrpSpPr>
        <p:grpSpPr>
          <a:xfrm>
            <a:off x="5355888" y="5356742"/>
            <a:ext cx="1467069" cy="572916"/>
            <a:chOff x="5362467" y="1690771"/>
            <a:chExt cx="1467069" cy="572916"/>
          </a:xfrm>
        </p:grpSpPr>
        <p:sp>
          <p:nvSpPr>
            <p:cNvPr id="46" name="文本框 45">
              <a:extLst>
                <a:ext uri="{FF2B5EF4-FFF2-40B4-BE49-F238E27FC236}">
                  <a16:creationId xmlns:a16="http://schemas.microsoft.com/office/drawing/2014/main" id="{EEF655A7-97B9-A9D4-185A-C1183C991944}"/>
                </a:ext>
              </a:extLst>
            </p:cNvPr>
            <p:cNvSpPr txBox="1"/>
            <p:nvPr/>
          </p:nvSpPr>
          <p:spPr>
            <a:xfrm>
              <a:off x="5390519" y="1690771"/>
              <a:ext cx="1410964" cy="400110"/>
            </a:xfrm>
            <a:prstGeom prst="rect">
              <a:avLst/>
            </a:prstGeom>
            <a:noFill/>
          </p:spPr>
          <p:txBody>
            <a:bodyPr wrap="none" rtlCol="0">
              <a:spAutoFit/>
            </a:bodyPr>
            <a:lstStyle/>
            <a:p>
              <a:pPr algn="ct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Accurate</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7" name="文本框 46">
              <a:extLst>
                <a:ext uri="{FF2B5EF4-FFF2-40B4-BE49-F238E27FC236}">
                  <a16:creationId xmlns:a16="http://schemas.microsoft.com/office/drawing/2014/main" id="{94E59E1F-A8F7-4318-9BB3-B8CBD2F5DE04}"/>
                </a:ext>
              </a:extLst>
            </p:cNvPr>
            <p:cNvSpPr txBox="1"/>
            <p:nvPr/>
          </p:nvSpPr>
          <p:spPr>
            <a:xfrm>
              <a:off x="5362467" y="2017466"/>
              <a:ext cx="1467069" cy="246221"/>
            </a:xfrm>
            <a:prstGeom prst="rect">
              <a:avLst/>
            </a:prstGeom>
            <a:noFill/>
          </p:spPr>
          <p:txBody>
            <a:bodyPr wrap="none" rtlCol="0">
              <a:spAutoFit/>
            </a:bodyPr>
            <a:lstStyle/>
            <a:p>
              <a:pPr algn="ctr"/>
              <a:r>
                <a:rPr lang="zh-CN" altLang="en-US" sz="1000" dirty="0">
                  <a:latin typeface="OPPOSans B" panose="00020600040101010101" pitchFamily="18" charset="-122"/>
                  <a:ea typeface="OPPOSans B" panose="00020600040101010101" pitchFamily="18" charset="-122"/>
                  <a:cs typeface="OPPOSans B" panose="00020600040101010101" pitchFamily="18" charset="-122"/>
                </a:rPr>
                <a:t>终端级别数据整合能力</a:t>
              </a:r>
              <a:endParaRPr lang="en-US" sz="1000" dirty="0">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48" name="文本框 47">
            <a:extLst>
              <a:ext uri="{FF2B5EF4-FFF2-40B4-BE49-F238E27FC236}">
                <a16:creationId xmlns:a16="http://schemas.microsoft.com/office/drawing/2014/main" id="{F29F7E8C-4A10-649D-F297-99B8A513D89F}"/>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9" name="文本框 48">
            <a:extLst>
              <a:ext uri="{FF2B5EF4-FFF2-40B4-BE49-F238E27FC236}">
                <a16:creationId xmlns:a16="http://schemas.microsoft.com/office/drawing/2014/main" id="{AE0841E9-EB3E-A051-CD97-3566DC8D43C5}"/>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0" name="组合 49">
            <a:extLst>
              <a:ext uri="{FF2B5EF4-FFF2-40B4-BE49-F238E27FC236}">
                <a16:creationId xmlns:a16="http://schemas.microsoft.com/office/drawing/2014/main" id="{82224524-8CC4-6ED4-BBDF-C3BD3B30317E}"/>
              </a:ext>
            </a:extLst>
          </p:cNvPr>
          <p:cNvGrpSpPr/>
          <p:nvPr/>
        </p:nvGrpSpPr>
        <p:grpSpPr>
          <a:xfrm>
            <a:off x="11390123" y="2766951"/>
            <a:ext cx="203554" cy="1324099"/>
            <a:chOff x="11390123" y="2639724"/>
            <a:chExt cx="203554" cy="1324099"/>
          </a:xfrm>
        </p:grpSpPr>
        <p:sp>
          <p:nvSpPr>
            <p:cNvPr id="51" name="椭圆 50">
              <a:extLst>
                <a:ext uri="{FF2B5EF4-FFF2-40B4-BE49-F238E27FC236}">
                  <a16:creationId xmlns:a16="http://schemas.microsoft.com/office/drawing/2014/main" id="{B216419F-04C7-D99D-5CFF-223268B323DF}"/>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5B9B5D3A-46E0-66D1-52DF-94E4CFE66032}"/>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F94A2741-EE6B-A8B3-AF09-78BCD13BA758}"/>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椭圆 53">
              <a:extLst>
                <a:ext uri="{FF2B5EF4-FFF2-40B4-BE49-F238E27FC236}">
                  <a16:creationId xmlns:a16="http://schemas.microsoft.com/office/drawing/2014/main" id="{3555F244-5D59-D2D8-72D4-86452F7D1511}"/>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组合 54">
              <a:extLst>
                <a:ext uri="{FF2B5EF4-FFF2-40B4-BE49-F238E27FC236}">
                  <a16:creationId xmlns:a16="http://schemas.microsoft.com/office/drawing/2014/main" id="{49EA7DC7-CE0D-7C03-1619-D0FF431C3399}"/>
                </a:ext>
              </a:extLst>
            </p:cNvPr>
            <p:cNvGrpSpPr/>
            <p:nvPr/>
          </p:nvGrpSpPr>
          <p:grpSpPr>
            <a:xfrm>
              <a:off x="11390123" y="3760269"/>
              <a:ext cx="203554" cy="203554"/>
              <a:chOff x="11390123" y="3760269"/>
              <a:chExt cx="203554" cy="203554"/>
            </a:xfrm>
          </p:grpSpPr>
          <p:sp>
            <p:nvSpPr>
              <p:cNvPr id="56" name="椭圆 55">
                <a:extLst>
                  <a:ext uri="{FF2B5EF4-FFF2-40B4-BE49-F238E27FC236}">
                    <a16:creationId xmlns:a16="http://schemas.microsoft.com/office/drawing/2014/main" id="{5C0D7E41-5E90-53D8-1B54-254181F56393}"/>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3982FEFB-61D5-233D-1413-47DAEF71C348}"/>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 name="组合 59">
            <a:extLst>
              <a:ext uri="{FF2B5EF4-FFF2-40B4-BE49-F238E27FC236}">
                <a16:creationId xmlns:a16="http://schemas.microsoft.com/office/drawing/2014/main" id="{631A899D-57CA-4449-C753-F40921F5501A}"/>
              </a:ext>
            </a:extLst>
          </p:cNvPr>
          <p:cNvGrpSpPr/>
          <p:nvPr/>
        </p:nvGrpSpPr>
        <p:grpSpPr>
          <a:xfrm>
            <a:off x="2358442" y="2037759"/>
            <a:ext cx="806387" cy="307777"/>
            <a:chOff x="2419614" y="2037759"/>
            <a:chExt cx="806387" cy="307777"/>
          </a:xfrm>
        </p:grpSpPr>
        <p:sp>
          <p:nvSpPr>
            <p:cNvPr id="30" name="文本框 29">
              <a:extLst>
                <a:ext uri="{FF2B5EF4-FFF2-40B4-BE49-F238E27FC236}">
                  <a16:creationId xmlns:a16="http://schemas.microsoft.com/office/drawing/2014/main" id="{A5010D4E-A50F-EE5F-4DDD-4FC9B22FC424}"/>
                </a:ext>
              </a:extLst>
            </p:cNvPr>
            <p:cNvSpPr txBox="1"/>
            <p:nvPr/>
          </p:nvSpPr>
          <p:spPr>
            <a:xfrm>
              <a:off x="2682261" y="2037759"/>
              <a:ext cx="543740" cy="307777"/>
            </a:xfrm>
            <a:prstGeom prst="rect">
              <a:avLst/>
            </a:prstGeom>
            <a:noFill/>
          </p:spPr>
          <p:txBody>
            <a:bodyPr wrap="non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连接</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3" name="图形 2">
              <a:extLst>
                <a:ext uri="{FF2B5EF4-FFF2-40B4-BE49-F238E27FC236}">
                  <a16:creationId xmlns:a16="http://schemas.microsoft.com/office/drawing/2014/main" id="{6F5A263F-E09A-0FE6-89AE-DFC113F79B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9614" y="2055405"/>
              <a:ext cx="237362" cy="237362"/>
            </a:xfrm>
            <a:prstGeom prst="rect">
              <a:avLst/>
            </a:prstGeom>
          </p:spPr>
        </p:pic>
      </p:grpSp>
      <p:grpSp>
        <p:nvGrpSpPr>
          <p:cNvPr id="59" name="组合 58">
            <a:extLst>
              <a:ext uri="{FF2B5EF4-FFF2-40B4-BE49-F238E27FC236}">
                <a16:creationId xmlns:a16="http://schemas.microsoft.com/office/drawing/2014/main" id="{1B1B67D5-5C98-B75A-AF98-3F1067889922}"/>
              </a:ext>
            </a:extLst>
          </p:cNvPr>
          <p:cNvGrpSpPr/>
          <p:nvPr/>
        </p:nvGrpSpPr>
        <p:grpSpPr>
          <a:xfrm>
            <a:off x="5691737" y="4397918"/>
            <a:ext cx="808526" cy="307777"/>
            <a:chOff x="5746938" y="4397917"/>
            <a:chExt cx="808526" cy="307777"/>
          </a:xfrm>
        </p:grpSpPr>
        <p:sp>
          <p:nvSpPr>
            <p:cNvPr id="32" name="文本框 31">
              <a:extLst>
                <a:ext uri="{FF2B5EF4-FFF2-40B4-BE49-F238E27FC236}">
                  <a16:creationId xmlns:a16="http://schemas.microsoft.com/office/drawing/2014/main" id="{545BF00A-F751-9EC1-1093-766A85E9417D}"/>
                </a:ext>
              </a:extLst>
            </p:cNvPr>
            <p:cNvSpPr txBox="1"/>
            <p:nvPr/>
          </p:nvSpPr>
          <p:spPr>
            <a:xfrm>
              <a:off x="6011724" y="4397917"/>
              <a:ext cx="543740" cy="307777"/>
            </a:xfrm>
            <a:prstGeom prst="rect">
              <a:avLst/>
            </a:prstGeom>
            <a:noFill/>
          </p:spPr>
          <p:txBody>
            <a:bodyPr wrap="non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数据</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19" name="图形 18">
              <a:extLst>
                <a:ext uri="{FF2B5EF4-FFF2-40B4-BE49-F238E27FC236}">
                  <a16:creationId xmlns:a16="http://schemas.microsoft.com/office/drawing/2014/main" id="{3CE4F095-A3B5-1C9D-C86E-5D948C4AF7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46938" y="4443014"/>
              <a:ext cx="204396" cy="217582"/>
            </a:xfrm>
            <a:prstGeom prst="rect">
              <a:avLst/>
            </a:prstGeom>
          </p:spPr>
        </p:pic>
      </p:grpSp>
      <p:grpSp>
        <p:nvGrpSpPr>
          <p:cNvPr id="58" name="组合 57">
            <a:extLst>
              <a:ext uri="{FF2B5EF4-FFF2-40B4-BE49-F238E27FC236}">
                <a16:creationId xmlns:a16="http://schemas.microsoft.com/office/drawing/2014/main" id="{2F1B97B7-323D-E0FF-2487-83DD7CD97394}"/>
              </a:ext>
            </a:extLst>
          </p:cNvPr>
          <p:cNvGrpSpPr/>
          <p:nvPr/>
        </p:nvGrpSpPr>
        <p:grpSpPr>
          <a:xfrm>
            <a:off x="9014781" y="2037760"/>
            <a:ext cx="831173" cy="307777"/>
            <a:chOff x="9089687" y="2037759"/>
            <a:chExt cx="831173" cy="307777"/>
          </a:xfrm>
        </p:grpSpPr>
        <p:sp>
          <p:nvSpPr>
            <p:cNvPr id="31" name="文本框 30">
              <a:extLst>
                <a:ext uri="{FF2B5EF4-FFF2-40B4-BE49-F238E27FC236}">
                  <a16:creationId xmlns:a16="http://schemas.microsoft.com/office/drawing/2014/main" id="{E4155A75-F669-B1E6-1435-EAB54BF0A470}"/>
                </a:ext>
              </a:extLst>
            </p:cNvPr>
            <p:cNvSpPr txBox="1"/>
            <p:nvPr/>
          </p:nvSpPr>
          <p:spPr>
            <a:xfrm>
              <a:off x="9348788" y="2037759"/>
              <a:ext cx="572072" cy="307777"/>
            </a:xfrm>
            <a:prstGeom prst="rect">
              <a:avLst/>
            </a:prstGeom>
            <a:noFill/>
          </p:spPr>
          <p:txBody>
            <a:bodyPr wrap="square" rtlCol="0">
              <a:spAutoFit/>
            </a:bodyP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运营</a:t>
              </a:r>
              <a:endParaRPr 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25" name="图形 24">
              <a:extLst>
                <a:ext uri="{FF2B5EF4-FFF2-40B4-BE49-F238E27FC236}">
                  <a16:creationId xmlns:a16="http://schemas.microsoft.com/office/drawing/2014/main" id="{F1036F06-7A14-5161-0402-B523D060DD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89687" y="2076262"/>
              <a:ext cx="230770" cy="230770"/>
            </a:xfrm>
            <a:prstGeom prst="rect">
              <a:avLst/>
            </a:prstGeom>
          </p:spPr>
        </p:pic>
      </p:grpSp>
    </p:spTree>
    <p:extLst>
      <p:ext uri="{BB962C8B-B14F-4D97-AF65-F5344CB8AC3E}">
        <p14:creationId xmlns:p14="http://schemas.microsoft.com/office/powerpoint/2010/main" val="1972412853"/>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1C7999F2-A54E-9FA0-B273-59B9F5D4946F}"/>
              </a:ext>
            </a:extLst>
          </p:cNvPr>
          <p:cNvGrpSpPr/>
          <p:nvPr/>
        </p:nvGrpSpPr>
        <p:grpSpPr>
          <a:xfrm>
            <a:off x="4440977" y="1573488"/>
            <a:ext cx="4033192" cy="1093517"/>
            <a:chOff x="7276126" y="363813"/>
            <a:chExt cx="4033192" cy="1093517"/>
          </a:xfrm>
        </p:grpSpPr>
        <p:grpSp>
          <p:nvGrpSpPr>
            <p:cNvPr id="4" name="组合 3">
              <a:extLst>
                <a:ext uri="{FF2B5EF4-FFF2-40B4-BE49-F238E27FC236}">
                  <a16:creationId xmlns:a16="http://schemas.microsoft.com/office/drawing/2014/main" id="{8D5ACB97-D238-6628-AC61-E43EB3181E05}"/>
                </a:ext>
              </a:extLst>
            </p:cNvPr>
            <p:cNvGrpSpPr/>
            <p:nvPr/>
          </p:nvGrpSpPr>
          <p:grpSpPr>
            <a:xfrm>
              <a:off x="7276126" y="363813"/>
              <a:ext cx="4033192" cy="1090860"/>
              <a:chOff x="2780325" y="3422646"/>
              <a:chExt cx="1299206" cy="351397"/>
            </a:xfrm>
          </p:grpSpPr>
          <p:sp>
            <p:nvSpPr>
              <p:cNvPr id="5" name="矩形: 圆角 4">
                <a:extLst>
                  <a:ext uri="{FF2B5EF4-FFF2-40B4-BE49-F238E27FC236}">
                    <a16:creationId xmlns:a16="http://schemas.microsoft.com/office/drawing/2014/main" id="{03D38F10-DD00-4A80-7701-241DFAA20D0E}"/>
                  </a:ext>
                </a:extLst>
              </p:cNvPr>
              <p:cNvSpPr/>
              <p:nvPr/>
            </p:nvSpPr>
            <p:spPr>
              <a:xfrm flipH="1">
                <a:off x="2780325" y="3422646"/>
                <a:ext cx="1299206" cy="351397"/>
              </a:xfrm>
              <a:prstGeom prst="roundRect">
                <a:avLst>
                  <a:gd name="adj" fmla="val 500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AFAD5131-D731-9F7C-97EC-C2C01B167E3D}"/>
                  </a:ext>
                </a:extLst>
              </p:cNvPr>
              <p:cNvSpPr txBox="1"/>
              <p:nvPr/>
            </p:nvSpPr>
            <p:spPr>
              <a:xfrm flipH="1">
                <a:off x="2962414" y="3542753"/>
                <a:ext cx="925482" cy="128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业务现状 眼前的目标</a:t>
                </a:r>
              </a:p>
            </p:txBody>
          </p:sp>
          <p:sp>
            <p:nvSpPr>
              <p:cNvPr id="9" name="任意多边形: 形状 8">
                <a:extLst>
                  <a:ext uri="{FF2B5EF4-FFF2-40B4-BE49-F238E27FC236}">
                    <a16:creationId xmlns:a16="http://schemas.microsoft.com/office/drawing/2014/main" id="{191C1D2F-7900-23A4-07CB-637F18D9B498}"/>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E94B43">
                      <a:lumMod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 name="任意多边形: 形状 21">
              <a:extLst>
                <a:ext uri="{FF2B5EF4-FFF2-40B4-BE49-F238E27FC236}">
                  <a16:creationId xmlns:a16="http://schemas.microsoft.com/office/drawing/2014/main" id="{16C4C6C8-2863-518E-F5B4-CC4734372551}"/>
                </a:ext>
              </a:extLst>
            </p:cNvPr>
            <p:cNvSpPr/>
            <p:nvPr/>
          </p:nvSpPr>
          <p:spPr>
            <a:xfrm flipH="1">
              <a:off x="7330080" y="370155"/>
              <a:ext cx="1131317" cy="293777"/>
            </a:xfrm>
            <a:custGeom>
              <a:avLst/>
              <a:gdLst>
                <a:gd name="connsiteX0" fmla="*/ 650106 w 1131317"/>
                <a:gd name="connsiteY0" fmla="*/ 0 h 293777"/>
                <a:gd name="connsiteX1" fmla="*/ 0 w 1131317"/>
                <a:gd name="connsiteY1" fmla="*/ 0 h 293777"/>
                <a:gd name="connsiteX2" fmla="*/ 61262 w 1131317"/>
                <a:gd name="connsiteY2" fmla="*/ 24934 h 293777"/>
                <a:gd name="connsiteX3" fmla="*/ 441002 w 1131317"/>
                <a:gd name="connsiteY3" fmla="*/ 192348 h 293777"/>
                <a:gd name="connsiteX4" fmla="*/ 1011867 w 1131317"/>
                <a:gd name="connsiteY4" fmla="*/ 291520 h 293777"/>
                <a:gd name="connsiteX5" fmla="*/ 1131317 w 1131317"/>
                <a:gd name="connsiteY5" fmla="*/ 293777 h 293777"/>
                <a:gd name="connsiteX6" fmla="*/ 1102385 w 1131317"/>
                <a:gd name="connsiteY6" fmla="*/ 240475 h 293777"/>
                <a:gd name="connsiteX7" fmla="*/ 650106 w 1131317"/>
                <a:gd name="connsiteY7" fmla="*/ 0 h 2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1317" h="293777">
                  <a:moveTo>
                    <a:pt x="650106" y="0"/>
                  </a:moveTo>
                  <a:lnTo>
                    <a:pt x="0" y="0"/>
                  </a:lnTo>
                  <a:lnTo>
                    <a:pt x="61262" y="24934"/>
                  </a:lnTo>
                  <a:cubicBezTo>
                    <a:pt x="243888" y="102987"/>
                    <a:pt x="256346" y="134657"/>
                    <a:pt x="441002" y="192348"/>
                  </a:cubicBezTo>
                  <a:cubicBezTo>
                    <a:pt x="653160" y="258623"/>
                    <a:pt x="851084" y="283796"/>
                    <a:pt x="1011867" y="291520"/>
                  </a:cubicBezTo>
                  <a:lnTo>
                    <a:pt x="1131317" y="293777"/>
                  </a:lnTo>
                  <a:lnTo>
                    <a:pt x="1102385" y="240475"/>
                  </a:lnTo>
                  <a:cubicBezTo>
                    <a:pt x="1004368" y="95390"/>
                    <a:pt x="838377" y="0"/>
                    <a:pt x="650106" y="0"/>
                  </a:cubicBezTo>
                  <a:close/>
                </a:path>
              </a:pathLst>
            </a:custGeom>
            <a:gradFill>
              <a:gsLst>
                <a:gs pos="0">
                  <a:srgbClr val="E2231A">
                    <a:alpha val="0"/>
                  </a:srgbClr>
                </a:gs>
                <a:gs pos="100000">
                  <a:srgbClr val="E94B43">
                    <a:lumMod val="60000"/>
                    <a:lumOff val="40000"/>
                  </a:srgb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20" name="任意多边形: 形状 19">
              <a:extLst>
                <a:ext uri="{FF2B5EF4-FFF2-40B4-BE49-F238E27FC236}">
                  <a16:creationId xmlns:a16="http://schemas.microsoft.com/office/drawing/2014/main" id="{8D0C96C0-041F-41C3-9D84-75C62D69795B}"/>
                </a:ext>
              </a:extLst>
            </p:cNvPr>
            <p:cNvSpPr/>
            <p:nvPr/>
          </p:nvSpPr>
          <p:spPr>
            <a:xfrm flipH="1">
              <a:off x="10380018" y="594786"/>
              <a:ext cx="929300" cy="862544"/>
            </a:xfrm>
            <a:custGeom>
              <a:avLst/>
              <a:gdLst>
                <a:gd name="connsiteX0" fmla="*/ 258406 w 929300"/>
                <a:gd name="connsiteY0" fmla="*/ 0 h 862544"/>
                <a:gd name="connsiteX1" fmla="*/ 123196 w 929300"/>
                <a:gd name="connsiteY1" fmla="*/ 13631 h 862544"/>
                <a:gd name="connsiteX2" fmla="*/ 86103 w 929300"/>
                <a:gd name="connsiteY2" fmla="*/ 25145 h 862544"/>
                <a:gd name="connsiteX3" fmla="*/ 42863 w 929300"/>
                <a:gd name="connsiteY3" fmla="*/ 104808 h 862544"/>
                <a:gd name="connsiteX4" fmla="*/ 0 w 929300"/>
                <a:gd name="connsiteY4" fmla="*/ 317114 h 862544"/>
                <a:gd name="connsiteX5" fmla="*/ 545430 w 929300"/>
                <a:gd name="connsiteY5" fmla="*/ 862544 h 862544"/>
                <a:gd name="connsiteX6" fmla="*/ 898153 w 929300"/>
                <a:gd name="connsiteY6" fmla="*/ 862544 h 862544"/>
                <a:gd name="connsiteX7" fmla="*/ 915669 w 929300"/>
                <a:gd name="connsiteY7" fmla="*/ 806104 h 862544"/>
                <a:gd name="connsiteX8" fmla="*/ 929300 w 929300"/>
                <a:gd name="connsiteY8" fmla="*/ 670897 h 862544"/>
                <a:gd name="connsiteX9" fmla="*/ 258406 w 929300"/>
                <a:gd name="connsiteY9" fmla="*/ 0 h 8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300" h="862544">
                  <a:moveTo>
                    <a:pt x="258406" y="0"/>
                  </a:moveTo>
                  <a:cubicBezTo>
                    <a:pt x="212092" y="0"/>
                    <a:pt x="166871" y="4694"/>
                    <a:pt x="123196" y="13631"/>
                  </a:cubicBezTo>
                  <a:lnTo>
                    <a:pt x="86103" y="25145"/>
                  </a:lnTo>
                  <a:lnTo>
                    <a:pt x="42863" y="104808"/>
                  </a:lnTo>
                  <a:cubicBezTo>
                    <a:pt x="15262" y="170062"/>
                    <a:pt x="0" y="241806"/>
                    <a:pt x="0" y="317114"/>
                  </a:cubicBezTo>
                  <a:cubicBezTo>
                    <a:pt x="0" y="618347"/>
                    <a:pt x="244197" y="862544"/>
                    <a:pt x="545430" y="862544"/>
                  </a:cubicBezTo>
                  <a:lnTo>
                    <a:pt x="898153" y="862544"/>
                  </a:lnTo>
                  <a:lnTo>
                    <a:pt x="915669" y="806104"/>
                  </a:lnTo>
                  <a:cubicBezTo>
                    <a:pt x="924609" y="762432"/>
                    <a:pt x="929300" y="717214"/>
                    <a:pt x="929300" y="670897"/>
                  </a:cubicBezTo>
                  <a:cubicBezTo>
                    <a:pt x="929300" y="300371"/>
                    <a:pt x="628932" y="0"/>
                    <a:pt x="258406" y="0"/>
                  </a:cubicBezTo>
                  <a:close/>
                </a:path>
              </a:pathLst>
            </a:custGeom>
            <a:gradFill flip="none" rotWithShape="1">
              <a:gsLst>
                <a:gs pos="100000">
                  <a:srgbClr val="E94B43">
                    <a:lumMod val="57000"/>
                    <a:lumOff val="43000"/>
                  </a:srgb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grpSp>
      <p:sp>
        <p:nvSpPr>
          <p:cNvPr id="24" name="矩形: 圆角 23">
            <a:extLst>
              <a:ext uri="{FF2B5EF4-FFF2-40B4-BE49-F238E27FC236}">
                <a16:creationId xmlns:a16="http://schemas.microsoft.com/office/drawing/2014/main" id="{F7099A30-D4B8-7801-10B2-5E97362BC65D}"/>
              </a:ext>
            </a:extLst>
          </p:cNvPr>
          <p:cNvSpPr/>
          <p:nvPr/>
        </p:nvSpPr>
        <p:spPr>
          <a:xfrm>
            <a:off x="1530179" y="1573486"/>
            <a:ext cx="2047875" cy="1090860"/>
          </a:xfrm>
          <a:prstGeom prst="roundRect">
            <a:avLst>
              <a:gd name="adj" fmla="val 50000"/>
            </a:avLst>
          </a:prstGeom>
          <a:solidFill>
            <a:schemeClr val="tx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4ED100C5-D25E-C08B-E428-09F8B1F7626A}"/>
              </a:ext>
            </a:extLst>
          </p:cNvPr>
          <p:cNvSpPr/>
          <p:nvPr/>
        </p:nvSpPr>
        <p:spPr>
          <a:xfrm>
            <a:off x="9337092" y="1573486"/>
            <a:ext cx="2047875" cy="1090860"/>
          </a:xfrm>
          <a:prstGeom prst="roundRect">
            <a:avLst>
              <a:gd name="adj" fmla="val 50000"/>
            </a:avLst>
          </a:prstGeom>
          <a:solidFill>
            <a:schemeClr val="bg1"/>
          </a:solidFill>
          <a:ln>
            <a:solidFill>
              <a:srgbClr val="EA3A3A"/>
            </a:solidFill>
            <a:prstDash val="dash"/>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34A867CF-EED3-5303-3C7D-4317B8AAD5E1}"/>
              </a:ext>
            </a:extLst>
          </p:cNvPr>
          <p:cNvSpPr/>
          <p:nvPr/>
        </p:nvSpPr>
        <p:spPr>
          <a:xfrm>
            <a:off x="746537" y="1579987"/>
            <a:ext cx="548863" cy="1229888"/>
          </a:xfrm>
          <a:prstGeom prst="roundRect">
            <a:avLst>
              <a:gd name="adj" fmla="val 15019"/>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7" name="矩形: 圆角 26">
            <a:extLst>
              <a:ext uri="{FF2B5EF4-FFF2-40B4-BE49-F238E27FC236}">
                <a16:creationId xmlns:a16="http://schemas.microsoft.com/office/drawing/2014/main" id="{7C1EECA6-1F23-659E-FDC9-D8AB09ADCBE8}"/>
              </a:ext>
            </a:extLst>
          </p:cNvPr>
          <p:cNvSpPr/>
          <p:nvPr/>
        </p:nvSpPr>
        <p:spPr>
          <a:xfrm>
            <a:off x="746537" y="2951586"/>
            <a:ext cx="548863" cy="1734713"/>
          </a:xfrm>
          <a:prstGeom prst="roundRect">
            <a:avLst>
              <a:gd name="adj" fmla="val 15019"/>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8" name="矩形: 圆角 27">
            <a:extLst>
              <a:ext uri="{FF2B5EF4-FFF2-40B4-BE49-F238E27FC236}">
                <a16:creationId xmlns:a16="http://schemas.microsoft.com/office/drawing/2014/main" id="{2821CC95-1619-72EE-DC1E-6590173532FD}"/>
              </a:ext>
            </a:extLst>
          </p:cNvPr>
          <p:cNvSpPr/>
          <p:nvPr/>
        </p:nvSpPr>
        <p:spPr>
          <a:xfrm>
            <a:off x="746537" y="4828010"/>
            <a:ext cx="548863" cy="1407690"/>
          </a:xfrm>
          <a:prstGeom prst="roundRect">
            <a:avLst>
              <a:gd name="adj" fmla="val 15019"/>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9" name="文本框 28">
            <a:extLst>
              <a:ext uri="{FF2B5EF4-FFF2-40B4-BE49-F238E27FC236}">
                <a16:creationId xmlns:a16="http://schemas.microsoft.com/office/drawing/2014/main" id="{F3C5A81F-8201-0317-0122-0C37DCD04E6D}"/>
              </a:ext>
            </a:extLst>
          </p:cNvPr>
          <p:cNvSpPr txBox="1"/>
          <p:nvPr/>
        </p:nvSpPr>
        <p:spPr>
          <a:xfrm flipH="1">
            <a:off x="1710672" y="1918861"/>
            <a:ext cx="1686888" cy="4001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已达成计划</a:t>
            </a:r>
          </a:p>
        </p:txBody>
      </p:sp>
      <p:sp>
        <p:nvSpPr>
          <p:cNvPr id="30" name="文本框 29">
            <a:extLst>
              <a:ext uri="{FF2B5EF4-FFF2-40B4-BE49-F238E27FC236}">
                <a16:creationId xmlns:a16="http://schemas.microsoft.com/office/drawing/2014/main" id="{73F19614-6B8D-3476-385D-D32FE80ECFA5}"/>
              </a:ext>
            </a:extLst>
          </p:cNvPr>
          <p:cNvSpPr txBox="1"/>
          <p:nvPr/>
        </p:nvSpPr>
        <p:spPr>
          <a:xfrm flipH="1">
            <a:off x="9517585" y="1918861"/>
            <a:ext cx="16868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OPPOSans B" panose="00020600040101010101" pitchFamily="18" charset="-122"/>
                <a:ea typeface="OPPOSans B" panose="00020600040101010101" pitchFamily="18" charset="-122"/>
                <a:cs typeface="OPPOSans B" panose="00020600040101010101" pitchFamily="18" charset="-122"/>
              </a:rPr>
              <a:t>未来规划</a:t>
            </a:r>
          </a:p>
        </p:txBody>
      </p:sp>
      <p:grpSp>
        <p:nvGrpSpPr>
          <p:cNvPr id="36" name="组合 35">
            <a:extLst>
              <a:ext uri="{FF2B5EF4-FFF2-40B4-BE49-F238E27FC236}">
                <a16:creationId xmlns:a16="http://schemas.microsoft.com/office/drawing/2014/main" id="{44D4A70C-A215-5061-5A58-DE886C8AF0F3}"/>
              </a:ext>
            </a:extLst>
          </p:cNvPr>
          <p:cNvGrpSpPr/>
          <p:nvPr/>
        </p:nvGrpSpPr>
        <p:grpSpPr>
          <a:xfrm>
            <a:off x="1632762" y="3869065"/>
            <a:ext cx="1282723" cy="696027"/>
            <a:chOff x="1462051" y="3986555"/>
            <a:chExt cx="1282723" cy="696027"/>
          </a:xfrm>
        </p:grpSpPr>
        <p:sp>
          <p:nvSpPr>
            <p:cNvPr id="32" name="文本框 31">
              <a:extLst>
                <a:ext uri="{FF2B5EF4-FFF2-40B4-BE49-F238E27FC236}">
                  <a16:creationId xmlns:a16="http://schemas.microsoft.com/office/drawing/2014/main" id="{D9D963B3-825D-A04D-A714-F99585FF4DF8}"/>
                </a:ext>
              </a:extLst>
            </p:cNvPr>
            <p:cNvSpPr txBox="1"/>
            <p:nvPr/>
          </p:nvSpPr>
          <p:spPr>
            <a:xfrm>
              <a:off x="1462051" y="3986555"/>
              <a:ext cx="877163" cy="369332"/>
            </a:xfrm>
            <a:prstGeom prst="rect">
              <a:avLst/>
            </a:prstGeom>
            <a:noFill/>
          </p:spPr>
          <p:txBody>
            <a:bodyPr wrap="none" rtlCol="0">
              <a:spAutoFit/>
            </a:bodyPr>
            <a:lstStyle/>
            <a:p>
              <a:r>
                <a:rPr lang="zh-CN" alt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阶段一</a:t>
              </a:r>
              <a:endParaRPr 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4FE36B97-4EBA-B806-3A63-9A9452D55BBB}"/>
                </a:ext>
              </a:extLst>
            </p:cNvPr>
            <p:cNvSpPr txBox="1"/>
            <p:nvPr/>
          </p:nvSpPr>
          <p:spPr>
            <a:xfrm>
              <a:off x="1462051" y="4313250"/>
              <a:ext cx="1282723" cy="369332"/>
            </a:xfrm>
            <a:prstGeom prst="rect">
              <a:avLst/>
            </a:prstGeom>
            <a:noFill/>
          </p:spPr>
          <p:txBody>
            <a:bodyPr wrap="none" rtlCol="0">
              <a:spAutoFit/>
            </a:bodyPr>
            <a:lstStyle/>
            <a:p>
              <a:r>
                <a:rPr lang="zh-CN" altLang="en-US" dirty="0">
                  <a:latin typeface="OPPOSans B" panose="00020600040101010101" pitchFamily="18" charset="-122"/>
                  <a:ea typeface="OPPOSans B" panose="00020600040101010101" pitchFamily="18" charset="-122"/>
                  <a:cs typeface="OPPOSans B" panose="00020600040101010101" pitchFamily="18" charset="-122"/>
                </a:rPr>
                <a:t>完成目标</a:t>
              </a:r>
              <a:r>
                <a:rPr lang="en-US" altLang="zh-CN" dirty="0">
                  <a:latin typeface="OPPOSans B" panose="00020600040101010101" pitchFamily="18" charset="-122"/>
                  <a:ea typeface="OPPOSans B" panose="00020600040101010101" pitchFamily="18" charset="-122"/>
                  <a:cs typeface="OPPOSans B" panose="00020600040101010101" pitchFamily="18" charset="-122"/>
                </a:rPr>
                <a:t>A</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38" name="文本框 37">
            <a:extLst>
              <a:ext uri="{FF2B5EF4-FFF2-40B4-BE49-F238E27FC236}">
                <a16:creationId xmlns:a16="http://schemas.microsoft.com/office/drawing/2014/main" id="{F79A4D5C-397F-3D67-FDFC-841F4A0EA0F2}"/>
              </a:ext>
            </a:extLst>
          </p:cNvPr>
          <p:cNvSpPr txBox="1"/>
          <p:nvPr/>
        </p:nvSpPr>
        <p:spPr>
          <a:xfrm>
            <a:off x="4565061" y="3869065"/>
            <a:ext cx="877163" cy="369332"/>
          </a:xfrm>
          <a:prstGeom prst="rect">
            <a:avLst/>
          </a:prstGeom>
          <a:noFill/>
        </p:spPr>
        <p:txBody>
          <a:bodyPr wrap="none" rtlCol="0">
            <a:spAutoFit/>
          </a:bodyPr>
          <a:lstStyle/>
          <a:p>
            <a:pPr algn="ctr"/>
            <a:r>
              <a:rPr lang="zh-CN" alt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阶段二</a:t>
            </a:r>
            <a:endParaRPr 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9D1DB364-0620-6F45-12EB-AEC83022B0AC}"/>
              </a:ext>
            </a:extLst>
          </p:cNvPr>
          <p:cNvSpPr txBox="1"/>
          <p:nvPr/>
        </p:nvSpPr>
        <p:spPr>
          <a:xfrm>
            <a:off x="4362281" y="4195760"/>
            <a:ext cx="1282723"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完成目标</a:t>
            </a:r>
            <a:r>
              <a:rPr lang="en-US" altLang="zh-CN" dirty="0">
                <a:latin typeface="OPPOSans B" panose="00020600040101010101" pitchFamily="18" charset="-122"/>
                <a:ea typeface="OPPOSans B" panose="00020600040101010101" pitchFamily="18" charset="-122"/>
                <a:cs typeface="OPPOSans B" panose="00020600040101010101" pitchFamily="18" charset="-122"/>
              </a:rPr>
              <a:t>A</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DB8D978A-75B6-0665-1FF9-F8313B287554}"/>
              </a:ext>
            </a:extLst>
          </p:cNvPr>
          <p:cNvSpPr txBox="1"/>
          <p:nvPr/>
        </p:nvSpPr>
        <p:spPr>
          <a:xfrm>
            <a:off x="7465291" y="3869065"/>
            <a:ext cx="877163" cy="369332"/>
          </a:xfrm>
          <a:prstGeom prst="rect">
            <a:avLst/>
          </a:prstGeom>
          <a:noFill/>
        </p:spPr>
        <p:txBody>
          <a:bodyPr wrap="none" rtlCol="0">
            <a:spAutoFit/>
          </a:bodyPr>
          <a:lstStyle/>
          <a:p>
            <a:pPr algn="ctr"/>
            <a:r>
              <a:rPr lang="zh-CN" alt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阶段三</a:t>
            </a:r>
            <a:endParaRPr 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797D5D6E-8114-6A93-21E8-AD1E92F52B87}"/>
              </a:ext>
            </a:extLst>
          </p:cNvPr>
          <p:cNvSpPr txBox="1"/>
          <p:nvPr/>
        </p:nvSpPr>
        <p:spPr>
          <a:xfrm>
            <a:off x="7262511" y="4195760"/>
            <a:ext cx="1282723" cy="369332"/>
          </a:xfrm>
          <a:prstGeom prst="rect">
            <a:avLst/>
          </a:prstGeom>
          <a:noFill/>
        </p:spPr>
        <p:txBody>
          <a:bodyPr wrap="non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完成目标</a:t>
            </a:r>
            <a:r>
              <a:rPr lang="en-US" altLang="zh-CN" dirty="0">
                <a:latin typeface="OPPOSans B" panose="00020600040101010101" pitchFamily="18" charset="-122"/>
                <a:ea typeface="OPPOSans B" panose="00020600040101010101" pitchFamily="18" charset="-122"/>
                <a:cs typeface="OPPOSans B" panose="00020600040101010101" pitchFamily="18" charset="-122"/>
              </a:rPr>
              <a:t>A</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3216AAF0-08DD-23FB-E55D-1ADFE2618FE6}"/>
              </a:ext>
            </a:extLst>
          </p:cNvPr>
          <p:cNvSpPr txBox="1"/>
          <p:nvPr/>
        </p:nvSpPr>
        <p:spPr>
          <a:xfrm>
            <a:off x="10507804" y="3869065"/>
            <a:ext cx="877163" cy="369332"/>
          </a:xfrm>
          <a:prstGeom prst="rect">
            <a:avLst/>
          </a:prstGeom>
          <a:noFill/>
        </p:spPr>
        <p:txBody>
          <a:bodyPr wrap="none" rtlCol="0">
            <a:spAutoFit/>
          </a:bodyPr>
          <a:lstStyle/>
          <a:p>
            <a:pPr algn="r"/>
            <a:r>
              <a:rPr lang="zh-CN" alt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阶段四</a:t>
            </a:r>
            <a:endParaRPr lang="en-US"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5" name="文本框 44">
            <a:extLst>
              <a:ext uri="{FF2B5EF4-FFF2-40B4-BE49-F238E27FC236}">
                <a16:creationId xmlns:a16="http://schemas.microsoft.com/office/drawing/2014/main" id="{72716D4C-1541-A9D2-1E9F-8895AABFDE49}"/>
              </a:ext>
            </a:extLst>
          </p:cNvPr>
          <p:cNvSpPr txBox="1"/>
          <p:nvPr/>
        </p:nvSpPr>
        <p:spPr>
          <a:xfrm>
            <a:off x="10102244" y="4195760"/>
            <a:ext cx="1282723" cy="369332"/>
          </a:xfrm>
          <a:prstGeom prst="rect">
            <a:avLst/>
          </a:prstGeom>
          <a:noFill/>
        </p:spPr>
        <p:txBody>
          <a:bodyPr wrap="none" rtlCol="0">
            <a:spAutoFit/>
          </a:bodyPr>
          <a:lstStyle/>
          <a:p>
            <a:pPr algn="r"/>
            <a:r>
              <a:rPr lang="zh-CN" altLang="en-US" dirty="0">
                <a:latin typeface="OPPOSans B" panose="00020600040101010101" pitchFamily="18" charset="-122"/>
                <a:ea typeface="OPPOSans B" panose="00020600040101010101" pitchFamily="18" charset="-122"/>
                <a:cs typeface="OPPOSans B" panose="00020600040101010101" pitchFamily="18" charset="-122"/>
              </a:rPr>
              <a:t>完成目标</a:t>
            </a:r>
            <a:r>
              <a:rPr lang="en-US" altLang="zh-CN" dirty="0">
                <a:latin typeface="OPPOSans B" panose="00020600040101010101" pitchFamily="18" charset="-122"/>
                <a:ea typeface="OPPOSans B" panose="00020600040101010101" pitchFamily="18" charset="-122"/>
                <a:cs typeface="OPPOSans B" panose="00020600040101010101" pitchFamily="18" charset="-122"/>
              </a:rPr>
              <a:t>A</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矩形: 圆角 45">
            <a:extLst>
              <a:ext uri="{FF2B5EF4-FFF2-40B4-BE49-F238E27FC236}">
                <a16:creationId xmlns:a16="http://schemas.microsoft.com/office/drawing/2014/main" id="{1FB20544-7C95-62B1-65FA-4C68D352F5F3}"/>
              </a:ext>
            </a:extLst>
          </p:cNvPr>
          <p:cNvSpPr/>
          <p:nvPr/>
        </p:nvSpPr>
        <p:spPr>
          <a:xfrm>
            <a:off x="1710672" y="4985676"/>
            <a:ext cx="2505728" cy="486229"/>
          </a:xfrm>
          <a:prstGeom prst="roundRect">
            <a:avLst/>
          </a:prstGeom>
          <a:solidFill>
            <a:srgbClr val="FD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圆角 46">
            <a:extLst>
              <a:ext uri="{FF2B5EF4-FFF2-40B4-BE49-F238E27FC236}">
                <a16:creationId xmlns:a16="http://schemas.microsoft.com/office/drawing/2014/main" id="{34765E98-6349-9815-A6B3-3B11BB5DDD11}"/>
              </a:ext>
            </a:extLst>
          </p:cNvPr>
          <p:cNvSpPr/>
          <p:nvPr/>
        </p:nvSpPr>
        <p:spPr>
          <a:xfrm>
            <a:off x="4670053" y="4985676"/>
            <a:ext cx="2882665" cy="486229"/>
          </a:xfrm>
          <a:prstGeom prst="roundRect">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圆角 47">
            <a:extLst>
              <a:ext uri="{FF2B5EF4-FFF2-40B4-BE49-F238E27FC236}">
                <a16:creationId xmlns:a16="http://schemas.microsoft.com/office/drawing/2014/main" id="{2D85844E-5975-05A7-75B7-3ED8680E81C7}"/>
              </a:ext>
            </a:extLst>
          </p:cNvPr>
          <p:cNvSpPr/>
          <p:nvPr/>
        </p:nvSpPr>
        <p:spPr>
          <a:xfrm>
            <a:off x="7785145" y="4985676"/>
            <a:ext cx="3599822" cy="486229"/>
          </a:xfrm>
          <a:prstGeom prst="roundRect">
            <a:avLst/>
          </a:prstGeom>
          <a:solidFill>
            <a:srgbClr val="FD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BAD8C43D-71F6-9BAC-6AFC-B27A8D0110E6}"/>
              </a:ext>
            </a:extLst>
          </p:cNvPr>
          <p:cNvSpPr txBox="1"/>
          <p:nvPr/>
        </p:nvSpPr>
        <p:spPr>
          <a:xfrm>
            <a:off x="2383089" y="5059513"/>
            <a:ext cx="1160895"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产品需求</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A</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矩形: 圆角 48">
            <a:extLst>
              <a:ext uri="{FF2B5EF4-FFF2-40B4-BE49-F238E27FC236}">
                <a16:creationId xmlns:a16="http://schemas.microsoft.com/office/drawing/2014/main" id="{432B760A-9C70-576F-7F57-2F53539ABD1F}"/>
              </a:ext>
            </a:extLst>
          </p:cNvPr>
          <p:cNvSpPr/>
          <p:nvPr/>
        </p:nvSpPr>
        <p:spPr>
          <a:xfrm>
            <a:off x="8788399" y="5617047"/>
            <a:ext cx="2572605" cy="486229"/>
          </a:xfrm>
          <a:prstGeom prst="roundRect">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圆角 49">
            <a:extLst>
              <a:ext uri="{FF2B5EF4-FFF2-40B4-BE49-F238E27FC236}">
                <a16:creationId xmlns:a16="http://schemas.microsoft.com/office/drawing/2014/main" id="{544E0DA0-1F32-585A-6116-9301D70B6EAA}"/>
              </a:ext>
            </a:extLst>
          </p:cNvPr>
          <p:cNvSpPr/>
          <p:nvPr/>
        </p:nvSpPr>
        <p:spPr>
          <a:xfrm>
            <a:off x="6084470" y="5617047"/>
            <a:ext cx="2572605" cy="486229"/>
          </a:xfrm>
          <a:prstGeom prst="roundRect">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圆角 50">
            <a:extLst>
              <a:ext uri="{FF2B5EF4-FFF2-40B4-BE49-F238E27FC236}">
                <a16:creationId xmlns:a16="http://schemas.microsoft.com/office/drawing/2014/main" id="{56B673F8-D69D-A669-69CD-8865DAE87309}"/>
              </a:ext>
            </a:extLst>
          </p:cNvPr>
          <p:cNvSpPr/>
          <p:nvPr/>
        </p:nvSpPr>
        <p:spPr>
          <a:xfrm>
            <a:off x="3380542" y="5617047"/>
            <a:ext cx="2572605" cy="486229"/>
          </a:xfrm>
          <a:prstGeom prst="roundRect">
            <a:avLst/>
          </a:prstGeom>
          <a:solidFill>
            <a:srgbClr val="FD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圆角 51">
            <a:extLst>
              <a:ext uri="{FF2B5EF4-FFF2-40B4-BE49-F238E27FC236}">
                <a16:creationId xmlns:a16="http://schemas.microsoft.com/office/drawing/2014/main" id="{5AD44D40-6733-67E2-F765-86AE3BBF9A4A}"/>
              </a:ext>
            </a:extLst>
          </p:cNvPr>
          <p:cNvSpPr/>
          <p:nvPr/>
        </p:nvSpPr>
        <p:spPr>
          <a:xfrm>
            <a:off x="1695976" y="5617047"/>
            <a:ext cx="1553243" cy="486229"/>
          </a:xfrm>
          <a:prstGeom prst="roundRect">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文本框 53">
            <a:extLst>
              <a:ext uri="{FF2B5EF4-FFF2-40B4-BE49-F238E27FC236}">
                <a16:creationId xmlns:a16="http://schemas.microsoft.com/office/drawing/2014/main" id="{9C7CF0F2-D952-82D0-3542-BD6814D26804}"/>
              </a:ext>
            </a:extLst>
          </p:cNvPr>
          <p:cNvSpPr txBox="1"/>
          <p:nvPr/>
        </p:nvSpPr>
        <p:spPr>
          <a:xfrm>
            <a:off x="1969896" y="5690884"/>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对接开发</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5" name="文本框 54">
            <a:extLst>
              <a:ext uri="{FF2B5EF4-FFF2-40B4-BE49-F238E27FC236}">
                <a16:creationId xmlns:a16="http://schemas.microsoft.com/office/drawing/2014/main" id="{D823600E-5424-1DB7-F249-D0565BD4499C}"/>
              </a:ext>
            </a:extLst>
          </p:cNvPr>
          <p:cNvSpPr txBox="1"/>
          <p:nvPr/>
        </p:nvSpPr>
        <p:spPr>
          <a:xfrm>
            <a:off x="4094412" y="5690884"/>
            <a:ext cx="1144865"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产品需求</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B</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35AC2CD2-42B1-536D-1255-D23B1CEAED33}"/>
              </a:ext>
            </a:extLst>
          </p:cNvPr>
          <p:cNvSpPr txBox="1"/>
          <p:nvPr/>
        </p:nvSpPr>
        <p:spPr>
          <a:xfrm>
            <a:off x="6790327" y="5709934"/>
            <a:ext cx="1160895"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运营需求</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D</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8000B642-398C-315C-9C2F-9C0B08C84B1D}"/>
              </a:ext>
            </a:extLst>
          </p:cNvPr>
          <p:cNvSpPr txBox="1"/>
          <p:nvPr/>
        </p:nvSpPr>
        <p:spPr>
          <a:xfrm>
            <a:off x="9509485" y="5709934"/>
            <a:ext cx="1130438"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对接开发</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E</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1E75FD9D-E5A8-E314-2AD8-8690C8DC54E3}"/>
              </a:ext>
            </a:extLst>
          </p:cNvPr>
          <p:cNvSpPr txBox="1"/>
          <p:nvPr/>
        </p:nvSpPr>
        <p:spPr>
          <a:xfrm>
            <a:off x="9082355" y="5059513"/>
            <a:ext cx="1005403"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对接开发</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B9BCD4DB-DE87-1D7C-107C-7D9CF3D70431}"/>
              </a:ext>
            </a:extLst>
          </p:cNvPr>
          <p:cNvSpPr txBox="1"/>
          <p:nvPr/>
        </p:nvSpPr>
        <p:spPr>
          <a:xfrm>
            <a:off x="5535747" y="5059513"/>
            <a:ext cx="1151277"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运营需求</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C</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5116F98C-F6AF-4F2E-A61F-B0A183A6B823}"/>
              </a:ext>
            </a:extLst>
          </p:cNvPr>
          <p:cNvSpPr txBox="1"/>
          <p:nvPr/>
        </p:nvSpPr>
        <p:spPr>
          <a:xfrm>
            <a:off x="800131" y="1779432"/>
            <a:ext cx="437204" cy="830997"/>
          </a:xfrm>
          <a:prstGeom prst="rect">
            <a:avLst/>
          </a:prstGeom>
          <a:noFill/>
        </p:spPr>
        <p:txBody>
          <a:bodyPr vert="horz" wrap="squar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高视角</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1" name="文本框 60">
            <a:extLst>
              <a:ext uri="{FF2B5EF4-FFF2-40B4-BE49-F238E27FC236}">
                <a16:creationId xmlns:a16="http://schemas.microsoft.com/office/drawing/2014/main" id="{CAAC54E3-CB65-CB5E-46D3-8BFBA571981A}"/>
              </a:ext>
            </a:extLst>
          </p:cNvPr>
          <p:cNvSpPr txBox="1"/>
          <p:nvPr/>
        </p:nvSpPr>
        <p:spPr>
          <a:xfrm>
            <a:off x="802366" y="3280333"/>
            <a:ext cx="437204" cy="1077218"/>
          </a:xfrm>
          <a:prstGeom prst="rect">
            <a:avLst/>
          </a:prstGeom>
          <a:noFill/>
        </p:spPr>
        <p:txBody>
          <a:bodyPr vert="horz" wrap="squar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中等视角</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2" name="文本框 61">
            <a:extLst>
              <a:ext uri="{FF2B5EF4-FFF2-40B4-BE49-F238E27FC236}">
                <a16:creationId xmlns:a16="http://schemas.microsoft.com/office/drawing/2014/main" id="{D320C780-B801-6720-FBD0-29D40CE14FB5}"/>
              </a:ext>
            </a:extLst>
          </p:cNvPr>
          <p:cNvSpPr txBox="1"/>
          <p:nvPr/>
        </p:nvSpPr>
        <p:spPr>
          <a:xfrm>
            <a:off x="800131" y="5116356"/>
            <a:ext cx="437204" cy="830997"/>
          </a:xfrm>
          <a:prstGeom prst="rect">
            <a:avLst/>
          </a:prstGeom>
          <a:noFill/>
        </p:spPr>
        <p:txBody>
          <a:bodyPr vert="horz" wrap="squar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低视角</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7" name="任意多边形: 形状 66">
            <a:extLst>
              <a:ext uri="{FF2B5EF4-FFF2-40B4-BE49-F238E27FC236}">
                <a16:creationId xmlns:a16="http://schemas.microsoft.com/office/drawing/2014/main" id="{6C47F5E4-9F8F-3A17-D2E8-43EA4DCD2151}"/>
              </a:ext>
            </a:extLst>
          </p:cNvPr>
          <p:cNvSpPr/>
          <p:nvPr/>
        </p:nvSpPr>
        <p:spPr>
          <a:xfrm>
            <a:off x="2193697" y="2888080"/>
            <a:ext cx="8527755" cy="946720"/>
          </a:xfrm>
          <a:custGeom>
            <a:avLst/>
            <a:gdLst>
              <a:gd name="connsiteX0" fmla="*/ 4263877 w 8527755"/>
              <a:gd name="connsiteY0" fmla="*/ 0 h 946720"/>
              <a:gd name="connsiteX1" fmla="*/ 8489960 w 8527755"/>
              <a:gd name="connsiteY1" fmla="*/ 913062 h 946720"/>
              <a:gd name="connsiteX2" fmla="*/ 8527755 w 8527755"/>
              <a:gd name="connsiteY2" fmla="*/ 946720 h 946720"/>
              <a:gd name="connsiteX3" fmla="*/ 5008317 w 8527755"/>
              <a:gd name="connsiteY3" fmla="*/ 946720 h 946720"/>
              <a:gd name="connsiteX4" fmla="*/ 5008317 w 8527755"/>
              <a:gd name="connsiteY4" fmla="*/ 540920 h 946720"/>
              <a:gd name="connsiteX5" fmla="*/ 3706360 w 8527755"/>
              <a:gd name="connsiteY5" fmla="*/ 540920 h 946720"/>
              <a:gd name="connsiteX6" fmla="*/ 3706360 w 8527755"/>
              <a:gd name="connsiteY6" fmla="*/ 946720 h 946720"/>
              <a:gd name="connsiteX7" fmla="*/ 0 w 8527755"/>
              <a:gd name="connsiteY7" fmla="*/ 946720 h 946720"/>
              <a:gd name="connsiteX8" fmla="*/ 37794 w 8527755"/>
              <a:gd name="connsiteY8" fmla="*/ 913062 h 946720"/>
              <a:gd name="connsiteX9" fmla="*/ 4263877 w 8527755"/>
              <a:gd name="connsiteY9" fmla="*/ 0 h 946720"/>
              <a:gd name="connsiteX0" fmla="*/ 3706360 w 8527755"/>
              <a:gd name="connsiteY0" fmla="*/ 540920 h 946720"/>
              <a:gd name="connsiteX1" fmla="*/ 3706360 w 8527755"/>
              <a:gd name="connsiteY1" fmla="*/ 946720 h 946720"/>
              <a:gd name="connsiteX2" fmla="*/ 0 w 8527755"/>
              <a:gd name="connsiteY2" fmla="*/ 946720 h 946720"/>
              <a:gd name="connsiteX3" fmla="*/ 37794 w 8527755"/>
              <a:gd name="connsiteY3" fmla="*/ 913062 h 946720"/>
              <a:gd name="connsiteX4" fmla="*/ 4263877 w 8527755"/>
              <a:gd name="connsiteY4" fmla="*/ 0 h 946720"/>
              <a:gd name="connsiteX5" fmla="*/ 8489960 w 8527755"/>
              <a:gd name="connsiteY5" fmla="*/ 913062 h 946720"/>
              <a:gd name="connsiteX6" fmla="*/ 8527755 w 8527755"/>
              <a:gd name="connsiteY6" fmla="*/ 946720 h 946720"/>
              <a:gd name="connsiteX7" fmla="*/ 5008317 w 8527755"/>
              <a:gd name="connsiteY7" fmla="*/ 946720 h 946720"/>
              <a:gd name="connsiteX8" fmla="*/ 5008317 w 8527755"/>
              <a:gd name="connsiteY8" fmla="*/ 540920 h 946720"/>
              <a:gd name="connsiteX9" fmla="*/ 3797800 w 8527755"/>
              <a:gd name="connsiteY9" fmla="*/ 632360 h 946720"/>
              <a:gd name="connsiteX0" fmla="*/ 3706360 w 8527755"/>
              <a:gd name="connsiteY0" fmla="*/ 540920 h 946720"/>
              <a:gd name="connsiteX1" fmla="*/ 3706360 w 8527755"/>
              <a:gd name="connsiteY1" fmla="*/ 946720 h 946720"/>
              <a:gd name="connsiteX2" fmla="*/ 0 w 8527755"/>
              <a:gd name="connsiteY2" fmla="*/ 946720 h 946720"/>
              <a:gd name="connsiteX3" fmla="*/ 37794 w 8527755"/>
              <a:gd name="connsiteY3" fmla="*/ 913062 h 946720"/>
              <a:gd name="connsiteX4" fmla="*/ 4263877 w 8527755"/>
              <a:gd name="connsiteY4" fmla="*/ 0 h 946720"/>
              <a:gd name="connsiteX5" fmla="*/ 8489960 w 8527755"/>
              <a:gd name="connsiteY5" fmla="*/ 913062 h 946720"/>
              <a:gd name="connsiteX6" fmla="*/ 8527755 w 8527755"/>
              <a:gd name="connsiteY6" fmla="*/ 946720 h 946720"/>
              <a:gd name="connsiteX7" fmla="*/ 5008317 w 8527755"/>
              <a:gd name="connsiteY7" fmla="*/ 946720 h 946720"/>
              <a:gd name="connsiteX8" fmla="*/ 5008317 w 8527755"/>
              <a:gd name="connsiteY8" fmla="*/ 540920 h 946720"/>
              <a:gd name="connsiteX0" fmla="*/ 3706360 w 8527755"/>
              <a:gd name="connsiteY0" fmla="*/ 946720 h 946720"/>
              <a:gd name="connsiteX1" fmla="*/ 0 w 8527755"/>
              <a:gd name="connsiteY1" fmla="*/ 946720 h 946720"/>
              <a:gd name="connsiteX2" fmla="*/ 37794 w 8527755"/>
              <a:gd name="connsiteY2" fmla="*/ 913062 h 946720"/>
              <a:gd name="connsiteX3" fmla="*/ 4263877 w 8527755"/>
              <a:gd name="connsiteY3" fmla="*/ 0 h 946720"/>
              <a:gd name="connsiteX4" fmla="*/ 8489960 w 8527755"/>
              <a:gd name="connsiteY4" fmla="*/ 913062 h 946720"/>
              <a:gd name="connsiteX5" fmla="*/ 8527755 w 8527755"/>
              <a:gd name="connsiteY5" fmla="*/ 946720 h 946720"/>
              <a:gd name="connsiteX6" fmla="*/ 5008317 w 8527755"/>
              <a:gd name="connsiteY6" fmla="*/ 946720 h 946720"/>
              <a:gd name="connsiteX7" fmla="*/ 5008317 w 8527755"/>
              <a:gd name="connsiteY7" fmla="*/ 5409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 name="connsiteX5" fmla="*/ 5008317 w 8527755"/>
              <a:gd name="connsiteY5" fmla="*/ 946720 h 946720"/>
              <a:gd name="connsiteX6" fmla="*/ 5008317 w 8527755"/>
              <a:gd name="connsiteY6" fmla="*/ 5409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 name="connsiteX5" fmla="*/ 5008317 w 8527755"/>
              <a:gd name="connsiteY5" fmla="*/ 9467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7755" h="946720">
                <a:moveTo>
                  <a:pt x="0" y="946720"/>
                </a:moveTo>
                <a:lnTo>
                  <a:pt x="37794" y="913062"/>
                </a:lnTo>
                <a:cubicBezTo>
                  <a:pt x="734065" y="376494"/>
                  <a:pt x="2364081" y="0"/>
                  <a:pt x="4263877" y="0"/>
                </a:cubicBezTo>
                <a:cubicBezTo>
                  <a:pt x="6163674" y="0"/>
                  <a:pt x="7793689" y="376494"/>
                  <a:pt x="8489960" y="913062"/>
                </a:cubicBezTo>
                <a:lnTo>
                  <a:pt x="8527755" y="946720"/>
                </a:lnTo>
              </a:path>
            </a:pathLst>
          </a:custGeom>
          <a:noFill/>
          <a:ln>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任意多边形: 形状 67">
            <a:extLst>
              <a:ext uri="{FF2B5EF4-FFF2-40B4-BE49-F238E27FC236}">
                <a16:creationId xmlns:a16="http://schemas.microsoft.com/office/drawing/2014/main" id="{217CC308-E54A-52B4-D39C-46C2D3311620}"/>
              </a:ext>
            </a:extLst>
          </p:cNvPr>
          <p:cNvSpPr/>
          <p:nvPr/>
        </p:nvSpPr>
        <p:spPr>
          <a:xfrm>
            <a:off x="5130004" y="2895319"/>
            <a:ext cx="2655142" cy="946720"/>
          </a:xfrm>
          <a:custGeom>
            <a:avLst/>
            <a:gdLst>
              <a:gd name="connsiteX0" fmla="*/ 4263877 w 8527755"/>
              <a:gd name="connsiteY0" fmla="*/ 0 h 946720"/>
              <a:gd name="connsiteX1" fmla="*/ 8489960 w 8527755"/>
              <a:gd name="connsiteY1" fmla="*/ 913062 h 946720"/>
              <a:gd name="connsiteX2" fmla="*/ 8527755 w 8527755"/>
              <a:gd name="connsiteY2" fmla="*/ 946720 h 946720"/>
              <a:gd name="connsiteX3" fmla="*/ 5008317 w 8527755"/>
              <a:gd name="connsiteY3" fmla="*/ 946720 h 946720"/>
              <a:gd name="connsiteX4" fmla="*/ 5008317 w 8527755"/>
              <a:gd name="connsiteY4" fmla="*/ 540920 h 946720"/>
              <a:gd name="connsiteX5" fmla="*/ 3706360 w 8527755"/>
              <a:gd name="connsiteY5" fmla="*/ 540920 h 946720"/>
              <a:gd name="connsiteX6" fmla="*/ 3706360 w 8527755"/>
              <a:gd name="connsiteY6" fmla="*/ 946720 h 946720"/>
              <a:gd name="connsiteX7" fmla="*/ 0 w 8527755"/>
              <a:gd name="connsiteY7" fmla="*/ 946720 h 946720"/>
              <a:gd name="connsiteX8" fmla="*/ 37794 w 8527755"/>
              <a:gd name="connsiteY8" fmla="*/ 913062 h 946720"/>
              <a:gd name="connsiteX9" fmla="*/ 4263877 w 8527755"/>
              <a:gd name="connsiteY9" fmla="*/ 0 h 946720"/>
              <a:gd name="connsiteX0" fmla="*/ 3706360 w 8527755"/>
              <a:gd name="connsiteY0" fmla="*/ 540920 h 946720"/>
              <a:gd name="connsiteX1" fmla="*/ 3706360 w 8527755"/>
              <a:gd name="connsiteY1" fmla="*/ 946720 h 946720"/>
              <a:gd name="connsiteX2" fmla="*/ 0 w 8527755"/>
              <a:gd name="connsiteY2" fmla="*/ 946720 h 946720"/>
              <a:gd name="connsiteX3" fmla="*/ 37794 w 8527755"/>
              <a:gd name="connsiteY3" fmla="*/ 913062 h 946720"/>
              <a:gd name="connsiteX4" fmla="*/ 4263877 w 8527755"/>
              <a:gd name="connsiteY4" fmla="*/ 0 h 946720"/>
              <a:gd name="connsiteX5" fmla="*/ 8489960 w 8527755"/>
              <a:gd name="connsiteY5" fmla="*/ 913062 h 946720"/>
              <a:gd name="connsiteX6" fmla="*/ 8527755 w 8527755"/>
              <a:gd name="connsiteY6" fmla="*/ 946720 h 946720"/>
              <a:gd name="connsiteX7" fmla="*/ 5008317 w 8527755"/>
              <a:gd name="connsiteY7" fmla="*/ 946720 h 946720"/>
              <a:gd name="connsiteX8" fmla="*/ 5008317 w 8527755"/>
              <a:gd name="connsiteY8" fmla="*/ 540920 h 946720"/>
              <a:gd name="connsiteX9" fmla="*/ 3797800 w 8527755"/>
              <a:gd name="connsiteY9" fmla="*/ 632360 h 946720"/>
              <a:gd name="connsiteX0" fmla="*/ 3706360 w 8527755"/>
              <a:gd name="connsiteY0" fmla="*/ 540920 h 946720"/>
              <a:gd name="connsiteX1" fmla="*/ 3706360 w 8527755"/>
              <a:gd name="connsiteY1" fmla="*/ 946720 h 946720"/>
              <a:gd name="connsiteX2" fmla="*/ 0 w 8527755"/>
              <a:gd name="connsiteY2" fmla="*/ 946720 h 946720"/>
              <a:gd name="connsiteX3" fmla="*/ 37794 w 8527755"/>
              <a:gd name="connsiteY3" fmla="*/ 913062 h 946720"/>
              <a:gd name="connsiteX4" fmla="*/ 4263877 w 8527755"/>
              <a:gd name="connsiteY4" fmla="*/ 0 h 946720"/>
              <a:gd name="connsiteX5" fmla="*/ 8489960 w 8527755"/>
              <a:gd name="connsiteY5" fmla="*/ 913062 h 946720"/>
              <a:gd name="connsiteX6" fmla="*/ 8527755 w 8527755"/>
              <a:gd name="connsiteY6" fmla="*/ 946720 h 946720"/>
              <a:gd name="connsiteX7" fmla="*/ 5008317 w 8527755"/>
              <a:gd name="connsiteY7" fmla="*/ 946720 h 946720"/>
              <a:gd name="connsiteX8" fmla="*/ 5008317 w 8527755"/>
              <a:gd name="connsiteY8" fmla="*/ 540920 h 946720"/>
              <a:gd name="connsiteX0" fmla="*/ 3706360 w 8527755"/>
              <a:gd name="connsiteY0" fmla="*/ 946720 h 946720"/>
              <a:gd name="connsiteX1" fmla="*/ 0 w 8527755"/>
              <a:gd name="connsiteY1" fmla="*/ 946720 h 946720"/>
              <a:gd name="connsiteX2" fmla="*/ 37794 w 8527755"/>
              <a:gd name="connsiteY2" fmla="*/ 913062 h 946720"/>
              <a:gd name="connsiteX3" fmla="*/ 4263877 w 8527755"/>
              <a:gd name="connsiteY3" fmla="*/ 0 h 946720"/>
              <a:gd name="connsiteX4" fmla="*/ 8489960 w 8527755"/>
              <a:gd name="connsiteY4" fmla="*/ 913062 h 946720"/>
              <a:gd name="connsiteX5" fmla="*/ 8527755 w 8527755"/>
              <a:gd name="connsiteY5" fmla="*/ 946720 h 946720"/>
              <a:gd name="connsiteX6" fmla="*/ 5008317 w 8527755"/>
              <a:gd name="connsiteY6" fmla="*/ 946720 h 946720"/>
              <a:gd name="connsiteX7" fmla="*/ 5008317 w 8527755"/>
              <a:gd name="connsiteY7" fmla="*/ 5409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 name="connsiteX5" fmla="*/ 5008317 w 8527755"/>
              <a:gd name="connsiteY5" fmla="*/ 946720 h 946720"/>
              <a:gd name="connsiteX6" fmla="*/ 5008317 w 8527755"/>
              <a:gd name="connsiteY6" fmla="*/ 5409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 name="connsiteX5" fmla="*/ 5008317 w 8527755"/>
              <a:gd name="connsiteY5" fmla="*/ 946720 h 946720"/>
              <a:gd name="connsiteX0" fmla="*/ 0 w 8527755"/>
              <a:gd name="connsiteY0" fmla="*/ 946720 h 946720"/>
              <a:gd name="connsiteX1" fmla="*/ 37794 w 8527755"/>
              <a:gd name="connsiteY1" fmla="*/ 913062 h 946720"/>
              <a:gd name="connsiteX2" fmla="*/ 4263877 w 8527755"/>
              <a:gd name="connsiteY2" fmla="*/ 0 h 946720"/>
              <a:gd name="connsiteX3" fmla="*/ 8489960 w 8527755"/>
              <a:gd name="connsiteY3" fmla="*/ 913062 h 946720"/>
              <a:gd name="connsiteX4" fmla="*/ 8527755 w 8527755"/>
              <a:gd name="connsiteY4" fmla="*/ 946720 h 94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7755" h="946720">
                <a:moveTo>
                  <a:pt x="0" y="946720"/>
                </a:moveTo>
                <a:lnTo>
                  <a:pt x="37794" y="913062"/>
                </a:lnTo>
                <a:cubicBezTo>
                  <a:pt x="734065" y="376494"/>
                  <a:pt x="2364081" y="0"/>
                  <a:pt x="4263877" y="0"/>
                </a:cubicBezTo>
                <a:cubicBezTo>
                  <a:pt x="6163674" y="0"/>
                  <a:pt x="7793689" y="376494"/>
                  <a:pt x="8489960" y="913062"/>
                </a:cubicBezTo>
                <a:lnTo>
                  <a:pt x="8527755" y="946720"/>
                </a:lnTo>
              </a:path>
            </a:pathLst>
          </a:custGeom>
          <a:noFill/>
          <a:ln>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文本框 68">
            <a:extLst>
              <a:ext uri="{FF2B5EF4-FFF2-40B4-BE49-F238E27FC236}">
                <a16:creationId xmlns:a16="http://schemas.microsoft.com/office/drawing/2014/main" id="{7593912F-1B9F-BE7D-426F-85CADA219C64}"/>
              </a:ext>
            </a:extLst>
          </p:cNvPr>
          <p:cNvSpPr txBox="1"/>
          <p:nvPr/>
        </p:nvSpPr>
        <p:spPr>
          <a:xfrm>
            <a:off x="2951550" y="782478"/>
            <a:ext cx="6288901" cy="523220"/>
          </a:xfrm>
          <a:prstGeom prst="rect">
            <a:avLst/>
          </a:prstGeom>
          <a:noFill/>
        </p:spPr>
        <p:txBody>
          <a:bodyPr wrap="none" rtlCol="0">
            <a:spAutoFit/>
          </a:bodyPr>
          <a:lstStyle>
            <a:defPPr>
              <a:defRPr lang="en-US"/>
            </a:defPPr>
            <a:lvl1pPr>
              <a:defRPr sz="2500">
                <a:effectLst>
                  <a:outerShdw blurRad="254000" sx="102000" sy="102000" algn="ctr" rotWithShape="0">
                    <a:prstClr val="black">
                      <a:alpha val="20000"/>
                    </a:prstClr>
                  </a:outerShdw>
                </a:effectLst>
                <a:latin typeface="+mj-ea"/>
                <a:ea typeface="+mj-ea"/>
              </a:defRPr>
            </a:lvl1pPr>
          </a:lstStyle>
          <a:p>
            <a:pPr algn="ctr"/>
            <a:r>
              <a:rPr lang="zh-CN" altLang="en-US" sz="2800" dirty="0">
                <a:cs typeface="OPPOSans B" panose="00020600040101010101" pitchFamily="18" charset="-122"/>
              </a:rPr>
              <a:t>学会从更高视野角度，审视自己的工作</a:t>
            </a:r>
            <a:endParaRPr lang="en-US" sz="2800" dirty="0">
              <a:cs typeface="OPPOSans B" panose="00020600040101010101" pitchFamily="18" charset="-122"/>
            </a:endParaRPr>
          </a:p>
        </p:txBody>
      </p:sp>
    </p:spTree>
    <p:extLst>
      <p:ext uri="{BB962C8B-B14F-4D97-AF65-F5344CB8AC3E}">
        <p14:creationId xmlns:p14="http://schemas.microsoft.com/office/powerpoint/2010/main" val="1683750790"/>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形状 64">
            <a:extLst>
              <a:ext uri="{FF2B5EF4-FFF2-40B4-BE49-F238E27FC236}">
                <a16:creationId xmlns:a16="http://schemas.microsoft.com/office/drawing/2014/main" id="{1F2E5951-37BF-54E7-66D7-37C5B1B0DB3B}"/>
              </a:ext>
            </a:extLst>
          </p:cNvPr>
          <p:cNvSpPr/>
          <p:nvPr/>
        </p:nvSpPr>
        <p:spPr>
          <a:xfrm>
            <a:off x="-254612" y="-399143"/>
            <a:ext cx="12688367" cy="7642437"/>
          </a:xfrm>
          <a:custGeom>
            <a:avLst/>
            <a:gdLst>
              <a:gd name="connsiteX0" fmla="*/ 58669 w 12688367"/>
              <a:gd name="connsiteY0" fmla="*/ 0 h 7642437"/>
              <a:gd name="connsiteX1" fmla="*/ 12642555 w 12688367"/>
              <a:gd name="connsiteY1" fmla="*/ 0 h 7642437"/>
              <a:gd name="connsiteX2" fmla="*/ 12642555 w 12688367"/>
              <a:gd name="connsiteY2" fmla="*/ 1121057 h 7642437"/>
              <a:gd name="connsiteX3" fmla="*/ 12688367 w 12688367"/>
              <a:gd name="connsiteY3" fmla="*/ 1121057 h 7642437"/>
              <a:gd name="connsiteX4" fmla="*/ 12688367 w 12688367"/>
              <a:gd name="connsiteY4" fmla="*/ 4790030 h 7642437"/>
              <a:gd name="connsiteX5" fmla="*/ 12545868 w 12688367"/>
              <a:gd name="connsiteY5" fmla="*/ 4941740 h 7642437"/>
              <a:gd name="connsiteX6" fmla="*/ 6134837 w 12688367"/>
              <a:gd name="connsiteY6" fmla="*/ 7642437 h 7642437"/>
              <a:gd name="connsiteX7" fmla="*/ 230828 w 12688367"/>
              <a:gd name="connsiteY7" fmla="*/ 5422261 h 7642437"/>
              <a:gd name="connsiteX8" fmla="*/ 0 w 12688367"/>
              <a:gd name="connsiteY8" fmla="*/ 5211835 h 7642437"/>
              <a:gd name="connsiteX9" fmla="*/ 0 w 12688367"/>
              <a:gd name="connsiteY9" fmla="*/ 1121057 h 7642437"/>
              <a:gd name="connsiteX10" fmla="*/ 58669 w 12688367"/>
              <a:gd name="connsiteY10" fmla="*/ 1121057 h 764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88367" h="7642437">
                <a:moveTo>
                  <a:pt x="58669" y="0"/>
                </a:moveTo>
                <a:lnTo>
                  <a:pt x="12642555" y="0"/>
                </a:lnTo>
                <a:lnTo>
                  <a:pt x="12642555" y="1121057"/>
                </a:lnTo>
                <a:lnTo>
                  <a:pt x="12688367" y="1121057"/>
                </a:lnTo>
                <a:lnTo>
                  <a:pt x="12688367" y="4790030"/>
                </a:lnTo>
                <a:lnTo>
                  <a:pt x="12545868" y="4941740"/>
                </a:lnTo>
                <a:cubicBezTo>
                  <a:pt x="10918869" y="6608002"/>
                  <a:pt x="8647656" y="7642437"/>
                  <a:pt x="6134837" y="7642437"/>
                </a:cubicBezTo>
                <a:cubicBezTo>
                  <a:pt x="3873300" y="7642437"/>
                  <a:pt x="1807463" y="6804544"/>
                  <a:pt x="230828" y="5422261"/>
                </a:cubicBezTo>
                <a:lnTo>
                  <a:pt x="0" y="5211835"/>
                </a:lnTo>
                <a:lnTo>
                  <a:pt x="0" y="1121057"/>
                </a:lnTo>
                <a:lnTo>
                  <a:pt x="58669" y="1121057"/>
                </a:lnTo>
                <a:close/>
              </a:path>
            </a:pathLst>
          </a:custGeom>
          <a:solidFill>
            <a:srgbClr val="E31D19">
              <a:alpha val="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任意多边形: 形状 16">
            <a:extLst>
              <a:ext uri="{FF2B5EF4-FFF2-40B4-BE49-F238E27FC236}">
                <a16:creationId xmlns:a16="http://schemas.microsoft.com/office/drawing/2014/main" id="{8B02A315-2168-4551-BCB2-1A2E2201F982}"/>
              </a:ext>
            </a:extLst>
          </p:cNvPr>
          <p:cNvSpPr/>
          <p:nvPr/>
        </p:nvSpPr>
        <p:spPr>
          <a:xfrm>
            <a:off x="9021433" y="-216040"/>
            <a:ext cx="2663888" cy="3141126"/>
          </a:xfrm>
          <a:custGeom>
            <a:avLst/>
            <a:gdLst>
              <a:gd name="connsiteX0" fmla="*/ 301059 w 2663888"/>
              <a:gd name="connsiteY0" fmla="*/ 0 h 3141126"/>
              <a:gd name="connsiteX1" fmla="*/ 2663888 w 2663888"/>
              <a:gd name="connsiteY1" fmla="*/ 3053663 h 3141126"/>
              <a:gd name="connsiteX2" fmla="*/ 2487298 w 2663888"/>
              <a:gd name="connsiteY2" fmla="*/ 3099069 h 3141126"/>
              <a:gd name="connsiteX3" fmla="*/ 2070100 w 2663888"/>
              <a:gd name="connsiteY3" fmla="*/ 3141126 h 3141126"/>
              <a:gd name="connsiteX4" fmla="*/ 0 w 2663888"/>
              <a:gd name="connsiteY4" fmla="*/ 1071026 h 3141126"/>
              <a:gd name="connsiteX5" fmla="*/ 249850 w 2663888"/>
              <a:gd name="connsiteY5" fmla="*/ 84293 h 314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88" h="3141126">
                <a:moveTo>
                  <a:pt x="301059" y="0"/>
                </a:moveTo>
                <a:lnTo>
                  <a:pt x="2663888" y="3053663"/>
                </a:lnTo>
                <a:lnTo>
                  <a:pt x="2487298" y="3099069"/>
                </a:lnTo>
                <a:cubicBezTo>
                  <a:pt x="2352539" y="3126645"/>
                  <a:pt x="2213011" y="3141126"/>
                  <a:pt x="2070100" y="3141126"/>
                </a:cubicBezTo>
                <a:cubicBezTo>
                  <a:pt x="926815" y="3141126"/>
                  <a:pt x="0" y="2214311"/>
                  <a:pt x="0" y="1071026"/>
                </a:cubicBezTo>
                <a:cubicBezTo>
                  <a:pt x="0" y="713749"/>
                  <a:pt x="90509" y="377613"/>
                  <a:pt x="249850" y="84293"/>
                </a:cubicBezTo>
                <a:close/>
              </a:path>
            </a:pathLst>
          </a:custGeom>
          <a:gradFill>
            <a:gsLst>
              <a:gs pos="53000">
                <a:srgbClr val="F6BCB4">
                  <a:alpha val="0"/>
                </a:srgbClr>
              </a:gs>
              <a:gs pos="100000">
                <a:srgbClr val="FDE8E8">
                  <a:alpha val="83000"/>
                </a:srgbClr>
              </a:gs>
            </a:gsLst>
            <a:lin ang="8400000" scaled="0"/>
          </a:gradFill>
          <a:ln>
            <a:gradFill>
              <a:gsLst>
                <a:gs pos="55000">
                  <a:srgbClr val="E0E0E0">
                    <a:alpha val="0"/>
                  </a:srgbClr>
                </a:gs>
                <a:gs pos="100000">
                  <a:srgbClr val="E0E0E0"/>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任意多边形: 形状 17">
            <a:extLst>
              <a:ext uri="{FF2B5EF4-FFF2-40B4-BE49-F238E27FC236}">
                <a16:creationId xmlns:a16="http://schemas.microsoft.com/office/drawing/2014/main" id="{A90D4B5C-2678-94F1-E66B-00D49CF1DEBB}"/>
              </a:ext>
            </a:extLst>
          </p:cNvPr>
          <p:cNvSpPr/>
          <p:nvPr/>
        </p:nvSpPr>
        <p:spPr>
          <a:xfrm flipH="1">
            <a:off x="519540" y="-216040"/>
            <a:ext cx="2663888" cy="3141126"/>
          </a:xfrm>
          <a:custGeom>
            <a:avLst/>
            <a:gdLst>
              <a:gd name="connsiteX0" fmla="*/ 301059 w 2663888"/>
              <a:gd name="connsiteY0" fmla="*/ 0 h 3141126"/>
              <a:gd name="connsiteX1" fmla="*/ 2663888 w 2663888"/>
              <a:gd name="connsiteY1" fmla="*/ 3053663 h 3141126"/>
              <a:gd name="connsiteX2" fmla="*/ 2487298 w 2663888"/>
              <a:gd name="connsiteY2" fmla="*/ 3099069 h 3141126"/>
              <a:gd name="connsiteX3" fmla="*/ 2070100 w 2663888"/>
              <a:gd name="connsiteY3" fmla="*/ 3141126 h 3141126"/>
              <a:gd name="connsiteX4" fmla="*/ 0 w 2663888"/>
              <a:gd name="connsiteY4" fmla="*/ 1071026 h 3141126"/>
              <a:gd name="connsiteX5" fmla="*/ 249850 w 2663888"/>
              <a:gd name="connsiteY5" fmla="*/ 84293 h 314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88" h="3141126">
                <a:moveTo>
                  <a:pt x="301059" y="0"/>
                </a:moveTo>
                <a:lnTo>
                  <a:pt x="2663888" y="3053663"/>
                </a:lnTo>
                <a:lnTo>
                  <a:pt x="2487298" y="3099069"/>
                </a:lnTo>
                <a:cubicBezTo>
                  <a:pt x="2352539" y="3126645"/>
                  <a:pt x="2213011" y="3141126"/>
                  <a:pt x="2070100" y="3141126"/>
                </a:cubicBezTo>
                <a:cubicBezTo>
                  <a:pt x="926815" y="3141126"/>
                  <a:pt x="0" y="2214311"/>
                  <a:pt x="0" y="1071026"/>
                </a:cubicBezTo>
                <a:cubicBezTo>
                  <a:pt x="0" y="713749"/>
                  <a:pt x="90509" y="377613"/>
                  <a:pt x="249850" y="84293"/>
                </a:cubicBezTo>
                <a:close/>
              </a:path>
            </a:pathLst>
          </a:custGeom>
          <a:gradFill>
            <a:gsLst>
              <a:gs pos="53000">
                <a:srgbClr val="F6BCB4">
                  <a:alpha val="0"/>
                </a:srgbClr>
              </a:gs>
              <a:gs pos="100000">
                <a:srgbClr val="FDE8E8">
                  <a:alpha val="83000"/>
                </a:srgbClr>
              </a:gs>
            </a:gsLst>
            <a:lin ang="8400000" scaled="0"/>
          </a:gradFill>
          <a:ln>
            <a:gradFill>
              <a:gsLst>
                <a:gs pos="55000">
                  <a:srgbClr val="E0E0E0">
                    <a:alpha val="0"/>
                  </a:srgbClr>
                </a:gs>
                <a:gs pos="100000">
                  <a:srgbClr val="E0E0E0"/>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矩形 1">
            <a:extLst>
              <a:ext uri="{FF2B5EF4-FFF2-40B4-BE49-F238E27FC236}">
                <a16:creationId xmlns:a16="http://schemas.microsoft.com/office/drawing/2014/main" id="{5BECB7D9-6EB1-C0FA-3F00-B688A4282D9D}"/>
              </a:ext>
            </a:extLst>
          </p:cNvPr>
          <p:cNvSpPr/>
          <p:nvPr/>
        </p:nvSpPr>
        <p:spPr>
          <a:xfrm>
            <a:off x="0" y="0"/>
            <a:ext cx="348901" cy="336620"/>
          </a:xfrm>
          <a:prstGeom prst="rect">
            <a:avLst/>
          </a:prstGeom>
          <a:gradFill>
            <a:gsLst>
              <a:gs pos="0">
                <a:srgbClr val="F6BCB4"/>
              </a:gs>
              <a:gs pos="100000">
                <a:srgbClr val="E31D1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21ADC094-5275-3E85-7FCE-16B22D9FA418}"/>
              </a:ext>
            </a:extLst>
          </p:cNvPr>
          <p:cNvSpPr/>
          <p:nvPr/>
        </p:nvSpPr>
        <p:spPr>
          <a:xfrm>
            <a:off x="0" y="336620"/>
            <a:ext cx="348901" cy="4516734"/>
          </a:xfrm>
          <a:prstGeom prst="rect">
            <a:avLst/>
          </a:prstGeom>
          <a:gradFill>
            <a:gsLst>
              <a:gs pos="0">
                <a:srgbClr val="F6BCB4">
                  <a:alpha val="49000"/>
                </a:srgbClr>
              </a:gs>
              <a:gs pos="100000">
                <a:srgbClr val="F6BCB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a:extLst>
              <a:ext uri="{FF2B5EF4-FFF2-40B4-BE49-F238E27FC236}">
                <a16:creationId xmlns:a16="http://schemas.microsoft.com/office/drawing/2014/main" id="{E8F30A94-6E28-65CD-F29C-71FA6E430461}"/>
              </a:ext>
            </a:extLst>
          </p:cNvPr>
          <p:cNvGrpSpPr/>
          <p:nvPr/>
        </p:nvGrpSpPr>
        <p:grpSpPr>
          <a:xfrm>
            <a:off x="11843099" y="0"/>
            <a:ext cx="348901" cy="4853354"/>
            <a:chOff x="11843099" y="0"/>
            <a:chExt cx="348901" cy="4853354"/>
          </a:xfrm>
        </p:grpSpPr>
        <p:sp>
          <p:nvSpPr>
            <p:cNvPr id="5" name="矩形 4">
              <a:extLst>
                <a:ext uri="{FF2B5EF4-FFF2-40B4-BE49-F238E27FC236}">
                  <a16:creationId xmlns:a16="http://schemas.microsoft.com/office/drawing/2014/main" id="{12C346E8-9BED-7918-7D26-AE215231078A}"/>
                </a:ext>
              </a:extLst>
            </p:cNvPr>
            <p:cNvSpPr/>
            <p:nvPr/>
          </p:nvSpPr>
          <p:spPr>
            <a:xfrm>
              <a:off x="11843099" y="0"/>
              <a:ext cx="348901" cy="336620"/>
            </a:xfrm>
            <a:prstGeom prst="rect">
              <a:avLst/>
            </a:prstGeom>
            <a:gradFill>
              <a:gsLst>
                <a:gs pos="0">
                  <a:srgbClr val="F6BCB4"/>
                </a:gs>
                <a:gs pos="100000">
                  <a:srgbClr val="E31D1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475EB323-AE4F-F3AE-7273-2993C96E9105}"/>
                </a:ext>
              </a:extLst>
            </p:cNvPr>
            <p:cNvSpPr/>
            <p:nvPr/>
          </p:nvSpPr>
          <p:spPr>
            <a:xfrm>
              <a:off x="11843099" y="336620"/>
              <a:ext cx="348901" cy="4516734"/>
            </a:xfrm>
            <a:prstGeom prst="rect">
              <a:avLst/>
            </a:prstGeom>
            <a:gradFill>
              <a:gsLst>
                <a:gs pos="0">
                  <a:srgbClr val="F6BCB4">
                    <a:alpha val="49000"/>
                  </a:srgbClr>
                </a:gs>
                <a:gs pos="100000">
                  <a:srgbClr val="F6BCB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a:extLst>
              <a:ext uri="{FF2B5EF4-FFF2-40B4-BE49-F238E27FC236}">
                <a16:creationId xmlns:a16="http://schemas.microsoft.com/office/drawing/2014/main" id="{8AB63440-FF9B-7E8B-5138-8D8C14A06DE6}"/>
              </a:ext>
            </a:extLst>
          </p:cNvPr>
          <p:cNvGrpSpPr/>
          <p:nvPr/>
        </p:nvGrpSpPr>
        <p:grpSpPr>
          <a:xfrm rot="5400000">
            <a:off x="7779994" y="-380782"/>
            <a:ext cx="203451" cy="3155514"/>
            <a:chOff x="11843099" y="0"/>
            <a:chExt cx="348902" cy="5411452"/>
          </a:xfrm>
        </p:grpSpPr>
        <p:sp>
          <p:nvSpPr>
            <p:cNvPr id="9" name="矩形 8">
              <a:extLst>
                <a:ext uri="{FF2B5EF4-FFF2-40B4-BE49-F238E27FC236}">
                  <a16:creationId xmlns:a16="http://schemas.microsoft.com/office/drawing/2014/main" id="{3940CA0D-78D3-9B40-41C9-F5EAEB379A0B}"/>
                </a:ext>
              </a:extLst>
            </p:cNvPr>
            <p:cNvSpPr/>
            <p:nvPr/>
          </p:nvSpPr>
          <p:spPr>
            <a:xfrm>
              <a:off x="11843099" y="0"/>
              <a:ext cx="348901" cy="336620"/>
            </a:xfrm>
            <a:prstGeom prst="rect">
              <a:avLst/>
            </a:prstGeom>
            <a:gradFill>
              <a:gsLst>
                <a:gs pos="0">
                  <a:srgbClr val="F6BCB4"/>
                </a:gs>
                <a:gs pos="100000">
                  <a:srgbClr val="E31D1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EE0C30C1-FB41-3A73-2DD3-01BC12B75FEC}"/>
                </a:ext>
              </a:extLst>
            </p:cNvPr>
            <p:cNvSpPr/>
            <p:nvPr/>
          </p:nvSpPr>
          <p:spPr>
            <a:xfrm>
              <a:off x="11843100" y="336621"/>
              <a:ext cx="348901" cy="5074831"/>
            </a:xfrm>
            <a:prstGeom prst="rect">
              <a:avLst/>
            </a:prstGeom>
            <a:gradFill>
              <a:gsLst>
                <a:gs pos="0">
                  <a:srgbClr val="F6BCB4">
                    <a:alpha val="49000"/>
                  </a:srgbClr>
                </a:gs>
                <a:gs pos="100000">
                  <a:srgbClr val="F6BCB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矩形 10">
            <a:extLst>
              <a:ext uri="{FF2B5EF4-FFF2-40B4-BE49-F238E27FC236}">
                <a16:creationId xmlns:a16="http://schemas.microsoft.com/office/drawing/2014/main" id="{AC4F6307-170D-7BE8-8B46-B02DF1C969AD}"/>
              </a:ext>
            </a:extLst>
          </p:cNvPr>
          <p:cNvSpPr/>
          <p:nvPr/>
        </p:nvSpPr>
        <p:spPr>
          <a:xfrm>
            <a:off x="5880223" y="988793"/>
            <a:ext cx="431554" cy="416364"/>
          </a:xfrm>
          <a:prstGeom prst="rect">
            <a:avLst/>
          </a:prstGeom>
          <a:gradFill>
            <a:gsLst>
              <a:gs pos="100000">
                <a:srgbClr val="F6BCB4">
                  <a:alpha val="0"/>
                </a:srgbClr>
              </a:gs>
              <a:gs pos="0">
                <a:srgbClr val="E31D1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024B6357-68ED-0134-3623-B6CE39252377}"/>
              </a:ext>
            </a:extLst>
          </p:cNvPr>
          <p:cNvGrpSpPr/>
          <p:nvPr/>
        </p:nvGrpSpPr>
        <p:grpSpPr>
          <a:xfrm rot="16200000" flipH="1">
            <a:off x="4208556" y="-380782"/>
            <a:ext cx="203451" cy="3155514"/>
            <a:chOff x="11843099" y="0"/>
            <a:chExt cx="348902" cy="5411452"/>
          </a:xfrm>
        </p:grpSpPr>
        <p:sp>
          <p:nvSpPr>
            <p:cNvPr id="13" name="矩形 12">
              <a:extLst>
                <a:ext uri="{FF2B5EF4-FFF2-40B4-BE49-F238E27FC236}">
                  <a16:creationId xmlns:a16="http://schemas.microsoft.com/office/drawing/2014/main" id="{1D170FB8-A8D3-562C-F2FA-E17923E20911}"/>
                </a:ext>
              </a:extLst>
            </p:cNvPr>
            <p:cNvSpPr/>
            <p:nvPr/>
          </p:nvSpPr>
          <p:spPr>
            <a:xfrm>
              <a:off x="11843099" y="0"/>
              <a:ext cx="348901" cy="336620"/>
            </a:xfrm>
            <a:prstGeom prst="rect">
              <a:avLst/>
            </a:prstGeom>
            <a:gradFill>
              <a:gsLst>
                <a:gs pos="0">
                  <a:srgbClr val="F6BCB4"/>
                </a:gs>
                <a:gs pos="100000">
                  <a:srgbClr val="E31D1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8CFA98CC-A504-01CF-D35D-F355E6D78795}"/>
                </a:ext>
              </a:extLst>
            </p:cNvPr>
            <p:cNvSpPr/>
            <p:nvPr/>
          </p:nvSpPr>
          <p:spPr>
            <a:xfrm>
              <a:off x="11843100" y="336621"/>
              <a:ext cx="348901" cy="5074831"/>
            </a:xfrm>
            <a:prstGeom prst="rect">
              <a:avLst/>
            </a:prstGeom>
            <a:gradFill>
              <a:gsLst>
                <a:gs pos="0">
                  <a:srgbClr val="F6BCB4">
                    <a:alpha val="49000"/>
                  </a:srgbClr>
                </a:gs>
                <a:gs pos="100000">
                  <a:srgbClr val="F6BCB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文本框 18">
            <a:extLst>
              <a:ext uri="{FF2B5EF4-FFF2-40B4-BE49-F238E27FC236}">
                <a16:creationId xmlns:a16="http://schemas.microsoft.com/office/drawing/2014/main" id="{E564E428-F090-19F6-7BAC-9AEF21DB7124}"/>
              </a:ext>
            </a:extLst>
          </p:cNvPr>
          <p:cNvSpPr txBox="1"/>
          <p:nvPr/>
        </p:nvSpPr>
        <p:spPr>
          <a:xfrm>
            <a:off x="617974" y="356818"/>
            <a:ext cx="3560511" cy="1077218"/>
          </a:xfrm>
          <a:prstGeom prst="rect">
            <a:avLst/>
          </a:prstGeom>
          <a:noFill/>
        </p:spPr>
        <p:txBody>
          <a:bodyPr wrap="square" rtlCol="0">
            <a:spAutoFit/>
          </a:bodyPr>
          <a:lstStyle/>
          <a:p>
            <a:r>
              <a:rPr lang="zh-CN" altLang="en-US" sz="3200" dirty="0">
                <a:latin typeface="OPPOSans M" panose="00020600040101010101" pitchFamily="18" charset="-122"/>
                <a:ea typeface="OPPOSans M" panose="00020600040101010101" pitchFamily="18" charset="-122"/>
                <a:cs typeface="OPPOSans M" panose="00020600040101010101" pitchFamily="18" charset="-122"/>
              </a:rPr>
              <a:t>常规</a:t>
            </a:r>
            <a:endParaRPr lang="en-US" altLang="zh-CN" sz="3200" dirty="0">
              <a:latin typeface="OPPOSans M" panose="00020600040101010101" pitchFamily="18" charset="-122"/>
              <a:ea typeface="OPPOSans M" panose="00020600040101010101" pitchFamily="18" charset="-122"/>
              <a:cs typeface="OPPOSans M" panose="00020600040101010101" pitchFamily="18" charset="-122"/>
            </a:endParaRPr>
          </a:p>
          <a:p>
            <a:r>
              <a:rPr lang="zh-CN" altLang="en-US" sz="3200" dirty="0">
                <a:latin typeface="OPPOSans M" panose="00020600040101010101" pitchFamily="18" charset="-122"/>
                <a:ea typeface="OPPOSans M" panose="00020600040101010101" pitchFamily="18" charset="-122"/>
                <a:cs typeface="OPPOSans M" panose="00020600040101010101" pitchFamily="18" charset="-122"/>
              </a:rPr>
              <a:t>设计资源</a:t>
            </a:r>
            <a:endParaRPr lang="en-US" sz="3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0" name="文本框 19">
            <a:extLst>
              <a:ext uri="{FF2B5EF4-FFF2-40B4-BE49-F238E27FC236}">
                <a16:creationId xmlns:a16="http://schemas.microsoft.com/office/drawing/2014/main" id="{FE3DA1B0-A788-654A-4246-F86E5D897B02}"/>
              </a:ext>
            </a:extLst>
          </p:cNvPr>
          <p:cNvSpPr txBox="1"/>
          <p:nvPr/>
        </p:nvSpPr>
        <p:spPr>
          <a:xfrm>
            <a:off x="8027974" y="356818"/>
            <a:ext cx="3560511" cy="1077218"/>
          </a:xfrm>
          <a:prstGeom prst="rect">
            <a:avLst/>
          </a:prstGeom>
          <a:noFill/>
        </p:spPr>
        <p:txBody>
          <a:bodyPr wrap="square" rtlCol="0">
            <a:spAutoFit/>
          </a:bodyPr>
          <a:lstStyle/>
          <a:p>
            <a:pPr algn="r"/>
            <a:r>
              <a:rPr lang="zh-CN" altLang="en-US" sz="3200" dirty="0">
                <a:latin typeface="OPPOSans M" panose="00020600040101010101" pitchFamily="18" charset="-122"/>
                <a:ea typeface="OPPOSans M" panose="00020600040101010101" pitchFamily="18" charset="-122"/>
                <a:cs typeface="OPPOSans M" panose="00020600040101010101" pitchFamily="18" charset="-122"/>
              </a:rPr>
              <a:t>辅助</a:t>
            </a:r>
            <a:endParaRPr lang="en-US" altLang="zh-CN" sz="3200" dirty="0">
              <a:latin typeface="OPPOSans M" panose="00020600040101010101" pitchFamily="18" charset="-122"/>
              <a:ea typeface="OPPOSans M" panose="00020600040101010101" pitchFamily="18" charset="-122"/>
              <a:cs typeface="OPPOSans M" panose="00020600040101010101" pitchFamily="18" charset="-122"/>
            </a:endParaRPr>
          </a:p>
          <a:p>
            <a:pPr algn="r"/>
            <a:r>
              <a:rPr lang="zh-CN" altLang="en-US" sz="3200" dirty="0">
                <a:latin typeface="OPPOSans M" panose="00020600040101010101" pitchFamily="18" charset="-122"/>
                <a:ea typeface="OPPOSans M" panose="00020600040101010101" pitchFamily="18" charset="-122"/>
                <a:cs typeface="OPPOSans M" panose="00020600040101010101" pitchFamily="18" charset="-122"/>
              </a:rPr>
              <a:t>设计工具</a:t>
            </a:r>
            <a:endParaRPr lang="en-US" sz="3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文本框 20">
            <a:extLst>
              <a:ext uri="{FF2B5EF4-FFF2-40B4-BE49-F238E27FC236}">
                <a16:creationId xmlns:a16="http://schemas.microsoft.com/office/drawing/2014/main" id="{CE74B23F-09B2-C3EF-3FF6-D19BA94C81E3}"/>
              </a:ext>
            </a:extLst>
          </p:cNvPr>
          <p:cNvSpPr txBox="1"/>
          <p:nvPr/>
        </p:nvSpPr>
        <p:spPr>
          <a:xfrm>
            <a:off x="9645650" y="1513911"/>
            <a:ext cx="1942835" cy="523220"/>
          </a:xfrm>
          <a:prstGeom prst="rect">
            <a:avLst/>
          </a:prstGeom>
          <a:noFill/>
        </p:spPr>
        <p:txBody>
          <a:bodyPr wrap="square" rtlCol="0">
            <a:spAutoFit/>
          </a:bodyPr>
          <a:lstStyle/>
          <a:p>
            <a:pPr algn="r"/>
            <a:r>
              <a:rPr lang="en-US" altLang="zh-CN" sz="1400" dirty="0">
                <a:latin typeface="OPPOSans M" panose="00020600040101010101" pitchFamily="18" charset="-122"/>
                <a:ea typeface="OPPOSans M" panose="00020600040101010101" pitchFamily="18" charset="-122"/>
                <a:cs typeface="OPPOSans M" panose="00020600040101010101" pitchFamily="18" charset="-122"/>
              </a:rPr>
              <a:t>Auxiliary</a:t>
            </a:r>
          </a:p>
          <a:p>
            <a:pPr algn="r"/>
            <a:r>
              <a:rPr lang="en-US" altLang="zh-CN" sz="1400" dirty="0">
                <a:latin typeface="OPPOSans M" panose="00020600040101010101" pitchFamily="18" charset="-122"/>
                <a:ea typeface="OPPOSans M" panose="00020600040101010101" pitchFamily="18" charset="-122"/>
                <a:cs typeface="OPPOSans M" panose="00020600040101010101" pitchFamily="18" charset="-122"/>
              </a:rPr>
              <a:t>Design tools</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C4FEF73F-1021-A480-2665-940EEA5D3AC2}"/>
              </a:ext>
            </a:extLst>
          </p:cNvPr>
          <p:cNvSpPr txBox="1"/>
          <p:nvPr/>
        </p:nvSpPr>
        <p:spPr>
          <a:xfrm>
            <a:off x="617974" y="1513911"/>
            <a:ext cx="1942835" cy="523220"/>
          </a:xfrm>
          <a:prstGeom prst="rect">
            <a:avLst/>
          </a:prstGeom>
          <a:noFill/>
        </p:spPr>
        <p:txBody>
          <a:bodyPr wrap="square" rtlCol="0">
            <a:spAutoFit/>
          </a:bodyPr>
          <a:lstStyle/>
          <a:p>
            <a:r>
              <a:rPr lang="en-US" altLang="zh-CN" sz="1400" dirty="0">
                <a:latin typeface="OPPOSans M" panose="00020600040101010101" pitchFamily="18" charset="-122"/>
                <a:ea typeface="OPPOSans M" panose="00020600040101010101" pitchFamily="18" charset="-122"/>
                <a:cs typeface="OPPOSans M" panose="00020600040101010101" pitchFamily="18" charset="-122"/>
              </a:rPr>
              <a:t>Conventional</a:t>
            </a:r>
          </a:p>
          <a:p>
            <a:r>
              <a:rPr lang="en-US" altLang="zh-CN" sz="1400" dirty="0">
                <a:latin typeface="OPPOSans M" panose="00020600040101010101" pitchFamily="18" charset="-122"/>
                <a:ea typeface="OPPOSans M" panose="00020600040101010101" pitchFamily="18" charset="-122"/>
                <a:cs typeface="OPPOSans M" panose="00020600040101010101" pitchFamily="18" charset="-122"/>
              </a:rPr>
              <a:t>Design resources</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任意多边形: 形状 24">
            <a:extLst>
              <a:ext uri="{FF2B5EF4-FFF2-40B4-BE49-F238E27FC236}">
                <a16:creationId xmlns:a16="http://schemas.microsoft.com/office/drawing/2014/main" id="{094CAEA9-993D-F8A7-0D4B-842556FAF13C}"/>
              </a:ext>
            </a:extLst>
          </p:cNvPr>
          <p:cNvSpPr/>
          <p:nvPr/>
        </p:nvSpPr>
        <p:spPr>
          <a:xfrm>
            <a:off x="2443797" y="4477992"/>
            <a:ext cx="7304406" cy="2365829"/>
          </a:xfrm>
          <a:custGeom>
            <a:avLst/>
            <a:gdLst>
              <a:gd name="connsiteX0" fmla="*/ 3652203 w 7304406"/>
              <a:gd name="connsiteY0" fmla="*/ 0 h 2365829"/>
              <a:gd name="connsiteX1" fmla="*/ 7174650 w 7304406"/>
              <a:gd name="connsiteY1" fmla="*/ 2096473 h 2365829"/>
              <a:gd name="connsiteX2" fmla="*/ 7304406 w 7304406"/>
              <a:gd name="connsiteY2" fmla="*/ 2365829 h 2365829"/>
              <a:gd name="connsiteX3" fmla="*/ 0 w 7304406"/>
              <a:gd name="connsiteY3" fmla="*/ 2365829 h 2365829"/>
              <a:gd name="connsiteX4" fmla="*/ 129756 w 7304406"/>
              <a:gd name="connsiteY4" fmla="*/ 2096473 h 2365829"/>
              <a:gd name="connsiteX5" fmla="*/ 3652203 w 7304406"/>
              <a:gd name="connsiteY5" fmla="*/ 0 h 236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4406" h="2365829">
                <a:moveTo>
                  <a:pt x="3652203" y="0"/>
                </a:moveTo>
                <a:cubicBezTo>
                  <a:pt x="5173243" y="0"/>
                  <a:pt x="6496287" y="847720"/>
                  <a:pt x="7174650" y="2096473"/>
                </a:cubicBezTo>
                <a:lnTo>
                  <a:pt x="7304406" y="2365829"/>
                </a:lnTo>
                <a:lnTo>
                  <a:pt x="0" y="2365829"/>
                </a:lnTo>
                <a:lnTo>
                  <a:pt x="129756" y="2096473"/>
                </a:lnTo>
                <a:cubicBezTo>
                  <a:pt x="808120" y="847720"/>
                  <a:pt x="2131164" y="0"/>
                  <a:pt x="3652203" y="0"/>
                </a:cubicBezTo>
                <a:close/>
              </a:path>
            </a:pathLst>
          </a:cu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任意多边形: 形状 25">
            <a:extLst>
              <a:ext uri="{FF2B5EF4-FFF2-40B4-BE49-F238E27FC236}">
                <a16:creationId xmlns:a16="http://schemas.microsoft.com/office/drawing/2014/main" id="{F9B9D667-9725-5CEC-5A66-3416E0A0E371}"/>
              </a:ext>
            </a:extLst>
          </p:cNvPr>
          <p:cNvSpPr/>
          <p:nvPr/>
        </p:nvSpPr>
        <p:spPr>
          <a:xfrm>
            <a:off x="1866900" y="4119977"/>
            <a:ext cx="8458200" cy="2999592"/>
          </a:xfrm>
          <a:custGeom>
            <a:avLst/>
            <a:gdLst>
              <a:gd name="connsiteX0" fmla="*/ 3652203 w 7304406"/>
              <a:gd name="connsiteY0" fmla="*/ 0 h 2365829"/>
              <a:gd name="connsiteX1" fmla="*/ 7174650 w 7304406"/>
              <a:gd name="connsiteY1" fmla="*/ 2096473 h 2365829"/>
              <a:gd name="connsiteX2" fmla="*/ 7304406 w 7304406"/>
              <a:gd name="connsiteY2" fmla="*/ 2365829 h 2365829"/>
              <a:gd name="connsiteX3" fmla="*/ 0 w 7304406"/>
              <a:gd name="connsiteY3" fmla="*/ 2365829 h 2365829"/>
              <a:gd name="connsiteX4" fmla="*/ 129756 w 7304406"/>
              <a:gd name="connsiteY4" fmla="*/ 2096473 h 2365829"/>
              <a:gd name="connsiteX5" fmla="*/ 3652203 w 7304406"/>
              <a:gd name="connsiteY5" fmla="*/ 0 h 236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4406" h="2365829">
                <a:moveTo>
                  <a:pt x="3652203" y="0"/>
                </a:moveTo>
                <a:cubicBezTo>
                  <a:pt x="5173243" y="0"/>
                  <a:pt x="6496287" y="847720"/>
                  <a:pt x="7174650" y="2096473"/>
                </a:cubicBezTo>
                <a:lnTo>
                  <a:pt x="7304406" y="2365829"/>
                </a:lnTo>
                <a:lnTo>
                  <a:pt x="0" y="2365829"/>
                </a:lnTo>
                <a:lnTo>
                  <a:pt x="129756" y="2096473"/>
                </a:lnTo>
                <a:cubicBezTo>
                  <a:pt x="808120" y="847720"/>
                  <a:pt x="2131164" y="0"/>
                  <a:pt x="3652203" y="0"/>
                </a:cubicBezTo>
                <a:close/>
              </a:path>
            </a:pathLst>
          </a:custGeom>
          <a:noFill/>
          <a:ln>
            <a:gradFill>
              <a:gsLst>
                <a:gs pos="0">
                  <a:srgbClr val="E31D19"/>
                </a:gs>
                <a:gs pos="50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任意多边形: 形状 26">
            <a:extLst>
              <a:ext uri="{FF2B5EF4-FFF2-40B4-BE49-F238E27FC236}">
                <a16:creationId xmlns:a16="http://schemas.microsoft.com/office/drawing/2014/main" id="{923BE686-6948-7DB0-0777-E702E600051E}"/>
              </a:ext>
            </a:extLst>
          </p:cNvPr>
          <p:cNvSpPr/>
          <p:nvPr/>
        </p:nvSpPr>
        <p:spPr>
          <a:xfrm>
            <a:off x="-116114" y="2790825"/>
            <a:ext cx="12424228" cy="4805606"/>
          </a:xfrm>
          <a:custGeom>
            <a:avLst/>
            <a:gdLst>
              <a:gd name="connsiteX0" fmla="*/ 3652203 w 7304406"/>
              <a:gd name="connsiteY0" fmla="*/ 0 h 2365829"/>
              <a:gd name="connsiteX1" fmla="*/ 7174650 w 7304406"/>
              <a:gd name="connsiteY1" fmla="*/ 2096473 h 2365829"/>
              <a:gd name="connsiteX2" fmla="*/ 7304406 w 7304406"/>
              <a:gd name="connsiteY2" fmla="*/ 2365829 h 2365829"/>
              <a:gd name="connsiteX3" fmla="*/ 0 w 7304406"/>
              <a:gd name="connsiteY3" fmla="*/ 2365829 h 2365829"/>
              <a:gd name="connsiteX4" fmla="*/ 129756 w 7304406"/>
              <a:gd name="connsiteY4" fmla="*/ 2096473 h 2365829"/>
              <a:gd name="connsiteX5" fmla="*/ 3652203 w 7304406"/>
              <a:gd name="connsiteY5" fmla="*/ 0 h 236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4406" h="2365829">
                <a:moveTo>
                  <a:pt x="3652203" y="0"/>
                </a:moveTo>
                <a:cubicBezTo>
                  <a:pt x="5173243" y="0"/>
                  <a:pt x="6496287" y="847720"/>
                  <a:pt x="7174650" y="2096473"/>
                </a:cubicBezTo>
                <a:lnTo>
                  <a:pt x="7304406" y="2365829"/>
                </a:lnTo>
                <a:lnTo>
                  <a:pt x="0" y="2365829"/>
                </a:lnTo>
                <a:lnTo>
                  <a:pt x="129756" y="2096473"/>
                </a:lnTo>
                <a:cubicBezTo>
                  <a:pt x="808120" y="847720"/>
                  <a:pt x="2131164" y="0"/>
                  <a:pt x="3652203" y="0"/>
                </a:cubicBezTo>
                <a:close/>
              </a:path>
            </a:pathLst>
          </a:custGeom>
          <a:noFill/>
          <a:ln>
            <a:solidFill>
              <a:srgbClr val="E31D19">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6" name="图片 35">
            <a:extLst>
              <a:ext uri="{FF2B5EF4-FFF2-40B4-BE49-F238E27FC236}">
                <a16:creationId xmlns:a16="http://schemas.microsoft.com/office/drawing/2014/main" id="{D85D3CD8-9B97-16B1-005A-66F51C2CF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1" y="4314200"/>
            <a:ext cx="1105318" cy="1105318"/>
          </a:xfrm>
          <a:prstGeom prst="rect">
            <a:avLst/>
          </a:prstGeom>
        </p:spPr>
      </p:pic>
      <p:pic>
        <p:nvPicPr>
          <p:cNvPr id="38" name="图片 37">
            <a:extLst>
              <a:ext uri="{FF2B5EF4-FFF2-40B4-BE49-F238E27FC236}">
                <a16:creationId xmlns:a16="http://schemas.microsoft.com/office/drawing/2014/main" id="{9E3F6091-3AA0-C866-148F-96A6DE72E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881" y="3518428"/>
            <a:ext cx="1105318" cy="1105318"/>
          </a:xfrm>
          <a:prstGeom prst="rect">
            <a:avLst/>
          </a:prstGeom>
        </p:spPr>
      </p:pic>
      <p:pic>
        <p:nvPicPr>
          <p:cNvPr id="40" name="图片 39">
            <a:extLst>
              <a:ext uri="{FF2B5EF4-FFF2-40B4-BE49-F238E27FC236}">
                <a16:creationId xmlns:a16="http://schemas.microsoft.com/office/drawing/2014/main" id="{BC165C74-2319-A8BE-6283-84D73D851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218" y="2877286"/>
            <a:ext cx="1105318" cy="1105318"/>
          </a:xfrm>
          <a:prstGeom prst="rect">
            <a:avLst/>
          </a:prstGeom>
        </p:spPr>
      </p:pic>
      <p:pic>
        <p:nvPicPr>
          <p:cNvPr id="42" name="图片 41">
            <a:extLst>
              <a:ext uri="{FF2B5EF4-FFF2-40B4-BE49-F238E27FC236}">
                <a16:creationId xmlns:a16="http://schemas.microsoft.com/office/drawing/2014/main" id="{55C25775-9106-1C11-0D6E-E8A96CEB6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0308" y="2492657"/>
            <a:ext cx="1105318" cy="1105318"/>
          </a:xfrm>
          <a:prstGeom prst="rect">
            <a:avLst/>
          </a:prstGeom>
        </p:spPr>
      </p:pic>
      <p:pic>
        <p:nvPicPr>
          <p:cNvPr id="44" name="图片 43">
            <a:extLst>
              <a:ext uri="{FF2B5EF4-FFF2-40B4-BE49-F238E27FC236}">
                <a16:creationId xmlns:a16="http://schemas.microsoft.com/office/drawing/2014/main" id="{F7D1CB32-68EE-85B9-3CE2-621763FF2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341" y="2253171"/>
            <a:ext cx="1105318" cy="1105318"/>
          </a:xfrm>
          <a:prstGeom prst="rect">
            <a:avLst/>
          </a:prstGeom>
        </p:spPr>
      </p:pic>
      <p:pic>
        <p:nvPicPr>
          <p:cNvPr id="46" name="图片 45">
            <a:extLst>
              <a:ext uri="{FF2B5EF4-FFF2-40B4-BE49-F238E27FC236}">
                <a16:creationId xmlns:a16="http://schemas.microsoft.com/office/drawing/2014/main" id="{1D7251FB-E9D0-3F6A-A976-9C6C5EC08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6374" y="2492657"/>
            <a:ext cx="1105318" cy="1105318"/>
          </a:xfrm>
          <a:prstGeom prst="rect">
            <a:avLst/>
          </a:prstGeom>
        </p:spPr>
      </p:pic>
      <p:pic>
        <p:nvPicPr>
          <p:cNvPr id="48" name="图片 47">
            <a:extLst>
              <a:ext uri="{FF2B5EF4-FFF2-40B4-BE49-F238E27FC236}">
                <a16:creationId xmlns:a16="http://schemas.microsoft.com/office/drawing/2014/main" id="{4FF094F9-08D0-DE16-A03F-FABCC41EA5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4464" y="2877286"/>
            <a:ext cx="1105318" cy="1105318"/>
          </a:xfrm>
          <a:prstGeom prst="rect">
            <a:avLst/>
          </a:prstGeom>
        </p:spPr>
      </p:pic>
      <p:pic>
        <p:nvPicPr>
          <p:cNvPr id="50" name="图片 49">
            <a:extLst>
              <a:ext uri="{FF2B5EF4-FFF2-40B4-BE49-F238E27FC236}">
                <a16:creationId xmlns:a16="http://schemas.microsoft.com/office/drawing/2014/main" id="{47F89F87-DBAE-834E-EF1F-D1DE53076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9782" y="3518428"/>
            <a:ext cx="1105318" cy="1105318"/>
          </a:xfrm>
          <a:prstGeom prst="rect">
            <a:avLst/>
          </a:prstGeom>
        </p:spPr>
      </p:pic>
      <p:pic>
        <p:nvPicPr>
          <p:cNvPr id="52" name="图片 51">
            <a:extLst>
              <a:ext uri="{FF2B5EF4-FFF2-40B4-BE49-F238E27FC236}">
                <a16:creationId xmlns:a16="http://schemas.microsoft.com/office/drawing/2014/main" id="{78CFCFA1-3765-3E42-C93B-3F8D2D9829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07451" y="4314200"/>
            <a:ext cx="1105318" cy="1105318"/>
          </a:xfrm>
          <a:prstGeom prst="rect">
            <a:avLst/>
          </a:prstGeom>
        </p:spPr>
      </p:pic>
      <p:sp>
        <p:nvSpPr>
          <p:cNvPr id="53" name="文本框 52">
            <a:extLst>
              <a:ext uri="{FF2B5EF4-FFF2-40B4-BE49-F238E27FC236}">
                <a16:creationId xmlns:a16="http://schemas.microsoft.com/office/drawing/2014/main" id="{7CF0883B-036B-936B-964A-8575995B31AC}"/>
              </a:ext>
            </a:extLst>
          </p:cNvPr>
          <p:cNvSpPr txBox="1"/>
          <p:nvPr/>
        </p:nvSpPr>
        <p:spPr>
          <a:xfrm>
            <a:off x="455394" y="5353129"/>
            <a:ext cx="1942835" cy="307777"/>
          </a:xfrm>
          <a:prstGeom prst="rect">
            <a:avLst/>
          </a:prstGeom>
          <a:noFill/>
        </p:spPr>
        <p:txBody>
          <a:bodyPr wrap="square" rtlCol="0">
            <a:spAutoFit/>
          </a:bodyPr>
          <a:lstStyle/>
          <a:p>
            <a:pPr algn="ctr"/>
            <a:r>
              <a:rPr lang="en-US" altLang="zh-CN" sz="1400" dirty="0">
                <a:latin typeface="+mn-ea"/>
                <a:cs typeface="OPPOSans M" panose="00020600040101010101" pitchFamily="18" charset="-122"/>
              </a:rPr>
              <a:t>F</a:t>
            </a:r>
            <a:endParaRPr lang="en-US" sz="1400" dirty="0">
              <a:latin typeface="+mn-ea"/>
              <a:cs typeface="OPPOSans M" panose="00020600040101010101" pitchFamily="18" charset="-122"/>
            </a:endParaRPr>
          </a:p>
        </p:txBody>
      </p:sp>
      <p:sp>
        <p:nvSpPr>
          <p:cNvPr id="54" name="文本框 53">
            <a:extLst>
              <a:ext uri="{FF2B5EF4-FFF2-40B4-BE49-F238E27FC236}">
                <a16:creationId xmlns:a16="http://schemas.microsoft.com/office/drawing/2014/main" id="{C69247FC-BC98-D3A6-5412-B9D9997459FE}"/>
              </a:ext>
            </a:extLst>
          </p:cNvPr>
          <p:cNvSpPr txBox="1"/>
          <p:nvPr/>
        </p:nvSpPr>
        <p:spPr>
          <a:xfrm>
            <a:off x="4372850" y="5227919"/>
            <a:ext cx="3560511" cy="584775"/>
          </a:xfrm>
          <a:prstGeom prst="rect">
            <a:avLst/>
          </a:prstGeom>
          <a:noFill/>
        </p:spPr>
        <p:txBody>
          <a:bodyPr wrap="square" rtlCol="0">
            <a:spAutoFit/>
          </a:bodyPr>
          <a:lstStyle/>
          <a:p>
            <a:pPr algn="ctr"/>
            <a:r>
              <a:rPr lang="zh-CN" altLang="en-US" sz="3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设计资源</a:t>
            </a:r>
            <a:endParaRPr lang="en-US" sz="3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5" name="文本框 54">
            <a:extLst>
              <a:ext uri="{FF2B5EF4-FFF2-40B4-BE49-F238E27FC236}">
                <a16:creationId xmlns:a16="http://schemas.microsoft.com/office/drawing/2014/main" id="{66293C85-AF9D-D9AF-89EA-F291B6D875D0}"/>
              </a:ext>
            </a:extLst>
          </p:cNvPr>
          <p:cNvSpPr txBox="1"/>
          <p:nvPr/>
        </p:nvSpPr>
        <p:spPr>
          <a:xfrm>
            <a:off x="3835311" y="5765573"/>
            <a:ext cx="4635590" cy="461665"/>
          </a:xfrm>
          <a:prstGeom prst="rect">
            <a:avLst/>
          </a:prstGeom>
          <a:noFill/>
        </p:spPr>
        <p:txBody>
          <a:bodyPr wrap="square" rtlCol="0">
            <a:spAutoFit/>
          </a:bodyPr>
          <a:lstStyle/>
          <a:p>
            <a:pPr algn="ctr"/>
            <a:r>
              <a:rPr lang="en-US" altLang="zh-CN" sz="2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Design resources</a:t>
            </a:r>
          </a:p>
        </p:txBody>
      </p:sp>
      <p:sp>
        <p:nvSpPr>
          <p:cNvPr id="56" name="文本框 55">
            <a:extLst>
              <a:ext uri="{FF2B5EF4-FFF2-40B4-BE49-F238E27FC236}">
                <a16:creationId xmlns:a16="http://schemas.microsoft.com/office/drawing/2014/main" id="{2B1C44C0-69A7-8840-3C62-2632DCBF6376}"/>
              </a:ext>
            </a:extLst>
          </p:cNvPr>
          <p:cNvSpPr txBox="1"/>
          <p:nvPr/>
        </p:nvSpPr>
        <p:spPr>
          <a:xfrm>
            <a:off x="1387072" y="4559082"/>
            <a:ext cx="1942835" cy="307777"/>
          </a:xfrm>
          <a:prstGeom prst="rect">
            <a:avLst/>
          </a:prstGeom>
          <a:noFill/>
        </p:spPr>
        <p:txBody>
          <a:bodyPr wrap="square" rtlCol="0">
            <a:spAutoFit/>
          </a:bodyPr>
          <a:lstStyle/>
          <a:p>
            <a:pPr algn="ctr"/>
            <a:r>
              <a:rPr lang="en-US" altLang="zh-CN" sz="1400" dirty="0">
                <a:latin typeface="+mn-ea"/>
                <a:cs typeface="OPPOSans M" panose="00020600040101010101" pitchFamily="18" charset="-122"/>
              </a:rPr>
              <a:t>Sketch</a:t>
            </a:r>
            <a:endParaRPr lang="en-US" sz="1400" dirty="0">
              <a:latin typeface="+mn-ea"/>
              <a:cs typeface="OPPOSans M" panose="00020600040101010101" pitchFamily="18" charset="-122"/>
            </a:endParaRPr>
          </a:p>
        </p:txBody>
      </p:sp>
      <p:sp>
        <p:nvSpPr>
          <p:cNvPr id="57" name="文本框 56">
            <a:extLst>
              <a:ext uri="{FF2B5EF4-FFF2-40B4-BE49-F238E27FC236}">
                <a16:creationId xmlns:a16="http://schemas.microsoft.com/office/drawing/2014/main" id="{EB1F1BCA-54B5-4651-9C51-62BA295F653D}"/>
              </a:ext>
            </a:extLst>
          </p:cNvPr>
          <p:cNvSpPr txBox="1"/>
          <p:nvPr/>
        </p:nvSpPr>
        <p:spPr>
          <a:xfrm>
            <a:off x="2438540" y="3887694"/>
            <a:ext cx="1942835" cy="307777"/>
          </a:xfrm>
          <a:prstGeom prst="rect">
            <a:avLst/>
          </a:prstGeom>
          <a:noFill/>
        </p:spPr>
        <p:txBody>
          <a:bodyPr wrap="square" rtlCol="0">
            <a:spAutoFit/>
          </a:bodyPr>
          <a:lstStyle/>
          <a:p>
            <a:pPr algn="ctr"/>
            <a:r>
              <a:rPr lang="en-US" altLang="zh-CN" sz="1400" dirty="0">
                <a:latin typeface="+mn-ea"/>
                <a:cs typeface="OPPOSans M" panose="00020600040101010101" pitchFamily="18" charset="-122"/>
              </a:rPr>
              <a:t>Axure</a:t>
            </a:r>
            <a:endParaRPr lang="en-US" sz="1400" dirty="0">
              <a:latin typeface="+mn-ea"/>
              <a:cs typeface="OPPOSans M" panose="00020600040101010101" pitchFamily="18" charset="-122"/>
            </a:endParaRPr>
          </a:p>
        </p:txBody>
      </p:sp>
      <p:sp>
        <p:nvSpPr>
          <p:cNvPr id="58" name="文本框 57">
            <a:extLst>
              <a:ext uri="{FF2B5EF4-FFF2-40B4-BE49-F238E27FC236}">
                <a16:creationId xmlns:a16="http://schemas.microsoft.com/office/drawing/2014/main" id="{4CF68EB1-C19C-3AAD-4046-817432AEA0CD}"/>
              </a:ext>
            </a:extLst>
          </p:cNvPr>
          <p:cNvSpPr txBox="1"/>
          <p:nvPr/>
        </p:nvSpPr>
        <p:spPr>
          <a:xfrm>
            <a:off x="3690857" y="3556569"/>
            <a:ext cx="1942835" cy="307777"/>
          </a:xfrm>
          <a:prstGeom prst="rect">
            <a:avLst/>
          </a:prstGeom>
          <a:noFill/>
        </p:spPr>
        <p:txBody>
          <a:bodyPr wrap="square" rtlCol="0">
            <a:spAutoFit/>
          </a:bodyPr>
          <a:lstStyle/>
          <a:p>
            <a:pPr algn="ctr"/>
            <a:r>
              <a:rPr lang="en-US" altLang="zh-CN" sz="1400" dirty="0" err="1">
                <a:latin typeface="+mn-ea"/>
                <a:cs typeface="OPPOSans M" panose="00020600040101010101" pitchFamily="18" charset="-122"/>
              </a:rPr>
              <a:t>AdobeXD</a:t>
            </a:r>
            <a:endParaRPr lang="en-US" sz="1400" dirty="0">
              <a:latin typeface="+mn-ea"/>
              <a:cs typeface="OPPOSans M" panose="00020600040101010101" pitchFamily="18" charset="-122"/>
            </a:endParaRPr>
          </a:p>
        </p:txBody>
      </p:sp>
      <p:sp>
        <p:nvSpPr>
          <p:cNvPr id="59" name="文本框 58">
            <a:extLst>
              <a:ext uri="{FF2B5EF4-FFF2-40B4-BE49-F238E27FC236}">
                <a16:creationId xmlns:a16="http://schemas.microsoft.com/office/drawing/2014/main" id="{E783F7FA-19FD-EAA3-BBC2-52B7A2655088}"/>
              </a:ext>
            </a:extLst>
          </p:cNvPr>
          <p:cNvSpPr txBox="1"/>
          <p:nvPr/>
        </p:nvSpPr>
        <p:spPr>
          <a:xfrm>
            <a:off x="5113208" y="3333794"/>
            <a:ext cx="1942835" cy="307777"/>
          </a:xfrm>
          <a:prstGeom prst="rect">
            <a:avLst/>
          </a:prstGeom>
          <a:noFill/>
        </p:spPr>
        <p:txBody>
          <a:bodyPr wrap="square" rtlCol="0">
            <a:spAutoFit/>
          </a:bodyPr>
          <a:lstStyle/>
          <a:p>
            <a:pPr algn="ctr"/>
            <a:r>
              <a:rPr lang="en-US" altLang="zh-CN" sz="1400" dirty="0" err="1">
                <a:latin typeface="+mn-ea"/>
                <a:cs typeface="OPPOSans M" panose="00020600040101010101" pitchFamily="18" charset="-122"/>
              </a:rPr>
              <a:t>CoDesign</a:t>
            </a:r>
            <a:endParaRPr lang="en-US" sz="1400" dirty="0">
              <a:latin typeface="+mn-ea"/>
              <a:cs typeface="OPPOSans M" panose="00020600040101010101" pitchFamily="18" charset="-122"/>
            </a:endParaRPr>
          </a:p>
        </p:txBody>
      </p:sp>
      <p:sp>
        <p:nvSpPr>
          <p:cNvPr id="60" name="文本框 59">
            <a:extLst>
              <a:ext uri="{FF2B5EF4-FFF2-40B4-BE49-F238E27FC236}">
                <a16:creationId xmlns:a16="http://schemas.microsoft.com/office/drawing/2014/main" id="{AF04206C-DD1F-FAE7-429C-BDD7A4D77A0A}"/>
              </a:ext>
            </a:extLst>
          </p:cNvPr>
          <p:cNvSpPr txBox="1"/>
          <p:nvPr/>
        </p:nvSpPr>
        <p:spPr>
          <a:xfrm>
            <a:off x="6447615" y="3536452"/>
            <a:ext cx="1942835" cy="307777"/>
          </a:xfrm>
          <a:prstGeom prst="rect">
            <a:avLst/>
          </a:prstGeom>
          <a:noFill/>
        </p:spPr>
        <p:txBody>
          <a:bodyPr wrap="square" rtlCol="0">
            <a:spAutoFit/>
          </a:bodyPr>
          <a:lstStyle/>
          <a:p>
            <a:pPr algn="ctr"/>
            <a:r>
              <a:rPr lang="en-US" altLang="zh-CN" sz="1400" dirty="0" err="1">
                <a:latin typeface="+mn-ea"/>
                <a:cs typeface="OPPOSans M" panose="00020600040101010101" pitchFamily="18" charset="-122"/>
              </a:rPr>
              <a:t>TDesign</a:t>
            </a:r>
            <a:r>
              <a:rPr lang="en-US" altLang="zh-CN" sz="1400" dirty="0">
                <a:latin typeface="+mn-ea"/>
                <a:cs typeface="OPPOSans M" panose="00020600040101010101" pitchFamily="18" charset="-122"/>
              </a:rPr>
              <a:t> Maker</a:t>
            </a:r>
            <a:endParaRPr lang="en-US" sz="1400" dirty="0">
              <a:latin typeface="+mn-ea"/>
              <a:cs typeface="OPPOSans M" panose="00020600040101010101" pitchFamily="18" charset="-122"/>
            </a:endParaRPr>
          </a:p>
        </p:txBody>
      </p:sp>
      <p:sp>
        <p:nvSpPr>
          <p:cNvPr id="61" name="文本框 60">
            <a:extLst>
              <a:ext uri="{FF2B5EF4-FFF2-40B4-BE49-F238E27FC236}">
                <a16:creationId xmlns:a16="http://schemas.microsoft.com/office/drawing/2014/main" id="{B0D402B8-ED29-1AA2-2BCC-86A99E769F62}"/>
              </a:ext>
            </a:extLst>
          </p:cNvPr>
          <p:cNvSpPr txBox="1"/>
          <p:nvPr/>
        </p:nvSpPr>
        <p:spPr>
          <a:xfrm>
            <a:off x="7695705" y="3917198"/>
            <a:ext cx="1942835" cy="307777"/>
          </a:xfrm>
          <a:prstGeom prst="rect">
            <a:avLst/>
          </a:prstGeom>
          <a:noFill/>
        </p:spPr>
        <p:txBody>
          <a:bodyPr wrap="square" rtlCol="0">
            <a:spAutoFit/>
          </a:bodyPr>
          <a:lstStyle/>
          <a:p>
            <a:pPr algn="ctr"/>
            <a:r>
              <a:rPr lang="zh-CN" altLang="en-US" sz="1400" dirty="0">
                <a:latin typeface="+mn-ea"/>
                <a:cs typeface="OPPOSans M" panose="00020600040101010101" pitchFamily="18" charset="-122"/>
              </a:rPr>
              <a:t>即时设计</a:t>
            </a:r>
            <a:endParaRPr lang="en-US" sz="1400" dirty="0">
              <a:latin typeface="+mn-ea"/>
              <a:cs typeface="OPPOSans M" panose="00020600040101010101" pitchFamily="18" charset="-122"/>
            </a:endParaRPr>
          </a:p>
        </p:txBody>
      </p:sp>
      <p:sp>
        <p:nvSpPr>
          <p:cNvPr id="62" name="文本框 61">
            <a:extLst>
              <a:ext uri="{FF2B5EF4-FFF2-40B4-BE49-F238E27FC236}">
                <a16:creationId xmlns:a16="http://schemas.microsoft.com/office/drawing/2014/main" id="{93EEA636-4778-7E6B-E47D-D51B9D7D770B}"/>
              </a:ext>
            </a:extLst>
          </p:cNvPr>
          <p:cNvSpPr txBox="1"/>
          <p:nvPr/>
        </p:nvSpPr>
        <p:spPr>
          <a:xfrm>
            <a:off x="8776785" y="4501963"/>
            <a:ext cx="1942835" cy="307777"/>
          </a:xfrm>
          <a:prstGeom prst="rect">
            <a:avLst/>
          </a:prstGeom>
          <a:noFill/>
        </p:spPr>
        <p:txBody>
          <a:bodyPr wrap="square" rtlCol="0">
            <a:spAutoFit/>
          </a:bodyPr>
          <a:lstStyle/>
          <a:p>
            <a:pPr algn="ctr"/>
            <a:r>
              <a:rPr lang="en-US" altLang="zh-CN" sz="1400" dirty="0">
                <a:latin typeface="+mn-ea"/>
                <a:cs typeface="OPPOSans M" panose="00020600040101010101" pitchFamily="18" charset="-122"/>
              </a:rPr>
              <a:t>P</a:t>
            </a:r>
            <a:endParaRPr lang="en-US" sz="1400" dirty="0">
              <a:latin typeface="+mn-ea"/>
              <a:cs typeface="OPPOSans M" panose="00020600040101010101" pitchFamily="18" charset="-122"/>
            </a:endParaRPr>
          </a:p>
        </p:txBody>
      </p:sp>
      <p:sp>
        <p:nvSpPr>
          <p:cNvPr id="63" name="文本框 62">
            <a:extLst>
              <a:ext uri="{FF2B5EF4-FFF2-40B4-BE49-F238E27FC236}">
                <a16:creationId xmlns:a16="http://schemas.microsoft.com/office/drawing/2014/main" id="{DBADADA0-E180-361A-32B6-8C01F2309766}"/>
              </a:ext>
            </a:extLst>
          </p:cNvPr>
          <p:cNvSpPr txBox="1"/>
          <p:nvPr/>
        </p:nvSpPr>
        <p:spPr>
          <a:xfrm>
            <a:off x="9793771" y="5353129"/>
            <a:ext cx="1942835" cy="307777"/>
          </a:xfrm>
          <a:prstGeom prst="rect">
            <a:avLst/>
          </a:prstGeom>
          <a:noFill/>
        </p:spPr>
        <p:txBody>
          <a:bodyPr wrap="square" rtlCol="0">
            <a:spAutoFit/>
          </a:bodyPr>
          <a:lstStyle/>
          <a:p>
            <a:pPr algn="ctr"/>
            <a:r>
              <a:rPr lang="zh-CN" altLang="en-US" sz="1400" dirty="0">
                <a:latin typeface="+mn-ea"/>
                <a:cs typeface="OPPOSans M" panose="00020600040101010101" pitchFamily="18" charset="-122"/>
              </a:rPr>
              <a:t>墨刀</a:t>
            </a:r>
            <a:endParaRPr lang="en-US" sz="1400" dirty="0">
              <a:latin typeface="+mn-ea"/>
              <a:cs typeface="OPPOSans M" panose="00020600040101010101" pitchFamily="18" charset="-122"/>
            </a:endParaRPr>
          </a:p>
        </p:txBody>
      </p:sp>
    </p:spTree>
    <p:extLst>
      <p:ext uri="{BB962C8B-B14F-4D97-AF65-F5344CB8AC3E}">
        <p14:creationId xmlns:p14="http://schemas.microsoft.com/office/powerpoint/2010/main" val="4232818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B74F9B6-C93A-4A14-2631-163DAAE34000}"/>
              </a:ext>
            </a:extLst>
          </p:cNvPr>
          <p:cNvSpPr/>
          <p:nvPr/>
        </p:nvSpPr>
        <p:spPr>
          <a:xfrm>
            <a:off x="660400" y="649278"/>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3838CA5A-67D9-840B-B1BE-03A45591F435}"/>
              </a:ext>
            </a:extLst>
          </p:cNvPr>
          <p:cNvSpPr txBox="1"/>
          <p:nvPr/>
        </p:nvSpPr>
        <p:spPr>
          <a:xfrm>
            <a:off x="712450" y="671780"/>
            <a:ext cx="529312" cy="369332"/>
          </a:xfrm>
          <a:prstGeom prst="rect">
            <a:avLst/>
          </a:prstGeom>
          <a:noFill/>
        </p:spPr>
        <p:txBody>
          <a:bodyPr wrap="none" rtlCol="0">
            <a:spAutoFit/>
          </a:bodyPr>
          <a:lstStyle/>
          <a:p>
            <a:r>
              <a:rPr lang="en-US" dirty="0">
                <a:solidFill>
                  <a:schemeClr val="bg1"/>
                </a:solidFill>
                <a:latin typeface="+mj-ea"/>
                <a:ea typeface="+mj-ea"/>
              </a:rPr>
              <a:t>01</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87D1A224-ECDA-9A08-528C-0B29B22173B9}"/>
              </a:ext>
            </a:extLst>
          </p:cNvPr>
          <p:cNvSpPr txBox="1"/>
          <p:nvPr/>
        </p:nvSpPr>
        <p:spPr>
          <a:xfrm>
            <a:off x="1345863" y="625614"/>
            <a:ext cx="2031325" cy="461665"/>
          </a:xfrm>
          <a:prstGeom prst="rect">
            <a:avLst/>
          </a:prstGeom>
          <a:noFill/>
        </p:spPr>
        <p:txBody>
          <a:bodyPr wrap="none" rtlCol="0">
            <a:spAutoFit/>
          </a:bodyPr>
          <a:lstStyle/>
          <a:p>
            <a:r>
              <a:rPr lang="zh-CN" altLang="en-US" sz="2400" dirty="0">
                <a:latin typeface="+mj-ea"/>
                <a:ea typeface="+mj-ea"/>
              </a:rPr>
              <a:t>结合用户诉求</a:t>
            </a:r>
            <a:endParaRPr lang="en-US" sz="2400" dirty="0">
              <a:latin typeface="+mj-ea"/>
              <a:ea typeface="+mj-ea"/>
            </a:endParaRPr>
          </a:p>
        </p:txBody>
      </p:sp>
      <p:sp>
        <p:nvSpPr>
          <p:cNvPr id="7" name="椭圆 6">
            <a:extLst>
              <a:ext uri="{FF2B5EF4-FFF2-40B4-BE49-F238E27FC236}">
                <a16:creationId xmlns:a16="http://schemas.microsoft.com/office/drawing/2014/main" id="{29659C7C-2AC3-349D-3A9F-0AA5B3511C35}"/>
              </a:ext>
            </a:extLst>
          </p:cNvPr>
          <p:cNvSpPr/>
          <p:nvPr/>
        </p:nvSpPr>
        <p:spPr>
          <a:xfrm>
            <a:off x="4698771" y="2340654"/>
            <a:ext cx="2598058" cy="2598058"/>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椭圆 1">
            <a:extLst>
              <a:ext uri="{FF2B5EF4-FFF2-40B4-BE49-F238E27FC236}">
                <a16:creationId xmlns:a16="http://schemas.microsoft.com/office/drawing/2014/main" id="{C8D6D54F-1D6E-C2FC-1D5E-5593AC16F319}"/>
              </a:ext>
            </a:extLst>
          </p:cNvPr>
          <p:cNvSpPr/>
          <p:nvPr/>
        </p:nvSpPr>
        <p:spPr>
          <a:xfrm>
            <a:off x="4473120" y="2115003"/>
            <a:ext cx="3049361" cy="3049361"/>
          </a:xfrm>
          <a:prstGeom prst="ellipse">
            <a:avLst/>
          </a:pr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12DB6B6E-8546-AE36-C55F-923816DD271F}"/>
              </a:ext>
            </a:extLst>
          </p:cNvPr>
          <p:cNvSpPr/>
          <p:nvPr/>
        </p:nvSpPr>
        <p:spPr>
          <a:xfrm>
            <a:off x="3700687" y="1342570"/>
            <a:ext cx="4594228" cy="4594228"/>
          </a:xfrm>
          <a:prstGeom prst="ellipse">
            <a:avLst/>
          </a:prstGeom>
          <a:noFill/>
          <a:ln w="19050">
            <a:gradFill>
              <a:gsLst>
                <a:gs pos="77000">
                  <a:srgbClr val="D47F8A">
                    <a:alpha val="0"/>
                  </a:srgbClr>
                </a:gs>
                <a:gs pos="23000">
                  <a:srgbClr val="D8666D">
                    <a:alpha val="0"/>
                  </a:srgbClr>
                </a:gs>
                <a:gs pos="0">
                  <a:srgbClr val="E31D19"/>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FD46B162-6E22-3BAE-82A8-B923C52F974F}"/>
              </a:ext>
            </a:extLst>
          </p:cNvPr>
          <p:cNvSpPr/>
          <p:nvPr/>
        </p:nvSpPr>
        <p:spPr>
          <a:xfrm>
            <a:off x="1460952" y="-873578"/>
            <a:ext cx="9073698" cy="9073698"/>
          </a:xfrm>
          <a:prstGeom prst="ellipse">
            <a:avLst/>
          </a:prstGeom>
          <a:noFill/>
          <a:ln w="19050">
            <a:gradFill>
              <a:gsLst>
                <a:gs pos="89000">
                  <a:srgbClr val="D47F8A">
                    <a:alpha val="0"/>
                  </a:srgbClr>
                </a:gs>
                <a:gs pos="11000">
                  <a:srgbClr val="D8666D">
                    <a:alpha val="0"/>
                  </a:srgbClr>
                </a:gs>
                <a:gs pos="0">
                  <a:srgbClr val="E31D19"/>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形 10">
            <a:extLst>
              <a:ext uri="{FF2B5EF4-FFF2-40B4-BE49-F238E27FC236}">
                <a16:creationId xmlns:a16="http://schemas.microsoft.com/office/drawing/2014/main" id="{1293D27B-CC2D-2937-1590-B892BCFD91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19" y="2867820"/>
            <a:ext cx="2547362" cy="2977269"/>
          </a:xfrm>
          <a:prstGeom prst="rect">
            <a:avLst/>
          </a:prstGeom>
        </p:spPr>
      </p:pic>
      <p:pic>
        <p:nvPicPr>
          <p:cNvPr id="13" name="图形 12">
            <a:extLst>
              <a:ext uri="{FF2B5EF4-FFF2-40B4-BE49-F238E27FC236}">
                <a16:creationId xmlns:a16="http://schemas.microsoft.com/office/drawing/2014/main" id="{F0AEA01D-1B4F-4BE9-A314-24A8FFC1AB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1630" y="4394738"/>
            <a:ext cx="3352340" cy="1928277"/>
          </a:xfrm>
          <a:prstGeom prst="rect">
            <a:avLst/>
          </a:prstGeom>
        </p:spPr>
      </p:pic>
      <p:pic>
        <p:nvPicPr>
          <p:cNvPr id="14" name="图形 13">
            <a:extLst>
              <a:ext uri="{FF2B5EF4-FFF2-40B4-BE49-F238E27FC236}">
                <a16:creationId xmlns:a16="http://schemas.microsoft.com/office/drawing/2014/main" id="{FFB284B2-F734-A165-F100-C2E0B14A20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625864" y="2867820"/>
            <a:ext cx="2547362" cy="2977269"/>
          </a:xfrm>
          <a:prstGeom prst="rect">
            <a:avLst/>
          </a:prstGeom>
        </p:spPr>
      </p:pic>
      <p:pic>
        <p:nvPicPr>
          <p:cNvPr id="16" name="图形 15">
            <a:extLst>
              <a:ext uri="{FF2B5EF4-FFF2-40B4-BE49-F238E27FC236}">
                <a16:creationId xmlns:a16="http://schemas.microsoft.com/office/drawing/2014/main" id="{6E674106-71B9-857A-897C-9FE1DF0E37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1050" y="2972934"/>
            <a:ext cx="1333500" cy="1333498"/>
          </a:xfrm>
          <a:prstGeom prst="rect">
            <a:avLst/>
          </a:prstGeom>
        </p:spPr>
      </p:pic>
      <p:sp>
        <p:nvSpPr>
          <p:cNvPr id="17" name="文本框 16">
            <a:extLst>
              <a:ext uri="{FF2B5EF4-FFF2-40B4-BE49-F238E27FC236}">
                <a16:creationId xmlns:a16="http://schemas.microsoft.com/office/drawing/2014/main" id="{F3F115D2-8C82-1DB1-1874-AF34D7C41A14}"/>
              </a:ext>
            </a:extLst>
          </p:cNvPr>
          <p:cNvSpPr txBox="1"/>
          <p:nvPr/>
        </p:nvSpPr>
        <p:spPr>
          <a:xfrm>
            <a:off x="4959574" y="2852324"/>
            <a:ext cx="2076452" cy="1504130"/>
          </a:xfrm>
          <a:prstGeom prst="rect">
            <a:avLst/>
          </a:prstGeom>
          <a:noFill/>
        </p:spPr>
        <p:txBody>
          <a:bodyPr wrap="square" rtlCol="0">
            <a:spAutoFit/>
          </a:bodyPr>
          <a:lstStyle/>
          <a:p>
            <a:pPr algn="ctr">
              <a:lnSpc>
                <a:spcPct val="150000"/>
              </a:lnSpc>
            </a:pPr>
            <a:r>
              <a:rPr lang="en-US" altLang="zh-CN" sz="3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OPPO</a:t>
            </a:r>
          </a:p>
          <a:p>
            <a:pPr algn="ctr">
              <a:lnSpc>
                <a:spcPct val="150000"/>
              </a:lnSpc>
            </a:pPr>
            <a:r>
              <a:rPr lang="zh-CN" altLang="en-US" sz="3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智能大脑</a:t>
            </a:r>
            <a:endParaRPr lang="en-US" sz="3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文本框 17">
            <a:extLst>
              <a:ext uri="{FF2B5EF4-FFF2-40B4-BE49-F238E27FC236}">
                <a16:creationId xmlns:a16="http://schemas.microsoft.com/office/drawing/2014/main" id="{8EEF7C79-AF0E-7892-F91C-C462166A9F7E}"/>
              </a:ext>
            </a:extLst>
          </p:cNvPr>
          <p:cNvSpPr txBox="1"/>
          <p:nvPr/>
        </p:nvSpPr>
        <p:spPr>
          <a:xfrm>
            <a:off x="4188050" y="1035008"/>
            <a:ext cx="3815900" cy="400110"/>
          </a:xfrm>
          <a:prstGeom prst="rect">
            <a:avLst/>
          </a:prstGeom>
          <a:noFill/>
        </p:spPr>
        <p:txBody>
          <a:bodyPr wrap="square" rtlCol="0">
            <a:spAutoFit/>
          </a:bodyPr>
          <a:lstStyle/>
          <a:p>
            <a:pPr algn="ctr"/>
            <a:r>
              <a:rPr lang="zh-CN" altLang="en-US" sz="2000" spc="1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指导电商运营推广全场景决策</a:t>
            </a:r>
            <a:endParaRPr lang="en-US" sz="2000" spc="1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21" name="组合 20">
            <a:extLst>
              <a:ext uri="{FF2B5EF4-FFF2-40B4-BE49-F238E27FC236}">
                <a16:creationId xmlns:a16="http://schemas.microsoft.com/office/drawing/2014/main" id="{8CA01371-7F0D-9A7A-DD12-08FACA2B790D}"/>
              </a:ext>
            </a:extLst>
          </p:cNvPr>
          <p:cNvGrpSpPr/>
          <p:nvPr/>
        </p:nvGrpSpPr>
        <p:grpSpPr>
          <a:xfrm>
            <a:off x="4045175" y="2125122"/>
            <a:ext cx="285750" cy="285750"/>
            <a:chOff x="5772150" y="-4295775"/>
            <a:chExt cx="285750" cy="285750"/>
          </a:xfrm>
        </p:grpSpPr>
        <p:sp>
          <p:nvSpPr>
            <p:cNvPr id="19" name="椭圆 18">
              <a:extLst>
                <a:ext uri="{FF2B5EF4-FFF2-40B4-BE49-F238E27FC236}">
                  <a16:creationId xmlns:a16="http://schemas.microsoft.com/office/drawing/2014/main" id="{C3CCEE4B-20CE-75C9-F58D-577ECB0BD2D7}"/>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9FAF8B21-F54D-8B09-EC41-A6E6F4FD5468}"/>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B52B91D9-DB7F-ABFF-73D9-F030BED93D3F}"/>
              </a:ext>
            </a:extLst>
          </p:cNvPr>
          <p:cNvGrpSpPr/>
          <p:nvPr/>
        </p:nvGrpSpPr>
        <p:grpSpPr>
          <a:xfrm>
            <a:off x="3539670" y="3520396"/>
            <a:ext cx="285750" cy="285750"/>
            <a:chOff x="5772150" y="-4295775"/>
            <a:chExt cx="285750" cy="285750"/>
          </a:xfrm>
        </p:grpSpPr>
        <p:sp>
          <p:nvSpPr>
            <p:cNvPr id="23" name="椭圆 22">
              <a:extLst>
                <a:ext uri="{FF2B5EF4-FFF2-40B4-BE49-F238E27FC236}">
                  <a16:creationId xmlns:a16="http://schemas.microsoft.com/office/drawing/2014/main" id="{E7BA275B-86D8-4257-0F07-A4096BCA6674}"/>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AE5CB806-B3CB-6CEC-BF1B-4D42B064FB31}"/>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组合 24">
            <a:extLst>
              <a:ext uri="{FF2B5EF4-FFF2-40B4-BE49-F238E27FC236}">
                <a16:creationId xmlns:a16="http://schemas.microsoft.com/office/drawing/2014/main" id="{F67FA2F1-76B0-B1D3-5C50-52942E7AAF6B}"/>
              </a:ext>
            </a:extLst>
          </p:cNvPr>
          <p:cNvGrpSpPr/>
          <p:nvPr/>
        </p:nvGrpSpPr>
        <p:grpSpPr>
          <a:xfrm>
            <a:off x="4106856" y="4963168"/>
            <a:ext cx="285750" cy="285750"/>
            <a:chOff x="5772150" y="-4295775"/>
            <a:chExt cx="285750" cy="285750"/>
          </a:xfrm>
        </p:grpSpPr>
        <p:sp>
          <p:nvSpPr>
            <p:cNvPr id="26" name="椭圆 25">
              <a:extLst>
                <a:ext uri="{FF2B5EF4-FFF2-40B4-BE49-F238E27FC236}">
                  <a16:creationId xmlns:a16="http://schemas.microsoft.com/office/drawing/2014/main" id="{88BDC829-C4AC-9870-5F25-59CDBD30865E}"/>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A51D25DD-0D87-D060-4EE7-62A6DF50CFDE}"/>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组合 27">
            <a:extLst>
              <a:ext uri="{FF2B5EF4-FFF2-40B4-BE49-F238E27FC236}">
                <a16:creationId xmlns:a16="http://schemas.microsoft.com/office/drawing/2014/main" id="{44C5BFF6-B416-628B-6D72-4B775C74A4D5}"/>
              </a:ext>
            </a:extLst>
          </p:cNvPr>
          <p:cNvGrpSpPr/>
          <p:nvPr/>
        </p:nvGrpSpPr>
        <p:grpSpPr>
          <a:xfrm>
            <a:off x="3682545" y="2779931"/>
            <a:ext cx="285750" cy="285750"/>
            <a:chOff x="5772150" y="-4295775"/>
            <a:chExt cx="285750" cy="285750"/>
          </a:xfrm>
        </p:grpSpPr>
        <p:sp>
          <p:nvSpPr>
            <p:cNvPr id="29" name="椭圆 28">
              <a:extLst>
                <a:ext uri="{FF2B5EF4-FFF2-40B4-BE49-F238E27FC236}">
                  <a16:creationId xmlns:a16="http://schemas.microsoft.com/office/drawing/2014/main" id="{7DA3D3AD-C7BB-111B-F87D-F22B748F2759}"/>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99018CD9-7589-AC57-35C1-108BFF67DA41}"/>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组合 30">
            <a:extLst>
              <a:ext uri="{FF2B5EF4-FFF2-40B4-BE49-F238E27FC236}">
                <a16:creationId xmlns:a16="http://schemas.microsoft.com/office/drawing/2014/main" id="{87878ECD-D88C-07A1-DCE9-AB80BF7795DA}"/>
              </a:ext>
            </a:extLst>
          </p:cNvPr>
          <p:cNvGrpSpPr/>
          <p:nvPr/>
        </p:nvGrpSpPr>
        <p:grpSpPr>
          <a:xfrm>
            <a:off x="3700685" y="4251863"/>
            <a:ext cx="285750" cy="285750"/>
            <a:chOff x="5772150" y="-4295775"/>
            <a:chExt cx="285750" cy="285750"/>
          </a:xfrm>
        </p:grpSpPr>
        <p:sp>
          <p:nvSpPr>
            <p:cNvPr id="32" name="椭圆 31">
              <a:extLst>
                <a:ext uri="{FF2B5EF4-FFF2-40B4-BE49-F238E27FC236}">
                  <a16:creationId xmlns:a16="http://schemas.microsoft.com/office/drawing/2014/main" id="{9F196B4F-5912-648B-DB8C-666E8385D3D0}"/>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7E6A9892-A7AD-2176-A0F7-958CC956C4C0}"/>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组合 33">
            <a:extLst>
              <a:ext uri="{FF2B5EF4-FFF2-40B4-BE49-F238E27FC236}">
                <a16:creationId xmlns:a16="http://schemas.microsoft.com/office/drawing/2014/main" id="{3E2A1431-94AB-0E0E-B28C-3772DF1BCCC2}"/>
              </a:ext>
            </a:extLst>
          </p:cNvPr>
          <p:cNvGrpSpPr/>
          <p:nvPr/>
        </p:nvGrpSpPr>
        <p:grpSpPr>
          <a:xfrm>
            <a:off x="7955075" y="4412383"/>
            <a:ext cx="285750" cy="285750"/>
            <a:chOff x="5772150" y="-4295775"/>
            <a:chExt cx="285750" cy="285750"/>
          </a:xfrm>
        </p:grpSpPr>
        <p:sp>
          <p:nvSpPr>
            <p:cNvPr id="35" name="椭圆 34">
              <a:extLst>
                <a:ext uri="{FF2B5EF4-FFF2-40B4-BE49-F238E27FC236}">
                  <a16:creationId xmlns:a16="http://schemas.microsoft.com/office/drawing/2014/main" id="{FA3D44E1-4186-0ABA-B6DA-CFB9178ECAE3}"/>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FAF1B445-1CA8-003C-30B3-35D2077985B7}"/>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75FB8822-444F-45CE-B1C9-766374AC5151}"/>
              </a:ext>
            </a:extLst>
          </p:cNvPr>
          <p:cNvGrpSpPr/>
          <p:nvPr/>
        </p:nvGrpSpPr>
        <p:grpSpPr>
          <a:xfrm>
            <a:off x="7577116" y="4963168"/>
            <a:ext cx="285750" cy="285750"/>
            <a:chOff x="5772150" y="-4295775"/>
            <a:chExt cx="285750" cy="285750"/>
          </a:xfrm>
        </p:grpSpPr>
        <p:sp>
          <p:nvSpPr>
            <p:cNvPr id="38" name="椭圆 37">
              <a:extLst>
                <a:ext uri="{FF2B5EF4-FFF2-40B4-BE49-F238E27FC236}">
                  <a16:creationId xmlns:a16="http://schemas.microsoft.com/office/drawing/2014/main" id="{4CD275B2-A7CF-1495-42F0-37335780BF5B}"/>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6FAAFCFA-453D-AAFC-AE6A-AD4CA79CDB68}"/>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组合 39">
            <a:extLst>
              <a:ext uri="{FF2B5EF4-FFF2-40B4-BE49-F238E27FC236}">
                <a16:creationId xmlns:a16="http://schemas.microsoft.com/office/drawing/2014/main" id="{D08A6A7F-3DB0-D496-3E47-F3D3DC0F91FF}"/>
              </a:ext>
            </a:extLst>
          </p:cNvPr>
          <p:cNvGrpSpPr/>
          <p:nvPr/>
        </p:nvGrpSpPr>
        <p:grpSpPr>
          <a:xfrm>
            <a:off x="8136447" y="3840909"/>
            <a:ext cx="285750" cy="285750"/>
            <a:chOff x="5772150" y="-4295775"/>
            <a:chExt cx="285750" cy="285750"/>
          </a:xfrm>
        </p:grpSpPr>
        <p:sp>
          <p:nvSpPr>
            <p:cNvPr id="41" name="椭圆 40">
              <a:extLst>
                <a:ext uri="{FF2B5EF4-FFF2-40B4-BE49-F238E27FC236}">
                  <a16:creationId xmlns:a16="http://schemas.microsoft.com/office/drawing/2014/main" id="{D4542368-7D6E-6BD1-B678-E0CFE066DC43}"/>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249D0AB8-BA72-4D84-FF27-E898B7B05B62}"/>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组合 42">
            <a:extLst>
              <a:ext uri="{FF2B5EF4-FFF2-40B4-BE49-F238E27FC236}">
                <a16:creationId xmlns:a16="http://schemas.microsoft.com/office/drawing/2014/main" id="{29CFB683-A3CB-53A4-990B-516D6086E8C5}"/>
              </a:ext>
            </a:extLst>
          </p:cNvPr>
          <p:cNvGrpSpPr/>
          <p:nvPr/>
        </p:nvGrpSpPr>
        <p:grpSpPr>
          <a:xfrm>
            <a:off x="8151360" y="3258395"/>
            <a:ext cx="285750" cy="285750"/>
            <a:chOff x="5772150" y="-4295775"/>
            <a:chExt cx="285750" cy="285750"/>
          </a:xfrm>
        </p:grpSpPr>
        <p:sp>
          <p:nvSpPr>
            <p:cNvPr id="44" name="椭圆 43">
              <a:extLst>
                <a:ext uri="{FF2B5EF4-FFF2-40B4-BE49-F238E27FC236}">
                  <a16:creationId xmlns:a16="http://schemas.microsoft.com/office/drawing/2014/main" id="{5AB78B3C-D8E1-03AA-33FD-C4B13F685508}"/>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1F62BB55-0E5D-072B-D908-D4ADAA8CD75E}"/>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组合 45">
            <a:extLst>
              <a:ext uri="{FF2B5EF4-FFF2-40B4-BE49-F238E27FC236}">
                <a16:creationId xmlns:a16="http://schemas.microsoft.com/office/drawing/2014/main" id="{300FD51C-CDAA-ABC4-32DF-7D901EDC5174}"/>
              </a:ext>
            </a:extLst>
          </p:cNvPr>
          <p:cNvGrpSpPr/>
          <p:nvPr/>
        </p:nvGrpSpPr>
        <p:grpSpPr>
          <a:xfrm>
            <a:off x="7993572" y="2686908"/>
            <a:ext cx="285750" cy="285750"/>
            <a:chOff x="5772150" y="-4295775"/>
            <a:chExt cx="285750" cy="285750"/>
          </a:xfrm>
        </p:grpSpPr>
        <p:sp>
          <p:nvSpPr>
            <p:cNvPr id="47" name="椭圆 46">
              <a:extLst>
                <a:ext uri="{FF2B5EF4-FFF2-40B4-BE49-F238E27FC236}">
                  <a16:creationId xmlns:a16="http://schemas.microsoft.com/office/drawing/2014/main" id="{D1EB6AC7-FC4B-9A90-8485-9532C22663E7}"/>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6859FE0B-193B-4F40-DED8-A282AC34613D}"/>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组合 48">
            <a:extLst>
              <a:ext uri="{FF2B5EF4-FFF2-40B4-BE49-F238E27FC236}">
                <a16:creationId xmlns:a16="http://schemas.microsoft.com/office/drawing/2014/main" id="{6E085B0F-5495-BA53-CD9F-3E5A6A664803}"/>
              </a:ext>
            </a:extLst>
          </p:cNvPr>
          <p:cNvGrpSpPr/>
          <p:nvPr/>
        </p:nvGrpSpPr>
        <p:grpSpPr>
          <a:xfrm>
            <a:off x="7689645" y="2125122"/>
            <a:ext cx="285750" cy="285750"/>
            <a:chOff x="5772150" y="-4295775"/>
            <a:chExt cx="285750" cy="285750"/>
          </a:xfrm>
        </p:grpSpPr>
        <p:sp>
          <p:nvSpPr>
            <p:cNvPr id="50" name="椭圆 49">
              <a:extLst>
                <a:ext uri="{FF2B5EF4-FFF2-40B4-BE49-F238E27FC236}">
                  <a16:creationId xmlns:a16="http://schemas.microsoft.com/office/drawing/2014/main" id="{246B2448-45D4-C9F5-E6AB-A294CAE128D9}"/>
                </a:ext>
              </a:extLst>
            </p:cNvPr>
            <p:cNvSpPr/>
            <p:nvPr/>
          </p:nvSpPr>
          <p:spPr>
            <a:xfrm>
              <a:off x="5772150" y="-4295775"/>
              <a:ext cx="285750" cy="28575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a:extLst>
                <a:ext uri="{FF2B5EF4-FFF2-40B4-BE49-F238E27FC236}">
                  <a16:creationId xmlns:a16="http://schemas.microsoft.com/office/drawing/2014/main" id="{3EC5AB6A-68C6-D2D5-5688-3015E585A3C9}"/>
                </a:ext>
              </a:extLst>
            </p:cNvPr>
            <p:cNvSpPr/>
            <p:nvPr/>
          </p:nvSpPr>
          <p:spPr>
            <a:xfrm>
              <a:off x="5837350" y="-4230575"/>
              <a:ext cx="155350" cy="15535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图形 52">
            <a:extLst>
              <a:ext uri="{FF2B5EF4-FFF2-40B4-BE49-F238E27FC236}">
                <a16:creationId xmlns:a16="http://schemas.microsoft.com/office/drawing/2014/main" id="{C4E7A099-A385-FB35-B18C-4624F45A3A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9577" y="3343350"/>
            <a:ext cx="436286" cy="389301"/>
          </a:xfrm>
          <a:prstGeom prst="rect">
            <a:avLst/>
          </a:prstGeom>
        </p:spPr>
      </p:pic>
      <p:pic>
        <p:nvPicPr>
          <p:cNvPr id="55" name="图形 54">
            <a:extLst>
              <a:ext uri="{FF2B5EF4-FFF2-40B4-BE49-F238E27FC236}">
                <a16:creationId xmlns:a16="http://schemas.microsoft.com/office/drawing/2014/main" id="{85C31ED5-450D-4AB2-DA55-2E8C5ED462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0686" y="3329063"/>
            <a:ext cx="409438" cy="409438"/>
          </a:xfrm>
          <a:prstGeom prst="rect">
            <a:avLst/>
          </a:prstGeom>
        </p:spPr>
      </p:pic>
      <p:sp>
        <p:nvSpPr>
          <p:cNvPr id="56" name="文本框 55">
            <a:extLst>
              <a:ext uri="{FF2B5EF4-FFF2-40B4-BE49-F238E27FC236}">
                <a16:creationId xmlns:a16="http://schemas.microsoft.com/office/drawing/2014/main" id="{52241D4B-FE0E-6AE4-CF21-598F9A921427}"/>
              </a:ext>
            </a:extLst>
          </p:cNvPr>
          <p:cNvSpPr txBox="1"/>
          <p:nvPr/>
        </p:nvSpPr>
        <p:spPr>
          <a:xfrm>
            <a:off x="317082" y="3919484"/>
            <a:ext cx="1615828" cy="338554"/>
          </a:xfrm>
          <a:prstGeom prst="rect">
            <a:avLst/>
          </a:prstGeom>
          <a:noFill/>
        </p:spPr>
        <p:txBody>
          <a:bodyPr wrap="square" rtlCol="0">
            <a:spAutoFit/>
          </a:bodyPr>
          <a:lstStyle/>
          <a:p>
            <a:pPr algn="ctr"/>
            <a:r>
              <a:rPr lang="zh-CN" altLang="en-US" sz="1600" spc="100" dirty="0">
                <a:latin typeface="OPPOSans M" panose="00020600040101010101" pitchFamily="18" charset="-122"/>
                <a:ea typeface="OPPOSans M" panose="00020600040101010101" pitchFamily="18" charset="-122"/>
                <a:cs typeface="OPPOSans M" panose="00020600040101010101" pitchFamily="18" charset="-122"/>
              </a:rPr>
              <a:t>人群画像</a:t>
            </a:r>
            <a:endParaRPr lang="en-US" sz="16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7" name="文本框 56">
            <a:extLst>
              <a:ext uri="{FF2B5EF4-FFF2-40B4-BE49-F238E27FC236}">
                <a16:creationId xmlns:a16="http://schemas.microsoft.com/office/drawing/2014/main" id="{C94CFC75-9822-5CC7-90FB-67BC6C56E264}"/>
              </a:ext>
            </a:extLst>
          </p:cNvPr>
          <p:cNvSpPr txBox="1"/>
          <p:nvPr/>
        </p:nvSpPr>
        <p:spPr>
          <a:xfrm>
            <a:off x="10213421" y="3919484"/>
            <a:ext cx="1615828" cy="338554"/>
          </a:xfrm>
          <a:prstGeom prst="rect">
            <a:avLst/>
          </a:prstGeom>
          <a:noFill/>
        </p:spPr>
        <p:txBody>
          <a:bodyPr wrap="square" rtlCol="0">
            <a:spAutoFit/>
          </a:bodyPr>
          <a:lstStyle/>
          <a:p>
            <a:pPr algn="ctr"/>
            <a:r>
              <a:rPr lang="zh-CN" altLang="en-US" sz="1600" spc="100" dirty="0">
                <a:latin typeface="OPPOSans M" panose="00020600040101010101" pitchFamily="18" charset="-122"/>
                <a:ea typeface="OPPOSans M" panose="00020600040101010101" pitchFamily="18" charset="-122"/>
                <a:cs typeface="OPPOSans M" panose="00020600040101010101" pitchFamily="18" charset="-122"/>
              </a:rPr>
              <a:t>归因精确</a:t>
            </a:r>
            <a:endParaRPr lang="en-US" sz="16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7E8D903C-9896-BCAD-2C60-B2BDC26C4BE2}"/>
              </a:ext>
            </a:extLst>
          </p:cNvPr>
          <p:cNvSpPr txBox="1"/>
          <p:nvPr/>
        </p:nvSpPr>
        <p:spPr>
          <a:xfrm>
            <a:off x="5225882" y="5164363"/>
            <a:ext cx="1615828" cy="369332"/>
          </a:xfrm>
          <a:prstGeom prst="rect">
            <a:avLst/>
          </a:prstGeom>
          <a:noFill/>
        </p:spPr>
        <p:txBody>
          <a:bodyPr wrap="square" rtlCol="0">
            <a:spAutoFit/>
          </a:bodyPr>
          <a:lstStyle/>
          <a:p>
            <a:pPr algn="ctr"/>
            <a:r>
              <a:rPr lang="zh-CN" altLang="en-US" spc="100" dirty="0">
                <a:latin typeface="OPPOSans B" panose="00020600040101010101" pitchFamily="18" charset="-122"/>
                <a:ea typeface="OPPOSans B" panose="00020600040101010101" pitchFamily="18" charset="-122"/>
                <a:cs typeface="OPPOSans B" panose="00020600040101010101" pitchFamily="18" charset="-122"/>
              </a:rPr>
              <a:t>数据来源</a:t>
            </a:r>
            <a:endParaRPr lang="en-US" spc="1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0" name="文本框 59">
            <a:extLst>
              <a:ext uri="{FF2B5EF4-FFF2-40B4-BE49-F238E27FC236}">
                <a16:creationId xmlns:a16="http://schemas.microsoft.com/office/drawing/2014/main" id="{4813CA91-FC76-D451-8C42-61D965DC1CB5}"/>
              </a:ext>
            </a:extLst>
          </p:cNvPr>
          <p:cNvSpPr txBox="1"/>
          <p:nvPr/>
        </p:nvSpPr>
        <p:spPr>
          <a:xfrm>
            <a:off x="2293400" y="2114109"/>
            <a:ext cx="1615828" cy="307777"/>
          </a:xfrm>
          <a:prstGeom prst="rect">
            <a:avLst/>
          </a:prstGeom>
          <a:noFill/>
        </p:spPr>
        <p:txBody>
          <a:bodyPr wrap="square" rtlCol="0">
            <a:spAutoFit/>
          </a:bodyPr>
          <a:lstStyle/>
          <a:p>
            <a:pPr algn="r"/>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品牌偏好</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9B3C4D8D-EA79-215F-34EB-E88D2068D192}"/>
              </a:ext>
            </a:extLst>
          </p:cNvPr>
          <p:cNvSpPr txBox="1"/>
          <p:nvPr/>
        </p:nvSpPr>
        <p:spPr>
          <a:xfrm>
            <a:off x="2001173" y="2823621"/>
            <a:ext cx="1615828" cy="307777"/>
          </a:xfrm>
          <a:prstGeom prst="rect">
            <a:avLst/>
          </a:prstGeom>
          <a:noFill/>
        </p:spPr>
        <p:txBody>
          <a:bodyPr wrap="square" rtlCol="0">
            <a:spAutoFit/>
          </a:bodyPr>
          <a:lstStyle/>
          <a:p>
            <a:pPr algn="r"/>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品牌偏好</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文本框 61">
            <a:extLst>
              <a:ext uri="{FF2B5EF4-FFF2-40B4-BE49-F238E27FC236}">
                <a16:creationId xmlns:a16="http://schemas.microsoft.com/office/drawing/2014/main" id="{BBFB8B60-6B4E-FBE4-4E07-40BF28E1ABB3}"/>
              </a:ext>
            </a:extLst>
          </p:cNvPr>
          <p:cNvSpPr txBox="1"/>
          <p:nvPr/>
        </p:nvSpPr>
        <p:spPr>
          <a:xfrm>
            <a:off x="1846635" y="3533132"/>
            <a:ext cx="1615828" cy="307777"/>
          </a:xfrm>
          <a:prstGeom prst="rect">
            <a:avLst/>
          </a:prstGeom>
          <a:noFill/>
        </p:spPr>
        <p:txBody>
          <a:bodyPr wrap="square" rtlCol="0">
            <a:spAutoFit/>
          </a:bodyPr>
          <a:lstStyle/>
          <a:p>
            <a:pPr algn="r"/>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兴趣偏好</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3" name="文本框 62">
            <a:extLst>
              <a:ext uri="{FF2B5EF4-FFF2-40B4-BE49-F238E27FC236}">
                <a16:creationId xmlns:a16="http://schemas.microsoft.com/office/drawing/2014/main" id="{82BE941B-6D1A-9532-4CA6-CDDA4624A101}"/>
              </a:ext>
            </a:extLst>
          </p:cNvPr>
          <p:cNvSpPr txBox="1"/>
          <p:nvPr/>
        </p:nvSpPr>
        <p:spPr>
          <a:xfrm>
            <a:off x="2045938" y="4242643"/>
            <a:ext cx="1615828" cy="307777"/>
          </a:xfrm>
          <a:prstGeom prst="rect">
            <a:avLst/>
          </a:prstGeom>
          <a:noFill/>
        </p:spPr>
        <p:txBody>
          <a:bodyPr wrap="square" rtlCol="0">
            <a:spAutoFit/>
          </a:bodyPr>
          <a:lstStyle/>
          <a:p>
            <a:pPr algn="r"/>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品牌偏好</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55EE24AF-26E7-005B-7BC2-E26BDCBC4739}"/>
              </a:ext>
            </a:extLst>
          </p:cNvPr>
          <p:cNvSpPr txBox="1"/>
          <p:nvPr/>
        </p:nvSpPr>
        <p:spPr>
          <a:xfrm>
            <a:off x="2388995" y="4952155"/>
            <a:ext cx="1615828" cy="307777"/>
          </a:xfrm>
          <a:prstGeom prst="rect">
            <a:avLst/>
          </a:prstGeom>
          <a:noFill/>
        </p:spPr>
        <p:txBody>
          <a:bodyPr wrap="square" rtlCol="0">
            <a:spAutoFit/>
          </a:bodyPr>
          <a:lstStyle/>
          <a:p>
            <a:pPr algn="r"/>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购买意图</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文本框 64">
            <a:extLst>
              <a:ext uri="{FF2B5EF4-FFF2-40B4-BE49-F238E27FC236}">
                <a16:creationId xmlns:a16="http://schemas.microsoft.com/office/drawing/2014/main" id="{89756CAA-3B23-447B-2A63-DD62B05F9A40}"/>
              </a:ext>
            </a:extLst>
          </p:cNvPr>
          <p:cNvSpPr txBox="1"/>
          <p:nvPr/>
        </p:nvSpPr>
        <p:spPr>
          <a:xfrm>
            <a:off x="8125481" y="4952155"/>
            <a:ext cx="1615828"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智能出价</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6" name="文本框 65">
            <a:extLst>
              <a:ext uri="{FF2B5EF4-FFF2-40B4-BE49-F238E27FC236}">
                <a16:creationId xmlns:a16="http://schemas.microsoft.com/office/drawing/2014/main" id="{88E678C7-F92F-EFE4-B757-54ABA59245F3}"/>
              </a:ext>
            </a:extLst>
          </p:cNvPr>
          <p:cNvSpPr txBox="1"/>
          <p:nvPr/>
        </p:nvSpPr>
        <p:spPr>
          <a:xfrm>
            <a:off x="8365835" y="4384545"/>
            <a:ext cx="1615828"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相似人群拓展</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C1CACF54-D6EF-CD61-13D5-FE5FB98660D3}"/>
              </a:ext>
            </a:extLst>
          </p:cNvPr>
          <p:cNvSpPr txBox="1"/>
          <p:nvPr/>
        </p:nvSpPr>
        <p:spPr>
          <a:xfrm>
            <a:off x="8560093" y="3816936"/>
            <a:ext cx="1615828"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反作弊</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a:extLst>
              <a:ext uri="{FF2B5EF4-FFF2-40B4-BE49-F238E27FC236}">
                <a16:creationId xmlns:a16="http://schemas.microsoft.com/office/drawing/2014/main" id="{46E27779-732B-E615-9C0E-0641E4FB1354}"/>
              </a:ext>
            </a:extLst>
          </p:cNvPr>
          <p:cNvSpPr txBox="1"/>
          <p:nvPr/>
        </p:nvSpPr>
        <p:spPr>
          <a:xfrm>
            <a:off x="8546131" y="3249327"/>
            <a:ext cx="1615828"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预算分配决策</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31A4D0DD-ECA1-6CE4-8446-A46FB9865B2D}"/>
              </a:ext>
            </a:extLst>
          </p:cNvPr>
          <p:cNvSpPr txBox="1"/>
          <p:nvPr/>
        </p:nvSpPr>
        <p:spPr>
          <a:xfrm>
            <a:off x="8358356" y="2681718"/>
            <a:ext cx="2019358"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消费层级差异化出价</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文本框 69">
            <a:extLst>
              <a:ext uri="{FF2B5EF4-FFF2-40B4-BE49-F238E27FC236}">
                <a16:creationId xmlns:a16="http://schemas.microsoft.com/office/drawing/2014/main" id="{681CEAE5-8026-21AD-176A-C4114FAAAB3C}"/>
              </a:ext>
            </a:extLst>
          </p:cNvPr>
          <p:cNvSpPr txBox="1"/>
          <p:nvPr/>
        </p:nvSpPr>
        <p:spPr>
          <a:xfrm>
            <a:off x="8062795" y="2114109"/>
            <a:ext cx="2099163" cy="307777"/>
          </a:xfrm>
          <a:prstGeom prst="rect">
            <a:avLst/>
          </a:prstGeom>
          <a:noFill/>
        </p:spPr>
        <p:txBody>
          <a:bodyPr wrap="square" rtlCol="0">
            <a:spAutoFit/>
          </a:bodyPr>
          <a:lstStyle/>
          <a:p>
            <a:r>
              <a:rPr lang="zh-CN" altLang="en-US" sz="1400" spc="100" dirty="0">
                <a:latin typeface="OPPOSans M" panose="00020600040101010101" pitchFamily="18" charset="-122"/>
                <a:ea typeface="OPPOSans M" panose="00020600040101010101" pitchFamily="18" charset="-122"/>
                <a:cs typeface="OPPOSans M" panose="00020600040101010101" pitchFamily="18" charset="-122"/>
              </a:rPr>
              <a:t>购买意愿人群圈取</a:t>
            </a:r>
            <a:endParaRPr lang="en-US" sz="1400" spc="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1" name="文本框 70">
            <a:extLst>
              <a:ext uri="{FF2B5EF4-FFF2-40B4-BE49-F238E27FC236}">
                <a16:creationId xmlns:a16="http://schemas.microsoft.com/office/drawing/2014/main" id="{35B011E7-13D2-5A1F-FE07-7FA6A91D1C71}"/>
              </a:ext>
            </a:extLst>
          </p:cNvPr>
          <p:cNvSpPr txBox="1"/>
          <p:nvPr/>
        </p:nvSpPr>
        <p:spPr>
          <a:xfrm>
            <a:off x="995432" y="5850982"/>
            <a:ext cx="10523468" cy="621773"/>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mn-ea"/>
                <a:cs typeface="OPPOSans M" panose="00020600040101010101" pitchFamily="18" charset="-122"/>
              </a:rPr>
              <a:t>目前电商主要的场最需求为</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搜寻</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购买</a:t>
            </a:r>
            <a:r>
              <a:rPr lang="zh-CN" altLang="en-US" sz="1200" dirty="0">
                <a:solidFill>
                  <a:schemeClr val="bg1">
                    <a:lumMod val="50000"/>
                  </a:schemeClr>
                </a:solidFill>
                <a:latin typeface="+mn-ea"/>
                <a:cs typeface="OPPOSans M" panose="00020600040101010101" pitchFamily="18" charset="-122"/>
              </a:rPr>
              <a:t>。我们以购物目标</a:t>
            </a:r>
            <a:r>
              <a:rPr lang="en-US" altLang="zh-CN" sz="1200" dirty="0">
                <a:solidFill>
                  <a:schemeClr val="bg1">
                    <a:lumMod val="50000"/>
                  </a:schemeClr>
                </a:solidFill>
                <a:latin typeface="+mn-ea"/>
                <a:cs typeface="OPPOSans M" panose="00020600040101010101" pitchFamily="18" charset="-122"/>
              </a:rPr>
              <a:t>(</a:t>
            </a:r>
            <a:r>
              <a:rPr lang="zh-CN" altLang="en-US" sz="1200" dirty="0">
                <a:solidFill>
                  <a:schemeClr val="bg1">
                    <a:lumMod val="50000"/>
                  </a:schemeClr>
                </a:solidFill>
                <a:latin typeface="+mn-ea"/>
                <a:cs typeface="OPPOSans M" panose="00020600040101010101" pitchFamily="18" charset="-122"/>
              </a:rPr>
              <a:t>购物欲的强弱</a:t>
            </a:r>
            <a:r>
              <a:rPr lang="en-US" altLang="zh-CN" sz="1200" dirty="0">
                <a:solidFill>
                  <a:schemeClr val="bg1">
                    <a:lumMod val="50000"/>
                  </a:schemeClr>
                </a:solidFill>
                <a:latin typeface="+mn-ea"/>
                <a:cs typeface="OPPOSans M" panose="00020600040101010101" pitchFamily="18" charset="-122"/>
              </a:rPr>
              <a:t>)</a:t>
            </a:r>
            <a:r>
              <a:rPr lang="zh-CN" altLang="en-US" sz="1200" dirty="0">
                <a:solidFill>
                  <a:schemeClr val="bg1">
                    <a:lumMod val="50000"/>
                  </a:schemeClr>
                </a:solidFill>
                <a:latin typeface="+mn-ea"/>
                <a:cs typeface="OPPOSans M" panose="00020600040101010101" pitchFamily="18" charset="-122"/>
              </a:rPr>
              <a:t>去界定首页的用户人群分布</a:t>
            </a:r>
            <a:r>
              <a:rPr lang="en-US" altLang="zh-CN" sz="1200" dirty="0">
                <a:solidFill>
                  <a:schemeClr val="bg1">
                    <a:lumMod val="50000"/>
                  </a:schemeClr>
                </a:solidFill>
                <a:latin typeface="+mn-ea"/>
                <a:cs typeface="OPPOSans M" panose="00020600040101010101" pitchFamily="18" charset="-122"/>
              </a:rPr>
              <a:t>,</a:t>
            </a:r>
            <a:r>
              <a:rPr lang="zh-CN" altLang="en-US" sz="1200" dirty="0">
                <a:solidFill>
                  <a:schemeClr val="bg1">
                    <a:lumMod val="50000"/>
                  </a:schemeClr>
                </a:solidFill>
                <a:latin typeface="+mn-ea"/>
                <a:cs typeface="OPPOSans M" panose="00020600040101010101" pitchFamily="18" charset="-122"/>
              </a:rPr>
              <a:t>不同区域适应于不同的用户人群</a:t>
            </a:r>
            <a:r>
              <a:rPr lang="en-US" altLang="zh-CN" sz="1200" dirty="0">
                <a:solidFill>
                  <a:schemeClr val="bg1">
                    <a:lumMod val="50000"/>
                  </a:schemeClr>
                </a:solidFill>
                <a:latin typeface="+mn-ea"/>
                <a:cs typeface="OPPOSans M" panose="00020600040101010101" pitchFamily="18" charset="-122"/>
              </a:rPr>
              <a:t>,</a:t>
            </a:r>
            <a:r>
              <a:rPr lang="zh-CN" altLang="en-US" sz="1200" dirty="0">
                <a:solidFill>
                  <a:schemeClr val="bg1">
                    <a:lumMod val="50000"/>
                  </a:schemeClr>
                </a:solidFill>
                <a:latin typeface="+mn-ea"/>
                <a:cs typeface="OPPOSans M" panose="00020600040101010101" pitchFamily="18" charset="-122"/>
              </a:rPr>
              <a:t>通过分析首页用户的特性去对首页区域作较理性且针对性的设计优化，实现用户价值的同时促进首页的转化</a:t>
            </a:r>
            <a:endParaRPr lang="en-US" sz="1200" dirty="0">
              <a:solidFill>
                <a:schemeClr val="bg1">
                  <a:lumMod val="50000"/>
                </a:schemeClr>
              </a:solidFill>
              <a:latin typeface="+mn-ea"/>
              <a:cs typeface="OPPOSans M" panose="00020600040101010101" pitchFamily="18" charset="-122"/>
            </a:endParaRPr>
          </a:p>
        </p:txBody>
      </p:sp>
    </p:spTree>
    <p:extLst>
      <p:ext uri="{BB962C8B-B14F-4D97-AF65-F5344CB8AC3E}">
        <p14:creationId xmlns:p14="http://schemas.microsoft.com/office/powerpoint/2010/main" val="332246183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39590306-3B73-40C5-01B1-A5E5AE473410}"/>
              </a:ext>
            </a:extLst>
          </p:cNvPr>
          <p:cNvSpPr txBox="1"/>
          <p:nvPr/>
        </p:nvSpPr>
        <p:spPr>
          <a:xfrm>
            <a:off x="1049436" y="1764153"/>
            <a:ext cx="4257897" cy="2708434"/>
          </a:xfrm>
          <a:prstGeom prst="rect">
            <a:avLst/>
          </a:prstGeom>
          <a:noFill/>
        </p:spPr>
        <p:txBody>
          <a:bodyPr wrap="none" rtlCol="0">
            <a:spAutoFit/>
          </a:bodyPr>
          <a:lstStyle/>
          <a:p>
            <a:r>
              <a:rPr lang="en-US" sz="17000" dirty="0">
                <a:ln>
                  <a:solidFill>
                    <a:srgbClr val="EAEAEA"/>
                  </a:solidFill>
                </a:ln>
                <a:solidFill>
                  <a:srgbClr val="EAEAEA">
                    <a:alpha val="30000"/>
                  </a:srgbClr>
                </a:solidFill>
                <a:latin typeface="+mj-ea"/>
                <a:ea typeface="+mj-ea"/>
              </a:rPr>
              <a:t>RID</a:t>
            </a:r>
          </a:p>
        </p:txBody>
      </p:sp>
      <p:sp>
        <p:nvSpPr>
          <p:cNvPr id="4" name="文本框 3">
            <a:extLst>
              <a:ext uri="{FF2B5EF4-FFF2-40B4-BE49-F238E27FC236}">
                <a16:creationId xmlns:a16="http://schemas.microsoft.com/office/drawing/2014/main" id="{2E7E32F3-5715-E66F-EEFB-F26C14E0FA61}"/>
              </a:ext>
            </a:extLst>
          </p:cNvPr>
          <p:cNvSpPr txBox="1"/>
          <p:nvPr/>
        </p:nvSpPr>
        <p:spPr>
          <a:xfrm>
            <a:off x="1009243" y="1831416"/>
            <a:ext cx="2877711" cy="553998"/>
          </a:xfrm>
          <a:prstGeom prst="rect">
            <a:avLst/>
          </a:prstGeom>
          <a:noFill/>
        </p:spPr>
        <p:txBody>
          <a:bodyPr wrap="none" rtlCol="0">
            <a:spAutoFit/>
          </a:bodyPr>
          <a:lstStyle/>
          <a:p>
            <a:r>
              <a:rPr lang="zh-CN" altLang="en-US" sz="3000" dirty="0">
                <a:latin typeface="+mj-ea"/>
                <a:ea typeface="+mj-ea"/>
              </a:rPr>
              <a:t>信贷安全感模型</a:t>
            </a:r>
            <a:endParaRPr lang="en-US" sz="3000" dirty="0">
              <a:latin typeface="+mj-ea"/>
              <a:ea typeface="+mj-ea"/>
            </a:endParaRPr>
          </a:p>
        </p:txBody>
      </p:sp>
      <p:grpSp>
        <p:nvGrpSpPr>
          <p:cNvPr id="8" name="组合 7">
            <a:extLst>
              <a:ext uri="{FF2B5EF4-FFF2-40B4-BE49-F238E27FC236}">
                <a16:creationId xmlns:a16="http://schemas.microsoft.com/office/drawing/2014/main" id="{F972CE11-D28C-D06E-1FD4-A080D31489E1}"/>
              </a:ext>
            </a:extLst>
          </p:cNvPr>
          <p:cNvGrpSpPr/>
          <p:nvPr/>
        </p:nvGrpSpPr>
        <p:grpSpPr>
          <a:xfrm>
            <a:off x="3886954" y="1934819"/>
            <a:ext cx="573642" cy="347192"/>
            <a:chOff x="3861833" y="1495896"/>
            <a:chExt cx="573642" cy="347192"/>
          </a:xfrm>
        </p:grpSpPr>
        <p:sp>
          <p:nvSpPr>
            <p:cNvPr id="6" name="任意多边形: 形状 5">
              <a:extLst>
                <a:ext uri="{FF2B5EF4-FFF2-40B4-BE49-F238E27FC236}">
                  <a16:creationId xmlns:a16="http://schemas.microsoft.com/office/drawing/2014/main" id="{F6630B0C-430F-41C3-B373-76AF4715FD64}"/>
                </a:ext>
              </a:extLst>
            </p:cNvPr>
            <p:cNvSpPr/>
            <p:nvPr/>
          </p:nvSpPr>
          <p:spPr>
            <a:xfrm flipV="1">
              <a:off x="3898446" y="1495896"/>
              <a:ext cx="433811" cy="347192"/>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rgbClr val="FC3A3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文本框 6">
              <a:extLst>
                <a:ext uri="{FF2B5EF4-FFF2-40B4-BE49-F238E27FC236}">
                  <a16:creationId xmlns:a16="http://schemas.microsoft.com/office/drawing/2014/main" id="{66956333-05A5-BACC-492D-4B45567EC40D}"/>
                </a:ext>
              </a:extLst>
            </p:cNvPr>
            <p:cNvSpPr txBox="1"/>
            <p:nvPr/>
          </p:nvSpPr>
          <p:spPr>
            <a:xfrm>
              <a:off x="3861833" y="1495896"/>
              <a:ext cx="573642" cy="261610"/>
            </a:xfrm>
            <a:prstGeom prst="rect">
              <a:avLst/>
            </a:prstGeom>
            <a:noFill/>
          </p:spPr>
          <p:txBody>
            <a:bodyPr wrap="square" rtlCol="0">
              <a:spAutoFit/>
            </a:bodyPr>
            <a:lstStyle/>
            <a:p>
              <a:r>
                <a:rPr lang="en-US" altLang="zh-CN"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V2.0</a:t>
              </a:r>
              <a:endParaRPr lang="en-US" sz="11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9" name="文本框 8">
            <a:extLst>
              <a:ext uri="{FF2B5EF4-FFF2-40B4-BE49-F238E27FC236}">
                <a16:creationId xmlns:a16="http://schemas.microsoft.com/office/drawing/2014/main" id="{341C5571-FA26-4B9B-3232-526C9FB5E9EB}"/>
              </a:ext>
            </a:extLst>
          </p:cNvPr>
          <p:cNvSpPr txBox="1"/>
          <p:nvPr/>
        </p:nvSpPr>
        <p:spPr>
          <a:xfrm>
            <a:off x="1009243" y="2328810"/>
            <a:ext cx="1309974" cy="307777"/>
          </a:xfrm>
          <a:prstGeom prst="rect">
            <a:avLst/>
          </a:prstGeom>
          <a:noFill/>
        </p:spPr>
        <p:txBody>
          <a:bodyPr wrap="none" rtlCol="0">
            <a:spAutoFit/>
          </a:bodyPr>
          <a:lstStyle/>
          <a:p>
            <a:r>
              <a:rPr lang="en-US" altLang="zh-CN" sz="14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Grid system</a:t>
            </a:r>
            <a:endParaRPr lang="en-US" sz="14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文本框 9">
            <a:extLst>
              <a:ext uri="{FF2B5EF4-FFF2-40B4-BE49-F238E27FC236}">
                <a16:creationId xmlns:a16="http://schemas.microsoft.com/office/drawing/2014/main" id="{24926B0C-0923-5334-191E-5C402C932296}"/>
              </a:ext>
            </a:extLst>
          </p:cNvPr>
          <p:cNvSpPr txBox="1"/>
          <p:nvPr/>
        </p:nvSpPr>
        <p:spPr>
          <a:xfrm>
            <a:off x="1009243" y="2779405"/>
            <a:ext cx="3748652" cy="831574"/>
          </a:xfrm>
          <a:prstGeom prst="rect">
            <a:avLst/>
          </a:prstGeom>
          <a:noFill/>
        </p:spPr>
        <p:txBody>
          <a:bodyPr wrap="square" rtlCol="0">
            <a:spAutoFit/>
          </a:bodyPr>
          <a:lstStyle/>
          <a:p>
            <a:pPr>
              <a:lnSpc>
                <a:spcPct val="150000"/>
              </a:lnSpc>
            </a:pPr>
            <a:r>
              <a:rPr lang="zh-CN" altLang="en-US" sz="1100" dirty="0">
                <a:latin typeface="+mn-ea"/>
                <a:cs typeface="OPPOSans B" panose="00020600040101010101" pitchFamily="18" charset="-122"/>
              </a:rPr>
              <a:t>在栅格数量的选择上，根据实际需求我们可以选择五分栅格，但为了追求灵活性及后续延展性，可以把</a:t>
            </a:r>
            <a:r>
              <a:rPr lang="en-US" altLang="zh-CN" sz="1100" dirty="0">
                <a:latin typeface="+mn-ea"/>
                <a:cs typeface="OPPOSans B" panose="00020600040101010101" pitchFamily="18" charset="-122"/>
              </a:rPr>
              <a:t>5</a:t>
            </a:r>
            <a:r>
              <a:rPr lang="zh-CN" altLang="en-US" sz="1100" dirty="0">
                <a:latin typeface="+mn-ea"/>
                <a:cs typeface="OPPOSans B" panose="00020600040101010101" pitchFamily="18" charset="-122"/>
              </a:rPr>
              <a:t>栅格进一步划分为</a:t>
            </a:r>
            <a:r>
              <a:rPr lang="en-US" altLang="zh-CN" sz="1100" dirty="0">
                <a:latin typeface="+mn-ea"/>
                <a:cs typeface="OPPOSans B" panose="00020600040101010101" pitchFamily="18" charset="-122"/>
              </a:rPr>
              <a:t>10</a:t>
            </a:r>
            <a:r>
              <a:rPr lang="zh-CN" altLang="en-US" sz="1100" dirty="0">
                <a:latin typeface="+mn-ea"/>
                <a:cs typeface="OPPOSans B" panose="00020600040101010101" pitchFamily="18" charset="-122"/>
              </a:rPr>
              <a:t>栅格，但他们实现的均衡效果是一致的。</a:t>
            </a:r>
            <a:endParaRPr lang="en-US" sz="1100" dirty="0">
              <a:latin typeface="+mn-ea"/>
              <a:cs typeface="OPPOSans B" panose="00020600040101010101" pitchFamily="18" charset="-122"/>
            </a:endParaRPr>
          </a:p>
        </p:txBody>
      </p:sp>
      <p:grpSp>
        <p:nvGrpSpPr>
          <p:cNvPr id="15" name="组合 14">
            <a:extLst>
              <a:ext uri="{FF2B5EF4-FFF2-40B4-BE49-F238E27FC236}">
                <a16:creationId xmlns:a16="http://schemas.microsoft.com/office/drawing/2014/main" id="{E98625B8-1AD6-1195-E96F-CC81230D9732}"/>
              </a:ext>
            </a:extLst>
          </p:cNvPr>
          <p:cNvGrpSpPr/>
          <p:nvPr/>
        </p:nvGrpSpPr>
        <p:grpSpPr>
          <a:xfrm>
            <a:off x="1203969" y="4593249"/>
            <a:ext cx="574398" cy="235926"/>
            <a:chOff x="1203970" y="4955199"/>
            <a:chExt cx="460430" cy="189115"/>
          </a:xfrm>
        </p:grpSpPr>
        <p:pic>
          <p:nvPicPr>
            <p:cNvPr id="12" name="图形 11">
              <a:extLst>
                <a:ext uri="{FF2B5EF4-FFF2-40B4-BE49-F238E27FC236}">
                  <a16:creationId xmlns:a16="http://schemas.microsoft.com/office/drawing/2014/main" id="{5AC4A430-D3E9-25BE-7EA5-0097BB1DA1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3970" y="4955199"/>
              <a:ext cx="139055" cy="189115"/>
            </a:xfrm>
            <a:prstGeom prst="rect">
              <a:avLst/>
            </a:prstGeom>
          </p:spPr>
        </p:pic>
        <p:pic>
          <p:nvPicPr>
            <p:cNvPr id="13" name="图形 12">
              <a:extLst>
                <a:ext uri="{FF2B5EF4-FFF2-40B4-BE49-F238E27FC236}">
                  <a16:creationId xmlns:a16="http://schemas.microsoft.com/office/drawing/2014/main" id="{85246211-AD0A-EAD1-49B2-4FCC867C0E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4657" y="4955199"/>
              <a:ext cx="139055" cy="189115"/>
            </a:xfrm>
            <a:prstGeom prst="rect">
              <a:avLst/>
            </a:prstGeom>
          </p:spPr>
        </p:pic>
        <p:pic>
          <p:nvPicPr>
            <p:cNvPr id="14" name="图形 13">
              <a:extLst>
                <a:ext uri="{FF2B5EF4-FFF2-40B4-BE49-F238E27FC236}">
                  <a16:creationId xmlns:a16="http://schemas.microsoft.com/office/drawing/2014/main" id="{DB367F6B-9704-0109-9A02-44C5D3D0A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5345" y="4955199"/>
              <a:ext cx="139055" cy="189115"/>
            </a:xfrm>
            <a:prstGeom prst="rect">
              <a:avLst/>
            </a:prstGeom>
          </p:spPr>
        </p:pic>
      </p:grpSp>
      <p:sp>
        <p:nvSpPr>
          <p:cNvPr id="21" name="任意多边形: 形状 20">
            <a:extLst>
              <a:ext uri="{FF2B5EF4-FFF2-40B4-BE49-F238E27FC236}">
                <a16:creationId xmlns:a16="http://schemas.microsoft.com/office/drawing/2014/main" id="{2F3FE0DC-68FC-EB5F-4447-36C9B047B61B}"/>
              </a:ext>
            </a:extLst>
          </p:cNvPr>
          <p:cNvSpPr/>
          <p:nvPr/>
        </p:nvSpPr>
        <p:spPr>
          <a:xfrm>
            <a:off x="6884669" y="1396454"/>
            <a:ext cx="1443866" cy="948464"/>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rgbClr val="E31D19">
                  <a:alpha val="0"/>
                </a:srgbClr>
              </a:gs>
              <a:gs pos="100000">
                <a:srgbClr val="E31D19">
                  <a:alpha val="10000"/>
                </a:srgbClr>
              </a:gs>
            </a:gsLst>
            <a:lin ang="5400000" scaled="1"/>
          </a:gradFill>
          <a:ln w="76200">
            <a:gradFill>
              <a:gsLst>
                <a:gs pos="0">
                  <a:srgbClr val="E31D19">
                    <a:alpha val="0"/>
                  </a:srgbClr>
                </a:gs>
                <a:gs pos="100000">
                  <a:srgbClr val="E31D1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任意多边形: 形状 21">
            <a:extLst>
              <a:ext uri="{FF2B5EF4-FFF2-40B4-BE49-F238E27FC236}">
                <a16:creationId xmlns:a16="http://schemas.microsoft.com/office/drawing/2014/main" id="{9D791E10-91D9-9738-8FAF-BC30C8DB97A0}"/>
              </a:ext>
            </a:extLst>
          </p:cNvPr>
          <p:cNvSpPr/>
          <p:nvPr/>
        </p:nvSpPr>
        <p:spPr>
          <a:xfrm>
            <a:off x="5591908" y="4336432"/>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rgbClr val="E31D19">
                  <a:alpha val="0"/>
                </a:srgbClr>
              </a:gs>
              <a:gs pos="100000">
                <a:srgbClr val="E31D19">
                  <a:alpha val="10000"/>
                </a:srgbClr>
              </a:gs>
            </a:gsLst>
            <a:lin ang="5400000" scaled="1"/>
          </a:gradFill>
          <a:ln w="76200">
            <a:gradFill>
              <a:gsLst>
                <a:gs pos="0">
                  <a:srgbClr val="E31D19">
                    <a:alpha val="0"/>
                  </a:srgbClr>
                </a:gs>
                <a:gs pos="100000">
                  <a:srgbClr val="E31D1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4" name="直接连接符 23">
            <a:extLst>
              <a:ext uri="{FF2B5EF4-FFF2-40B4-BE49-F238E27FC236}">
                <a16:creationId xmlns:a16="http://schemas.microsoft.com/office/drawing/2014/main" id="{842C363D-C7F4-1A07-5DFE-F98FFFE0BF6F}"/>
              </a:ext>
            </a:extLst>
          </p:cNvPr>
          <p:cNvCxnSpPr>
            <a:stCxn id="22" idx="2"/>
            <a:endCxn id="21" idx="2"/>
          </p:cNvCxnSpPr>
          <p:nvPr/>
        </p:nvCxnSpPr>
        <p:spPr>
          <a:xfrm flipV="1">
            <a:off x="5591908" y="1870686"/>
            <a:ext cx="1292761" cy="3364580"/>
          </a:xfrm>
          <a:prstGeom prst="line">
            <a:avLst/>
          </a:prstGeom>
          <a:noFill/>
          <a:ln w="76200">
            <a:gradFill>
              <a:gsLst>
                <a:gs pos="100000">
                  <a:srgbClr val="E31D19">
                    <a:alpha val="0"/>
                  </a:srgbClr>
                </a:gs>
                <a:gs pos="0">
                  <a:srgbClr val="E31D19"/>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5" name="任意多边形: 形状 24">
            <a:extLst>
              <a:ext uri="{FF2B5EF4-FFF2-40B4-BE49-F238E27FC236}">
                <a16:creationId xmlns:a16="http://schemas.microsoft.com/office/drawing/2014/main" id="{3FDCAC6F-6DDB-F856-E96F-ACC569B4E4CE}"/>
              </a:ext>
            </a:extLst>
          </p:cNvPr>
          <p:cNvSpPr/>
          <p:nvPr/>
        </p:nvSpPr>
        <p:spPr>
          <a:xfrm flipH="1">
            <a:off x="8328535" y="1396454"/>
            <a:ext cx="1443866" cy="948464"/>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chemeClr val="accent2">
                  <a:alpha val="0"/>
                </a:schemeClr>
              </a:gs>
              <a:gs pos="100000">
                <a:schemeClr val="accent2">
                  <a:alpha val="10000"/>
                </a:schemeClr>
              </a:gs>
            </a:gsLst>
            <a:lin ang="5400000" scaled="1"/>
          </a:gradFill>
          <a:ln w="76200">
            <a:gradFill>
              <a:gsLst>
                <a:gs pos="0">
                  <a:schemeClr val="accent2">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任意多边形: 形状 25">
            <a:extLst>
              <a:ext uri="{FF2B5EF4-FFF2-40B4-BE49-F238E27FC236}">
                <a16:creationId xmlns:a16="http://schemas.microsoft.com/office/drawing/2014/main" id="{39396E79-8C18-8679-B212-9B4A55FD7D32}"/>
              </a:ext>
            </a:extLst>
          </p:cNvPr>
          <p:cNvSpPr/>
          <p:nvPr/>
        </p:nvSpPr>
        <p:spPr>
          <a:xfrm flipH="1">
            <a:off x="8328535" y="4336432"/>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chemeClr val="accent2">
                  <a:alpha val="0"/>
                </a:schemeClr>
              </a:gs>
              <a:gs pos="100000">
                <a:schemeClr val="accent2">
                  <a:alpha val="10000"/>
                </a:schemeClr>
              </a:gs>
            </a:gsLst>
            <a:lin ang="5400000" scaled="1"/>
          </a:gradFill>
          <a:ln w="76200">
            <a:gradFill>
              <a:gsLst>
                <a:gs pos="0">
                  <a:schemeClr val="accent2">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7" name="直接连接符 26">
            <a:extLst>
              <a:ext uri="{FF2B5EF4-FFF2-40B4-BE49-F238E27FC236}">
                <a16:creationId xmlns:a16="http://schemas.microsoft.com/office/drawing/2014/main" id="{1778DA56-F89C-A100-8E75-774B54689856}"/>
              </a:ext>
            </a:extLst>
          </p:cNvPr>
          <p:cNvCxnSpPr>
            <a:stCxn id="26" idx="2"/>
            <a:endCxn id="25" idx="2"/>
          </p:cNvCxnSpPr>
          <p:nvPr/>
        </p:nvCxnSpPr>
        <p:spPr>
          <a:xfrm flipH="1" flipV="1">
            <a:off x="9772401" y="1870686"/>
            <a:ext cx="1292761" cy="3364580"/>
          </a:xfrm>
          <a:prstGeom prst="line">
            <a:avLst/>
          </a:prstGeom>
          <a:noFill/>
          <a:ln w="76200">
            <a:gradFill>
              <a:gsLst>
                <a:gs pos="100000">
                  <a:schemeClr val="accent2">
                    <a:alpha val="0"/>
                  </a:schemeClr>
                </a:gs>
                <a:gs pos="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33" name="组合 32">
            <a:extLst>
              <a:ext uri="{FF2B5EF4-FFF2-40B4-BE49-F238E27FC236}">
                <a16:creationId xmlns:a16="http://schemas.microsoft.com/office/drawing/2014/main" id="{E661A595-D91C-946D-1122-A83925C95FDD}"/>
              </a:ext>
            </a:extLst>
          </p:cNvPr>
          <p:cNvGrpSpPr/>
          <p:nvPr/>
        </p:nvGrpSpPr>
        <p:grpSpPr>
          <a:xfrm>
            <a:off x="6069962" y="3261232"/>
            <a:ext cx="4517146" cy="1483638"/>
            <a:chOff x="5591908" y="3023929"/>
            <a:chExt cx="5473254" cy="1797668"/>
          </a:xfrm>
        </p:grpSpPr>
        <p:sp>
          <p:nvSpPr>
            <p:cNvPr id="31" name="任意多边形: 形状 30">
              <a:extLst>
                <a:ext uri="{FF2B5EF4-FFF2-40B4-BE49-F238E27FC236}">
                  <a16:creationId xmlns:a16="http://schemas.microsoft.com/office/drawing/2014/main" id="{7B072140-02F1-42C6-2126-D2F99336E6EA}"/>
                </a:ext>
              </a:extLst>
            </p:cNvPr>
            <p:cNvSpPr/>
            <p:nvPr/>
          </p:nvSpPr>
          <p:spPr>
            <a:xfrm>
              <a:off x="5591908" y="3023929"/>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rgbClr val="E31D19">
                    <a:alpha val="0"/>
                  </a:srgbClr>
                </a:gs>
                <a:gs pos="100000">
                  <a:srgbClr val="E31D19">
                    <a:alpha val="10000"/>
                  </a:srgbClr>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任意多边形: 形状 31">
              <a:extLst>
                <a:ext uri="{FF2B5EF4-FFF2-40B4-BE49-F238E27FC236}">
                  <a16:creationId xmlns:a16="http://schemas.microsoft.com/office/drawing/2014/main" id="{FFA3BCE8-988A-56FC-AA7E-79BAC89E8FA0}"/>
                </a:ext>
              </a:extLst>
            </p:cNvPr>
            <p:cNvSpPr/>
            <p:nvPr/>
          </p:nvSpPr>
          <p:spPr>
            <a:xfrm flipH="1">
              <a:off x="8328535" y="3023929"/>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chemeClr val="accent2">
                    <a:alpha val="0"/>
                  </a:schemeClr>
                </a:gs>
                <a:gs pos="100000">
                  <a:schemeClr val="accent2">
                    <a:alpha val="10000"/>
                  </a:schemeClr>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4" name="组合 33">
            <a:extLst>
              <a:ext uri="{FF2B5EF4-FFF2-40B4-BE49-F238E27FC236}">
                <a16:creationId xmlns:a16="http://schemas.microsoft.com/office/drawing/2014/main" id="{67BE2CF8-F8AA-EF3C-C107-EDFE78DA38DE}"/>
              </a:ext>
            </a:extLst>
          </p:cNvPr>
          <p:cNvGrpSpPr/>
          <p:nvPr/>
        </p:nvGrpSpPr>
        <p:grpSpPr>
          <a:xfrm>
            <a:off x="6503420" y="2238694"/>
            <a:ext cx="3650230" cy="1198904"/>
            <a:chOff x="5591908" y="3023929"/>
            <a:chExt cx="5473254" cy="1797668"/>
          </a:xfrm>
        </p:grpSpPr>
        <p:sp>
          <p:nvSpPr>
            <p:cNvPr id="35" name="任意多边形: 形状 34">
              <a:extLst>
                <a:ext uri="{FF2B5EF4-FFF2-40B4-BE49-F238E27FC236}">
                  <a16:creationId xmlns:a16="http://schemas.microsoft.com/office/drawing/2014/main" id="{E3778D22-8367-BE60-88AE-EFBD10AD5B4B}"/>
                </a:ext>
              </a:extLst>
            </p:cNvPr>
            <p:cNvSpPr/>
            <p:nvPr/>
          </p:nvSpPr>
          <p:spPr>
            <a:xfrm>
              <a:off x="5591908" y="3023929"/>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rgbClr val="E31D19">
                    <a:alpha val="0"/>
                  </a:srgbClr>
                </a:gs>
                <a:gs pos="100000">
                  <a:srgbClr val="E31D19">
                    <a:alpha val="10000"/>
                  </a:srgbClr>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任意多边形: 形状 35">
              <a:extLst>
                <a:ext uri="{FF2B5EF4-FFF2-40B4-BE49-F238E27FC236}">
                  <a16:creationId xmlns:a16="http://schemas.microsoft.com/office/drawing/2014/main" id="{0E4C6497-68F8-5D2E-7BFF-04F797A87316}"/>
                </a:ext>
              </a:extLst>
            </p:cNvPr>
            <p:cNvSpPr/>
            <p:nvPr/>
          </p:nvSpPr>
          <p:spPr>
            <a:xfrm flipH="1">
              <a:off x="8328535" y="3023929"/>
              <a:ext cx="2736627" cy="1797668"/>
            </a:xfrm>
            <a:custGeom>
              <a:avLst/>
              <a:gdLst>
                <a:gd name="connsiteX0" fmla="*/ 1432854 w 1443866"/>
                <a:gd name="connsiteY0" fmla="*/ 0 h 948464"/>
                <a:gd name="connsiteX1" fmla="*/ 1443866 w 1443866"/>
                <a:gd name="connsiteY1" fmla="*/ 368 h 948464"/>
                <a:gd name="connsiteX2" fmla="*/ 1443866 w 1443866"/>
                <a:gd name="connsiteY2" fmla="*/ 367699 h 948464"/>
                <a:gd name="connsiteX3" fmla="*/ 896231 w 1443866"/>
                <a:gd name="connsiteY3" fmla="*/ 367699 h 948464"/>
                <a:gd name="connsiteX4" fmla="*/ 896231 w 1443866"/>
                <a:gd name="connsiteY4" fmla="*/ 673506 h 948464"/>
                <a:gd name="connsiteX5" fmla="*/ 1443866 w 1443866"/>
                <a:gd name="connsiteY5" fmla="*/ 673506 h 948464"/>
                <a:gd name="connsiteX6" fmla="*/ 1443866 w 1443866"/>
                <a:gd name="connsiteY6" fmla="*/ 948097 h 948464"/>
                <a:gd name="connsiteX7" fmla="*/ 1432854 w 1443866"/>
                <a:gd name="connsiteY7" fmla="*/ 948464 h 948464"/>
                <a:gd name="connsiteX8" fmla="*/ 0 w 1443866"/>
                <a:gd name="connsiteY8" fmla="*/ 474232 h 948464"/>
                <a:gd name="connsiteX9" fmla="*/ 1432854 w 1443866"/>
                <a:gd name="connsiteY9" fmla="*/ 0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9" fmla="*/ 987671 w 1443866"/>
                <a:gd name="connsiteY9" fmla="*/ 459139 h 948464"/>
                <a:gd name="connsiteX0" fmla="*/ 896231 w 1443866"/>
                <a:gd name="connsiteY0" fmla="*/ 367699 h 948464"/>
                <a:gd name="connsiteX1" fmla="*/ 896231 w 1443866"/>
                <a:gd name="connsiteY1" fmla="*/ 673506 h 948464"/>
                <a:gd name="connsiteX2" fmla="*/ 1443866 w 1443866"/>
                <a:gd name="connsiteY2" fmla="*/ 673506 h 948464"/>
                <a:gd name="connsiteX3" fmla="*/ 1443866 w 1443866"/>
                <a:gd name="connsiteY3" fmla="*/ 948097 h 948464"/>
                <a:gd name="connsiteX4" fmla="*/ 1432854 w 1443866"/>
                <a:gd name="connsiteY4" fmla="*/ 948464 h 948464"/>
                <a:gd name="connsiteX5" fmla="*/ 0 w 1443866"/>
                <a:gd name="connsiteY5" fmla="*/ 474232 h 948464"/>
                <a:gd name="connsiteX6" fmla="*/ 1432854 w 1443866"/>
                <a:gd name="connsiteY6" fmla="*/ 0 h 948464"/>
                <a:gd name="connsiteX7" fmla="*/ 1443866 w 1443866"/>
                <a:gd name="connsiteY7" fmla="*/ 368 h 948464"/>
                <a:gd name="connsiteX8" fmla="*/ 1443866 w 1443866"/>
                <a:gd name="connsiteY8" fmla="*/ 367699 h 948464"/>
                <a:gd name="connsiteX0" fmla="*/ 896231 w 1443866"/>
                <a:gd name="connsiteY0" fmla="*/ 673506 h 948464"/>
                <a:gd name="connsiteX1" fmla="*/ 1443866 w 1443866"/>
                <a:gd name="connsiteY1" fmla="*/ 673506 h 948464"/>
                <a:gd name="connsiteX2" fmla="*/ 1443866 w 1443866"/>
                <a:gd name="connsiteY2" fmla="*/ 948097 h 948464"/>
                <a:gd name="connsiteX3" fmla="*/ 1432854 w 1443866"/>
                <a:gd name="connsiteY3" fmla="*/ 948464 h 948464"/>
                <a:gd name="connsiteX4" fmla="*/ 0 w 1443866"/>
                <a:gd name="connsiteY4" fmla="*/ 474232 h 948464"/>
                <a:gd name="connsiteX5" fmla="*/ 1432854 w 1443866"/>
                <a:gd name="connsiteY5" fmla="*/ 0 h 948464"/>
                <a:gd name="connsiteX6" fmla="*/ 1443866 w 1443866"/>
                <a:gd name="connsiteY6" fmla="*/ 368 h 948464"/>
                <a:gd name="connsiteX7" fmla="*/ 1443866 w 1443866"/>
                <a:gd name="connsiteY7" fmla="*/ 367699 h 948464"/>
                <a:gd name="connsiteX0" fmla="*/ 1443866 w 1443866"/>
                <a:gd name="connsiteY0" fmla="*/ 673506 h 948464"/>
                <a:gd name="connsiteX1" fmla="*/ 1443866 w 1443866"/>
                <a:gd name="connsiteY1" fmla="*/ 948097 h 948464"/>
                <a:gd name="connsiteX2" fmla="*/ 1432854 w 1443866"/>
                <a:gd name="connsiteY2" fmla="*/ 948464 h 948464"/>
                <a:gd name="connsiteX3" fmla="*/ 0 w 1443866"/>
                <a:gd name="connsiteY3" fmla="*/ 474232 h 948464"/>
                <a:gd name="connsiteX4" fmla="*/ 1432854 w 1443866"/>
                <a:gd name="connsiteY4" fmla="*/ 0 h 948464"/>
                <a:gd name="connsiteX5" fmla="*/ 1443866 w 1443866"/>
                <a:gd name="connsiteY5" fmla="*/ 368 h 948464"/>
                <a:gd name="connsiteX6" fmla="*/ 1443866 w 1443866"/>
                <a:gd name="connsiteY6"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 name="connsiteX5" fmla="*/ 1443866 w 1443866"/>
                <a:gd name="connsiteY5" fmla="*/ 367699 h 948464"/>
                <a:gd name="connsiteX0" fmla="*/ 1443866 w 1443866"/>
                <a:gd name="connsiteY0" fmla="*/ 948097 h 948464"/>
                <a:gd name="connsiteX1" fmla="*/ 1432854 w 1443866"/>
                <a:gd name="connsiteY1" fmla="*/ 948464 h 948464"/>
                <a:gd name="connsiteX2" fmla="*/ 0 w 1443866"/>
                <a:gd name="connsiteY2" fmla="*/ 474232 h 948464"/>
                <a:gd name="connsiteX3" fmla="*/ 1432854 w 1443866"/>
                <a:gd name="connsiteY3" fmla="*/ 0 h 948464"/>
                <a:gd name="connsiteX4" fmla="*/ 1443866 w 1443866"/>
                <a:gd name="connsiteY4" fmla="*/ 368 h 9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866" h="948464">
                  <a:moveTo>
                    <a:pt x="1443866" y="948097"/>
                  </a:moveTo>
                  <a:lnTo>
                    <a:pt x="1432854" y="948464"/>
                  </a:lnTo>
                  <a:cubicBezTo>
                    <a:pt x="641511" y="948464"/>
                    <a:pt x="0" y="736143"/>
                    <a:pt x="0" y="474232"/>
                  </a:cubicBezTo>
                  <a:cubicBezTo>
                    <a:pt x="0" y="212321"/>
                    <a:pt x="641511" y="0"/>
                    <a:pt x="1432854" y="0"/>
                  </a:cubicBezTo>
                  <a:lnTo>
                    <a:pt x="1443866" y="368"/>
                  </a:lnTo>
                </a:path>
              </a:pathLst>
            </a:custGeom>
            <a:gradFill>
              <a:gsLst>
                <a:gs pos="0">
                  <a:schemeClr val="accent2">
                    <a:alpha val="0"/>
                  </a:schemeClr>
                </a:gs>
                <a:gs pos="100000">
                  <a:schemeClr val="accent2">
                    <a:alpha val="10000"/>
                  </a:schemeClr>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7" name="文本框 36">
            <a:extLst>
              <a:ext uri="{FF2B5EF4-FFF2-40B4-BE49-F238E27FC236}">
                <a16:creationId xmlns:a16="http://schemas.microsoft.com/office/drawing/2014/main" id="{5424A388-124B-59CE-D2B2-67DE951CDE75}"/>
              </a:ext>
            </a:extLst>
          </p:cNvPr>
          <p:cNvSpPr txBox="1"/>
          <p:nvPr/>
        </p:nvSpPr>
        <p:spPr>
          <a:xfrm>
            <a:off x="8511073" y="5078827"/>
            <a:ext cx="1808043"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图形传达</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8" name="文本框 37">
            <a:extLst>
              <a:ext uri="{FF2B5EF4-FFF2-40B4-BE49-F238E27FC236}">
                <a16:creationId xmlns:a16="http://schemas.microsoft.com/office/drawing/2014/main" id="{A0CFE7D8-57E4-06FC-BAA7-9FC89E853541}"/>
              </a:ext>
            </a:extLst>
          </p:cNvPr>
          <p:cNvSpPr txBox="1"/>
          <p:nvPr/>
        </p:nvSpPr>
        <p:spPr>
          <a:xfrm>
            <a:off x="8511073" y="5319255"/>
            <a:ext cx="1808043" cy="215444"/>
          </a:xfrm>
          <a:prstGeom prst="rect">
            <a:avLst/>
          </a:prstGeom>
          <a:noFill/>
        </p:spPr>
        <p:txBody>
          <a:bodyPr wrap="squar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Graphic Communication</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5047D728-A0B6-E318-D435-B63975F4A540}"/>
              </a:ext>
            </a:extLst>
          </p:cNvPr>
          <p:cNvSpPr txBox="1"/>
          <p:nvPr/>
        </p:nvSpPr>
        <p:spPr>
          <a:xfrm>
            <a:off x="6355026" y="5078827"/>
            <a:ext cx="1808043" cy="276999"/>
          </a:xfrm>
          <a:prstGeom prst="rect">
            <a:avLst/>
          </a:prstGeom>
          <a:noFill/>
        </p:spPr>
        <p:txBody>
          <a:bodyPr wrap="squar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全程可控</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1844481D-56DA-6DFD-136C-F39E137A0721}"/>
              </a:ext>
            </a:extLst>
          </p:cNvPr>
          <p:cNvSpPr txBox="1"/>
          <p:nvPr/>
        </p:nvSpPr>
        <p:spPr>
          <a:xfrm>
            <a:off x="6355026" y="5319255"/>
            <a:ext cx="1808043" cy="215444"/>
          </a:xfrm>
          <a:prstGeom prst="rect">
            <a:avLst/>
          </a:prstGeom>
          <a:noFill/>
        </p:spPr>
        <p:txBody>
          <a:bodyPr wrap="square" rtlCol="0">
            <a:spAutoFit/>
          </a:bodyPr>
          <a:lstStyle/>
          <a:p>
            <a:pPr algn="r"/>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Full Controllable </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5D8BC569-A105-6F5D-1420-8E99470D5201}"/>
              </a:ext>
            </a:extLst>
          </p:cNvPr>
          <p:cNvSpPr txBox="1"/>
          <p:nvPr/>
        </p:nvSpPr>
        <p:spPr>
          <a:xfrm>
            <a:off x="8511073" y="3863229"/>
            <a:ext cx="1808043"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视觉品质</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411BC513-AE8F-68CC-C5CE-4F9779117BD2}"/>
              </a:ext>
            </a:extLst>
          </p:cNvPr>
          <p:cNvSpPr txBox="1"/>
          <p:nvPr/>
        </p:nvSpPr>
        <p:spPr>
          <a:xfrm>
            <a:off x="8511073" y="4103657"/>
            <a:ext cx="1808043" cy="215444"/>
          </a:xfrm>
          <a:prstGeom prst="rect">
            <a:avLst/>
          </a:prstGeom>
          <a:noFill/>
        </p:spPr>
        <p:txBody>
          <a:bodyPr wrap="squar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Visual Quality </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7F39D090-2C18-73C5-54E6-504AD36BF6F1}"/>
              </a:ext>
            </a:extLst>
          </p:cNvPr>
          <p:cNvSpPr txBox="1"/>
          <p:nvPr/>
        </p:nvSpPr>
        <p:spPr>
          <a:xfrm>
            <a:off x="6355026" y="3863229"/>
            <a:ext cx="1808043" cy="276999"/>
          </a:xfrm>
          <a:prstGeom prst="rect">
            <a:avLst/>
          </a:prstGeom>
          <a:noFill/>
        </p:spPr>
        <p:txBody>
          <a:bodyPr wrap="squar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信息透明</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AF1A4B2A-3B3C-9B0E-E982-309869EA25A1}"/>
              </a:ext>
            </a:extLst>
          </p:cNvPr>
          <p:cNvSpPr txBox="1"/>
          <p:nvPr/>
        </p:nvSpPr>
        <p:spPr>
          <a:xfrm>
            <a:off x="6355026" y="4103657"/>
            <a:ext cx="1808043" cy="215444"/>
          </a:xfrm>
          <a:prstGeom prst="rect">
            <a:avLst/>
          </a:prstGeom>
          <a:noFill/>
        </p:spPr>
        <p:txBody>
          <a:bodyPr wrap="square" rtlCol="0">
            <a:spAutoFit/>
          </a:bodyPr>
          <a:lstStyle/>
          <a:p>
            <a:pPr algn="r"/>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Information Transparency</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37124779-BCC0-2E0E-5765-03963C8538F0}"/>
              </a:ext>
            </a:extLst>
          </p:cNvPr>
          <p:cNvSpPr txBox="1"/>
          <p:nvPr/>
        </p:nvSpPr>
        <p:spPr>
          <a:xfrm>
            <a:off x="8511073" y="2628462"/>
            <a:ext cx="1808043"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品牌调性</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6" name="文本框 45">
            <a:extLst>
              <a:ext uri="{FF2B5EF4-FFF2-40B4-BE49-F238E27FC236}">
                <a16:creationId xmlns:a16="http://schemas.microsoft.com/office/drawing/2014/main" id="{13AF622E-3E75-8894-BB78-D3EFD627D371}"/>
              </a:ext>
            </a:extLst>
          </p:cNvPr>
          <p:cNvSpPr txBox="1"/>
          <p:nvPr/>
        </p:nvSpPr>
        <p:spPr>
          <a:xfrm>
            <a:off x="8511073" y="2868890"/>
            <a:ext cx="1808043" cy="215444"/>
          </a:xfrm>
          <a:prstGeom prst="rect">
            <a:avLst/>
          </a:prstGeom>
          <a:noFill/>
        </p:spPr>
        <p:txBody>
          <a:bodyPr wrap="squar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Brand Tonality</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30112445-2F32-9134-C47C-7A757C2C40B3}"/>
              </a:ext>
            </a:extLst>
          </p:cNvPr>
          <p:cNvSpPr txBox="1"/>
          <p:nvPr/>
        </p:nvSpPr>
        <p:spPr>
          <a:xfrm>
            <a:off x="6355026" y="2628462"/>
            <a:ext cx="1808043" cy="276999"/>
          </a:xfrm>
          <a:prstGeom prst="rect">
            <a:avLst/>
          </a:prstGeom>
          <a:noFill/>
        </p:spPr>
        <p:txBody>
          <a:bodyPr wrap="squar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品牌优势</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3A8469C6-6685-3260-3401-0A46BD331BCB}"/>
              </a:ext>
            </a:extLst>
          </p:cNvPr>
          <p:cNvSpPr txBox="1"/>
          <p:nvPr/>
        </p:nvSpPr>
        <p:spPr>
          <a:xfrm>
            <a:off x="6355026" y="2868890"/>
            <a:ext cx="1808043" cy="215444"/>
          </a:xfrm>
          <a:prstGeom prst="rect">
            <a:avLst/>
          </a:prstGeom>
          <a:noFill/>
        </p:spPr>
        <p:txBody>
          <a:bodyPr wrap="square" rtlCol="0">
            <a:spAutoFit/>
          </a:bodyPr>
          <a:lstStyle/>
          <a:p>
            <a:pPr algn="r"/>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Brand Advantage</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文本框 48">
            <a:extLst>
              <a:ext uri="{FF2B5EF4-FFF2-40B4-BE49-F238E27FC236}">
                <a16:creationId xmlns:a16="http://schemas.microsoft.com/office/drawing/2014/main" id="{CF270B0D-B9E0-F581-101D-60892456E001}"/>
              </a:ext>
            </a:extLst>
          </p:cNvPr>
          <p:cNvSpPr txBox="1"/>
          <p:nvPr/>
        </p:nvSpPr>
        <p:spPr>
          <a:xfrm>
            <a:off x="8511073" y="1605924"/>
            <a:ext cx="1808043"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感性</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BC5C389C-1D8B-4DC9-EA71-D0D54F6AECA5}"/>
              </a:ext>
            </a:extLst>
          </p:cNvPr>
          <p:cNvSpPr txBox="1"/>
          <p:nvPr/>
        </p:nvSpPr>
        <p:spPr>
          <a:xfrm>
            <a:off x="8511073" y="1846352"/>
            <a:ext cx="1808043" cy="215444"/>
          </a:xfrm>
          <a:prstGeom prst="rect">
            <a:avLst/>
          </a:prstGeom>
          <a:noFill/>
        </p:spPr>
        <p:txBody>
          <a:bodyPr wrap="square" rtlCol="0">
            <a:spAutoFit/>
          </a:bodyPr>
          <a:lstStyle/>
          <a:p>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Perceptual </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4E9B775C-E6FD-1802-DB69-CA4BC1625439}"/>
              </a:ext>
            </a:extLst>
          </p:cNvPr>
          <p:cNvSpPr txBox="1"/>
          <p:nvPr/>
        </p:nvSpPr>
        <p:spPr>
          <a:xfrm>
            <a:off x="6355026" y="1605924"/>
            <a:ext cx="1808043" cy="276999"/>
          </a:xfrm>
          <a:prstGeom prst="rect">
            <a:avLst/>
          </a:prstGeom>
          <a:noFill/>
        </p:spPr>
        <p:txBody>
          <a:bodyPr wrap="square" rtlCol="0">
            <a:spAutoFit/>
          </a:bodyPr>
          <a:lstStyle/>
          <a:p>
            <a:pPr algn="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认知</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4C6B0D96-DF19-A277-D722-D9332FD0E922}"/>
              </a:ext>
            </a:extLst>
          </p:cNvPr>
          <p:cNvSpPr txBox="1"/>
          <p:nvPr/>
        </p:nvSpPr>
        <p:spPr>
          <a:xfrm>
            <a:off x="6355026" y="1846352"/>
            <a:ext cx="1808043" cy="215444"/>
          </a:xfrm>
          <a:prstGeom prst="rect">
            <a:avLst/>
          </a:prstGeom>
          <a:noFill/>
        </p:spPr>
        <p:txBody>
          <a:bodyPr wrap="square" rtlCol="0">
            <a:spAutoFit/>
          </a:bodyPr>
          <a:lstStyle/>
          <a:p>
            <a:pPr algn="r"/>
            <a:r>
              <a:rPr lang="en-US" altLang="zh-CN"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Cognitive</a:t>
            </a:r>
            <a:endParaRPr lang="en-US" sz="8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文本框 52">
            <a:extLst>
              <a:ext uri="{FF2B5EF4-FFF2-40B4-BE49-F238E27FC236}">
                <a16:creationId xmlns:a16="http://schemas.microsoft.com/office/drawing/2014/main" id="{164C00F4-B3FF-9468-C019-D828C4DE5B99}"/>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4" name="文本框 53">
            <a:extLst>
              <a:ext uri="{FF2B5EF4-FFF2-40B4-BE49-F238E27FC236}">
                <a16:creationId xmlns:a16="http://schemas.microsoft.com/office/drawing/2014/main" id="{28946000-0470-050B-FEED-AFB4F310A478}"/>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5" name="组合 54">
            <a:extLst>
              <a:ext uri="{FF2B5EF4-FFF2-40B4-BE49-F238E27FC236}">
                <a16:creationId xmlns:a16="http://schemas.microsoft.com/office/drawing/2014/main" id="{1D1CCC5B-1C12-4A64-4E42-AA98BB78A4E3}"/>
              </a:ext>
            </a:extLst>
          </p:cNvPr>
          <p:cNvGrpSpPr/>
          <p:nvPr/>
        </p:nvGrpSpPr>
        <p:grpSpPr>
          <a:xfrm>
            <a:off x="11390123" y="2766951"/>
            <a:ext cx="203554" cy="1324099"/>
            <a:chOff x="11390123" y="2639724"/>
            <a:chExt cx="203554" cy="1324099"/>
          </a:xfrm>
        </p:grpSpPr>
        <p:sp>
          <p:nvSpPr>
            <p:cNvPr id="56" name="椭圆 55">
              <a:extLst>
                <a:ext uri="{FF2B5EF4-FFF2-40B4-BE49-F238E27FC236}">
                  <a16:creationId xmlns:a16="http://schemas.microsoft.com/office/drawing/2014/main" id="{FC467C61-505A-91A5-9CEB-C44FA87794B2}"/>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DCCAAEC4-5AFA-96BC-3DAE-EF3BCD74ECBE}"/>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F1BB0111-5B75-5CE6-74A0-FD66925984FB}"/>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椭圆 58">
              <a:extLst>
                <a:ext uri="{FF2B5EF4-FFF2-40B4-BE49-F238E27FC236}">
                  <a16:creationId xmlns:a16="http://schemas.microsoft.com/office/drawing/2014/main" id="{AEBF635A-0ED4-5661-CBE9-C9D462E04A82}"/>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组合 59">
              <a:extLst>
                <a:ext uri="{FF2B5EF4-FFF2-40B4-BE49-F238E27FC236}">
                  <a16:creationId xmlns:a16="http://schemas.microsoft.com/office/drawing/2014/main" id="{CC094235-54AC-E338-61B4-B354041AC9A6}"/>
                </a:ext>
              </a:extLst>
            </p:cNvPr>
            <p:cNvGrpSpPr/>
            <p:nvPr/>
          </p:nvGrpSpPr>
          <p:grpSpPr>
            <a:xfrm>
              <a:off x="11390123" y="3760269"/>
              <a:ext cx="203554" cy="203554"/>
              <a:chOff x="11390123" y="3760269"/>
              <a:chExt cx="203554" cy="203554"/>
            </a:xfrm>
          </p:grpSpPr>
          <p:sp>
            <p:nvSpPr>
              <p:cNvPr id="61" name="椭圆 60">
                <a:extLst>
                  <a:ext uri="{FF2B5EF4-FFF2-40B4-BE49-F238E27FC236}">
                    <a16:creationId xmlns:a16="http://schemas.microsoft.com/office/drawing/2014/main" id="{292D2874-C4D5-492A-7103-E108C98FE3C4}"/>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椭圆 61">
                <a:extLst>
                  <a:ext uri="{FF2B5EF4-FFF2-40B4-BE49-F238E27FC236}">
                    <a16:creationId xmlns:a16="http://schemas.microsoft.com/office/drawing/2014/main" id="{1B2A3303-4870-8E2C-D659-F9DAA49F4080}"/>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64888891"/>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44" name="直接连接符 43">
            <a:extLst>
              <a:ext uri="{FF2B5EF4-FFF2-40B4-BE49-F238E27FC236}">
                <a16:creationId xmlns:a16="http://schemas.microsoft.com/office/drawing/2014/main" id="{9EFD7F6B-249C-5E8F-FA32-1C36C59EC928}"/>
              </a:ext>
            </a:extLst>
          </p:cNvPr>
          <p:cNvCxnSpPr/>
          <p:nvPr/>
        </p:nvCxnSpPr>
        <p:spPr>
          <a:xfrm flipV="1">
            <a:off x="2940050" y="57150"/>
            <a:ext cx="6858000" cy="6800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390B7C8-4285-0E39-D620-4C7DDCD4870D}"/>
              </a:ext>
            </a:extLst>
          </p:cNvPr>
          <p:cNvCxnSpPr/>
          <p:nvPr/>
        </p:nvCxnSpPr>
        <p:spPr>
          <a:xfrm>
            <a:off x="2340049" y="0"/>
            <a:ext cx="6886501"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7A597EE-BC7E-EBA6-6963-FDCE946A6749}"/>
              </a:ext>
            </a:extLst>
          </p:cNvPr>
          <p:cNvCxnSpPr/>
          <p:nvPr/>
        </p:nvCxnSpPr>
        <p:spPr>
          <a:xfrm>
            <a:off x="0" y="3732779"/>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E2C143B1-937E-4D7F-7D7A-C0F0C28372B4}"/>
              </a:ext>
            </a:extLst>
          </p:cNvPr>
          <p:cNvSpPr/>
          <p:nvPr/>
        </p:nvSpPr>
        <p:spPr>
          <a:xfrm>
            <a:off x="660400" y="649278"/>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B4228CAC-FFFE-8DDC-1F93-EA6D06B01CF5}"/>
              </a:ext>
            </a:extLst>
          </p:cNvPr>
          <p:cNvSpPr txBox="1"/>
          <p:nvPr/>
        </p:nvSpPr>
        <p:spPr>
          <a:xfrm>
            <a:off x="712450" y="671780"/>
            <a:ext cx="529312" cy="369332"/>
          </a:xfrm>
          <a:prstGeom prst="rect">
            <a:avLst/>
          </a:prstGeom>
          <a:noFill/>
        </p:spPr>
        <p:txBody>
          <a:bodyPr wrap="none" rtlCol="0">
            <a:spAutoFit/>
          </a:bodyPr>
          <a:lstStyle/>
          <a:p>
            <a:r>
              <a:rPr lang="en-US" dirty="0">
                <a:solidFill>
                  <a:schemeClr val="bg1"/>
                </a:solidFill>
                <a:latin typeface="+mj-ea"/>
                <a:ea typeface="+mj-ea"/>
              </a:rPr>
              <a:t>01</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83A81381-8F3F-141F-2203-01EC17EF00B4}"/>
              </a:ext>
            </a:extLst>
          </p:cNvPr>
          <p:cNvSpPr txBox="1"/>
          <p:nvPr/>
        </p:nvSpPr>
        <p:spPr>
          <a:xfrm>
            <a:off x="1345863" y="625614"/>
            <a:ext cx="2031325" cy="461665"/>
          </a:xfrm>
          <a:prstGeom prst="rect">
            <a:avLst/>
          </a:prstGeom>
          <a:noFill/>
        </p:spPr>
        <p:txBody>
          <a:bodyPr wrap="none" rtlCol="0">
            <a:spAutoFit/>
          </a:bodyPr>
          <a:lstStyle/>
          <a:p>
            <a:r>
              <a:rPr lang="zh-CN" altLang="en-US" sz="2400" dirty="0">
                <a:latin typeface="+mj-ea"/>
                <a:ea typeface="+mj-ea"/>
              </a:rPr>
              <a:t>结合用户诉求</a:t>
            </a:r>
            <a:endParaRPr lang="en-US" sz="2400" dirty="0">
              <a:latin typeface="+mj-ea"/>
              <a:ea typeface="+mj-ea"/>
            </a:endParaRPr>
          </a:p>
        </p:txBody>
      </p:sp>
      <p:sp>
        <p:nvSpPr>
          <p:cNvPr id="7" name="文本框 6">
            <a:extLst>
              <a:ext uri="{FF2B5EF4-FFF2-40B4-BE49-F238E27FC236}">
                <a16:creationId xmlns:a16="http://schemas.microsoft.com/office/drawing/2014/main" id="{1A5B39AB-53C1-DC35-075D-6E29F3252763}"/>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 name="文本框 7">
            <a:extLst>
              <a:ext uri="{FF2B5EF4-FFF2-40B4-BE49-F238E27FC236}">
                <a16:creationId xmlns:a16="http://schemas.microsoft.com/office/drawing/2014/main" id="{D8D38D61-E097-ABF2-25D5-A10E7BC043E2}"/>
              </a:ext>
            </a:extLst>
          </p:cNvPr>
          <p:cNvSpPr txBox="1"/>
          <p:nvPr/>
        </p:nvSpPr>
        <p:spPr>
          <a:xfrm>
            <a:off x="10362814" y="6221135"/>
            <a:ext cx="1156086" cy="230832"/>
          </a:xfrm>
          <a:prstGeom prst="rect">
            <a:avLst/>
          </a:prstGeom>
          <a:noFill/>
        </p:spPr>
        <p:txBody>
          <a:bodyPr wrap="none" rtlCol="0">
            <a:spAutoFit/>
          </a:bodyPr>
          <a:lstStyle/>
          <a:p>
            <a:pPr algn="r"/>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DESIGN CENTER</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9" name="组合 8">
            <a:extLst>
              <a:ext uri="{FF2B5EF4-FFF2-40B4-BE49-F238E27FC236}">
                <a16:creationId xmlns:a16="http://schemas.microsoft.com/office/drawing/2014/main" id="{614AD20A-9E0B-C83C-DF6B-7B2507EB5166}"/>
              </a:ext>
            </a:extLst>
          </p:cNvPr>
          <p:cNvGrpSpPr/>
          <p:nvPr/>
        </p:nvGrpSpPr>
        <p:grpSpPr>
          <a:xfrm>
            <a:off x="11390123" y="2766951"/>
            <a:ext cx="203554" cy="1324099"/>
            <a:chOff x="11390123" y="2639724"/>
            <a:chExt cx="203554" cy="1324099"/>
          </a:xfrm>
        </p:grpSpPr>
        <p:sp>
          <p:nvSpPr>
            <p:cNvPr id="10" name="椭圆 9">
              <a:extLst>
                <a:ext uri="{FF2B5EF4-FFF2-40B4-BE49-F238E27FC236}">
                  <a16:creationId xmlns:a16="http://schemas.microsoft.com/office/drawing/2014/main" id="{24CF82C5-9EE0-3BB9-E2D1-01616B18976D}"/>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C87FED6F-ECA5-0453-BCC3-1B60C44680A1}"/>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4B098927-6E0A-B60C-1D1E-CE11EA6DDAF2}"/>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D2368240-4F8B-56F4-6B5C-3B1AAD0BB436}"/>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组合 13">
              <a:extLst>
                <a:ext uri="{FF2B5EF4-FFF2-40B4-BE49-F238E27FC236}">
                  <a16:creationId xmlns:a16="http://schemas.microsoft.com/office/drawing/2014/main" id="{90169BE5-15FD-B27E-BEAE-9ECAB448613D}"/>
                </a:ext>
              </a:extLst>
            </p:cNvPr>
            <p:cNvGrpSpPr/>
            <p:nvPr/>
          </p:nvGrpSpPr>
          <p:grpSpPr>
            <a:xfrm>
              <a:off x="11390123" y="3760269"/>
              <a:ext cx="203554" cy="203554"/>
              <a:chOff x="11390123" y="3760269"/>
              <a:chExt cx="203554" cy="203554"/>
            </a:xfrm>
          </p:grpSpPr>
          <p:sp>
            <p:nvSpPr>
              <p:cNvPr id="15" name="椭圆 14">
                <a:extLst>
                  <a:ext uri="{FF2B5EF4-FFF2-40B4-BE49-F238E27FC236}">
                    <a16:creationId xmlns:a16="http://schemas.microsoft.com/office/drawing/2014/main" id="{19819FEF-8E12-D70C-2CCF-B9823A07F402}"/>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834CE5A5-D74E-39CF-76D5-8EBC03998725}"/>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圆: 空心 1">
            <a:extLst>
              <a:ext uri="{FF2B5EF4-FFF2-40B4-BE49-F238E27FC236}">
                <a16:creationId xmlns:a16="http://schemas.microsoft.com/office/drawing/2014/main" id="{7527EA04-6BE6-F4DD-9239-6B3A882559DE}"/>
              </a:ext>
            </a:extLst>
          </p:cNvPr>
          <p:cNvSpPr/>
          <p:nvPr/>
        </p:nvSpPr>
        <p:spPr>
          <a:xfrm>
            <a:off x="4235450" y="1847850"/>
            <a:ext cx="3721100" cy="3721100"/>
          </a:xfrm>
          <a:prstGeom prst="donut">
            <a:avLst>
              <a:gd name="adj" fmla="val 3302"/>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弧形 18">
            <a:extLst>
              <a:ext uri="{FF2B5EF4-FFF2-40B4-BE49-F238E27FC236}">
                <a16:creationId xmlns:a16="http://schemas.microsoft.com/office/drawing/2014/main" id="{43099147-712B-088D-A29D-65E27337D14E}"/>
              </a:ext>
            </a:extLst>
          </p:cNvPr>
          <p:cNvSpPr/>
          <p:nvPr/>
        </p:nvSpPr>
        <p:spPr>
          <a:xfrm>
            <a:off x="4546600" y="2159000"/>
            <a:ext cx="3098800" cy="3098800"/>
          </a:xfrm>
          <a:prstGeom prst="arc">
            <a:avLst>
              <a:gd name="adj1" fmla="val 13663579"/>
              <a:gd name="adj2" fmla="val 16229133"/>
            </a:avLst>
          </a:prstGeom>
          <a:noFill/>
          <a:ln>
            <a:solidFill>
              <a:srgbClr val="E31D19"/>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弧形 19">
            <a:extLst>
              <a:ext uri="{FF2B5EF4-FFF2-40B4-BE49-F238E27FC236}">
                <a16:creationId xmlns:a16="http://schemas.microsoft.com/office/drawing/2014/main" id="{6796958F-5B32-6120-A4AB-A2C6449E675B}"/>
              </a:ext>
            </a:extLst>
          </p:cNvPr>
          <p:cNvSpPr/>
          <p:nvPr/>
        </p:nvSpPr>
        <p:spPr>
          <a:xfrm rot="2700000">
            <a:off x="4546600" y="2159000"/>
            <a:ext cx="3098800" cy="3098800"/>
          </a:xfrm>
          <a:prstGeom prst="arc">
            <a:avLst>
              <a:gd name="adj1" fmla="val 13663579"/>
              <a:gd name="adj2" fmla="val 16229133"/>
            </a:avLst>
          </a:prstGeom>
          <a:noFill/>
          <a:ln>
            <a:solidFill>
              <a:srgbClr val="E31D19"/>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弧形 22">
            <a:extLst>
              <a:ext uri="{FF2B5EF4-FFF2-40B4-BE49-F238E27FC236}">
                <a16:creationId xmlns:a16="http://schemas.microsoft.com/office/drawing/2014/main" id="{73A02061-2099-1F06-DDBA-110F584CC3D0}"/>
              </a:ext>
            </a:extLst>
          </p:cNvPr>
          <p:cNvSpPr/>
          <p:nvPr/>
        </p:nvSpPr>
        <p:spPr>
          <a:xfrm rot="5400000">
            <a:off x="4546600" y="2159000"/>
            <a:ext cx="3098800" cy="3098800"/>
          </a:xfrm>
          <a:prstGeom prst="arc">
            <a:avLst>
              <a:gd name="adj1" fmla="val 13663579"/>
              <a:gd name="adj2" fmla="val 16229133"/>
            </a:avLst>
          </a:prstGeom>
          <a:noFill/>
          <a:ln>
            <a:solidFill>
              <a:srgbClr val="E31D19"/>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弧形 23">
            <a:extLst>
              <a:ext uri="{FF2B5EF4-FFF2-40B4-BE49-F238E27FC236}">
                <a16:creationId xmlns:a16="http://schemas.microsoft.com/office/drawing/2014/main" id="{7BF3EB5D-C6BC-DE90-8B55-1CCD67F45CE6}"/>
              </a:ext>
            </a:extLst>
          </p:cNvPr>
          <p:cNvSpPr/>
          <p:nvPr/>
        </p:nvSpPr>
        <p:spPr>
          <a:xfrm rot="8100000">
            <a:off x="4546600" y="2159000"/>
            <a:ext cx="3098800" cy="3098800"/>
          </a:xfrm>
          <a:prstGeom prst="arc">
            <a:avLst>
              <a:gd name="adj1" fmla="val 13663579"/>
              <a:gd name="adj2" fmla="val 16229133"/>
            </a:avLst>
          </a:prstGeom>
          <a:noFill/>
          <a:ln>
            <a:solidFill>
              <a:schemeClr val="tx1"/>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弧形 25">
            <a:extLst>
              <a:ext uri="{FF2B5EF4-FFF2-40B4-BE49-F238E27FC236}">
                <a16:creationId xmlns:a16="http://schemas.microsoft.com/office/drawing/2014/main" id="{ED567BAE-5932-754D-DD86-0DFB533F48AF}"/>
              </a:ext>
            </a:extLst>
          </p:cNvPr>
          <p:cNvSpPr/>
          <p:nvPr/>
        </p:nvSpPr>
        <p:spPr>
          <a:xfrm rot="10800000">
            <a:off x="4546600" y="2159000"/>
            <a:ext cx="3098800" cy="3098800"/>
          </a:xfrm>
          <a:prstGeom prst="arc">
            <a:avLst>
              <a:gd name="adj1" fmla="val 13663579"/>
              <a:gd name="adj2" fmla="val 16229133"/>
            </a:avLst>
          </a:prstGeom>
          <a:noFill/>
          <a:ln>
            <a:solidFill>
              <a:schemeClr val="tx1"/>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弧形 26">
            <a:extLst>
              <a:ext uri="{FF2B5EF4-FFF2-40B4-BE49-F238E27FC236}">
                <a16:creationId xmlns:a16="http://schemas.microsoft.com/office/drawing/2014/main" id="{5119FF9F-5210-5141-63F1-4CC3FF434BB8}"/>
              </a:ext>
            </a:extLst>
          </p:cNvPr>
          <p:cNvSpPr/>
          <p:nvPr/>
        </p:nvSpPr>
        <p:spPr>
          <a:xfrm rot="13500000">
            <a:off x="4546600" y="2159000"/>
            <a:ext cx="3098800" cy="3098800"/>
          </a:xfrm>
          <a:prstGeom prst="arc">
            <a:avLst>
              <a:gd name="adj1" fmla="val 13663579"/>
              <a:gd name="adj2" fmla="val 16229133"/>
            </a:avLst>
          </a:prstGeom>
          <a:noFill/>
          <a:ln>
            <a:solidFill>
              <a:schemeClr val="tx1"/>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弧形 28">
            <a:extLst>
              <a:ext uri="{FF2B5EF4-FFF2-40B4-BE49-F238E27FC236}">
                <a16:creationId xmlns:a16="http://schemas.microsoft.com/office/drawing/2014/main" id="{435E7FC6-7EF1-D440-9BB3-50F9129FC8FC}"/>
              </a:ext>
            </a:extLst>
          </p:cNvPr>
          <p:cNvSpPr/>
          <p:nvPr/>
        </p:nvSpPr>
        <p:spPr>
          <a:xfrm rot="16200000">
            <a:off x="4546600" y="2159000"/>
            <a:ext cx="3098800" cy="3098800"/>
          </a:xfrm>
          <a:prstGeom prst="arc">
            <a:avLst>
              <a:gd name="adj1" fmla="val 13663579"/>
              <a:gd name="adj2" fmla="val 16229133"/>
            </a:avLst>
          </a:prstGeom>
          <a:noFill/>
          <a:ln>
            <a:solidFill>
              <a:schemeClr val="tx1"/>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弧形 29">
            <a:extLst>
              <a:ext uri="{FF2B5EF4-FFF2-40B4-BE49-F238E27FC236}">
                <a16:creationId xmlns:a16="http://schemas.microsoft.com/office/drawing/2014/main" id="{B3DEC202-C490-3E86-4108-45EB809EBEEC}"/>
              </a:ext>
            </a:extLst>
          </p:cNvPr>
          <p:cNvSpPr/>
          <p:nvPr/>
        </p:nvSpPr>
        <p:spPr>
          <a:xfrm rot="18900000">
            <a:off x="4546600" y="2159000"/>
            <a:ext cx="3098800" cy="3098800"/>
          </a:xfrm>
          <a:prstGeom prst="arc">
            <a:avLst>
              <a:gd name="adj1" fmla="val 13663579"/>
              <a:gd name="adj2" fmla="val 16229133"/>
            </a:avLst>
          </a:prstGeom>
          <a:noFill/>
          <a:ln>
            <a:solidFill>
              <a:srgbClr val="E31D19"/>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任意多边形: 形状 36">
            <a:extLst>
              <a:ext uri="{FF2B5EF4-FFF2-40B4-BE49-F238E27FC236}">
                <a16:creationId xmlns:a16="http://schemas.microsoft.com/office/drawing/2014/main" id="{AC586141-86BE-7E42-3E33-A36D3E65C4CB}"/>
              </a:ext>
            </a:extLst>
          </p:cNvPr>
          <p:cNvSpPr/>
          <p:nvPr/>
        </p:nvSpPr>
        <p:spPr>
          <a:xfrm rot="18900000">
            <a:off x="5363798" y="1932894"/>
            <a:ext cx="1491073" cy="1491073"/>
          </a:xfrm>
          <a:custGeom>
            <a:avLst/>
            <a:gdLst>
              <a:gd name="connsiteX0" fmla="*/ 0 w 1491073"/>
              <a:gd name="connsiteY0" fmla="*/ 0 h 1491073"/>
              <a:gd name="connsiteX1" fmla="*/ 587934 w 1491073"/>
              <a:gd name="connsiteY1" fmla="*/ 587934 h 1491073"/>
              <a:gd name="connsiteX2" fmla="*/ 458618 w 1491073"/>
              <a:gd name="connsiteY2" fmla="*/ 717249 h 1491073"/>
              <a:gd name="connsiteX3" fmla="*/ 671450 w 1491073"/>
              <a:gd name="connsiteY3" fmla="*/ 930081 h 1491073"/>
              <a:gd name="connsiteX4" fmla="*/ 800766 w 1491073"/>
              <a:gd name="connsiteY4" fmla="*/ 800766 h 1491073"/>
              <a:gd name="connsiteX5" fmla="*/ 1491073 w 1491073"/>
              <a:gd name="connsiteY5" fmla="*/ 1491073 h 1491073"/>
              <a:gd name="connsiteX6" fmla="*/ 0 w 1491073"/>
              <a:gd name="connsiteY6" fmla="*/ 1491073 h 1491073"/>
              <a:gd name="connsiteX0" fmla="*/ 587934 w 1491073"/>
              <a:gd name="connsiteY0" fmla="*/ 587934 h 1491073"/>
              <a:gd name="connsiteX1" fmla="*/ 458618 w 1491073"/>
              <a:gd name="connsiteY1" fmla="*/ 717249 h 1491073"/>
              <a:gd name="connsiteX2" fmla="*/ 671450 w 1491073"/>
              <a:gd name="connsiteY2" fmla="*/ 930081 h 1491073"/>
              <a:gd name="connsiteX3" fmla="*/ 800766 w 1491073"/>
              <a:gd name="connsiteY3" fmla="*/ 800766 h 1491073"/>
              <a:gd name="connsiteX4" fmla="*/ 1491073 w 1491073"/>
              <a:gd name="connsiteY4" fmla="*/ 1491073 h 1491073"/>
              <a:gd name="connsiteX5" fmla="*/ 0 w 1491073"/>
              <a:gd name="connsiteY5" fmla="*/ 1491073 h 1491073"/>
              <a:gd name="connsiteX6" fmla="*/ 0 w 1491073"/>
              <a:gd name="connsiteY6" fmla="*/ 0 h 1491073"/>
              <a:gd name="connsiteX7" fmla="*/ 679374 w 1491073"/>
              <a:gd name="connsiteY7"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6" fmla="*/ 679374 w 1491073"/>
              <a:gd name="connsiteY6"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0" fmla="*/ 671450 w 1491073"/>
              <a:gd name="connsiteY0" fmla="*/ 930081 h 1491073"/>
              <a:gd name="connsiteX1" fmla="*/ 800766 w 1491073"/>
              <a:gd name="connsiteY1" fmla="*/ 800766 h 1491073"/>
              <a:gd name="connsiteX2" fmla="*/ 1491073 w 1491073"/>
              <a:gd name="connsiteY2" fmla="*/ 1491073 h 1491073"/>
              <a:gd name="connsiteX3" fmla="*/ 0 w 1491073"/>
              <a:gd name="connsiteY3" fmla="*/ 1491073 h 1491073"/>
              <a:gd name="connsiteX4" fmla="*/ 0 w 1491073"/>
              <a:gd name="connsiteY4" fmla="*/ 0 h 1491073"/>
              <a:gd name="connsiteX0" fmla="*/ 800766 w 1491073"/>
              <a:gd name="connsiteY0" fmla="*/ 800766 h 1491073"/>
              <a:gd name="connsiteX1" fmla="*/ 1491073 w 1491073"/>
              <a:gd name="connsiteY1" fmla="*/ 1491073 h 1491073"/>
              <a:gd name="connsiteX2" fmla="*/ 0 w 1491073"/>
              <a:gd name="connsiteY2" fmla="*/ 1491073 h 1491073"/>
              <a:gd name="connsiteX3" fmla="*/ 0 w 1491073"/>
              <a:gd name="connsiteY3" fmla="*/ 0 h 1491073"/>
              <a:gd name="connsiteX0" fmla="*/ 1491073 w 1491073"/>
              <a:gd name="connsiteY0" fmla="*/ 1491073 h 1491073"/>
              <a:gd name="connsiteX1" fmla="*/ 0 w 1491073"/>
              <a:gd name="connsiteY1" fmla="*/ 1491073 h 1491073"/>
              <a:gd name="connsiteX2" fmla="*/ 0 w 1491073"/>
              <a:gd name="connsiteY2" fmla="*/ 0 h 1491073"/>
            </a:gdLst>
            <a:ahLst/>
            <a:cxnLst>
              <a:cxn ang="0">
                <a:pos x="connsiteX0" y="connsiteY0"/>
              </a:cxn>
              <a:cxn ang="0">
                <a:pos x="connsiteX1" y="connsiteY1"/>
              </a:cxn>
              <a:cxn ang="0">
                <a:pos x="connsiteX2" y="connsiteY2"/>
              </a:cxn>
            </a:cxnLst>
            <a:rect l="l" t="t" r="r" b="b"/>
            <a:pathLst>
              <a:path w="1491073" h="1491073">
                <a:moveTo>
                  <a:pt x="1491073" y="1491073"/>
                </a:moveTo>
                <a:lnTo>
                  <a:pt x="0" y="1491073"/>
                </a:lnTo>
                <a:lnTo>
                  <a:pt x="0" y="0"/>
                </a:lnTo>
              </a:path>
            </a:pathLst>
          </a:custGeom>
          <a:noFill/>
          <a:ln w="25400">
            <a:solidFill>
              <a:srgbClr val="E31D19"/>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任意多边形: 形状 37">
            <a:extLst>
              <a:ext uri="{FF2B5EF4-FFF2-40B4-BE49-F238E27FC236}">
                <a16:creationId xmlns:a16="http://schemas.microsoft.com/office/drawing/2014/main" id="{26A9A443-FDD7-6666-1AA7-B02A88CA3354}"/>
              </a:ext>
            </a:extLst>
          </p:cNvPr>
          <p:cNvSpPr/>
          <p:nvPr/>
        </p:nvSpPr>
        <p:spPr>
          <a:xfrm rot="2700000" flipV="1">
            <a:off x="5363798" y="4041591"/>
            <a:ext cx="1491073" cy="1491073"/>
          </a:xfrm>
          <a:custGeom>
            <a:avLst/>
            <a:gdLst>
              <a:gd name="connsiteX0" fmla="*/ 0 w 1491073"/>
              <a:gd name="connsiteY0" fmla="*/ 0 h 1491073"/>
              <a:gd name="connsiteX1" fmla="*/ 587934 w 1491073"/>
              <a:gd name="connsiteY1" fmla="*/ 587934 h 1491073"/>
              <a:gd name="connsiteX2" fmla="*/ 458618 w 1491073"/>
              <a:gd name="connsiteY2" fmla="*/ 717249 h 1491073"/>
              <a:gd name="connsiteX3" fmla="*/ 671450 w 1491073"/>
              <a:gd name="connsiteY3" fmla="*/ 930081 h 1491073"/>
              <a:gd name="connsiteX4" fmla="*/ 800766 w 1491073"/>
              <a:gd name="connsiteY4" fmla="*/ 800766 h 1491073"/>
              <a:gd name="connsiteX5" fmla="*/ 1491073 w 1491073"/>
              <a:gd name="connsiteY5" fmla="*/ 1491073 h 1491073"/>
              <a:gd name="connsiteX6" fmla="*/ 0 w 1491073"/>
              <a:gd name="connsiteY6" fmla="*/ 1491073 h 1491073"/>
              <a:gd name="connsiteX0" fmla="*/ 587934 w 1491073"/>
              <a:gd name="connsiteY0" fmla="*/ 587934 h 1491073"/>
              <a:gd name="connsiteX1" fmla="*/ 458618 w 1491073"/>
              <a:gd name="connsiteY1" fmla="*/ 717249 h 1491073"/>
              <a:gd name="connsiteX2" fmla="*/ 671450 w 1491073"/>
              <a:gd name="connsiteY2" fmla="*/ 930081 h 1491073"/>
              <a:gd name="connsiteX3" fmla="*/ 800766 w 1491073"/>
              <a:gd name="connsiteY3" fmla="*/ 800766 h 1491073"/>
              <a:gd name="connsiteX4" fmla="*/ 1491073 w 1491073"/>
              <a:gd name="connsiteY4" fmla="*/ 1491073 h 1491073"/>
              <a:gd name="connsiteX5" fmla="*/ 0 w 1491073"/>
              <a:gd name="connsiteY5" fmla="*/ 1491073 h 1491073"/>
              <a:gd name="connsiteX6" fmla="*/ 0 w 1491073"/>
              <a:gd name="connsiteY6" fmla="*/ 0 h 1491073"/>
              <a:gd name="connsiteX7" fmla="*/ 679374 w 1491073"/>
              <a:gd name="connsiteY7"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6" fmla="*/ 679374 w 1491073"/>
              <a:gd name="connsiteY6"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0" fmla="*/ 671450 w 1491073"/>
              <a:gd name="connsiteY0" fmla="*/ 930081 h 1491073"/>
              <a:gd name="connsiteX1" fmla="*/ 800766 w 1491073"/>
              <a:gd name="connsiteY1" fmla="*/ 800766 h 1491073"/>
              <a:gd name="connsiteX2" fmla="*/ 1491073 w 1491073"/>
              <a:gd name="connsiteY2" fmla="*/ 1491073 h 1491073"/>
              <a:gd name="connsiteX3" fmla="*/ 0 w 1491073"/>
              <a:gd name="connsiteY3" fmla="*/ 1491073 h 1491073"/>
              <a:gd name="connsiteX4" fmla="*/ 0 w 1491073"/>
              <a:gd name="connsiteY4" fmla="*/ 0 h 1491073"/>
              <a:gd name="connsiteX0" fmla="*/ 800766 w 1491073"/>
              <a:gd name="connsiteY0" fmla="*/ 800766 h 1491073"/>
              <a:gd name="connsiteX1" fmla="*/ 1491073 w 1491073"/>
              <a:gd name="connsiteY1" fmla="*/ 1491073 h 1491073"/>
              <a:gd name="connsiteX2" fmla="*/ 0 w 1491073"/>
              <a:gd name="connsiteY2" fmla="*/ 1491073 h 1491073"/>
              <a:gd name="connsiteX3" fmla="*/ 0 w 1491073"/>
              <a:gd name="connsiteY3" fmla="*/ 0 h 1491073"/>
              <a:gd name="connsiteX0" fmla="*/ 1491073 w 1491073"/>
              <a:gd name="connsiteY0" fmla="*/ 1491073 h 1491073"/>
              <a:gd name="connsiteX1" fmla="*/ 0 w 1491073"/>
              <a:gd name="connsiteY1" fmla="*/ 1491073 h 1491073"/>
              <a:gd name="connsiteX2" fmla="*/ 0 w 1491073"/>
              <a:gd name="connsiteY2" fmla="*/ 0 h 1491073"/>
            </a:gdLst>
            <a:ahLst/>
            <a:cxnLst>
              <a:cxn ang="0">
                <a:pos x="connsiteX0" y="connsiteY0"/>
              </a:cxn>
              <a:cxn ang="0">
                <a:pos x="connsiteX1" y="connsiteY1"/>
              </a:cxn>
              <a:cxn ang="0">
                <a:pos x="connsiteX2" y="connsiteY2"/>
              </a:cxn>
            </a:cxnLst>
            <a:rect l="l" t="t" r="r" b="b"/>
            <a:pathLst>
              <a:path w="1491073" h="1491073">
                <a:moveTo>
                  <a:pt x="1491073" y="1491073"/>
                </a:moveTo>
                <a:lnTo>
                  <a:pt x="0" y="1491073"/>
                </a:lnTo>
                <a:lnTo>
                  <a:pt x="0" y="0"/>
                </a:ln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0" name="直接连接符 39">
            <a:extLst>
              <a:ext uri="{FF2B5EF4-FFF2-40B4-BE49-F238E27FC236}">
                <a16:creationId xmlns:a16="http://schemas.microsoft.com/office/drawing/2014/main" id="{55FCCD7D-D2D6-135F-7D09-73FFBF43F480}"/>
              </a:ext>
            </a:extLst>
          </p:cNvPr>
          <p:cNvCxnSpPr>
            <a:cxnSpLocks/>
          </p:cNvCxnSpPr>
          <p:nvPr/>
        </p:nvCxnSpPr>
        <p:spPr>
          <a:xfrm>
            <a:off x="6109334" y="13426"/>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9" name="矩形 48">
            <a:extLst>
              <a:ext uri="{FF2B5EF4-FFF2-40B4-BE49-F238E27FC236}">
                <a16:creationId xmlns:a16="http://schemas.microsoft.com/office/drawing/2014/main" id="{596B0231-EEB4-8CAC-BCBC-8371FCC52ADB}"/>
              </a:ext>
            </a:extLst>
          </p:cNvPr>
          <p:cNvSpPr/>
          <p:nvPr/>
        </p:nvSpPr>
        <p:spPr>
          <a:xfrm>
            <a:off x="5054986" y="701223"/>
            <a:ext cx="2018914" cy="591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本框 46">
            <a:extLst>
              <a:ext uri="{FF2B5EF4-FFF2-40B4-BE49-F238E27FC236}">
                <a16:creationId xmlns:a16="http://schemas.microsoft.com/office/drawing/2014/main" id="{8275E7BD-7224-3A81-C131-8972588008B6}"/>
              </a:ext>
            </a:extLst>
          </p:cNvPr>
          <p:cNvSpPr txBox="1"/>
          <p:nvPr/>
        </p:nvSpPr>
        <p:spPr>
          <a:xfrm>
            <a:off x="5191978" y="687927"/>
            <a:ext cx="1808043" cy="400110"/>
          </a:xfrm>
          <a:prstGeom prst="rect">
            <a:avLst/>
          </a:prstGeom>
          <a:noFill/>
        </p:spPr>
        <p:txBody>
          <a:bodyPr wrap="square" rtlCol="0">
            <a:spAutoFit/>
          </a:bodyPr>
          <a:lstStyle/>
          <a:p>
            <a:pPr algn="ctr"/>
            <a:r>
              <a:rPr lang="zh-CN" alt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发现</a:t>
            </a:r>
            <a:endParaRPr 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B55ED1A6-6BC4-FD27-F409-04015E7B047C}"/>
              </a:ext>
            </a:extLst>
          </p:cNvPr>
          <p:cNvSpPr txBox="1"/>
          <p:nvPr/>
        </p:nvSpPr>
        <p:spPr>
          <a:xfrm>
            <a:off x="5191978" y="1008986"/>
            <a:ext cx="1808043"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问题点和机会点</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51" name="矩形 50">
            <a:extLst>
              <a:ext uri="{FF2B5EF4-FFF2-40B4-BE49-F238E27FC236}">
                <a16:creationId xmlns:a16="http://schemas.microsoft.com/office/drawing/2014/main" id="{FF259106-B4E0-BADD-C669-87B9C8C9A314}"/>
              </a:ext>
            </a:extLst>
          </p:cNvPr>
          <p:cNvSpPr/>
          <p:nvPr/>
        </p:nvSpPr>
        <p:spPr>
          <a:xfrm>
            <a:off x="1493601" y="3474600"/>
            <a:ext cx="2018914" cy="591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文本框 51">
            <a:extLst>
              <a:ext uri="{FF2B5EF4-FFF2-40B4-BE49-F238E27FC236}">
                <a16:creationId xmlns:a16="http://schemas.microsoft.com/office/drawing/2014/main" id="{095C44D8-A511-12AB-0401-04D927849E33}"/>
              </a:ext>
            </a:extLst>
          </p:cNvPr>
          <p:cNvSpPr txBox="1"/>
          <p:nvPr/>
        </p:nvSpPr>
        <p:spPr>
          <a:xfrm>
            <a:off x="1630593" y="3461304"/>
            <a:ext cx="1808043" cy="400110"/>
          </a:xfrm>
          <a:prstGeom prst="rect">
            <a:avLst/>
          </a:prstGeom>
          <a:noFill/>
        </p:spPr>
        <p:txBody>
          <a:bodyPr wrap="square" rtlCol="0">
            <a:spAutoFit/>
          </a:bodyPr>
          <a:lstStyle/>
          <a:p>
            <a:pPr algn="ctr"/>
            <a:r>
              <a:rPr lang="zh-CN" alt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构建</a:t>
            </a:r>
            <a:endParaRPr 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2AF0C86C-DC98-A3FB-9C1B-0F328626CA8A}"/>
              </a:ext>
            </a:extLst>
          </p:cNvPr>
          <p:cNvSpPr txBox="1"/>
          <p:nvPr/>
        </p:nvSpPr>
        <p:spPr>
          <a:xfrm>
            <a:off x="1630593" y="3782363"/>
            <a:ext cx="1808043"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一个更好的产品</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54" name="矩形 53">
            <a:extLst>
              <a:ext uri="{FF2B5EF4-FFF2-40B4-BE49-F238E27FC236}">
                <a16:creationId xmlns:a16="http://schemas.microsoft.com/office/drawing/2014/main" id="{3107B99F-5919-6253-7CA7-EDD1E2C97F5E}"/>
              </a:ext>
            </a:extLst>
          </p:cNvPr>
          <p:cNvSpPr/>
          <p:nvPr/>
        </p:nvSpPr>
        <p:spPr>
          <a:xfrm>
            <a:off x="8513273" y="3474600"/>
            <a:ext cx="2018914" cy="591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54">
            <a:extLst>
              <a:ext uri="{FF2B5EF4-FFF2-40B4-BE49-F238E27FC236}">
                <a16:creationId xmlns:a16="http://schemas.microsoft.com/office/drawing/2014/main" id="{C65A20AC-A092-554F-0E40-72F975FB3E57}"/>
              </a:ext>
            </a:extLst>
          </p:cNvPr>
          <p:cNvSpPr txBox="1"/>
          <p:nvPr/>
        </p:nvSpPr>
        <p:spPr>
          <a:xfrm>
            <a:off x="8650265" y="3461304"/>
            <a:ext cx="1808043" cy="400110"/>
          </a:xfrm>
          <a:prstGeom prst="rect">
            <a:avLst/>
          </a:prstGeom>
          <a:noFill/>
        </p:spPr>
        <p:txBody>
          <a:bodyPr wrap="square" rtlCol="0">
            <a:spAutoFit/>
          </a:bodyPr>
          <a:lstStyle/>
          <a:p>
            <a:pPr algn="ctr"/>
            <a:r>
              <a:rPr lang="zh-CN" alt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判断</a:t>
            </a:r>
            <a:endParaRPr lang="en-US" sz="20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37925D14-21D1-896C-42A7-C4479C56F79C}"/>
              </a:ext>
            </a:extLst>
          </p:cNvPr>
          <p:cNvSpPr txBox="1"/>
          <p:nvPr/>
        </p:nvSpPr>
        <p:spPr>
          <a:xfrm>
            <a:off x="8650265" y="3782363"/>
            <a:ext cx="1808043"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问题点和机会点</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60" name="文本框 59">
            <a:extLst>
              <a:ext uri="{FF2B5EF4-FFF2-40B4-BE49-F238E27FC236}">
                <a16:creationId xmlns:a16="http://schemas.microsoft.com/office/drawing/2014/main" id="{C44BEFD1-4C95-485D-7884-60B27915696D}"/>
              </a:ext>
            </a:extLst>
          </p:cNvPr>
          <p:cNvSpPr txBox="1"/>
          <p:nvPr/>
        </p:nvSpPr>
        <p:spPr>
          <a:xfrm rot="2700000">
            <a:off x="3118057" y="1300336"/>
            <a:ext cx="1347124" cy="276999"/>
          </a:xfrm>
          <a:prstGeom prst="rect">
            <a:avLst/>
          </a:prstGeom>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迭代进化思考</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64" name="文本框 63">
            <a:extLst>
              <a:ext uri="{FF2B5EF4-FFF2-40B4-BE49-F238E27FC236}">
                <a16:creationId xmlns:a16="http://schemas.microsoft.com/office/drawing/2014/main" id="{F21C48E5-7F2F-BE0F-95AA-06752B41382C}"/>
              </a:ext>
            </a:extLst>
          </p:cNvPr>
          <p:cNvSpPr txBox="1"/>
          <p:nvPr/>
        </p:nvSpPr>
        <p:spPr>
          <a:xfrm rot="2700000">
            <a:off x="7537416" y="5690248"/>
            <a:ext cx="1347124" cy="276999"/>
          </a:xfrm>
          <a:prstGeom prst="rect">
            <a:avLst/>
          </a:prstGeom>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挖掘行动</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65" name="文本框 64">
            <a:extLst>
              <a:ext uri="{FF2B5EF4-FFF2-40B4-BE49-F238E27FC236}">
                <a16:creationId xmlns:a16="http://schemas.microsoft.com/office/drawing/2014/main" id="{5A9E1377-67EB-0201-3C18-0D22058EF8BD}"/>
              </a:ext>
            </a:extLst>
          </p:cNvPr>
          <p:cNvSpPr txBox="1"/>
          <p:nvPr/>
        </p:nvSpPr>
        <p:spPr>
          <a:xfrm rot="18900000" flipH="1">
            <a:off x="3339674" y="5690248"/>
            <a:ext cx="1347124" cy="276999"/>
          </a:xfrm>
          <a:prstGeom prst="rect">
            <a:avLst/>
          </a:prstGeom>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解决行动</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useBgFill="1">
        <p:nvSpPr>
          <p:cNvPr id="66" name="文本框 65">
            <a:extLst>
              <a:ext uri="{FF2B5EF4-FFF2-40B4-BE49-F238E27FC236}">
                <a16:creationId xmlns:a16="http://schemas.microsoft.com/office/drawing/2014/main" id="{E70E93A1-5C17-12B0-EF2C-DBDB76612244}"/>
              </a:ext>
            </a:extLst>
          </p:cNvPr>
          <p:cNvSpPr txBox="1"/>
          <p:nvPr/>
        </p:nvSpPr>
        <p:spPr>
          <a:xfrm rot="18900000" flipH="1">
            <a:off x="7824639" y="1217654"/>
            <a:ext cx="1347124" cy="276999"/>
          </a:xfrm>
          <a:prstGeom prst="rect">
            <a:avLst/>
          </a:prstGeom>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系统性思考</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7" name="文本框 66">
            <a:extLst>
              <a:ext uri="{FF2B5EF4-FFF2-40B4-BE49-F238E27FC236}">
                <a16:creationId xmlns:a16="http://schemas.microsoft.com/office/drawing/2014/main" id="{13E98D56-F6D5-D1E6-5834-FBE220E08B1F}"/>
              </a:ext>
            </a:extLst>
          </p:cNvPr>
          <p:cNvSpPr txBox="1"/>
          <p:nvPr/>
        </p:nvSpPr>
        <p:spPr>
          <a:xfrm rot="16200000">
            <a:off x="-112901" y="2636455"/>
            <a:ext cx="1808043" cy="230832"/>
          </a:xfrm>
          <a:prstGeom prst="rect">
            <a:avLst/>
          </a:prstGeom>
          <a:noFill/>
        </p:spPr>
        <p:txBody>
          <a:bodyPr wrap="square" rtlCol="0">
            <a:spAutoFit/>
          </a:bodyPr>
          <a:lstStyle/>
          <a:p>
            <a:r>
              <a:rPr lang="zh-CN" altLang="en-US" sz="9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思考</a:t>
            </a:r>
            <a:endParaRPr lang="en-US" sz="9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692EB628-B6DE-8481-CAD9-E4C287CBFE5D}"/>
              </a:ext>
            </a:extLst>
          </p:cNvPr>
          <p:cNvSpPr txBox="1"/>
          <p:nvPr/>
        </p:nvSpPr>
        <p:spPr>
          <a:xfrm rot="16200000">
            <a:off x="-112899" y="4592806"/>
            <a:ext cx="1808043" cy="230832"/>
          </a:xfrm>
          <a:prstGeom prst="rect">
            <a:avLst/>
          </a:prstGeom>
          <a:noFill/>
        </p:spPr>
        <p:txBody>
          <a:bodyPr wrap="square" rtlCol="0">
            <a:spAutoFit/>
          </a:bodyPr>
          <a:lstStyle/>
          <a:p>
            <a:pPr algn="r"/>
            <a:r>
              <a:rPr lang="zh-CN" altLang="en-US" sz="900" dirty="0">
                <a:latin typeface="OPPOSans M" panose="00020600040101010101" pitchFamily="18" charset="-122"/>
                <a:ea typeface="OPPOSans M" panose="00020600040101010101" pitchFamily="18" charset="-122"/>
                <a:cs typeface="OPPOSans M" panose="00020600040101010101" pitchFamily="18" charset="-122"/>
              </a:rPr>
              <a:t>行动</a:t>
            </a:r>
            <a:endParaRPr lang="en-US" sz="9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3" name="任意多边形: 形状 72">
            <a:extLst>
              <a:ext uri="{FF2B5EF4-FFF2-40B4-BE49-F238E27FC236}">
                <a16:creationId xmlns:a16="http://schemas.microsoft.com/office/drawing/2014/main" id="{B3372C2A-7609-B18B-83D6-4BC442076591}"/>
              </a:ext>
            </a:extLst>
          </p:cNvPr>
          <p:cNvSpPr/>
          <p:nvPr/>
        </p:nvSpPr>
        <p:spPr>
          <a:xfrm rot="18900000">
            <a:off x="747962" y="3605568"/>
            <a:ext cx="79460" cy="79460"/>
          </a:xfrm>
          <a:custGeom>
            <a:avLst/>
            <a:gdLst>
              <a:gd name="connsiteX0" fmla="*/ 0 w 1491073"/>
              <a:gd name="connsiteY0" fmla="*/ 0 h 1491073"/>
              <a:gd name="connsiteX1" fmla="*/ 587934 w 1491073"/>
              <a:gd name="connsiteY1" fmla="*/ 587934 h 1491073"/>
              <a:gd name="connsiteX2" fmla="*/ 458618 w 1491073"/>
              <a:gd name="connsiteY2" fmla="*/ 717249 h 1491073"/>
              <a:gd name="connsiteX3" fmla="*/ 671450 w 1491073"/>
              <a:gd name="connsiteY3" fmla="*/ 930081 h 1491073"/>
              <a:gd name="connsiteX4" fmla="*/ 800766 w 1491073"/>
              <a:gd name="connsiteY4" fmla="*/ 800766 h 1491073"/>
              <a:gd name="connsiteX5" fmla="*/ 1491073 w 1491073"/>
              <a:gd name="connsiteY5" fmla="*/ 1491073 h 1491073"/>
              <a:gd name="connsiteX6" fmla="*/ 0 w 1491073"/>
              <a:gd name="connsiteY6" fmla="*/ 1491073 h 1491073"/>
              <a:gd name="connsiteX0" fmla="*/ 587934 w 1491073"/>
              <a:gd name="connsiteY0" fmla="*/ 587934 h 1491073"/>
              <a:gd name="connsiteX1" fmla="*/ 458618 w 1491073"/>
              <a:gd name="connsiteY1" fmla="*/ 717249 h 1491073"/>
              <a:gd name="connsiteX2" fmla="*/ 671450 w 1491073"/>
              <a:gd name="connsiteY2" fmla="*/ 930081 h 1491073"/>
              <a:gd name="connsiteX3" fmla="*/ 800766 w 1491073"/>
              <a:gd name="connsiteY3" fmla="*/ 800766 h 1491073"/>
              <a:gd name="connsiteX4" fmla="*/ 1491073 w 1491073"/>
              <a:gd name="connsiteY4" fmla="*/ 1491073 h 1491073"/>
              <a:gd name="connsiteX5" fmla="*/ 0 w 1491073"/>
              <a:gd name="connsiteY5" fmla="*/ 1491073 h 1491073"/>
              <a:gd name="connsiteX6" fmla="*/ 0 w 1491073"/>
              <a:gd name="connsiteY6" fmla="*/ 0 h 1491073"/>
              <a:gd name="connsiteX7" fmla="*/ 679374 w 1491073"/>
              <a:gd name="connsiteY7"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6" fmla="*/ 679374 w 1491073"/>
              <a:gd name="connsiteY6"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0" fmla="*/ 671450 w 1491073"/>
              <a:gd name="connsiteY0" fmla="*/ 930081 h 1491073"/>
              <a:gd name="connsiteX1" fmla="*/ 800766 w 1491073"/>
              <a:gd name="connsiteY1" fmla="*/ 800766 h 1491073"/>
              <a:gd name="connsiteX2" fmla="*/ 1491073 w 1491073"/>
              <a:gd name="connsiteY2" fmla="*/ 1491073 h 1491073"/>
              <a:gd name="connsiteX3" fmla="*/ 0 w 1491073"/>
              <a:gd name="connsiteY3" fmla="*/ 1491073 h 1491073"/>
              <a:gd name="connsiteX4" fmla="*/ 0 w 1491073"/>
              <a:gd name="connsiteY4" fmla="*/ 0 h 1491073"/>
              <a:gd name="connsiteX0" fmla="*/ 800766 w 1491073"/>
              <a:gd name="connsiteY0" fmla="*/ 800766 h 1491073"/>
              <a:gd name="connsiteX1" fmla="*/ 1491073 w 1491073"/>
              <a:gd name="connsiteY1" fmla="*/ 1491073 h 1491073"/>
              <a:gd name="connsiteX2" fmla="*/ 0 w 1491073"/>
              <a:gd name="connsiteY2" fmla="*/ 1491073 h 1491073"/>
              <a:gd name="connsiteX3" fmla="*/ 0 w 1491073"/>
              <a:gd name="connsiteY3" fmla="*/ 0 h 1491073"/>
              <a:gd name="connsiteX0" fmla="*/ 1491073 w 1491073"/>
              <a:gd name="connsiteY0" fmla="*/ 1491073 h 1491073"/>
              <a:gd name="connsiteX1" fmla="*/ 0 w 1491073"/>
              <a:gd name="connsiteY1" fmla="*/ 1491073 h 1491073"/>
              <a:gd name="connsiteX2" fmla="*/ 0 w 1491073"/>
              <a:gd name="connsiteY2" fmla="*/ 0 h 1491073"/>
            </a:gdLst>
            <a:ahLst/>
            <a:cxnLst>
              <a:cxn ang="0">
                <a:pos x="connsiteX0" y="connsiteY0"/>
              </a:cxn>
              <a:cxn ang="0">
                <a:pos x="connsiteX1" y="connsiteY1"/>
              </a:cxn>
              <a:cxn ang="0">
                <a:pos x="connsiteX2" y="connsiteY2"/>
              </a:cxn>
            </a:cxnLst>
            <a:rect l="l" t="t" r="r" b="b"/>
            <a:pathLst>
              <a:path w="1491073" h="1491073">
                <a:moveTo>
                  <a:pt x="1491073" y="1491073"/>
                </a:moveTo>
                <a:lnTo>
                  <a:pt x="0" y="1491073"/>
                </a:lnTo>
                <a:lnTo>
                  <a:pt x="0" y="0"/>
                </a:lnTo>
              </a:path>
            </a:pathLst>
          </a:custGeom>
          <a:noFill/>
          <a:ln w="12700">
            <a:solidFill>
              <a:srgbClr val="E31D19"/>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任意多边形: 形状 73">
            <a:extLst>
              <a:ext uri="{FF2B5EF4-FFF2-40B4-BE49-F238E27FC236}">
                <a16:creationId xmlns:a16="http://schemas.microsoft.com/office/drawing/2014/main" id="{67F4DB0E-AACF-DFA6-FE20-6D831A56FA09}"/>
              </a:ext>
            </a:extLst>
          </p:cNvPr>
          <p:cNvSpPr/>
          <p:nvPr/>
        </p:nvSpPr>
        <p:spPr>
          <a:xfrm rot="2700000" flipV="1">
            <a:off x="747961" y="3772217"/>
            <a:ext cx="79460" cy="79460"/>
          </a:xfrm>
          <a:custGeom>
            <a:avLst/>
            <a:gdLst>
              <a:gd name="connsiteX0" fmla="*/ 0 w 1491073"/>
              <a:gd name="connsiteY0" fmla="*/ 0 h 1491073"/>
              <a:gd name="connsiteX1" fmla="*/ 587934 w 1491073"/>
              <a:gd name="connsiteY1" fmla="*/ 587934 h 1491073"/>
              <a:gd name="connsiteX2" fmla="*/ 458618 w 1491073"/>
              <a:gd name="connsiteY2" fmla="*/ 717249 h 1491073"/>
              <a:gd name="connsiteX3" fmla="*/ 671450 w 1491073"/>
              <a:gd name="connsiteY3" fmla="*/ 930081 h 1491073"/>
              <a:gd name="connsiteX4" fmla="*/ 800766 w 1491073"/>
              <a:gd name="connsiteY4" fmla="*/ 800766 h 1491073"/>
              <a:gd name="connsiteX5" fmla="*/ 1491073 w 1491073"/>
              <a:gd name="connsiteY5" fmla="*/ 1491073 h 1491073"/>
              <a:gd name="connsiteX6" fmla="*/ 0 w 1491073"/>
              <a:gd name="connsiteY6" fmla="*/ 1491073 h 1491073"/>
              <a:gd name="connsiteX0" fmla="*/ 587934 w 1491073"/>
              <a:gd name="connsiteY0" fmla="*/ 587934 h 1491073"/>
              <a:gd name="connsiteX1" fmla="*/ 458618 w 1491073"/>
              <a:gd name="connsiteY1" fmla="*/ 717249 h 1491073"/>
              <a:gd name="connsiteX2" fmla="*/ 671450 w 1491073"/>
              <a:gd name="connsiteY2" fmla="*/ 930081 h 1491073"/>
              <a:gd name="connsiteX3" fmla="*/ 800766 w 1491073"/>
              <a:gd name="connsiteY3" fmla="*/ 800766 h 1491073"/>
              <a:gd name="connsiteX4" fmla="*/ 1491073 w 1491073"/>
              <a:gd name="connsiteY4" fmla="*/ 1491073 h 1491073"/>
              <a:gd name="connsiteX5" fmla="*/ 0 w 1491073"/>
              <a:gd name="connsiteY5" fmla="*/ 1491073 h 1491073"/>
              <a:gd name="connsiteX6" fmla="*/ 0 w 1491073"/>
              <a:gd name="connsiteY6" fmla="*/ 0 h 1491073"/>
              <a:gd name="connsiteX7" fmla="*/ 679374 w 1491073"/>
              <a:gd name="connsiteY7"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6" fmla="*/ 679374 w 1491073"/>
              <a:gd name="connsiteY6" fmla="*/ 679374 h 1491073"/>
              <a:gd name="connsiteX0" fmla="*/ 458618 w 1491073"/>
              <a:gd name="connsiteY0" fmla="*/ 717249 h 1491073"/>
              <a:gd name="connsiteX1" fmla="*/ 671450 w 1491073"/>
              <a:gd name="connsiteY1" fmla="*/ 930081 h 1491073"/>
              <a:gd name="connsiteX2" fmla="*/ 800766 w 1491073"/>
              <a:gd name="connsiteY2" fmla="*/ 800766 h 1491073"/>
              <a:gd name="connsiteX3" fmla="*/ 1491073 w 1491073"/>
              <a:gd name="connsiteY3" fmla="*/ 1491073 h 1491073"/>
              <a:gd name="connsiteX4" fmla="*/ 0 w 1491073"/>
              <a:gd name="connsiteY4" fmla="*/ 1491073 h 1491073"/>
              <a:gd name="connsiteX5" fmla="*/ 0 w 1491073"/>
              <a:gd name="connsiteY5" fmla="*/ 0 h 1491073"/>
              <a:gd name="connsiteX0" fmla="*/ 671450 w 1491073"/>
              <a:gd name="connsiteY0" fmla="*/ 930081 h 1491073"/>
              <a:gd name="connsiteX1" fmla="*/ 800766 w 1491073"/>
              <a:gd name="connsiteY1" fmla="*/ 800766 h 1491073"/>
              <a:gd name="connsiteX2" fmla="*/ 1491073 w 1491073"/>
              <a:gd name="connsiteY2" fmla="*/ 1491073 h 1491073"/>
              <a:gd name="connsiteX3" fmla="*/ 0 w 1491073"/>
              <a:gd name="connsiteY3" fmla="*/ 1491073 h 1491073"/>
              <a:gd name="connsiteX4" fmla="*/ 0 w 1491073"/>
              <a:gd name="connsiteY4" fmla="*/ 0 h 1491073"/>
              <a:gd name="connsiteX0" fmla="*/ 800766 w 1491073"/>
              <a:gd name="connsiteY0" fmla="*/ 800766 h 1491073"/>
              <a:gd name="connsiteX1" fmla="*/ 1491073 w 1491073"/>
              <a:gd name="connsiteY1" fmla="*/ 1491073 h 1491073"/>
              <a:gd name="connsiteX2" fmla="*/ 0 w 1491073"/>
              <a:gd name="connsiteY2" fmla="*/ 1491073 h 1491073"/>
              <a:gd name="connsiteX3" fmla="*/ 0 w 1491073"/>
              <a:gd name="connsiteY3" fmla="*/ 0 h 1491073"/>
              <a:gd name="connsiteX0" fmla="*/ 1491073 w 1491073"/>
              <a:gd name="connsiteY0" fmla="*/ 1491073 h 1491073"/>
              <a:gd name="connsiteX1" fmla="*/ 0 w 1491073"/>
              <a:gd name="connsiteY1" fmla="*/ 1491073 h 1491073"/>
              <a:gd name="connsiteX2" fmla="*/ 0 w 1491073"/>
              <a:gd name="connsiteY2" fmla="*/ 0 h 1491073"/>
            </a:gdLst>
            <a:ahLst/>
            <a:cxnLst>
              <a:cxn ang="0">
                <a:pos x="connsiteX0" y="connsiteY0"/>
              </a:cxn>
              <a:cxn ang="0">
                <a:pos x="connsiteX1" y="connsiteY1"/>
              </a:cxn>
              <a:cxn ang="0">
                <a:pos x="connsiteX2" y="connsiteY2"/>
              </a:cxn>
            </a:cxnLst>
            <a:rect l="l" t="t" r="r" b="b"/>
            <a:pathLst>
              <a:path w="1491073" h="1491073">
                <a:moveTo>
                  <a:pt x="1491073" y="1491073"/>
                </a:moveTo>
                <a:lnTo>
                  <a:pt x="0" y="1491073"/>
                </a:lnTo>
                <a:lnTo>
                  <a:pt x="0" y="0"/>
                </a:lnTo>
              </a:path>
            </a:pathLst>
          </a:custGeom>
          <a:noFill/>
          <a:ln w="12700">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87463624"/>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BA151A8-BA66-56BD-B977-7080C6DEB433}"/>
              </a:ext>
            </a:extLst>
          </p:cNvPr>
          <p:cNvSpPr txBox="1"/>
          <p:nvPr/>
        </p:nvSpPr>
        <p:spPr>
          <a:xfrm>
            <a:off x="5083809" y="485413"/>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每次交付至少</a:t>
            </a:r>
            <a:endParaRPr 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a:extLst>
              <a:ext uri="{FF2B5EF4-FFF2-40B4-BE49-F238E27FC236}">
                <a16:creationId xmlns:a16="http://schemas.microsoft.com/office/drawing/2014/main" id="{2E353E8B-CED5-278C-CAD4-3FA01938C437}"/>
              </a:ext>
            </a:extLst>
          </p:cNvPr>
          <p:cNvSpPr txBox="1"/>
          <p:nvPr/>
        </p:nvSpPr>
        <p:spPr>
          <a:xfrm>
            <a:off x="3270643" y="805424"/>
            <a:ext cx="5751198"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3200" dirty="0">
                <a:effectLst>
                  <a:outerShdw blurRad="190500" sx="102000" sy="102000" algn="ctr" rotWithShape="0">
                    <a:prstClr val="black">
                      <a:alpha val="20000"/>
                    </a:prstClr>
                  </a:outerShdw>
                </a:effectLst>
                <a:latin typeface="+mj-ea"/>
                <a:ea typeface="+mj-ea"/>
              </a:rPr>
              <a:t>HEART</a:t>
            </a:r>
            <a:r>
              <a:rPr lang="zh-CN" altLang="en-US" sz="3200" dirty="0">
                <a:effectLst>
                  <a:outerShdw blurRad="190500" sx="102000" sy="102000" algn="ctr" rotWithShape="0">
                    <a:prstClr val="black">
                      <a:alpha val="20000"/>
                    </a:prstClr>
                  </a:outerShdw>
                </a:effectLst>
                <a:latin typeface="+mj-ea"/>
                <a:ea typeface="+mj-ea"/>
              </a:rPr>
              <a:t>模型的</a:t>
            </a:r>
            <a:r>
              <a:rPr lang="en-US" altLang="zh-CN" sz="3200" dirty="0">
                <a:effectLst>
                  <a:outerShdw blurRad="190500" sx="102000" sy="102000" algn="ctr" rotWithShape="0">
                    <a:prstClr val="black">
                      <a:alpha val="20000"/>
                    </a:prstClr>
                  </a:outerShdw>
                </a:effectLst>
                <a:latin typeface="+mj-ea"/>
                <a:ea typeface="+mj-ea"/>
              </a:rPr>
              <a:t>5</a:t>
            </a:r>
            <a:r>
              <a:rPr lang="zh-CN" altLang="en-US" sz="3200" dirty="0">
                <a:effectLst>
                  <a:outerShdw blurRad="190500" sx="102000" sy="102000" algn="ctr" rotWithShape="0">
                    <a:prstClr val="black">
                      <a:alpha val="20000"/>
                    </a:prstClr>
                  </a:outerShdw>
                </a:effectLst>
                <a:latin typeface="+mj-ea"/>
                <a:ea typeface="+mj-ea"/>
              </a:rPr>
              <a:t>个度量维度</a:t>
            </a:r>
            <a:endParaRPr lang="en-US" sz="3200" dirty="0">
              <a:effectLst>
                <a:outerShdw blurRad="190500" sx="102000" sy="102000" algn="ctr" rotWithShape="0">
                  <a:prstClr val="black">
                    <a:alpha val="20000"/>
                  </a:prstClr>
                </a:outerShdw>
              </a:effectLst>
              <a:latin typeface="+mj-ea"/>
              <a:ea typeface="+mj-ea"/>
            </a:endParaRPr>
          </a:p>
        </p:txBody>
      </p:sp>
      <p:sp>
        <p:nvSpPr>
          <p:cNvPr id="2" name="矩形 1">
            <a:extLst>
              <a:ext uri="{FF2B5EF4-FFF2-40B4-BE49-F238E27FC236}">
                <a16:creationId xmlns:a16="http://schemas.microsoft.com/office/drawing/2014/main" id="{C3820DA0-7BC6-CAA7-1FAA-D336F9629D32}"/>
              </a:ext>
            </a:extLst>
          </p:cNvPr>
          <p:cNvSpPr/>
          <p:nvPr/>
        </p:nvSpPr>
        <p:spPr>
          <a:xfrm>
            <a:off x="1143000" y="2617453"/>
            <a:ext cx="1905000" cy="1819275"/>
          </a:xfrm>
          <a:prstGeom prst="rect">
            <a:avLst/>
          </a:prstGeom>
          <a:gradFill>
            <a:gsLst>
              <a:gs pos="0">
                <a:srgbClr val="EB3E3E"/>
              </a:gs>
              <a:gs pos="100000">
                <a:srgbClr val="FE935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0F6B18AF-8A91-1AC1-F866-BB2FA0514F39}"/>
              </a:ext>
            </a:extLst>
          </p:cNvPr>
          <p:cNvSpPr/>
          <p:nvPr/>
        </p:nvSpPr>
        <p:spPr>
          <a:xfrm>
            <a:off x="3134280" y="2617453"/>
            <a:ext cx="1905000" cy="1819275"/>
          </a:xfrm>
          <a:prstGeom prst="rect">
            <a:avLst/>
          </a:prstGeom>
          <a:solidFill>
            <a:schemeClr val="tx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6ACAE391-16D8-AECD-7226-6230C67CA7EF}"/>
              </a:ext>
            </a:extLst>
          </p:cNvPr>
          <p:cNvSpPr/>
          <p:nvPr/>
        </p:nvSpPr>
        <p:spPr>
          <a:xfrm>
            <a:off x="5125561" y="2617453"/>
            <a:ext cx="1905000" cy="1819275"/>
          </a:xfrm>
          <a:prstGeom prst="rect">
            <a:avLst/>
          </a:prstGeom>
          <a:gradFill>
            <a:gsLst>
              <a:gs pos="0">
                <a:srgbClr val="EB3E3E"/>
              </a:gs>
              <a:gs pos="100000">
                <a:srgbClr val="FE935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19577975-356D-B62D-4DF9-024012CD1BB1}"/>
              </a:ext>
            </a:extLst>
          </p:cNvPr>
          <p:cNvSpPr/>
          <p:nvPr/>
        </p:nvSpPr>
        <p:spPr>
          <a:xfrm>
            <a:off x="7116841" y="2617453"/>
            <a:ext cx="1905000" cy="1819275"/>
          </a:xfrm>
          <a:prstGeom prst="rect">
            <a:avLst/>
          </a:prstGeom>
          <a:solidFill>
            <a:schemeClr val="tx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2071BF65-7597-BDBC-184A-31EB3CF2D47C}"/>
              </a:ext>
            </a:extLst>
          </p:cNvPr>
          <p:cNvSpPr/>
          <p:nvPr/>
        </p:nvSpPr>
        <p:spPr>
          <a:xfrm>
            <a:off x="9108121" y="2617453"/>
            <a:ext cx="1905000" cy="1819275"/>
          </a:xfrm>
          <a:prstGeom prst="rect">
            <a:avLst/>
          </a:prstGeom>
          <a:gradFill>
            <a:gsLst>
              <a:gs pos="0">
                <a:srgbClr val="EB3E3E"/>
              </a:gs>
              <a:gs pos="100000">
                <a:srgbClr val="FE935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等腰三角形 9">
            <a:extLst>
              <a:ext uri="{FF2B5EF4-FFF2-40B4-BE49-F238E27FC236}">
                <a16:creationId xmlns:a16="http://schemas.microsoft.com/office/drawing/2014/main" id="{C7109A53-1765-91D2-C4DE-A08C6830E7E7}"/>
              </a:ext>
            </a:extLst>
          </p:cNvPr>
          <p:cNvSpPr/>
          <p:nvPr/>
        </p:nvSpPr>
        <p:spPr>
          <a:xfrm>
            <a:off x="5373211" y="4562475"/>
            <a:ext cx="1409700" cy="433388"/>
          </a:xfrm>
          <a:prstGeom prst="triangle">
            <a:avLst/>
          </a:prstGeom>
          <a:gradFill>
            <a:gsLst>
              <a:gs pos="0">
                <a:srgbClr val="EB3E3E"/>
              </a:gs>
              <a:gs pos="100000">
                <a:srgbClr val="FE935C">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7DF77138-E433-944A-0C4B-59B04A67415E}"/>
              </a:ext>
            </a:extLst>
          </p:cNvPr>
          <p:cNvSpPr/>
          <p:nvPr/>
        </p:nvSpPr>
        <p:spPr>
          <a:xfrm>
            <a:off x="1174908" y="5270167"/>
            <a:ext cx="9838214" cy="584775"/>
          </a:xfrm>
          <a:prstGeom prst="rect">
            <a:avLst/>
          </a:prstGeom>
          <a:solidFill>
            <a:schemeClr val="tx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D22337E9-9654-305C-F4FA-E32CE0BD19F9}"/>
              </a:ext>
            </a:extLst>
          </p:cNvPr>
          <p:cNvSpPr txBox="1"/>
          <p:nvPr/>
        </p:nvSpPr>
        <p:spPr>
          <a:xfrm>
            <a:off x="2377280" y="5393277"/>
            <a:ext cx="7433470" cy="338554"/>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zh-CN" altLang="en-US" sz="1600" dirty="0">
                <a:solidFill>
                  <a:schemeClr val="bg1"/>
                </a:solidFill>
                <a:latin typeface="OPPOSans B" panose="00020600040101010101" pitchFamily="18" charset="-122"/>
                <a:ea typeface="OPPOSans B" panose="00020600040101010101" pitchFamily="18" charset="-122"/>
              </a:rPr>
              <a:t>工作经验</a:t>
            </a:r>
            <a:r>
              <a:rPr lang="en-US" altLang="zh-CN" sz="1600" dirty="0">
                <a:solidFill>
                  <a:schemeClr val="bg1"/>
                </a:solidFill>
                <a:latin typeface="OPPOSans B" panose="00020600040101010101" pitchFamily="18" charset="-122"/>
                <a:ea typeface="OPPOSans B" panose="00020600040101010101" pitchFamily="18" charset="-122"/>
              </a:rPr>
              <a:t>+</a:t>
            </a:r>
            <a:r>
              <a:rPr lang="zh-CN" altLang="en-US" sz="1600" dirty="0">
                <a:solidFill>
                  <a:schemeClr val="bg1"/>
                </a:solidFill>
                <a:latin typeface="OPPOSans B" panose="00020600040101010101" pitchFamily="18" charset="-122"/>
                <a:ea typeface="OPPOSans B" panose="00020600040101010101" pitchFamily="18" charset="-122"/>
              </a:rPr>
              <a:t>创建和跟踪以用户为中心的指标产品</a:t>
            </a:r>
            <a:r>
              <a:rPr lang="en-US" altLang="zh-CN" sz="1600" dirty="0">
                <a:solidFill>
                  <a:schemeClr val="bg1"/>
                </a:solidFill>
                <a:latin typeface="OPPOSans B" panose="00020600040101010101" pitchFamily="18" charset="-122"/>
                <a:ea typeface="OPPOSans B" panose="00020600040101010101" pitchFamily="18" charset="-122"/>
              </a:rPr>
              <a:t>+</a:t>
            </a:r>
            <a:r>
              <a:rPr lang="zh-CN" altLang="en-US" sz="1600" dirty="0">
                <a:solidFill>
                  <a:schemeClr val="bg1"/>
                </a:solidFill>
                <a:latin typeface="OPPOSans B" panose="00020600040101010101" pitchFamily="18" charset="-122"/>
                <a:ea typeface="OPPOSans B" panose="00020600040101010101" pitchFamily="18" charset="-122"/>
              </a:rPr>
              <a:t>历史沉淀的用户研究</a:t>
            </a:r>
            <a:endParaRPr lang="en-US" sz="1600" dirty="0">
              <a:solidFill>
                <a:schemeClr val="bg1"/>
              </a:solidFill>
              <a:latin typeface="OPPOSans B" panose="00020600040101010101" pitchFamily="18" charset="-122"/>
              <a:ea typeface="OPPOSans B" panose="00020600040101010101" pitchFamily="18" charset="-122"/>
            </a:endParaRPr>
          </a:p>
        </p:txBody>
      </p:sp>
      <p:sp>
        <p:nvSpPr>
          <p:cNvPr id="13" name="文本框 12">
            <a:extLst>
              <a:ext uri="{FF2B5EF4-FFF2-40B4-BE49-F238E27FC236}">
                <a16:creationId xmlns:a16="http://schemas.microsoft.com/office/drawing/2014/main" id="{F31F8763-72E8-95BC-081A-107D84F3644B}"/>
              </a:ext>
            </a:extLst>
          </p:cNvPr>
          <p:cNvSpPr txBox="1"/>
          <p:nvPr/>
        </p:nvSpPr>
        <p:spPr>
          <a:xfrm>
            <a:off x="1191479" y="3280329"/>
            <a:ext cx="1808043"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愉悦度</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4" name="文本框 13">
            <a:extLst>
              <a:ext uri="{FF2B5EF4-FFF2-40B4-BE49-F238E27FC236}">
                <a16:creationId xmlns:a16="http://schemas.microsoft.com/office/drawing/2014/main" id="{7E43375A-1DC5-DD7A-73CD-67F8D7F4D408}"/>
              </a:ext>
            </a:extLst>
          </p:cNvPr>
          <p:cNvSpPr txBox="1"/>
          <p:nvPr/>
        </p:nvSpPr>
        <p:spPr>
          <a:xfrm>
            <a:off x="1191479" y="3757722"/>
            <a:ext cx="1808043" cy="338554"/>
          </a:xfrm>
          <a:prstGeom prst="rect">
            <a:avLst/>
          </a:prstGeom>
          <a:noFill/>
        </p:spPr>
        <p:txBody>
          <a:bodyPr wrap="square" rtlCol="0">
            <a:spAutoFit/>
          </a:bodyPr>
          <a:lstStyle/>
          <a:p>
            <a:pPr algn="ctr"/>
            <a:r>
              <a:rPr lang="en-US" altLang="zh-CN" sz="1600" dirty="0">
                <a:solidFill>
                  <a:schemeClr val="bg1"/>
                </a:solidFill>
                <a:latin typeface="+mn-ea"/>
                <a:cs typeface="OPPOSans M" panose="00020600040101010101" pitchFamily="18" charset="-122"/>
              </a:rPr>
              <a:t>Happiness</a:t>
            </a:r>
            <a:endParaRPr lang="en-US" sz="1600" dirty="0">
              <a:solidFill>
                <a:schemeClr val="bg1"/>
              </a:solidFill>
              <a:latin typeface="+mn-ea"/>
              <a:cs typeface="OPPOSans M" panose="00020600040101010101" pitchFamily="18" charset="-122"/>
            </a:endParaRPr>
          </a:p>
        </p:txBody>
      </p:sp>
      <p:sp>
        <p:nvSpPr>
          <p:cNvPr id="15" name="文本框 14">
            <a:extLst>
              <a:ext uri="{FF2B5EF4-FFF2-40B4-BE49-F238E27FC236}">
                <a16:creationId xmlns:a16="http://schemas.microsoft.com/office/drawing/2014/main" id="{53F88792-1CFB-6A24-EA4A-EF34B6B8EE47}"/>
              </a:ext>
            </a:extLst>
          </p:cNvPr>
          <p:cNvSpPr txBox="1"/>
          <p:nvPr/>
        </p:nvSpPr>
        <p:spPr>
          <a:xfrm>
            <a:off x="3182759" y="3280329"/>
            <a:ext cx="1808043"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参与度</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6" name="文本框 15">
            <a:extLst>
              <a:ext uri="{FF2B5EF4-FFF2-40B4-BE49-F238E27FC236}">
                <a16:creationId xmlns:a16="http://schemas.microsoft.com/office/drawing/2014/main" id="{10D48B52-30E6-7707-89DC-F1CC6E014A49}"/>
              </a:ext>
            </a:extLst>
          </p:cNvPr>
          <p:cNvSpPr txBox="1"/>
          <p:nvPr/>
        </p:nvSpPr>
        <p:spPr>
          <a:xfrm>
            <a:off x="3182759" y="3757722"/>
            <a:ext cx="1808043" cy="338554"/>
          </a:xfrm>
          <a:prstGeom prst="rect">
            <a:avLst/>
          </a:prstGeom>
          <a:noFill/>
        </p:spPr>
        <p:txBody>
          <a:bodyPr wrap="square" rtlCol="0">
            <a:spAutoFit/>
          </a:bodyPr>
          <a:lstStyle/>
          <a:p>
            <a:pPr algn="ctr"/>
            <a:r>
              <a:rPr lang="en-US" altLang="zh-CN" sz="1600" dirty="0">
                <a:solidFill>
                  <a:schemeClr val="bg1"/>
                </a:solidFill>
                <a:latin typeface="+mn-ea"/>
                <a:cs typeface="OPPOSans M" panose="00020600040101010101" pitchFamily="18" charset="-122"/>
              </a:rPr>
              <a:t>Engagement</a:t>
            </a:r>
            <a:endParaRPr lang="en-US" sz="1600" dirty="0">
              <a:solidFill>
                <a:schemeClr val="bg1"/>
              </a:solidFill>
              <a:latin typeface="+mn-ea"/>
              <a:cs typeface="OPPOSans M" panose="00020600040101010101" pitchFamily="18" charset="-122"/>
            </a:endParaRPr>
          </a:p>
        </p:txBody>
      </p:sp>
      <p:sp>
        <p:nvSpPr>
          <p:cNvPr id="17" name="文本框 16">
            <a:extLst>
              <a:ext uri="{FF2B5EF4-FFF2-40B4-BE49-F238E27FC236}">
                <a16:creationId xmlns:a16="http://schemas.microsoft.com/office/drawing/2014/main" id="{D2A68C82-F56A-CEBF-1BA2-E88AB490BEE9}"/>
              </a:ext>
            </a:extLst>
          </p:cNvPr>
          <p:cNvSpPr txBox="1"/>
          <p:nvPr/>
        </p:nvSpPr>
        <p:spPr>
          <a:xfrm>
            <a:off x="5174040" y="3280329"/>
            <a:ext cx="1808043"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接受度</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文本框 17">
            <a:extLst>
              <a:ext uri="{FF2B5EF4-FFF2-40B4-BE49-F238E27FC236}">
                <a16:creationId xmlns:a16="http://schemas.microsoft.com/office/drawing/2014/main" id="{AD5A8B4A-1367-BE77-F49C-73A40A3C6823}"/>
              </a:ext>
            </a:extLst>
          </p:cNvPr>
          <p:cNvSpPr txBox="1"/>
          <p:nvPr/>
        </p:nvSpPr>
        <p:spPr>
          <a:xfrm>
            <a:off x="5174040" y="3757722"/>
            <a:ext cx="1808043" cy="338554"/>
          </a:xfrm>
          <a:prstGeom prst="rect">
            <a:avLst/>
          </a:prstGeom>
          <a:noFill/>
        </p:spPr>
        <p:txBody>
          <a:bodyPr wrap="square" rtlCol="0">
            <a:spAutoFit/>
          </a:bodyPr>
          <a:lstStyle/>
          <a:p>
            <a:pPr algn="ctr"/>
            <a:r>
              <a:rPr lang="en-US" altLang="zh-CN" sz="1600" dirty="0">
                <a:solidFill>
                  <a:schemeClr val="bg1"/>
                </a:solidFill>
                <a:latin typeface="+mn-ea"/>
                <a:cs typeface="OPPOSans M" panose="00020600040101010101" pitchFamily="18" charset="-122"/>
              </a:rPr>
              <a:t>Adoption</a:t>
            </a:r>
            <a:endParaRPr lang="en-US" sz="1600" dirty="0">
              <a:solidFill>
                <a:schemeClr val="bg1"/>
              </a:solidFill>
              <a:latin typeface="+mn-ea"/>
              <a:cs typeface="OPPOSans M" panose="00020600040101010101" pitchFamily="18" charset="-122"/>
            </a:endParaRPr>
          </a:p>
        </p:txBody>
      </p:sp>
      <p:sp>
        <p:nvSpPr>
          <p:cNvPr id="19" name="文本框 18">
            <a:extLst>
              <a:ext uri="{FF2B5EF4-FFF2-40B4-BE49-F238E27FC236}">
                <a16:creationId xmlns:a16="http://schemas.microsoft.com/office/drawing/2014/main" id="{D422CF7B-C1DE-C45E-850C-7D19AC33AF88}"/>
              </a:ext>
            </a:extLst>
          </p:cNvPr>
          <p:cNvSpPr txBox="1"/>
          <p:nvPr/>
        </p:nvSpPr>
        <p:spPr>
          <a:xfrm>
            <a:off x="7165320" y="3280329"/>
            <a:ext cx="1808043"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留存率</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9DE3DF3A-E779-6ABD-59E7-6CB0B425BD08}"/>
              </a:ext>
            </a:extLst>
          </p:cNvPr>
          <p:cNvSpPr txBox="1"/>
          <p:nvPr/>
        </p:nvSpPr>
        <p:spPr>
          <a:xfrm>
            <a:off x="7165320" y="3757722"/>
            <a:ext cx="1808043" cy="338554"/>
          </a:xfrm>
          <a:prstGeom prst="rect">
            <a:avLst/>
          </a:prstGeom>
          <a:noFill/>
        </p:spPr>
        <p:txBody>
          <a:bodyPr wrap="square" rtlCol="0">
            <a:spAutoFit/>
          </a:bodyPr>
          <a:lstStyle/>
          <a:p>
            <a:pPr algn="ctr"/>
            <a:r>
              <a:rPr lang="en-US" altLang="zh-CN" sz="1600" dirty="0">
                <a:solidFill>
                  <a:schemeClr val="bg1"/>
                </a:solidFill>
                <a:latin typeface="+mn-ea"/>
                <a:cs typeface="OPPOSans M" panose="00020600040101010101" pitchFamily="18" charset="-122"/>
              </a:rPr>
              <a:t>Retention</a:t>
            </a:r>
            <a:endParaRPr lang="en-US" sz="1600" dirty="0">
              <a:solidFill>
                <a:schemeClr val="bg1"/>
              </a:solidFill>
              <a:latin typeface="+mn-ea"/>
              <a:cs typeface="OPPOSans M" panose="00020600040101010101" pitchFamily="18" charset="-122"/>
            </a:endParaRPr>
          </a:p>
        </p:txBody>
      </p:sp>
      <p:sp>
        <p:nvSpPr>
          <p:cNvPr id="21" name="文本框 20">
            <a:extLst>
              <a:ext uri="{FF2B5EF4-FFF2-40B4-BE49-F238E27FC236}">
                <a16:creationId xmlns:a16="http://schemas.microsoft.com/office/drawing/2014/main" id="{68508E0C-D2CE-B903-9096-BB6C158F06E5}"/>
              </a:ext>
            </a:extLst>
          </p:cNvPr>
          <p:cNvSpPr txBox="1"/>
          <p:nvPr/>
        </p:nvSpPr>
        <p:spPr>
          <a:xfrm>
            <a:off x="9156600" y="3280329"/>
            <a:ext cx="1808043"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任务完成度</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2" name="文本框 21">
            <a:extLst>
              <a:ext uri="{FF2B5EF4-FFF2-40B4-BE49-F238E27FC236}">
                <a16:creationId xmlns:a16="http://schemas.microsoft.com/office/drawing/2014/main" id="{3E9C7DCC-22D0-F691-4D34-01D3CAE454F3}"/>
              </a:ext>
            </a:extLst>
          </p:cNvPr>
          <p:cNvSpPr txBox="1"/>
          <p:nvPr/>
        </p:nvSpPr>
        <p:spPr>
          <a:xfrm>
            <a:off x="9156600" y="3757722"/>
            <a:ext cx="1808043" cy="338554"/>
          </a:xfrm>
          <a:prstGeom prst="rect">
            <a:avLst/>
          </a:prstGeom>
          <a:noFill/>
        </p:spPr>
        <p:txBody>
          <a:bodyPr wrap="square" rtlCol="0">
            <a:spAutoFit/>
          </a:bodyPr>
          <a:lstStyle/>
          <a:p>
            <a:pPr algn="ctr"/>
            <a:r>
              <a:rPr lang="en-US" altLang="zh-CN" sz="1600" dirty="0">
                <a:solidFill>
                  <a:schemeClr val="bg1"/>
                </a:solidFill>
                <a:latin typeface="+mn-ea"/>
                <a:cs typeface="OPPOSans M" panose="00020600040101010101" pitchFamily="18" charset="-122"/>
              </a:rPr>
              <a:t>Task Success</a:t>
            </a:r>
            <a:endParaRPr lang="en-US" sz="1600" dirty="0">
              <a:solidFill>
                <a:schemeClr val="bg1"/>
              </a:solidFill>
              <a:latin typeface="+mn-ea"/>
              <a:cs typeface="OPPOSans M" panose="00020600040101010101" pitchFamily="18" charset="-122"/>
            </a:endParaRPr>
          </a:p>
        </p:txBody>
      </p:sp>
      <p:cxnSp>
        <p:nvCxnSpPr>
          <p:cNvPr id="24" name="直接连接符 23">
            <a:extLst>
              <a:ext uri="{FF2B5EF4-FFF2-40B4-BE49-F238E27FC236}">
                <a16:creationId xmlns:a16="http://schemas.microsoft.com/office/drawing/2014/main" id="{85A7F602-7259-9547-ABA4-CA8A086C7AE1}"/>
              </a:ext>
            </a:extLst>
          </p:cNvPr>
          <p:cNvCxnSpPr>
            <a:cxnSpLocks/>
          </p:cNvCxnSpPr>
          <p:nvPr/>
        </p:nvCxnSpPr>
        <p:spPr>
          <a:xfrm>
            <a:off x="1167239" y="2424974"/>
            <a:ext cx="1856522" cy="0"/>
          </a:xfrm>
          <a:prstGeom prst="line">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2234C8F-C64B-49E6-4CF5-3872569B9650}"/>
              </a:ext>
            </a:extLst>
          </p:cNvPr>
          <p:cNvCxnSpPr>
            <a:cxnSpLocks/>
          </p:cNvCxnSpPr>
          <p:nvPr/>
        </p:nvCxnSpPr>
        <p:spPr>
          <a:xfrm>
            <a:off x="3134280" y="2424974"/>
            <a:ext cx="5839083" cy="0"/>
          </a:xfrm>
          <a:prstGeom prst="line">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EF93C77-DDD3-56DE-7A52-F9B22AD070F8}"/>
              </a:ext>
            </a:extLst>
          </p:cNvPr>
          <p:cNvSpPr txBox="1"/>
          <p:nvPr/>
        </p:nvSpPr>
        <p:spPr>
          <a:xfrm>
            <a:off x="1191479" y="2060373"/>
            <a:ext cx="1808043" cy="276999"/>
          </a:xfrm>
          <a:prstGeom prst="rect">
            <a:avLst/>
          </a:prstGeom>
          <a:noFill/>
        </p:spPr>
        <p:txBody>
          <a:bodyPr wrap="square" rtlCol="0">
            <a:spAutoFit/>
          </a:bodyPr>
          <a:lstStyle/>
          <a:p>
            <a:pPr algn="ct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CHI </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「态度」</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B237B66C-6C18-75DF-33DE-C9650138B855}"/>
              </a:ext>
            </a:extLst>
          </p:cNvPr>
          <p:cNvSpPr txBox="1"/>
          <p:nvPr/>
        </p:nvSpPr>
        <p:spPr>
          <a:xfrm>
            <a:off x="5149800" y="2060373"/>
            <a:ext cx="1808043" cy="276999"/>
          </a:xfrm>
          <a:prstGeom prst="rect">
            <a:avLst/>
          </a:prstGeom>
          <a:noFill/>
        </p:spPr>
        <p:txBody>
          <a:bodyPr wrap="square" rtlCol="0">
            <a:spAutoFit/>
          </a:bodyPr>
          <a:lstStyle/>
          <a:p>
            <a:pPr algn="ct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Google </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新增维度</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40266A3E-5CE5-68DE-622F-AC5EF72AA822}"/>
              </a:ext>
            </a:extLst>
          </p:cNvPr>
          <p:cNvSpPr txBox="1"/>
          <p:nvPr/>
        </p:nvSpPr>
        <p:spPr>
          <a:xfrm>
            <a:off x="9156599" y="2060373"/>
            <a:ext cx="1808043" cy="276999"/>
          </a:xfrm>
          <a:prstGeom prst="rect">
            <a:avLst/>
          </a:prstGeom>
          <a:noFill/>
        </p:spPr>
        <p:txBody>
          <a:bodyPr wrap="square" rtlCol="0">
            <a:spAutoFit/>
          </a:bodyPr>
          <a:lstStyle/>
          <a:p>
            <a:pPr algn="ct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CHI </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「行为」</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23388613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278E0A-FF82-42D7-BD59-CCE62F7CCEA7}"/>
              </a:ext>
            </a:extLst>
          </p:cNvPr>
          <p:cNvPicPr>
            <a:picLocks noChangeAspect="1"/>
          </p:cNvPicPr>
          <p:nvPr/>
        </p:nvPicPr>
        <p:blipFill>
          <a:blip r:embed="rId2"/>
          <a:stretch>
            <a:fillRect/>
          </a:stretch>
        </p:blipFill>
        <p:spPr>
          <a:xfrm>
            <a:off x="0" y="-66675"/>
            <a:ext cx="12172950" cy="6858000"/>
          </a:xfrm>
          <a:prstGeom prst="rect">
            <a:avLst/>
          </a:prstGeom>
        </p:spPr>
      </p:pic>
      <p:sp>
        <p:nvSpPr>
          <p:cNvPr id="6" name="文本框 5">
            <a:extLst>
              <a:ext uri="{FF2B5EF4-FFF2-40B4-BE49-F238E27FC236}">
                <a16:creationId xmlns:a16="http://schemas.microsoft.com/office/drawing/2014/main" id="{4D06CE12-0A85-441A-AB66-D081F5A73D3E}"/>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产品思维分析</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7" name="弧形 6">
            <a:extLst>
              <a:ext uri="{FF2B5EF4-FFF2-40B4-BE49-F238E27FC236}">
                <a16:creationId xmlns:a16="http://schemas.microsoft.com/office/drawing/2014/main" id="{6E78A7A0-690B-434C-8BDD-B4C1D7294AA6}"/>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文本框 7">
            <a:extLst>
              <a:ext uri="{FF2B5EF4-FFF2-40B4-BE49-F238E27FC236}">
                <a16:creationId xmlns:a16="http://schemas.microsoft.com/office/drawing/2014/main" id="{E397A93E-A978-47EF-B478-098BB06C0745}"/>
              </a:ext>
            </a:extLst>
          </p:cNvPr>
          <p:cNvSpPr txBox="1"/>
          <p:nvPr/>
        </p:nvSpPr>
        <p:spPr>
          <a:xfrm>
            <a:off x="2640158" y="751701"/>
            <a:ext cx="3922869" cy="276999"/>
          </a:xfrm>
          <a:prstGeom prst="rect">
            <a:avLst/>
          </a:prstGeom>
          <a:noFill/>
        </p:spPr>
        <p:txBody>
          <a:bodyPr wrap="none" rtlCol="0">
            <a:spAutoFit/>
          </a:bodyPr>
          <a:lstStyle/>
          <a:p>
            <a:r>
              <a:rPr lang="zh-CN" altLang="en-US" sz="1200" dirty="0">
                <a:solidFill>
                  <a:schemeClr val="bg1">
                    <a:lumMod val="75000"/>
                  </a:schemeClr>
                </a:solidFill>
                <a:latin typeface="+mn-ea"/>
              </a:rPr>
              <a:t>人生逻辑大于山谷额逻辑 产品、客观世界、过去与未来</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60381251-1E95-4230-9863-25482F7F89E8}"/>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4A628CE-9B4F-4DCC-90E6-2CDEBC1DA165}"/>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35AE0AFD-72C3-41E4-BCCD-13DD0E3F4E77}"/>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圆角 4">
            <a:extLst>
              <a:ext uri="{FF2B5EF4-FFF2-40B4-BE49-F238E27FC236}">
                <a16:creationId xmlns:a16="http://schemas.microsoft.com/office/drawing/2014/main" id="{8EF03AE7-FD5F-40A6-98A8-A75F75C476C7}"/>
              </a:ext>
            </a:extLst>
          </p:cNvPr>
          <p:cNvSpPr/>
          <p:nvPr/>
        </p:nvSpPr>
        <p:spPr>
          <a:xfrm>
            <a:off x="660400" y="1571625"/>
            <a:ext cx="3190875" cy="4664075"/>
          </a:xfrm>
          <a:prstGeom prst="roundRect">
            <a:avLst>
              <a:gd name="adj" fmla="val 4130"/>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直角三角形 46">
            <a:extLst>
              <a:ext uri="{FF2B5EF4-FFF2-40B4-BE49-F238E27FC236}">
                <a16:creationId xmlns:a16="http://schemas.microsoft.com/office/drawing/2014/main" id="{B80CED29-323B-4DCA-9859-9BE94280B431}"/>
              </a:ext>
            </a:extLst>
          </p:cNvPr>
          <p:cNvSpPr/>
          <p:nvPr/>
        </p:nvSpPr>
        <p:spPr>
          <a:xfrm>
            <a:off x="660400" y="1736725"/>
            <a:ext cx="245090" cy="245090"/>
          </a:xfrm>
          <a:prstGeom prst="rtTriangle">
            <a:avLst/>
          </a:prstGeom>
          <a:solidFill>
            <a:srgbClr val="E3271E"/>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sp>
        <p:nvSpPr>
          <p:cNvPr id="123" name="直角三角形 122">
            <a:extLst>
              <a:ext uri="{FF2B5EF4-FFF2-40B4-BE49-F238E27FC236}">
                <a16:creationId xmlns:a16="http://schemas.microsoft.com/office/drawing/2014/main" id="{FEE0D754-F6EE-4318-85D0-792A9E0AA4BA}"/>
              </a:ext>
            </a:extLst>
          </p:cNvPr>
          <p:cNvSpPr/>
          <p:nvPr/>
        </p:nvSpPr>
        <p:spPr>
          <a:xfrm flipH="1" flipV="1">
            <a:off x="1713841" y="1574869"/>
            <a:ext cx="245090" cy="245090"/>
          </a:xfrm>
          <a:prstGeom prst="rtTriangle">
            <a:avLst/>
          </a:prstGeom>
          <a:solidFill>
            <a:srgbClr val="E94B43"/>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grpSp>
        <p:nvGrpSpPr>
          <p:cNvPr id="117" name="组合 116">
            <a:extLst>
              <a:ext uri="{FF2B5EF4-FFF2-40B4-BE49-F238E27FC236}">
                <a16:creationId xmlns:a16="http://schemas.microsoft.com/office/drawing/2014/main" id="{A1E20EC2-111C-4FF0-AB69-DE2ADF52B434}"/>
              </a:ext>
            </a:extLst>
          </p:cNvPr>
          <p:cNvGrpSpPr/>
          <p:nvPr/>
        </p:nvGrpSpPr>
        <p:grpSpPr>
          <a:xfrm>
            <a:off x="660400" y="1571625"/>
            <a:ext cx="1299206" cy="410190"/>
            <a:chOff x="2780325" y="3421471"/>
            <a:chExt cx="1299206" cy="410190"/>
          </a:xfrm>
        </p:grpSpPr>
        <p:sp>
          <p:nvSpPr>
            <p:cNvPr id="118" name="矩形: 圆角 117">
              <a:extLst>
                <a:ext uri="{FF2B5EF4-FFF2-40B4-BE49-F238E27FC236}">
                  <a16:creationId xmlns:a16="http://schemas.microsoft.com/office/drawing/2014/main" id="{C6FF757A-4215-468C-B867-9DD0FEF8A8FA}"/>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9" name="文本框 118">
              <a:extLst>
                <a:ext uri="{FF2B5EF4-FFF2-40B4-BE49-F238E27FC236}">
                  <a16:creationId xmlns:a16="http://schemas.microsoft.com/office/drawing/2014/main" id="{35C3EB00-F3A7-417D-BAEE-65FBE6A17F5E}"/>
                </a:ext>
              </a:extLst>
            </p:cNvPr>
            <p:cNvSpPr txBox="1"/>
            <p:nvPr/>
          </p:nvSpPr>
          <p:spPr>
            <a:xfrm flipH="1">
              <a:off x="2864775" y="3525967"/>
              <a:ext cx="113030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马玉组织观</a:t>
              </a:r>
            </a:p>
          </p:txBody>
        </p:sp>
        <p:sp>
          <p:nvSpPr>
            <p:cNvPr id="120" name="任意多边形: 形状 119">
              <a:extLst>
                <a:ext uri="{FF2B5EF4-FFF2-40B4-BE49-F238E27FC236}">
                  <a16:creationId xmlns:a16="http://schemas.microsoft.com/office/drawing/2014/main" id="{A91F6557-289C-45C2-82F3-278F2519871F}"/>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121" name="任意多边形: 形状 120">
              <a:extLst>
                <a:ext uri="{FF2B5EF4-FFF2-40B4-BE49-F238E27FC236}">
                  <a16:creationId xmlns:a16="http://schemas.microsoft.com/office/drawing/2014/main" id="{A3203DF0-E593-4CDC-8451-9065D1A2D101}"/>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22" name="任意多边形: 形状 121">
              <a:extLst>
                <a:ext uri="{FF2B5EF4-FFF2-40B4-BE49-F238E27FC236}">
                  <a16:creationId xmlns:a16="http://schemas.microsoft.com/office/drawing/2014/main" id="{ECD44E31-9E7A-47C8-9B64-0650993690B6}"/>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84" name="组合 183">
            <a:extLst>
              <a:ext uri="{FF2B5EF4-FFF2-40B4-BE49-F238E27FC236}">
                <a16:creationId xmlns:a16="http://schemas.microsoft.com/office/drawing/2014/main" id="{516A595B-57F9-4D75-88AE-ECC9406F3E12}"/>
              </a:ext>
            </a:extLst>
          </p:cNvPr>
          <p:cNvGrpSpPr/>
          <p:nvPr/>
        </p:nvGrpSpPr>
        <p:grpSpPr>
          <a:xfrm>
            <a:off x="1036887" y="2189670"/>
            <a:ext cx="2437902" cy="2435670"/>
            <a:chOff x="918142" y="2131718"/>
            <a:chExt cx="2553911" cy="2551574"/>
          </a:xfrm>
        </p:grpSpPr>
        <p:sp>
          <p:nvSpPr>
            <p:cNvPr id="63" name="平行四边形 62">
              <a:extLst>
                <a:ext uri="{FF2B5EF4-FFF2-40B4-BE49-F238E27FC236}">
                  <a16:creationId xmlns:a16="http://schemas.microsoft.com/office/drawing/2014/main" id="{2EF2F004-2C2A-4DAB-9C7A-F15A1F68C4A4}"/>
                </a:ext>
              </a:extLst>
            </p:cNvPr>
            <p:cNvSpPr/>
            <p:nvPr/>
          </p:nvSpPr>
          <p:spPr>
            <a:xfrm>
              <a:off x="918142" y="2573997"/>
              <a:ext cx="1132563" cy="320726"/>
            </a:xfrm>
            <a:prstGeom prst="parallelogram">
              <a:avLst>
                <a:gd name="adj" fmla="val 101473"/>
              </a:avLst>
            </a:prstGeom>
            <a:solidFill>
              <a:srgbClr val="F23B21">
                <a:alpha val="20000"/>
              </a:srgbClr>
            </a:solidFill>
            <a:ln w="7620" cap="flat">
              <a:noFill/>
              <a:prstDash val="solid"/>
              <a:miter/>
            </a:ln>
          </p:spPr>
          <p:txBody>
            <a:bodyPr rtlCol="0" anchor="ctr"/>
            <a:lstStyle/>
            <a:p>
              <a:endParaRPr lang="en-US"/>
            </a:p>
          </p:txBody>
        </p:sp>
        <p:sp>
          <p:nvSpPr>
            <p:cNvPr id="143" name="平行四边形 142">
              <a:extLst>
                <a:ext uri="{FF2B5EF4-FFF2-40B4-BE49-F238E27FC236}">
                  <a16:creationId xmlns:a16="http://schemas.microsoft.com/office/drawing/2014/main" id="{726DD85F-5A22-4558-80B6-BB8F7D7BCBD6}"/>
                </a:ext>
              </a:extLst>
            </p:cNvPr>
            <p:cNvSpPr/>
            <p:nvPr/>
          </p:nvSpPr>
          <p:spPr>
            <a:xfrm rot="16200000" flipH="1">
              <a:off x="1513193" y="2781387"/>
              <a:ext cx="751211"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6" name="平行四边形 125">
              <a:extLst>
                <a:ext uri="{FF2B5EF4-FFF2-40B4-BE49-F238E27FC236}">
                  <a16:creationId xmlns:a16="http://schemas.microsoft.com/office/drawing/2014/main" id="{D0C01BB6-EBBC-46D4-8D65-C1D9F96C9009}"/>
                </a:ext>
              </a:extLst>
            </p:cNvPr>
            <p:cNvSpPr/>
            <p:nvPr/>
          </p:nvSpPr>
          <p:spPr>
            <a:xfrm>
              <a:off x="1715678" y="2573997"/>
              <a:ext cx="1049039" cy="320726"/>
            </a:xfrm>
            <a:prstGeom prst="parallelogram">
              <a:avLst>
                <a:gd name="adj" fmla="val 103700"/>
              </a:avLst>
            </a:prstGeom>
            <a:solidFill>
              <a:srgbClr val="F23B21">
                <a:alpha val="50000"/>
              </a:srgbClr>
            </a:solidFill>
            <a:ln w="7620" cap="flat">
              <a:noFill/>
              <a:prstDash val="solid"/>
              <a:miter/>
            </a:ln>
          </p:spPr>
          <p:txBody>
            <a:bodyPr rtlCol="0" anchor="ctr"/>
            <a:lstStyle/>
            <a:p>
              <a:endParaRPr lang="en-US"/>
            </a:p>
          </p:txBody>
        </p:sp>
        <p:sp>
          <p:nvSpPr>
            <p:cNvPr id="127" name="平行四边形 126">
              <a:extLst>
                <a:ext uri="{FF2B5EF4-FFF2-40B4-BE49-F238E27FC236}">
                  <a16:creationId xmlns:a16="http://schemas.microsoft.com/office/drawing/2014/main" id="{A757DC13-B9CE-457F-B10E-1EE71BB51A77}"/>
                </a:ext>
              </a:extLst>
            </p:cNvPr>
            <p:cNvSpPr/>
            <p:nvPr/>
          </p:nvSpPr>
          <p:spPr>
            <a:xfrm rot="16200000" flipH="1">
              <a:off x="2221107" y="2340280"/>
              <a:ext cx="75121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平行四边形 143">
              <a:extLst>
                <a:ext uri="{FF2B5EF4-FFF2-40B4-BE49-F238E27FC236}">
                  <a16:creationId xmlns:a16="http://schemas.microsoft.com/office/drawing/2014/main" id="{B8B3ADDE-C3CC-4355-9C35-9B7CE3A42457}"/>
                </a:ext>
              </a:extLst>
            </p:cNvPr>
            <p:cNvSpPr/>
            <p:nvPr/>
          </p:nvSpPr>
          <p:spPr>
            <a:xfrm>
              <a:off x="918143" y="3028073"/>
              <a:ext cx="1132563" cy="320726"/>
            </a:xfrm>
            <a:prstGeom prst="parallelogram">
              <a:avLst>
                <a:gd name="adj" fmla="val 101473"/>
              </a:avLst>
            </a:prstGeom>
            <a:solidFill>
              <a:srgbClr val="F23B21">
                <a:alpha val="20000"/>
              </a:srgbClr>
            </a:solidFill>
            <a:ln w="7620" cap="flat">
              <a:noFill/>
              <a:prstDash val="solid"/>
              <a:miter/>
            </a:ln>
          </p:spPr>
          <p:txBody>
            <a:bodyPr rtlCol="0" anchor="ctr"/>
            <a:lstStyle/>
            <a:p>
              <a:endParaRPr lang="en-US"/>
            </a:p>
          </p:txBody>
        </p:sp>
        <p:sp>
          <p:nvSpPr>
            <p:cNvPr id="146" name="平行四边形 145">
              <a:extLst>
                <a:ext uri="{FF2B5EF4-FFF2-40B4-BE49-F238E27FC236}">
                  <a16:creationId xmlns:a16="http://schemas.microsoft.com/office/drawing/2014/main" id="{86FE4C41-70FF-4EE8-A48F-D0065BBDC12A}"/>
                </a:ext>
              </a:extLst>
            </p:cNvPr>
            <p:cNvSpPr/>
            <p:nvPr/>
          </p:nvSpPr>
          <p:spPr>
            <a:xfrm rot="16200000" flipH="1">
              <a:off x="1513194" y="3235463"/>
              <a:ext cx="751211"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平行四边形 146">
              <a:extLst>
                <a:ext uri="{FF2B5EF4-FFF2-40B4-BE49-F238E27FC236}">
                  <a16:creationId xmlns:a16="http://schemas.microsoft.com/office/drawing/2014/main" id="{EF14776F-91CC-4371-8F1C-46B80E637BB5}"/>
                </a:ext>
              </a:extLst>
            </p:cNvPr>
            <p:cNvSpPr/>
            <p:nvPr/>
          </p:nvSpPr>
          <p:spPr>
            <a:xfrm>
              <a:off x="1715679" y="3028073"/>
              <a:ext cx="1049039" cy="320726"/>
            </a:xfrm>
            <a:prstGeom prst="parallelogram">
              <a:avLst>
                <a:gd name="adj" fmla="val 103700"/>
              </a:avLst>
            </a:prstGeom>
            <a:solidFill>
              <a:srgbClr val="F23B21">
                <a:alpha val="50000"/>
              </a:srgbClr>
            </a:solidFill>
            <a:ln w="7620" cap="flat">
              <a:noFill/>
              <a:prstDash val="solid"/>
              <a:miter/>
            </a:ln>
          </p:spPr>
          <p:txBody>
            <a:bodyPr rtlCol="0" anchor="ctr"/>
            <a:lstStyle/>
            <a:p>
              <a:endParaRPr lang="en-US"/>
            </a:p>
          </p:txBody>
        </p:sp>
        <p:sp>
          <p:nvSpPr>
            <p:cNvPr id="148" name="平行四边形 147">
              <a:extLst>
                <a:ext uri="{FF2B5EF4-FFF2-40B4-BE49-F238E27FC236}">
                  <a16:creationId xmlns:a16="http://schemas.microsoft.com/office/drawing/2014/main" id="{51C6A5DA-756A-4061-96FD-9ED43A6646E0}"/>
                </a:ext>
              </a:extLst>
            </p:cNvPr>
            <p:cNvSpPr/>
            <p:nvPr/>
          </p:nvSpPr>
          <p:spPr>
            <a:xfrm rot="16200000" flipH="1">
              <a:off x="2221108" y="2794356"/>
              <a:ext cx="75121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9" name="平行四边形 148">
              <a:extLst>
                <a:ext uri="{FF2B5EF4-FFF2-40B4-BE49-F238E27FC236}">
                  <a16:creationId xmlns:a16="http://schemas.microsoft.com/office/drawing/2014/main" id="{B1337184-E9B2-468D-B4A9-F0951954D106}"/>
                </a:ext>
              </a:extLst>
            </p:cNvPr>
            <p:cNvSpPr/>
            <p:nvPr/>
          </p:nvSpPr>
          <p:spPr>
            <a:xfrm>
              <a:off x="918144" y="3485083"/>
              <a:ext cx="1132563" cy="320726"/>
            </a:xfrm>
            <a:prstGeom prst="parallelogram">
              <a:avLst>
                <a:gd name="adj" fmla="val 101473"/>
              </a:avLst>
            </a:prstGeom>
            <a:solidFill>
              <a:srgbClr val="F23B21">
                <a:alpha val="20000"/>
              </a:srgbClr>
            </a:solidFill>
            <a:ln w="7620" cap="flat">
              <a:noFill/>
              <a:prstDash val="solid"/>
              <a:miter/>
            </a:ln>
          </p:spPr>
          <p:txBody>
            <a:bodyPr rtlCol="0" anchor="ctr"/>
            <a:lstStyle/>
            <a:p>
              <a:endParaRPr lang="en-US"/>
            </a:p>
          </p:txBody>
        </p:sp>
        <p:sp>
          <p:nvSpPr>
            <p:cNvPr id="151" name="平行四边形 150">
              <a:extLst>
                <a:ext uri="{FF2B5EF4-FFF2-40B4-BE49-F238E27FC236}">
                  <a16:creationId xmlns:a16="http://schemas.microsoft.com/office/drawing/2014/main" id="{75E0D779-53B9-4DFA-81C9-343B1F1AD652}"/>
                </a:ext>
              </a:extLst>
            </p:cNvPr>
            <p:cNvSpPr/>
            <p:nvPr/>
          </p:nvSpPr>
          <p:spPr>
            <a:xfrm rot="16200000" flipH="1">
              <a:off x="1513195" y="3692473"/>
              <a:ext cx="751211"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2" name="平行四边形 151">
              <a:extLst>
                <a:ext uri="{FF2B5EF4-FFF2-40B4-BE49-F238E27FC236}">
                  <a16:creationId xmlns:a16="http://schemas.microsoft.com/office/drawing/2014/main" id="{47C0596E-3477-44E1-8329-550D7EC3000F}"/>
                </a:ext>
              </a:extLst>
            </p:cNvPr>
            <p:cNvSpPr/>
            <p:nvPr/>
          </p:nvSpPr>
          <p:spPr>
            <a:xfrm>
              <a:off x="1715680" y="3485083"/>
              <a:ext cx="1049039" cy="320726"/>
            </a:xfrm>
            <a:prstGeom prst="parallelogram">
              <a:avLst>
                <a:gd name="adj" fmla="val 103700"/>
              </a:avLst>
            </a:prstGeom>
            <a:solidFill>
              <a:srgbClr val="F23B21">
                <a:alpha val="50000"/>
              </a:srgbClr>
            </a:solidFill>
            <a:ln w="7620" cap="flat">
              <a:noFill/>
              <a:prstDash val="solid"/>
              <a:miter/>
            </a:ln>
          </p:spPr>
          <p:txBody>
            <a:bodyPr rtlCol="0" anchor="ctr"/>
            <a:lstStyle/>
            <a:p>
              <a:endParaRPr lang="en-US"/>
            </a:p>
          </p:txBody>
        </p:sp>
        <p:sp>
          <p:nvSpPr>
            <p:cNvPr id="153" name="平行四边形 152">
              <a:extLst>
                <a:ext uri="{FF2B5EF4-FFF2-40B4-BE49-F238E27FC236}">
                  <a16:creationId xmlns:a16="http://schemas.microsoft.com/office/drawing/2014/main" id="{9803D71B-6507-4DAD-8574-329457FB79DB}"/>
                </a:ext>
              </a:extLst>
            </p:cNvPr>
            <p:cNvSpPr/>
            <p:nvPr/>
          </p:nvSpPr>
          <p:spPr>
            <a:xfrm rot="16200000" flipH="1">
              <a:off x="2221109" y="3251366"/>
              <a:ext cx="75121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4" name="平行四边形 153">
              <a:extLst>
                <a:ext uri="{FF2B5EF4-FFF2-40B4-BE49-F238E27FC236}">
                  <a16:creationId xmlns:a16="http://schemas.microsoft.com/office/drawing/2014/main" id="{5BB0BB22-CEC7-4CA3-88CF-7DC8CFBFFB81}"/>
                </a:ext>
              </a:extLst>
            </p:cNvPr>
            <p:cNvSpPr/>
            <p:nvPr/>
          </p:nvSpPr>
          <p:spPr>
            <a:xfrm>
              <a:off x="918145" y="3926191"/>
              <a:ext cx="1132563" cy="320726"/>
            </a:xfrm>
            <a:prstGeom prst="parallelogram">
              <a:avLst>
                <a:gd name="adj" fmla="val 101473"/>
              </a:avLst>
            </a:prstGeom>
            <a:solidFill>
              <a:srgbClr val="F23B21">
                <a:alpha val="20000"/>
              </a:srgbClr>
            </a:solidFill>
            <a:ln w="7620" cap="flat">
              <a:noFill/>
              <a:prstDash val="solid"/>
              <a:miter/>
            </a:ln>
          </p:spPr>
          <p:txBody>
            <a:bodyPr rtlCol="0" anchor="ctr"/>
            <a:lstStyle/>
            <a:p>
              <a:endParaRPr lang="en-US"/>
            </a:p>
          </p:txBody>
        </p:sp>
        <p:sp>
          <p:nvSpPr>
            <p:cNvPr id="157" name="平行四边形 156">
              <a:extLst>
                <a:ext uri="{FF2B5EF4-FFF2-40B4-BE49-F238E27FC236}">
                  <a16:creationId xmlns:a16="http://schemas.microsoft.com/office/drawing/2014/main" id="{F79815B4-1639-4CFF-A4DB-8645A0630959}"/>
                </a:ext>
              </a:extLst>
            </p:cNvPr>
            <p:cNvSpPr/>
            <p:nvPr/>
          </p:nvSpPr>
          <p:spPr>
            <a:xfrm>
              <a:off x="1715681" y="3926191"/>
              <a:ext cx="1049039" cy="320726"/>
            </a:xfrm>
            <a:prstGeom prst="parallelogram">
              <a:avLst>
                <a:gd name="adj" fmla="val 103700"/>
              </a:avLst>
            </a:prstGeom>
            <a:solidFill>
              <a:srgbClr val="F23B21">
                <a:alpha val="50000"/>
              </a:srgbClr>
            </a:solidFill>
            <a:ln w="7620" cap="flat">
              <a:noFill/>
              <a:prstDash val="solid"/>
              <a:miter/>
            </a:ln>
          </p:spPr>
          <p:txBody>
            <a:bodyPr rtlCol="0" anchor="ctr"/>
            <a:lstStyle/>
            <a:p>
              <a:endParaRPr lang="en-US"/>
            </a:p>
          </p:txBody>
        </p:sp>
        <p:sp>
          <p:nvSpPr>
            <p:cNvPr id="158" name="平行四边形 157">
              <a:extLst>
                <a:ext uri="{FF2B5EF4-FFF2-40B4-BE49-F238E27FC236}">
                  <a16:creationId xmlns:a16="http://schemas.microsoft.com/office/drawing/2014/main" id="{0059CD86-C9A1-457E-8022-6B8A216B4207}"/>
                </a:ext>
              </a:extLst>
            </p:cNvPr>
            <p:cNvSpPr/>
            <p:nvPr/>
          </p:nvSpPr>
          <p:spPr>
            <a:xfrm rot="16200000" flipH="1">
              <a:off x="2221110" y="3692474"/>
              <a:ext cx="75121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平行四边形 162">
              <a:extLst>
                <a:ext uri="{FF2B5EF4-FFF2-40B4-BE49-F238E27FC236}">
                  <a16:creationId xmlns:a16="http://schemas.microsoft.com/office/drawing/2014/main" id="{F6FF4AC6-BC96-4B0A-8C15-F7E2513198FF}"/>
                </a:ext>
              </a:extLst>
            </p:cNvPr>
            <p:cNvSpPr/>
            <p:nvPr/>
          </p:nvSpPr>
          <p:spPr>
            <a:xfrm rot="16200000" flipH="1">
              <a:off x="2221110" y="4140644"/>
              <a:ext cx="75121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平行四边形 71">
              <a:extLst>
                <a:ext uri="{FF2B5EF4-FFF2-40B4-BE49-F238E27FC236}">
                  <a16:creationId xmlns:a16="http://schemas.microsoft.com/office/drawing/2014/main" id="{41FE9558-733B-4A32-B532-4611216AB12F}"/>
                </a:ext>
              </a:extLst>
            </p:cNvPr>
            <p:cNvSpPr/>
            <p:nvPr/>
          </p:nvSpPr>
          <p:spPr>
            <a:xfrm>
              <a:off x="2423011" y="2573997"/>
              <a:ext cx="1049039" cy="320726"/>
            </a:xfrm>
            <a:prstGeom prst="parallelogram">
              <a:avLst>
                <a:gd name="adj" fmla="val 105680"/>
              </a:avLst>
            </a:prstGeom>
            <a:solidFill>
              <a:srgbClr val="F23B21"/>
            </a:solidFill>
            <a:ln w="7620" cap="flat">
              <a:noFill/>
              <a:prstDash val="solid"/>
              <a:miter/>
            </a:ln>
          </p:spPr>
          <p:txBody>
            <a:bodyPr rtlCol="0" anchor="ctr"/>
            <a:lstStyle/>
            <a:p>
              <a:endParaRPr lang="en-US"/>
            </a:p>
          </p:txBody>
        </p:sp>
        <p:sp>
          <p:nvSpPr>
            <p:cNvPr id="145" name="平行四边形 144">
              <a:extLst>
                <a:ext uri="{FF2B5EF4-FFF2-40B4-BE49-F238E27FC236}">
                  <a16:creationId xmlns:a16="http://schemas.microsoft.com/office/drawing/2014/main" id="{BDB75A56-9367-451C-A951-3444342E6CF6}"/>
                </a:ext>
              </a:extLst>
            </p:cNvPr>
            <p:cNvSpPr/>
            <p:nvPr/>
          </p:nvSpPr>
          <p:spPr>
            <a:xfrm>
              <a:off x="2423012" y="3028073"/>
              <a:ext cx="1049039" cy="320726"/>
            </a:xfrm>
            <a:prstGeom prst="parallelogram">
              <a:avLst>
                <a:gd name="adj" fmla="val 105680"/>
              </a:avLst>
            </a:prstGeom>
            <a:solidFill>
              <a:srgbClr val="F23B21"/>
            </a:solidFill>
            <a:ln w="7620" cap="flat">
              <a:noFill/>
              <a:prstDash val="solid"/>
              <a:miter/>
            </a:ln>
          </p:spPr>
          <p:txBody>
            <a:bodyPr rtlCol="0" anchor="ctr"/>
            <a:lstStyle/>
            <a:p>
              <a:endParaRPr lang="en-US"/>
            </a:p>
          </p:txBody>
        </p:sp>
        <p:sp>
          <p:nvSpPr>
            <p:cNvPr id="150" name="平行四边形 149">
              <a:extLst>
                <a:ext uri="{FF2B5EF4-FFF2-40B4-BE49-F238E27FC236}">
                  <a16:creationId xmlns:a16="http://schemas.microsoft.com/office/drawing/2014/main" id="{02851D6A-4100-49CF-A9C5-C035B12A05A6}"/>
                </a:ext>
              </a:extLst>
            </p:cNvPr>
            <p:cNvSpPr/>
            <p:nvPr/>
          </p:nvSpPr>
          <p:spPr>
            <a:xfrm>
              <a:off x="2423013" y="3485083"/>
              <a:ext cx="1049039" cy="320726"/>
            </a:xfrm>
            <a:prstGeom prst="parallelogram">
              <a:avLst>
                <a:gd name="adj" fmla="val 105680"/>
              </a:avLst>
            </a:prstGeom>
            <a:solidFill>
              <a:srgbClr val="F23B21"/>
            </a:solidFill>
            <a:ln w="7620" cap="flat">
              <a:noFill/>
              <a:prstDash val="solid"/>
              <a:miter/>
            </a:ln>
          </p:spPr>
          <p:txBody>
            <a:bodyPr rtlCol="0" anchor="ctr"/>
            <a:lstStyle/>
            <a:p>
              <a:endParaRPr lang="en-US"/>
            </a:p>
          </p:txBody>
        </p:sp>
        <p:sp>
          <p:nvSpPr>
            <p:cNvPr id="155" name="平行四边形 154">
              <a:extLst>
                <a:ext uri="{FF2B5EF4-FFF2-40B4-BE49-F238E27FC236}">
                  <a16:creationId xmlns:a16="http://schemas.microsoft.com/office/drawing/2014/main" id="{50F6132C-19BB-4C82-8B01-A6DBFED24502}"/>
                </a:ext>
              </a:extLst>
            </p:cNvPr>
            <p:cNvSpPr/>
            <p:nvPr/>
          </p:nvSpPr>
          <p:spPr>
            <a:xfrm>
              <a:off x="2423014" y="3926191"/>
              <a:ext cx="1049039" cy="320726"/>
            </a:xfrm>
            <a:prstGeom prst="parallelogram">
              <a:avLst>
                <a:gd name="adj" fmla="val 105680"/>
              </a:avLst>
            </a:prstGeom>
            <a:solidFill>
              <a:srgbClr val="F23B21"/>
            </a:solidFill>
            <a:ln w="7620" cap="flat">
              <a:noFill/>
              <a:prstDash val="solid"/>
              <a:miter/>
            </a:ln>
          </p:spPr>
          <p:txBody>
            <a:bodyPr rtlCol="0" anchor="ctr"/>
            <a:lstStyle/>
            <a:p>
              <a:endParaRPr lang="en-US"/>
            </a:p>
          </p:txBody>
        </p:sp>
        <p:sp>
          <p:nvSpPr>
            <p:cNvPr id="164" name="平行四边形 163">
              <a:extLst>
                <a:ext uri="{FF2B5EF4-FFF2-40B4-BE49-F238E27FC236}">
                  <a16:creationId xmlns:a16="http://schemas.microsoft.com/office/drawing/2014/main" id="{4CB0A674-795D-4CDC-B0AD-2C61767A3693}"/>
                </a:ext>
              </a:extLst>
            </p:cNvPr>
            <p:cNvSpPr/>
            <p:nvPr/>
          </p:nvSpPr>
          <p:spPr>
            <a:xfrm rot="16200000" flipH="1">
              <a:off x="2459089" y="3253139"/>
              <a:ext cx="1653470" cy="334085"/>
            </a:xfrm>
            <a:prstGeom prst="parallelogram">
              <a:avLst>
                <a:gd name="adj" fmla="val 94148"/>
              </a:avLst>
            </a:prstGeom>
            <a:solidFill>
              <a:srgbClr val="F9F5F4">
                <a:alpha val="50000"/>
              </a:srgbClr>
            </a:solidFill>
            <a:ln w="12700" cap="flat">
              <a:solidFill>
                <a:srgbClr val="D2BCBC"/>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5" name="文本框 164">
              <a:extLst>
                <a:ext uri="{FF2B5EF4-FFF2-40B4-BE49-F238E27FC236}">
                  <a16:creationId xmlns:a16="http://schemas.microsoft.com/office/drawing/2014/main" id="{52840FAA-DB72-410E-8E83-ED77B0BEC7C6}"/>
                </a:ext>
              </a:extLst>
            </p:cNvPr>
            <p:cNvSpPr txBox="1"/>
            <p:nvPr/>
          </p:nvSpPr>
          <p:spPr>
            <a:xfrm>
              <a:off x="1208635" y="2630477"/>
              <a:ext cx="543739" cy="200055"/>
            </a:xfrm>
            <a:prstGeom prst="rect">
              <a:avLst/>
            </a:prstGeom>
            <a:noFill/>
          </p:spPr>
          <p:txBody>
            <a:bodyPr wrap="none" rtlCol="0">
              <a:spAutoFit/>
            </a:bodyPr>
            <a:lstStyle/>
            <a:p>
              <a:pPr algn="ctr"/>
              <a:r>
                <a:rPr lang="zh-CN" altLang="en-US" sz="700" dirty="0">
                  <a:solidFill>
                    <a:srgbClr val="E94B43"/>
                  </a:solidFill>
                </a:rPr>
                <a:t>至情至性</a:t>
              </a:r>
              <a:endParaRPr lang="en-US" sz="700" dirty="0">
                <a:solidFill>
                  <a:srgbClr val="E94B43"/>
                </a:solidFill>
              </a:endParaRPr>
            </a:p>
          </p:txBody>
        </p:sp>
        <p:sp>
          <p:nvSpPr>
            <p:cNvPr id="166" name="文本框 165">
              <a:extLst>
                <a:ext uri="{FF2B5EF4-FFF2-40B4-BE49-F238E27FC236}">
                  <a16:creationId xmlns:a16="http://schemas.microsoft.com/office/drawing/2014/main" id="{5FAAFABE-7F49-4985-A110-2FAACA84C2A1}"/>
                </a:ext>
              </a:extLst>
            </p:cNvPr>
            <p:cNvSpPr txBox="1"/>
            <p:nvPr/>
          </p:nvSpPr>
          <p:spPr>
            <a:xfrm>
              <a:off x="2017238" y="2638177"/>
              <a:ext cx="453971" cy="200055"/>
            </a:xfrm>
            <a:prstGeom prst="rect">
              <a:avLst/>
            </a:prstGeom>
            <a:noFill/>
          </p:spPr>
          <p:txBody>
            <a:bodyPr wrap="none" rtlCol="0">
              <a:spAutoFit/>
            </a:bodyPr>
            <a:lstStyle/>
            <a:p>
              <a:pPr algn="ctr"/>
              <a:r>
                <a:rPr lang="zh-CN" altLang="en-US" sz="700" dirty="0">
                  <a:solidFill>
                    <a:schemeClr val="bg1"/>
                  </a:solidFill>
                </a:rPr>
                <a:t>顶级组</a:t>
              </a:r>
              <a:endParaRPr lang="en-US" sz="700" dirty="0">
                <a:solidFill>
                  <a:schemeClr val="bg1"/>
                </a:solidFill>
              </a:endParaRPr>
            </a:p>
          </p:txBody>
        </p:sp>
        <p:sp>
          <p:nvSpPr>
            <p:cNvPr id="167" name="文本框 166">
              <a:extLst>
                <a:ext uri="{FF2B5EF4-FFF2-40B4-BE49-F238E27FC236}">
                  <a16:creationId xmlns:a16="http://schemas.microsoft.com/office/drawing/2014/main" id="{2826E3B7-54F7-46F8-A32F-2CCADE497328}"/>
                </a:ext>
              </a:extLst>
            </p:cNvPr>
            <p:cNvSpPr txBox="1"/>
            <p:nvPr/>
          </p:nvSpPr>
          <p:spPr>
            <a:xfrm>
              <a:off x="2721319" y="2638177"/>
              <a:ext cx="453971" cy="200055"/>
            </a:xfrm>
            <a:prstGeom prst="rect">
              <a:avLst/>
            </a:prstGeom>
            <a:noFill/>
          </p:spPr>
          <p:txBody>
            <a:bodyPr wrap="none" rtlCol="0">
              <a:spAutoFit/>
            </a:bodyPr>
            <a:lstStyle/>
            <a:p>
              <a:pPr algn="ctr"/>
              <a:r>
                <a:rPr lang="zh-CN" altLang="en-US" sz="700" dirty="0">
                  <a:solidFill>
                    <a:schemeClr val="bg1"/>
                  </a:solidFill>
                </a:rPr>
                <a:t>织原则</a:t>
              </a:r>
              <a:endParaRPr lang="en-US" sz="700" dirty="0">
                <a:solidFill>
                  <a:schemeClr val="bg1"/>
                </a:solidFill>
              </a:endParaRPr>
            </a:p>
          </p:txBody>
        </p:sp>
        <p:sp>
          <p:nvSpPr>
            <p:cNvPr id="168" name="文本框 167">
              <a:extLst>
                <a:ext uri="{FF2B5EF4-FFF2-40B4-BE49-F238E27FC236}">
                  <a16:creationId xmlns:a16="http://schemas.microsoft.com/office/drawing/2014/main" id="{C567E1BC-9092-4840-AB62-87311C2371D1}"/>
                </a:ext>
              </a:extLst>
            </p:cNvPr>
            <p:cNvSpPr txBox="1"/>
            <p:nvPr/>
          </p:nvSpPr>
          <p:spPr>
            <a:xfrm>
              <a:off x="1208635" y="3083496"/>
              <a:ext cx="543740" cy="200055"/>
            </a:xfrm>
            <a:prstGeom prst="rect">
              <a:avLst/>
            </a:prstGeom>
            <a:noFill/>
          </p:spPr>
          <p:txBody>
            <a:bodyPr wrap="none" rtlCol="0">
              <a:spAutoFit/>
            </a:bodyPr>
            <a:lstStyle/>
            <a:p>
              <a:pPr algn="ctr"/>
              <a:r>
                <a:rPr lang="zh-CN" altLang="en-US" sz="700" dirty="0">
                  <a:solidFill>
                    <a:srgbClr val="E94B43"/>
                  </a:solidFill>
                </a:rPr>
                <a:t>共同信仰</a:t>
              </a:r>
              <a:endParaRPr lang="en-US" sz="700" dirty="0">
                <a:solidFill>
                  <a:srgbClr val="E94B43"/>
                </a:solidFill>
              </a:endParaRPr>
            </a:p>
          </p:txBody>
        </p:sp>
        <p:sp>
          <p:nvSpPr>
            <p:cNvPr id="169" name="文本框 168">
              <a:extLst>
                <a:ext uri="{FF2B5EF4-FFF2-40B4-BE49-F238E27FC236}">
                  <a16:creationId xmlns:a16="http://schemas.microsoft.com/office/drawing/2014/main" id="{91E85AB9-720D-4795-9B88-51AA05D3C342}"/>
                </a:ext>
              </a:extLst>
            </p:cNvPr>
            <p:cNvSpPr txBox="1"/>
            <p:nvPr/>
          </p:nvSpPr>
          <p:spPr>
            <a:xfrm>
              <a:off x="2017238" y="3091196"/>
              <a:ext cx="453971" cy="200055"/>
            </a:xfrm>
            <a:prstGeom prst="rect">
              <a:avLst/>
            </a:prstGeom>
            <a:noFill/>
          </p:spPr>
          <p:txBody>
            <a:bodyPr wrap="none" rtlCol="0">
              <a:spAutoFit/>
            </a:bodyPr>
            <a:lstStyle/>
            <a:p>
              <a:pPr algn="ctr"/>
              <a:r>
                <a:rPr lang="zh-CN" altLang="en-US" sz="700" dirty="0">
                  <a:solidFill>
                    <a:schemeClr val="bg1"/>
                  </a:solidFill>
                </a:rPr>
                <a:t>三级组</a:t>
              </a:r>
              <a:endParaRPr lang="en-US" sz="700" dirty="0">
                <a:solidFill>
                  <a:schemeClr val="bg1"/>
                </a:solidFill>
              </a:endParaRPr>
            </a:p>
          </p:txBody>
        </p:sp>
        <p:sp>
          <p:nvSpPr>
            <p:cNvPr id="170" name="文本框 169">
              <a:extLst>
                <a:ext uri="{FF2B5EF4-FFF2-40B4-BE49-F238E27FC236}">
                  <a16:creationId xmlns:a16="http://schemas.microsoft.com/office/drawing/2014/main" id="{2FDFE2C7-9797-43D9-913F-E1BFF6B8BCF2}"/>
                </a:ext>
              </a:extLst>
            </p:cNvPr>
            <p:cNvSpPr txBox="1"/>
            <p:nvPr/>
          </p:nvSpPr>
          <p:spPr>
            <a:xfrm>
              <a:off x="2721319" y="3091196"/>
              <a:ext cx="453971" cy="200055"/>
            </a:xfrm>
            <a:prstGeom prst="rect">
              <a:avLst/>
            </a:prstGeom>
            <a:noFill/>
          </p:spPr>
          <p:txBody>
            <a:bodyPr wrap="none" rtlCol="0">
              <a:spAutoFit/>
            </a:bodyPr>
            <a:lstStyle/>
            <a:p>
              <a:pPr algn="ctr"/>
              <a:r>
                <a:rPr lang="zh-CN" altLang="en-US" sz="700" dirty="0">
                  <a:solidFill>
                    <a:schemeClr val="bg1"/>
                  </a:solidFill>
                </a:rPr>
                <a:t>织原则</a:t>
              </a:r>
              <a:endParaRPr lang="en-US" sz="700" dirty="0">
                <a:solidFill>
                  <a:schemeClr val="bg1"/>
                </a:solidFill>
              </a:endParaRPr>
            </a:p>
          </p:txBody>
        </p:sp>
        <p:sp>
          <p:nvSpPr>
            <p:cNvPr id="174" name="文本框 173">
              <a:extLst>
                <a:ext uri="{FF2B5EF4-FFF2-40B4-BE49-F238E27FC236}">
                  <a16:creationId xmlns:a16="http://schemas.microsoft.com/office/drawing/2014/main" id="{D9982A6E-BB36-402E-B4CB-7905B5BC860E}"/>
                </a:ext>
              </a:extLst>
            </p:cNvPr>
            <p:cNvSpPr txBox="1"/>
            <p:nvPr/>
          </p:nvSpPr>
          <p:spPr>
            <a:xfrm>
              <a:off x="1208635" y="3548366"/>
              <a:ext cx="543740" cy="200055"/>
            </a:xfrm>
            <a:prstGeom prst="rect">
              <a:avLst/>
            </a:prstGeom>
            <a:noFill/>
          </p:spPr>
          <p:txBody>
            <a:bodyPr wrap="none" rtlCol="0">
              <a:spAutoFit/>
            </a:bodyPr>
            <a:lstStyle/>
            <a:p>
              <a:pPr algn="ctr"/>
              <a:r>
                <a:rPr lang="zh-CN" altLang="en-US" sz="700" dirty="0">
                  <a:solidFill>
                    <a:srgbClr val="E94B43"/>
                  </a:solidFill>
                </a:rPr>
                <a:t>共同利益</a:t>
              </a:r>
              <a:endParaRPr lang="en-US" sz="700" dirty="0">
                <a:solidFill>
                  <a:srgbClr val="E94B43"/>
                </a:solidFill>
              </a:endParaRPr>
            </a:p>
          </p:txBody>
        </p:sp>
        <p:sp>
          <p:nvSpPr>
            <p:cNvPr id="175" name="文本框 174">
              <a:extLst>
                <a:ext uri="{FF2B5EF4-FFF2-40B4-BE49-F238E27FC236}">
                  <a16:creationId xmlns:a16="http://schemas.microsoft.com/office/drawing/2014/main" id="{E26A87BC-61C7-414F-B48F-5DA96A14B5A7}"/>
                </a:ext>
              </a:extLst>
            </p:cNvPr>
            <p:cNvSpPr txBox="1"/>
            <p:nvPr/>
          </p:nvSpPr>
          <p:spPr>
            <a:xfrm>
              <a:off x="2017238" y="3556066"/>
              <a:ext cx="453971" cy="200055"/>
            </a:xfrm>
            <a:prstGeom prst="rect">
              <a:avLst/>
            </a:prstGeom>
            <a:noFill/>
          </p:spPr>
          <p:txBody>
            <a:bodyPr wrap="none" rtlCol="0">
              <a:spAutoFit/>
            </a:bodyPr>
            <a:lstStyle/>
            <a:p>
              <a:pPr algn="ctr"/>
              <a:r>
                <a:rPr lang="zh-CN" altLang="en-US" sz="700" dirty="0">
                  <a:solidFill>
                    <a:schemeClr val="bg1"/>
                  </a:solidFill>
                </a:rPr>
                <a:t>二级组</a:t>
              </a:r>
              <a:endParaRPr lang="en-US" sz="700" dirty="0">
                <a:solidFill>
                  <a:schemeClr val="bg1"/>
                </a:solidFill>
              </a:endParaRPr>
            </a:p>
          </p:txBody>
        </p:sp>
        <p:sp>
          <p:nvSpPr>
            <p:cNvPr id="176" name="文本框 175">
              <a:extLst>
                <a:ext uri="{FF2B5EF4-FFF2-40B4-BE49-F238E27FC236}">
                  <a16:creationId xmlns:a16="http://schemas.microsoft.com/office/drawing/2014/main" id="{F2210703-174E-4292-9476-6D024EBA65D7}"/>
                </a:ext>
              </a:extLst>
            </p:cNvPr>
            <p:cNvSpPr txBox="1"/>
            <p:nvPr/>
          </p:nvSpPr>
          <p:spPr>
            <a:xfrm>
              <a:off x="2721319" y="3556066"/>
              <a:ext cx="453971" cy="200055"/>
            </a:xfrm>
            <a:prstGeom prst="rect">
              <a:avLst/>
            </a:prstGeom>
            <a:noFill/>
          </p:spPr>
          <p:txBody>
            <a:bodyPr wrap="none" rtlCol="0">
              <a:spAutoFit/>
            </a:bodyPr>
            <a:lstStyle/>
            <a:p>
              <a:pPr algn="ctr"/>
              <a:r>
                <a:rPr lang="zh-CN" altLang="en-US" sz="700" dirty="0">
                  <a:solidFill>
                    <a:schemeClr val="bg1"/>
                  </a:solidFill>
                </a:rPr>
                <a:t>织原则</a:t>
              </a:r>
              <a:endParaRPr lang="en-US" sz="700" dirty="0">
                <a:solidFill>
                  <a:schemeClr val="bg1"/>
                </a:solidFill>
              </a:endParaRPr>
            </a:p>
          </p:txBody>
        </p:sp>
        <p:sp>
          <p:nvSpPr>
            <p:cNvPr id="177" name="文本框 176">
              <a:extLst>
                <a:ext uri="{FF2B5EF4-FFF2-40B4-BE49-F238E27FC236}">
                  <a16:creationId xmlns:a16="http://schemas.microsoft.com/office/drawing/2014/main" id="{9B453022-B872-42DE-84A5-3A3491EAC90A}"/>
                </a:ext>
              </a:extLst>
            </p:cNvPr>
            <p:cNvSpPr txBox="1"/>
            <p:nvPr/>
          </p:nvSpPr>
          <p:spPr>
            <a:xfrm>
              <a:off x="1208635" y="3982094"/>
              <a:ext cx="543740" cy="200055"/>
            </a:xfrm>
            <a:prstGeom prst="rect">
              <a:avLst/>
            </a:prstGeom>
            <a:noFill/>
          </p:spPr>
          <p:txBody>
            <a:bodyPr wrap="none" rtlCol="0">
              <a:spAutoFit/>
            </a:bodyPr>
            <a:lstStyle/>
            <a:p>
              <a:pPr algn="ctr"/>
              <a:r>
                <a:rPr lang="zh-CN" altLang="en-US" sz="700" dirty="0">
                  <a:solidFill>
                    <a:srgbClr val="E94B43"/>
                  </a:solidFill>
                </a:rPr>
                <a:t>共同原则</a:t>
              </a:r>
              <a:endParaRPr lang="en-US" sz="700" dirty="0">
                <a:solidFill>
                  <a:srgbClr val="E94B43"/>
                </a:solidFill>
              </a:endParaRPr>
            </a:p>
          </p:txBody>
        </p:sp>
        <p:sp>
          <p:nvSpPr>
            <p:cNvPr id="178" name="文本框 177">
              <a:extLst>
                <a:ext uri="{FF2B5EF4-FFF2-40B4-BE49-F238E27FC236}">
                  <a16:creationId xmlns:a16="http://schemas.microsoft.com/office/drawing/2014/main" id="{87C07188-E723-4CA4-BF64-D695183C86D5}"/>
                </a:ext>
              </a:extLst>
            </p:cNvPr>
            <p:cNvSpPr txBox="1"/>
            <p:nvPr/>
          </p:nvSpPr>
          <p:spPr>
            <a:xfrm>
              <a:off x="2017238" y="3989794"/>
              <a:ext cx="453971" cy="200055"/>
            </a:xfrm>
            <a:prstGeom prst="rect">
              <a:avLst/>
            </a:prstGeom>
            <a:noFill/>
          </p:spPr>
          <p:txBody>
            <a:bodyPr wrap="none" rtlCol="0">
              <a:spAutoFit/>
            </a:bodyPr>
            <a:lstStyle/>
            <a:p>
              <a:pPr algn="ctr"/>
              <a:r>
                <a:rPr lang="zh-CN" altLang="en-US" sz="700" dirty="0">
                  <a:solidFill>
                    <a:schemeClr val="bg1"/>
                  </a:solidFill>
                </a:rPr>
                <a:t>一级组</a:t>
              </a:r>
              <a:endParaRPr lang="en-US" sz="700" dirty="0">
                <a:solidFill>
                  <a:schemeClr val="bg1"/>
                </a:solidFill>
              </a:endParaRPr>
            </a:p>
          </p:txBody>
        </p:sp>
        <p:sp>
          <p:nvSpPr>
            <p:cNvPr id="179" name="文本框 178">
              <a:extLst>
                <a:ext uri="{FF2B5EF4-FFF2-40B4-BE49-F238E27FC236}">
                  <a16:creationId xmlns:a16="http://schemas.microsoft.com/office/drawing/2014/main" id="{7C1DD1D5-E476-4DEC-87B5-8E94CEF4B413}"/>
                </a:ext>
              </a:extLst>
            </p:cNvPr>
            <p:cNvSpPr txBox="1"/>
            <p:nvPr/>
          </p:nvSpPr>
          <p:spPr>
            <a:xfrm>
              <a:off x="2721319" y="3989794"/>
              <a:ext cx="453971" cy="200055"/>
            </a:xfrm>
            <a:prstGeom prst="rect">
              <a:avLst/>
            </a:prstGeom>
            <a:noFill/>
          </p:spPr>
          <p:txBody>
            <a:bodyPr wrap="none" rtlCol="0">
              <a:spAutoFit/>
            </a:bodyPr>
            <a:lstStyle/>
            <a:p>
              <a:pPr algn="ctr"/>
              <a:r>
                <a:rPr lang="zh-CN" altLang="en-US" sz="700" dirty="0">
                  <a:solidFill>
                    <a:schemeClr val="bg1"/>
                  </a:solidFill>
                </a:rPr>
                <a:t>织原则</a:t>
              </a:r>
              <a:endParaRPr lang="en-US" sz="700" dirty="0">
                <a:solidFill>
                  <a:schemeClr val="bg1"/>
                </a:solidFill>
              </a:endParaRPr>
            </a:p>
          </p:txBody>
        </p:sp>
      </p:grpSp>
      <p:sp>
        <p:nvSpPr>
          <p:cNvPr id="180" name="文本框 179">
            <a:extLst>
              <a:ext uri="{FF2B5EF4-FFF2-40B4-BE49-F238E27FC236}">
                <a16:creationId xmlns:a16="http://schemas.microsoft.com/office/drawing/2014/main" id="{409BAEB5-01AB-47C6-8CD0-CD855D8E08DD}"/>
              </a:ext>
            </a:extLst>
          </p:cNvPr>
          <p:cNvSpPr txBox="1"/>
          <p:nvPr/>
        </p:nvSpPr>
        <p:spPr>
          <a:xfrm>
            <a:off x="954476" y="4876186"/>
            <a:ext cx="2812076" cy="582852"/>
          </a:xfrm>
          <a:prstGeom prst="rect">
            <a:avLst/>
          </a:prstGeom>
          <a:noFill/>
        </p:spPr>
        <p:txBody>
          <a:bodyPr wrap="square" rtlCol="0">
            <a:spAutoFit/>
          </a:bodyPr>
          <a:lstStyle/>
          <a:p>
            <a:pPr algn="just">
              <a:lnSpc>
                <a:spcPct val="120000"/>
              </a:lnSpc>
            </a:pPr>
            <a:r>
              <a:rPr lang="zh-CN" altLang="en-US" sz="900" dirty="0">
                <a:latin typeface="+mn-ea"/>
              </a:rPr>
              <a:t>只要站在风口</a:t>
            </a:r>
            <a:r>
              <a:rPr lang="en-US" altLang="zh-CN" sz="900" dirty="0">
                <a:latin typeface="+mn-ea"/>
              </a:rPr>
              <a:t>,</a:t>
            </a:r>
            <a:r>
              <a:rPr lang="zh-CN" altLang="en-US" sz="900" dirty="0">
                <a:latin typeface="+mn-ea"/>
              </a:rPr>
              <a:t>猪也能飞起来。这几年</a:t>
            </a:r>
            <a:r>
              <a:rPr lang="zh-CN" altLang="en-US" sz="900" dirty="0">
                <a:latin typeface="+mj-ea"/>
                <a:ea typeface="+mj-ea"/>
              </a:rPr>
              <a:t>风口论</a:t>
            </a:r>
            <a:r>
              <a:rPr lang="zh-CN" altLang="en-US" sz="900" dirty="0">
                <a:latin typeface="+mn-ea"/>
              </a:rPr>
              <a:t>成为了最著名的成功学。抢风口成为了创业的</a:t>
            </a:r>
            <a:r>
              <a:rPr lang="zh-CN" altLang="en-US" sz="900" dirty="0">
                <a:latin typeface="+mj-ea"/>
                <a:ea typeface="+mj-ea"/>
              </a:rPr>
              <a:t>规定动作</a:t>
            </a:r>
            <a:r>
              <a:rPr lang="en-US" altLang="zh-CN" sz="900" dirty="0">
                <a:latin typeface="+mn-ea"/>
              </a:rPr>
              <a:t>,</a:t>
            </a:r>
            <a:r>
              <a:rPr lang="zh-CN" altLang="en-US" sz="900" dirty="0">
                <a:latin typeface="+mn-ea"/>
              </a:rPr>
              <a:t>你在不在风口上成为了资源方判断你的标尺。</a:t>
            </a:r>
            <a:endParaRPr lang="en-US" sz="900" dirty="0">
              <a:latin typeface="+mn-ea"/>
            </a:endParaRPr>
          </a:p>
        </p:txBody>
      </p:sp>
      <p:cxnSp>
        <p:nvCxnSpPr>
          <p:cNvPr id="182" name="直接连接符 181">
            <a:extLst>
              <a:ext uri="{FF2B5EF4-FFF2-40B4-BE49-F238E27FC236}">
                <a16:creationId xmlns:a16="http://schemas.microsoft.com/office/drawing/2014/main" id="{EE2CC118-376C-4FC0-AF3D-4B022EBD7C65}"/>
              </a:ext>
            </a:extLst>
          </p:cNvPr>
          <p:cNvCxnSpPr/>
          <p:nvPr/>
        </p:nvCxnSpPr>
        <p:spPr>
          <a:xfrm flipV="1">
            <a:off x="902882" y="2411722"/>
            <a:ext cx="0" cy="2313982"/>
          </a:xfrm>
          <a:prstGeom prst="line">
            <a:avLst/>
          </a:prstGeom>
          <a:ln>
            <a:gradFill>
              <a:gsLst>
                <a:gs pos="0">
                  <a:srgbClr val="E94B43"/>
                </a:gs>
                <a:gs pos="100000">
                  <a:srgbClr val="E94B4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3" name="椭圆 182">
            <a:extLst>
              <a:ext uri="{FF2B5EF4-FFF2-40B4-BE49-F238E27FC236}">
                <a16:creationId xmlns:a16="http://schemas.microsoft.com/office/drawing/2014/main" id="{319F0C8F-5D8B-43FB-858D-BFE9916E66BB}"/>
              </a:ext>
            </a:extLst>
          </p:cNvPr>
          <p:cNvSpPr/>
          <p:nvPr/>
        </p:nvSpPr>
        <p:spPr>
          <a:xfrm>
            <a:off x="880022" y="4725704"/>
            <a:ext cx="45719" cy="45719"/>
          </a:xfrm>
          <a:prstGeom prst="ellipse">
            <a:avLst/>
          </a:prstGeom>
          <a:noFill/>
          <a:ln>
            <a:solidFill>
              <a:srgbClr val="E94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直接连接符 184">
            <a:extLst>
              <a:ext uri="{FF2B5EF4-FFF2-40B4-BE49-F238E27FC236}">
                <a16:creationId xmlns:a16="http://schemas.microsoft.com/office/drawing/2014/main" id="{44C0B386-44F9-420F-8AF6-CB9455E83DE3}"/>
              </a:ext>
            </a:extLst>
          </p:cNvPr>
          <p:cNvCxnSpPr/>
          <p:nvPr/>
        </p:nvCxnSpPr>
        <p:spPr>
          <a:xfrm flipV="1">
            <a:off x="3587220" y="2411722"/>
            <a:ext cx="0" cy="2313982"/>
          </a:xfrm>
          <a:prstGeom prst="line">
            <a:avLst/>
          </a:prstGeom>
          <a:ln>
            <a:gradFill>
              <a:gsLst>
                <a:gs pos="0">
                  <a:srgbClr val="E94B43"/>
                </a:gs>
                <a:gs pos="100000">
                  <a:srgbClr val="E94B4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6" name="椭圆 185">
            <a:extLst>
              <a:ext uri="{FF2B5EF4-FFF2-40B4-BE49-F238E27FC236}">
                <a16:creationId xmlns:a16="http://schemas.microsoft.com/office/drawing/2014/main" id="{C768F944-52E5-4751-BA86-C22E023CA42D}"/>
              </a:ext>
            </a:extLst>
          </p:cNvPr>
          <p:cNvSpPr/>
          <p:nvPr/>
        </p:nvSpPr>
        <p:spPr>
          <a:xfrm>
            <a:off x="3564360" y="4725704"/>
            <a:ext cx="45719" cy="45719"/>
          </a:xfrm>
          <a:prstGeom prst="ellipse">
            <a:avLst/>
          </a:prstGeom>
          <a:noFill/>
          <a:ln>
            <a:solidFill>
              <a:srgbClr val="E94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文本框 186">
            <a:extLst>
              <a:ext uri="{FF2B5EF4-FFF2-40B4-BE49-F238E27FC236}">
                <a16:creationId xmlns:a16="http://schemas.microsoft.com/office/drawing/2014/main" id="{E8417784-A8C9-46A8-AAE0-E3EE9C1A273C}"/>
              </a:ext>
            </a:extLst>
          </p:cNvPr>
          <p:cNvSpPr txBox="1"/>
          <p:nvPr/>
        </p:nvSpPr>
        <p:spPr>
          <a:xfrm>
            <a:off x="3576841" y="3218829"/>
            <a:ext cx="274434" cy="523220"/>
          </a:xfrm>
          <a:prstGeom prst="rect">
            <a:avLst/>
          </a:prstGeom>
          <a:noFill/>
        </p:spPr>
        <p:txBody>
          <a:bodyPr vert="horz" wrap="none" rtlCol="0">
            <a:spAutoFit/>
          </a:bodyPr>
          <a:lstStyle/>
          <a:p>
            <a:r>
              <a:rPr lang="zh-CN" altLang="en-US" sz="700" dirty="0">
                <a:latin typeface="OPPOSans B" panose="00020600040101010101" pitchFamily="18" charset="-122"/>
                <a:ea typeface="OPPOSans B" panose="00020600040101010101" pitchFamily="18" charset="-122"/>
                <a:cs typeface="OPPOSans B" panose="00020600040101010101" pitchFamily="18" charset="-122"/>
              </a:rPr>
              <a:t>组</a:t>
            </a:r>
            <a:endParaRPr lang="en-US" altLang="zh-CN" sz="700" dirty="0">
              <a:latin typeface="OPPOSans B" panose="00020600040101010101" pitchFamily="18" charset="-122"/>
              <a:ea typeface="OPPOSans B" panose="00020600040101010101" pitchFamily="18" charset="-122"/>
              <a:cs typeface="OPPOSans B" panose="00020600040101010101" pitchFamily="18" charset="-122"/>
            </a:endParaRPr>
          </a:p>
          <a:p>
            <a:r>
              <a:rPr lang="zh-CN" altLang="en-US" sz="700" dirty="0">
                <a:latin typeface="OPPOSans B" panose="00020600040101010101" pitchFamily="18" charset="-122"/>
                <a:ea typeface="OPPOSans B" panose="00020600040101010101" pitchFamily="18" charset="-122"/>
                <a:cs typeface="OPPOSans B" panose="00020600040101010101" pitchFamily="18" charset="-122"/>
              </a:rPr>
              <a:t>织</a:t>
            </a:r>
            <a:endParaRPr lang="en-US" altLang="zh-CN" sz="700" dirty="0">
              <a:latin typeface="OPPOSans B" panose="00020600040101010101" pitchFamily="18" charset="-122"/>
              <a:ea typeface="OPPOSans B" panose="00020600040101010101" pitchFamily="18" charset="-122"/>
              <a:cs typeface="OPPOSans B" panose="00020600040101010101" pitchFamily="18" charset="-122"/>
            </a:endParaRPr>
          </a:p>
          <a:p>
            <a:r>
              <a:rPr lang="zh-CN" altLang="en-US" sz="700" dirty="0">
                <a:latin typeface="OPPOSans B" panose="00020600040101010101" pitchFamily="18" charset="-122"/>
                <a:ea typeface="OPPOSans B" panose="00020600040101010101" pitchFamily="18" charset="-122"/>
                <a:cs typeface="OPPOSans B" panose="00020600040101010101" pitchFamily="18" charset="-122"/>
              </a:rPr>
              <a:t>模</a:t>
            </a:r>
            <a:endParaRPr lang="en-US" altLang="zh-CN" sz="700" dirty="0">
              <a:latin typeface="OPPOSans B" panose="00020600040101010101" pitchFamily="18" charset="-122"/>
              <a:ea typeface="OPPOSans B" panose="00020600040101010101" pitchFamily="18" charset="-122"/>
              <a:cs typeface="OPPOSans B" panose="00020600040101010101" pitchFamily="18" charset="-122"/>
            </a:endParaRPr>
          </a:p>
          <a:p>
            <a:r>
              <a:rPr lang="zh-CN" altLang="en-US" sz="700" dirty="0">
                <a:latin typeface="OPPOSans B" panose="00020600040101010101" pitchFamily="18" charset="-122"/>
                <a:ea typeface="OPPOSans B" panose="00020600040101010101" pitchFamily="18" charset="-122"/>
                <a:cs typeface="OPPOSans B" panose="00020600040101010101" pitchFamily="18" charset="-122"/>
              </a:rPr>
              <a:t>型</a:t>
            </a:r>
            <a:endParaRPr lang="en-US" sz="7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88" name="椭圆 187">
            <a:extLst>
              <a:ext uri="{FF2B5EF4-FFF2-40B4-BE49-F238E27FC236}">
                <a16:creationId xmlns:a16="http://schemas.microsoft.com/office/drawing/2014/main" id="{1B178641-6C14-4888-965C-F966D9B1646A}"/>
              </a:ext>
            </a:extLst>
          </p:cNvPr>
          <p:cNvSpPr/>
          <p:nvPr/>
        </p:nvSpPr>
        <p:spPr>
          <a:xfrm>
            <a:off x="880022" y="4980657"/>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文本框 188">
            <a:extLst>
              <a:ext uri="{FF2B5EF4-FFF2-40B4-BE49-F238E27FC236}">
                <a16:creationId xmlns:a16="http://schemas.microsoft.com/office/drawing/2014/main" id="{D36E820E-0F41-4F14-9DE0-78DAF3AB3E03}"/>
              </a:ext>
            </a:extLst>
          </p:cNvPr>
          <p:cNvSpPr txBox="1"/>
          <p:nvPr/>
        </p:nvSpPr>
        <p:spPr>
          <a:xfrm>
            <a:off x="954476" y="5480848"/>
            <a:ext cx="2812076" cy="416653"/>
          </a:xfrm>
          <a:prstGeom prst="rect">
            <a:avLst/>
          </a:prstGeom>
          <a:noFill/>
        </p:spPr>
        <p:txBody>
          <a:bodyPr wrap="square" rtlCol="0">
            <a:spAutoFit/>
          </a:bodyPr>
          <a:lstStyle/>
          <a:p>
            <a:pPr algn="just">
              <a:lnSpc>
                <a:spcPct val="120000"/>
              </a:lnSpc>
            </a:pPr>
            <a:r>
              <a:rPr lang="zh-CN" altLang="en-US" sz="900" dirty="0">
                <a:latin typeface="+mn-ea"/>
              </a:rPr>
              <a:t>只要站在风口</a:t>
            </a:r>
            <a:r>
              <a:rPr lang="en-US" altLang="zh-CN" sz="900" dirty="0">
                <a:latin typeface="+mn-ea"/>
              </a:rPr>
              <a:t>,</a:t>
            </a:r>
            <a:r>
              <a:rPr lang="zh-CN" altLang="en-US" sz="900" dirty="0">
                <a:latin typeface="+mn-ea"/>
              </a:rPr>
              <a:t>猪也能飞起来。这个</a:t>
            </a:r>
            <a:r>
              <a:rPr lang="zh-CN" altLang="en-US" sz="900" dirty="0">
                <a:latin typeface="+mj-ea"/>
                <a:ea typeface="+mj-ea"/>
              </a:rPr>
              <a:t>风向标尺</a:t>
            </a:r>
            <a:r>
              <a:rPr lang="zh-CN" altLang="en-US" sz="900" dirty="0">
                <a:latin typeface="+mn-ea"/>
              </a:rPr>
              <a:t>促进了互联网产业的崛起</a:t>
            </a:r>
            <a:r>
              <a:rPr lang="en-US" altLang="zh-CN" sz="900" dirty="0">
                <a:latin typeface="+mn-ea"/>
              </a:rPr>
              <a:t>,</a:t>
            </a:r>
            <a:r>
              <a:rPr lang="zh-CN" altLang="en-US" sz="900" dirty="0">
                <a:latin typeface="+mn-ea"/>
              </a:rPr>
              <a:t>但也有一大批人死于其中。</a:t>
            </a:r>
            <a:endParaRPr lang="en-US" sz="900" dirty="0">
              <a:latin typeface="+mn-ea"/>
            </a:endParaRPr>
          </a:p>
        </p:txBody>
      </p:sp>
      <p:sp>
        <p:nvSpPr>
          <p:cNvPr id="190" name="椭圆 189">
            <a:extLst>
              <a:ext uri="{FF2B5EF4-FFF2-40B4-BE49-F238E27FC236}">
                <a16:creationId xmlns:a16="http://schemas.microsoft.com/office/drawing/2014/main" id="{A34EEBE9-5006-41CA-B55A-91F1A2E14D9C}"/>
              </a:ext>
            </a:extLst>
          </p:cNvPr>
          <p:cNvSpPr/>
          <p:nvPr/>
        </p:nvSpPr>
        <p:spPr>
          <a:xfrm>
            <a:off x="880022" y="5585319"/>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矩形: 圆角 190">
            <a:extLst>
              <a:ext uri="{FF2B5EF4-FFF2-40B4-BE49-F238E27FC236}">
                <a16:creationId xmlns:a16="http://schemas.microsoft.com/office/drawing/2014/main" id="{CE13D9D6-1945-428B-A479-705D4578DC70}"/>
              </a:ext>
            </a:extLst>
          </p:cNvPr>
          <p:cNvSpPr/>
          <p:nvPr/>
        </p:nvSpPr>
        <p:spPr>
          <a:xfrm>
            <a:off x="4237475" y="1571625"/>
            <a:ext cx="7327621" cy="1779841"/>
          </a:xfrm>
          <a:prstGeom prst="roundRect">
            <a:avLst>
              <a:gd name="adj" fmla="val 4130"/>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直角三角形 191">
            <a:extLst>
              <a:ext uri="{FF2B5EF4-FFF2-40B4-BE49-F238E27FC236}">
                <a16:creationId xmlns:a16="http://schemas.microsoft.com/office/drawing/2014/main" id="{64D56E04-2938-48CA-9EEE-9E3772D22CE7}"/>
              </a:ext>
            </a:extLst>
          </p:cNvPr>
          <p:cNvSpPr/>
          <p:nvPr/>
        </p:nvSpPr>
        <p:spPr>
          <a:xfrm>
            <a:off x="4237475" y="1736725"/>
            <a:ext cx="245090" cy="245090"/>
          </a:xfrm>
          <a:prstGeom prst="rtTriangle">
            <a:avLst/>
          </a:prstGeom>
          <a:solidFill>
            <a:srgbClr val="E3271E"/>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sp>
        <p:nvSpPr>
          <p:cNvPr id="193" name="直角三角形 192">
            <a:extLst>
              <a:ext uri="{FF2B5EF4-FFF2-40B4-BE49-F238E27FC236}">
                <a16:creationId xmlns:a16="http://schemas.microsoft.com/office/drawing/2014/main" id="{8147EA38-CF9F-448F-87DE-34D008231A36}"/>
              </a:ext>
            </a:extLst>
          </p:cNvPr>
          <p:cNvSpPr/>
          <p:nvPr/>
        </p:nvSpPr>
        <p:spPr>
          <a:xfrm flipH="1" flipV="1">
            <a:off x="5290916" y="1574869"/>
            <a:ext cx="245090" cy="245090"/>
          </a:xfrm>
          <a:prstGeom prst="rtTriangle">
            <a:avLst/>
          </a:prstGeom>
          <a:solidFill>
            <a:srgbClr val="E94B43"/>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grpSp>
        <p:nvGrpSpPr>
          <p:cNvPr id="194" name="组合 193">
            <a:extLst>
              <a:ext uri="{FF2B5EF4-FFF2-40B4-BE49-F238E27FC236}">
                <a16:creationId xmlns:a16="http://schemas.microsoft.com/office/drawing/2014/main" id="{8419250D-9B92-4789-904C-D975BC9656FB}"/>
              </a:ext>
            </a:extLst>
          </p:cNvPr>
          <p:cNvGrpSpPr/>
          <p:nvPr/>
        </p:nvGrpSpPr>
        <p:grpSpPr>
          <a:xfrm>
            <a:off x="4237475" y="1571625"/>
            <a:ext cx="1299206" cy="410190"/>
            <a:chOff x="2780325" y="3421471"/>
            <a:chExt cx="1299206" cy="410190"/>
          </a:xfrm>
        </p:grpSpPr>
        <p:sp>
          <p:nvSpPr>
            <p:cNvPr id="195" name="矩形: 圆角 194">
              <a:extLst>
                <a:ext uri="{FF2B5EF4-FFF2-40B4-BE49-F238E27FC236}">
                  <a16:creationId xmlns:a16="http://schemas.microsoft.com/office/drawing/2014/main" id="{AEE3112B-7C24-4CD1-B546-E56CFC0CFF64}"/>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6" name="文本框 195">
              <a:extLst>
                <a:ext uri="{FF2B5EF4-FFF2-40B4-BE49-F238E27FC236}">
                  <a16:creationId xmlns:a16="http://schemas.microsoft.com/office/drawing/2014/main" id="{F7C45FB6-CC93-4891-A2B9-8557D8D32DD8}"/>
                </a:ext>
              </a:extLst>
            </p:cNvPr>
            <p:cNvSpPr txBox="1"/>
            <p:nvPr/>
          </p:nvSpPr>
          <p:spPr>
            <a:xfrm flipH="1">
              <a:off x="2864775" y="3525967"/>
              <a:ext cx="113030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雷军的组织观</a:t>
              </a:r>
            </a:p>
          </p:txBody>
        </p:sp>
        <p:sp>
          <p:nvSpPr>
            <p:cNvPr id="197" name="任意多边形: 形状 196">
              <a:extLst>
                <a:ext uri="{FF2B5EF4-FFF2-40B4-BE49-F238E27FC236}">
                  <a16:creationId xmlns:a16="http://schemas.microsoft.com/office/drawing/2014/main" id="{EDED7882-121F-4397-A7F7-0911CCB798AC}"/>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198" name="任意多边形: 形状 197">
              <a:extLst>
                <a:ext uri="{FF2B5EF4-FFF2-40B4-BE49-F238E27FC236}">
                  <a16:creationId xmlns:a16="http://schemas.microsoft.com/office/drawing/2014/main" id="{FC101763-285B-4C34-AE1A-6FF4FF899B2E}"/>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99" name="任意多边形: 形状 198">
              <a:extLst>
                <a:ext uri="{FF2B5EF4-FFF2-40B4-BE49-F238E27FC236}">
                  <a16:creationId xmlns:a16="http://schemas.microsoft.com/office/drawing/2014/main" id="{1C43249E-4DFC-488E-BF04-3FB2A338BC60}"/>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00" name="矩形: 圆角 199">
            <a:extLst>
              <a:ext uri="{FF2B5EF4-FFF2-40B4-BE49-F238E27FC236}">
                <a16:creationId xmlns:a16="http://schemas.microsoft.com/office/drawing/2014/main" id="{30C3954F-8455-4F8D-9E77-6C103EF30145}"/>
              </a:ext>
            </a:extLst>
          </p:cNvPr>
          <p:cNvSpPr/>
          <p:nvPr/>
        </p:nvSpPr>
        <p:spPr>
          <a:xfrm>
            <a:off x="4237476" y="3480439"/>
            <a:ext cx="2325552" cy="2755261"/>
          </a:xfrm>
          <a:prstGeom prst="roundRect">
            <a:avLst>
              <a:gd name="adj" fmla="val 4130"/>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直角三角形 200">
            <a:extLst>
              <a:ext uri="{FF2B5EF4-FFF2-40B4-BE49-F238E27FC236}">
                <a16:creationId xmlns:a16="http://schemas.microsoft.com/office/drawing/2014/main" id="{88E22C73-37C0-4E44-B0E9-56C5E786E55D}"/>
              </a:ext>
            </a:extLst>
          </p:cNvPr>
          <p:cNvSpPr/>
          <p:nvPr/>
        </p:nvSpPr>
        <p:spPr>
          <a:xfrm>
            <a:off x="4237475" y="3645539"/>
            <a:ext cx="245090" cy="245090"/>
          </a:xfrm>
          <a:prstGeom prst="rtTriangle">
            <a:avLst/>
          </a:prstGeom>
          <a:solidFill>
            <a:srgbClr val="E3271E"/>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sp>
        <p:nvSpPr>
          <p:cNvPr id="202" name="直角三角形 201">
            <a:extLst>
              <a:ext uri="{FF2B5EF4-FFF2-40B4-BE49-F238E27FC236}">
                <a16:creationId xmlns:a16="http://schemas.microsoft.com/office/drawing/2014/main" id="{8A0628E8-2056-4AB2-BCB3-FDEC73AB4DBE}"/>
              </a:ext>
            </a:extLst>
          </p:cNvPr>
          <p:cNvSpPr/>
          <p:nvPr/>
        </p:nvSpPr>
        <p:spPr>
          <a:xfrm flipH="1" flipV="1">
            <a:off x="5290916" y="3483683"/>
            <a:ext cx="245090" cy="245090"/>
          </a:xfrm>
          <a:prstGeom prst="rtTriangle">
            <a:avLst/>
          </a:prstGeom>
          <a:solidFill>
            <a:srgbClr val="E94B43"/>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grpSp>
        <p:nvGrpSpPr>
          <p:cNvPr id="203" name="组合 202">
            <a:extLst>
              <a:ext uri="{FF2B5EF4-FFF2-40B4-BE49-F238E27FC236}">
                <a16:creationId xmlns:a16="http://schemas.microsoft.com/office/drawing/2014/main" id="{3664D36F-80A3-4DB4-B06C-00F76FD299BE}"/>
              </a:ext>
            </a:extLst>
          </p:cNvPr>
          <p:cNvGrpSpPr/>
          <p:nvPr/>
        </p:nvGrpSpPr>
        <p:grpSpPr>
          <a:xfrm>
            <a:off x="4237475" y="3480439"/>
            <a:ext cx="1299206" cy="410190"/>
            <a:chOff x="2780325" y="3421471"/>
            <a:chExt cx="1299206" cy="410190"/>
          </a:xfrm>
        </p:grpSpPr>
        <p:sp>
          <p:nvSpPr>
            <p:cNvPr id="204" name="矩形: 圆角 203">
              <a:extLst>
                <a:ext uri="{FF2B5EF4-FFF2-40B4-BE49-F238E27FC236}">
                  <a16:creationId xmlns:a16="http://schemas.microsoft.com/office/drawing/2014/main" id="{02D61292-5059-47B5-91F9-46A13E6E1967}"/>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5" name="文本框 204">
              <a:extLst>
                <a:ext uri="{FF2B5EF4-FFF2-40B4-BE49-F238E27FC236}">
                  <a16:creationId xmlns:a16="http://schemas.microsoft.com/office/drawing/2014/main" id="{123C08BC-7E04-42D6-9DD1-81AEB57D9558}"/>
                </a:ext>
              </a:extLst>
            </p:cNvPr>
            <p:cNvSpPr txBox="1"/>
            <p:nvPr/>
          </p:nvSpPr>
          <p:spPr>
            <a:xfrm flipH="1">
              <a:off x="2864775" y="3525967"/>
              <a:ext cx="113030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雷军的组织观</a:t>
              </a:r>
            </a:p>
          </p:txBody>
        </p:sp>
        <p:sp>
          <p:nvSpPr>
            <p:cNvPr id="206" name="任意多边形: 形状 205">
              <a:extLst>
                <a:ext uri="{FF2B5EF4-FFF2-40B4-BE49-F238E27FC236}">
                  <a16:creationId xmlns:a16="http://schemas.microsoft.com/office/drawing/2014/main" id="{9D2E1206-6764-407B-BB08-C7323A0DBB82}"/>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207" name="任意多边形: 形状 206">
              <a:extLst>
                <a:ext uri="{FF2B5EF4-FFF2-40B4-BE49-F238E27FC236}">
                  <a16:creationId xmlns:a16="http://schemas.microsoft.com/office/drawing/2014/main" id="{48786316-F813-419B-ABAC-D3ECA38D4EDA}"/>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08" name="任意多边形: 形状 207">
              <a:extLst>
                <a:ext uri="{FF2B5EF4-FFF2-40B4-BE49-F238E27FC236}">
                  <a16:creationId xmlns:a16="http://schemas.microsoft.com/office/drawing/2014/main" id="{F1CEE99B-8A27-4C18-9F9C-09FD6CC21604}"/>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09" name="矩形: 圆角 208">
            <a:extLst>
              <a:ext uri="{FF2B5EF4-FFF2-40B4-BE49-F238E27FC236}">
                <a16:creationId xmlns:a16="http://schemas.microsoft.com/office/drawing/2014/main" id="{A3A34936-CC98-4682-86CB-83AF08049BBB}"/>
              </a:ext>
            </a:extLst>
          </p:cNvPr>
          <p:cNvSpPr/>
          <p:nvPr/>
        </p:nvSpPr>
        <p:spPr>
          <a:xfrm>
            <a:off x="6738509" y="3480439"/>
            <a:ext cx="2325552" cy="2755261"/>
          </a:xfrm>
          <a:prstGeom prst="roundRect">
            <a:avLst>
              <a:gd name="adj" fmla="val 4130"/>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直角三角形 209">
            <a:extLst>
              <a:ext uri="{FF2B5EF4-FFF2-40B4-BE49-F238E27FC236}">
                <a16:creationId xmlns:a16="http://schemas.microsoft.com/office/drawing/2014/main" id="{CDFEB02C-0653-450A-872B-A4A16B60BDDF}"/>
              </a:ext>
            </a:extLst>
          </p:cNvPr>
          <p:cNvSpPr/>
          <p:nvPr/>
        </p:nvSpPr>
        <p:spPr>
          <a:xfrm>
            <a:off x="6738508" y="3645539"/>
            <a:ext cx="245090" cy="245090"/>
          </a:xfrm>
          <a:prstGeom prst="rtTriangle">
            <a:avLst/>
          </a:prstGeom>
          <a:solidFill>
            <a:srgbClr val="E3271E"/>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sp>
        <p:nvSpPr>
          <p:cNvPr id="211" name="直角三角形 210">
            <a:extLst>
              <a:ext uri="{FF2B5EF4-FFF2-40B4-BE49-F238E27FC236}">
                <a16:creationId xmlns:a16="http://schemas.microsoft.com/office/drawing/2014/main" id="{47B7F28E-8770-4AA9-AA3F-5B97C9D28ABC}"/>
              </a:ext>
            </a:extLst>
          </p:cNvPr>
          <p:cNvSpPr/>
          <p:nvPr/>
        </p:nvSpPr>
        <p:spPr>
          <a:xfrm flipH="1" flipV="1">
            <a:off x="7791949" y="3483683"/>
            <a:ext cx="245090" cy="245090"/>
          </a:xfrm>
          <a:prstGeom prst="rtTriangle">
            <a:avLst/>
          </a:prstGeom>
          <a:solidFill>
            <a:srgbClr val="E94B43"/>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grpSp>
        <p:nvGrpSpPr>
          <p:cNvPr id="212" name="组合 211">
            <a:extLst>
              <a:ext uri="{FF2B5EF4-FFF2-40B4-BE49-F238E27FC236}">
                <a16:creationId xmlns:a16="http://schemas.microsoft.com/office/drawing/2014/main" id="{E094BA36-7609-4492-9E53-85C7F1D95964}"/>
              </a:ext>
            </a:extLst>
          </p:cNvPr>
          <p:cNvGrpSpPr/>
          <p:nvPr/>
        </p:nvGrpSpPr>
        <p:grpSpPr>
          <a:xfrm>
            <a:off x="6738508" y="3480439"/>
            <a:ext cx="1299206" cy="410190"/>
            <a:chOff x="2780325" y="3421471"/>
            <a:chExt cx="1299206" cy="410190"/>
          </a:xfrm>
        </p:grpSpPr>
        <p:sp>
          <p:nvSpPr>
            <p:cNvPr id="213" name="矩形: 圆角 212">
              <a:extLst>
                <a:ext uri="{FF2B5EF4-FFF2-40B4-BE49-F238E27FC236}">
                  <a16:creationId xmlns:a16="http://schemas.microsoft.com/office/drawing/2014/main" id="{557234C5-5B71-4781-BA57-5AA0C3F9DDB0}"/>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4" name="文本框 213">
              <a:extLst>
                <a:ext uri="{FF2B5EF4-FFF2-40B4-BE49-F238E27FC236}">
                  <a16:creationId xmlns:a16="http://schemas.microsoft.com/office/drawing/2014/main" id="{02D940A6-893E-442B-87EE-A5DFCF5002FE}"/>
                </a:ext>
              </a:extLst>
            </p:cNvPr>
            <p:cNvSpPr txBox="1"/>
            <p:nvPr/>
          </p:nvSpPr>
          <p:spPr>
            <a:xfrm flipH="1">
              <a:off x="2864775" y="3525967"/>
              <a:ext cx="113030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雷军的组织观</a:t>
              </a:r>
            </a:p>
          </p:txBody>
        </p:sp>
        <p:sp>
          <p:nvSpPr>
            <p:cNvPr id="215" name="任意多边形: 形状 214">
              <a:extLst>
                <a:ext uri="{FF2B5EF4-FFF2-40B4-BE49-F238E27FC236}">
                  <a16:creationId xmlns:a16="http://schemas.microsoft.com/office/drawing/2014/main" id="{FAB29F91-8443-4BE6-A905-0FBA0AB5894F}"/>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216" name="任意多边形: 形状 215">
              <a:extLst>
                <a:ext uri="{FF2B5EF4-FFF2-40B4-BE49-F238E27FC236}">
                  <a16:creationId xmlns:a16="http://schemas.microsoft.com/office/drawing/2014/main" id="{A530B630-E54A-421A-9516-249F392A2139}"/>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17" name="任意多边形: 形状 216">
              <a:extLst>
                <a:ext uri="{FF2B5EF4-FFF2-40B4-BE49-F238E27FC236}">
                  <a16:creationId xmlns:a16="http://schemas.microsoft.com/office/drawing/2014/main" id="{A67B3467-8760-4EDE-B9D8-8268155B8B52}"/>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18" name="矩形: 圆角 217">
            <a:extLst>
              <a:ext uri="{FF2B5EF4-FFF2-40B4-BE49-F238E27FC236}">
                <a16:creationId xmlns:a16="http://schemas.microsoft.com/office/drawing/2014/main" id="{2DF28830-5818-442E-8F96-200F43BDBEEA}"/>
              </a:ext>
            </a:extLst>
          </p:cNvPr>
          <p:cNvSpPr/>
          <p:nvPr/>
        </p:nvSpPr>
        <p:spPr>
          <a:xfrm>
            <a:off x="9239544" y="3480439"/>
            <a:ext cx="2325552" cy="2755261"/>
          </a:xfrm>
          <a:prstGeom prst="roundRect">
            <a:avLst>
              <a:gd name="adj" fmla="val 4130"/>
            </a:avLst>
          </a:prstGeom>
          <a:solidFill>
            <a:schemeClr val="bg1"/>
          </a:solidFill>
          <a:ln>
            <a:noFill/>
          </a:ln>
          <a:effectLst>
            <a:outerShdw blurRad="596900" dist="4191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直角三角形 218">
            <a:extLst>
              <a:ext uri="{FF2B5EF4-FFF2-40B4-BE49-F238E27FC236}">
                <a16:creationId xmlns:a16="http://schemas.microsoft.com/office/drawing/2014/main" id="{9EB5D763-4520-4892-BD70-E3212CBBEED4}"/>
              </a:ext>
            </a:extLst>
          </p:cNvPr>
          <p:cNvSpPr/>
          <p:nvPr/>
        </p:nvSpPr>
        <p:spPr>
          <a:xfrm>
            <a:off x="9239543" y="3645539"/>
            <a:ext cx="245090" cy="245090"/>
          </a:xfrm>
          <a:prstGeom prst="rtTriangle">
            <a:avLst/>
          </a:prstGeom>
          <a:solidFill>
            <a:srgbClr val="E3271E"/>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sp>
        <p:nvSpPr>
          <p:cNvPr id="220" name="直角三角形 219">
            <a:extLst>
              <a:ext uri="{FF2B5EF4-FFF2-40B4-BE49-F238E27FC236}">
                <a16:creationId xmlns:a16="http://schemas.microsoft.com/office/drawing/2014/main" id="{DD9F5AB2-8ED5-4F83-AD9C-98345A95540D}"/>
              </a:ext>
            </a:extLst>
          </p:cNvPr>
          <p:cNvSpPr/>
          <p:nvPr/>
        </p:nvSpPr>
        <p:spPr>
          <a:xfrm flipH="1" flipV="1">
            <a:off x="10292984" y="3483683"/>
            <a:ext cx="245090" cy="245090"/>
          </a:xfrm>
          <a:prstGeom prst="rtTriangle">
            <a:avLst/>
          </a:prstGeom>
          <a:solidFill>
            <a:srgbClr val="E94B43"/>
          </a:soli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等线" panose="020F0502020204030204"/>
              <a:ea typeface="等线" panose="02010600030101010101" pitchFamily="2" charset="-122"/>
            </a:endParaRPr>
          </a:p>
        </p:txBody>
      </p:sp>
      <p:grpSp>
        <p:nvGrpSpPr>
          <p:cNvPr id="221" name="组合 220">
            <a:extLst>
              <a:ext uri="{FF2B5EF4-FFF2-40B4-BE49-F238E27FC236}">
                <a16:creationId xmlns:a16="http://schemas.microsoft.com/office/drawing/2014/main" id="{EFAF388F-1FC2-4EF7-9650-2577240038F7}"/>
              </a:ext>
            </a:extLst>
          </p:cNvPr>
          <p:cNvGrpSpPr/>
          <p:nvPr/>
        </p:nvGrpSpPr>
        <p:grpSpPr>
          <a:xfrm>
            <a:off x="9239543" y="3480439"/>
            <a:ext cx="1299206" cy="410190"/>
            <a:chOff x="2780325" y="3421471"/>
            <a:chExt cx="1299206" cy="410190"/>
          </a:xfrm>
        </p:grpSpPr>
        <p:sp>
          <p:nvSpPr>
            <p:cNvPr id="222" name="矩形: 圆角 221">
              <a:extLst>
                <a:ext uri="{FF2B5EF4-FFF2-40B4-BE49-F238E27FC236}">
                  <a16:creationId xmlns:a16="http://schemas.microsoft.com/office/drawing/2014/main" id="{560BE9D7-BE12-4910-981C-DF896E72D5EB}"/>
                </a:ext>
              </a:extLst>
            </p:cNvPr>
            <p:cNvSpPr/>
            <p:nvPr/>
          </p:nvSpPr>
          <p:spPr>
            <a:xfrm flipH="1">
              <a:off x="2780325" y="3423501"/>
              <a:ext cx="1299206" cy="408160"/>
            </a:xfrm>
            <a:prstGeom prst="roundRect">
              <a:avLst>
                <a:gd name="adj" fmla="val 29900"/>
              </a:avLst>
            </a:prstGeom>
            <a:gradFill>
              <a:gsLst>
                <a:gs pos="100000">
                  <a:srgbClr val="E94B43"/>
                </a:gs>
                <a:gs pos="0">
                  <a:srgbClr val="E2231A"/>
                </a:gs>
              </a:gsLst>
              <a:lin ang="13200000" scaled="0"/>
            </a:gradFill>
            <a:ln>
              <a:noFill/>
            </a:ln>
            <a:effectLst>
              <a:outerShdw blurRad="165100" dist="38100" dir="2700000" sx="102000" sy="102000" algn="tl" rotWithShape="0">
                <a:srgbClr val="E2231A">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3" name="文本框 222">
              <a:extLst>
                <a:ext uri="{FF2B5EF4-FFF2-40B4-BE49-F238E27FC236}">
                  <a16:creationId xmlns:a16="http://schemas.microsoft.com/office/drawing/2014/main" id="{BFFDECC6-AA0B-4614-A3E0-FC5A7A704E05}"/>
                </a:ext>
              </a:extLst>
            </p:cNvPr>
            <p:cNvSpPr txBox="1"/>
            <p:nvPr/>
          </p:nvSpPr>
          <p:spPr>
            <a:xfrm flipH="1">
              <a:off x="2864775" y="3525967"/>
              <a:ext cx="113030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雷军的组织观</a:t>
              </a:r>
            </a:p>
          </p:txBody>
        </p:sp>
        <p:sp>
          <p:nvSpPr>
            <p:cNvPr id="224" name="任意多边形: 形状 223">
              <a:extLst>
                <a:ext uri="{FF2B5EF4-FFF2-40B4-BE49-F238E27FC236}">
                  <a16:creationId xmlns:a16="http://schemas.microsoft.com/office/drawing/2014/main" id="{459A02E9-8560-4C1F-9FA7-E627354599E1}"/>
                </a:ext>
              </a:extLst>
            </p:cNvPr>
            <p:cNvSpPr/>
            <p:nvPr/>
          </p:nvSpPr>
          <p:spPr>
            <a:xfrm flipH="1">
              <a:off x="2785432" y="3421471"/>
              <a:ext cx="373692" cy="96744"/>
            </a:xfrm>
            <a:custGeom>
              <a:avLst/>
              <a:gdLst>
                <a:gd name="connsiteX0" fmla="*/ 256759 w 373692"/>
                <a:gd name="connsiteY0" fmla="*/ 0 h 96744"/>
                <a:gd name="connsiteX1" fmla="*/ 0 w 373692"/>
                <a:gd name="connsiteY1" fmla="*/ 0 h 96744"/>
                <a:gd name="connsiteX2" fmla="*/ 24720 w 373692"/>
                <a:gd name="connsiteY2" fmla="*/ 10061 h 96744"/>
                <a:gd name="connsiteX3" fmla="*/ 147045 w 373692"/>
                <a:gd name="connsiteY3" fmla="*/ 63990 h 96744"/>
                <a:gd name="connsiteX4" fmla="*/ 330937 w 373692"/>
                <a:gd name="connsiteY4" fmla="*/ 95936 h 96744"/>
                <a:gd name="connsiteX5" fmla="*/ 373692 w 373692"/>
                <a:gd name="connsiteY5" fmla="*/ 96744 h 96744"/>
                <a:gd name="connsiteX6" fmla="*/ 369209 w 373692"/>
                <a:gd name="connsiteY6" fmla="*/ 74536 h 96744"/>
                <a:gd name="connsiteX7" fmla="*/ 256759 w 373692"/>
                <a:gd name="connsiteY7" fmla="*/ 0 h 9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692" h="96744">
                  <a:moveTo>
                    <a:pt x="256759" y="0"/>
                  </a:moveTo>
                  <a:lnTo>
                    <a:pt x="0" y="0"/>
                  </a:lnTo>
                  <a:lnTo>
                    <a:pt x="24720" y="10061"/>
                  </a:lnTo>
                  <a:cubicBezTo>
                    <a:pt x="83549" y="35204"/>
                    <a:pt x="87562" y="45406"/>
                    <a:pt x="147045" y="63990"/>
                  </a:cubicBezTo>
                  <a:cubicBezTo>
                    <a:pt x="215387" y="85339"/>
                    <a:pt x="279144" y="93448"/>
                    <a:pt x="330937" y="95936"/>
                  </a:cubicBezTo>
                  <a:lnTo>
                    <a:pt x="373692" y="96744"/>
                  </a:lnTo>
                  <a:lnTo>
                    <a:pt x="369209" y="74536"/>
                  </a:lnTo>
                  <a:cubicBezTo>
                    <a:pt x="350682" y="30735"/>
                    <a:pt x="307310" y="0"/>
                    <a:pt x="256759" y="0"/>
                  </a:cubicBezTo>
                  <a:close/>
                </a:path>
              </a:pathLst>
            </a:custGeom>
            <a:gradFill>
              <a:gsLst>
                <a:gs pos="0">
                  <a:srgbClr val="E2231A">
                    <a:alpha val="0"/>
                  </a:srgbClr>
                </a:gs>
                <a:gs pos="100000">
                  <a:schemeClr val="bg1">
                    <a:alpha val="49000"/>
                  </a:schemeClr>
                </a:gs>
              </a:gsLst>
              <a:lin ang="2700000" scaled="0"/>
            </a:gradFill>
            <a:ln w="9525" cap="flat">
              <a:noFill/>
              <a:prstDash val="solid"/>
              <a:miter/>
            </a:ln>
          </p:spPr>
          <p:txBody>
            <a:bodyPr rtlCol="0" anchor="ctr"/>
            <a:lstStyle/>
            <a:p>
              <a:endParaRPr lang="zh-CN" altLang="en-US">
                <a:solidFill>
                  <a:prstClr val="black"/>
                </a:solidFill>
                <a:latin typeface="等线" panose="020F0502020204030204"/>
                <a:ea typeface="等线" panose="02010600030101010101" pitchFamily="2" charset="-122"/>
              </a:endParaRPr>
            </a:p>
          </p:txBody>
        </p:sp>
        <p:sp>
          <p:nvSpPr>
            <p:cNvPr id="225" name="任意多边形: 形状 224">
              <a:extLst>
                <a:ext uri="{FF2B5EF4-FFF2-40B4-BE49-F238E27FC236}">
                  <a16:creationId xmlns:a16="http://schemas.microsoft.com/office/drawing/2014/main" id="{DAA20D5D-59BD-439C-8322-6BE3FE6632FC}"/>
                </a:ext>
              </a:extLst>
            </p:cNvPr>
            <p:cNvSpPr/>
            <p:nvPr/>
          </p:nvSpPr>
          <p:spPr>
            <a:xfrm flipH="1">
              <a:off x="3779502" y="3553226"/>
              <a:ext cx="299354" cy="278435"/>
            </a:xfrm>
            <a:custGeom>
              <a:avLst/>
              <a:gdLst>
                <a:gd name="connsiteX0" fmla="*/ 83240 w 299354"/>
                <a:gd name="connsiteY0" fmla="*/ 0 h 278435"/>
                <a:gd name="connsiteX1" fmla="*/ 39685 w 299354"/>
                <a:gd name="connsiteY1" fmla="*/ 4391 h 278435"/>
                <a:gd name="connsiteX2" fmla="*/ 0 w 299354"/>
                <a:gd name="connsiteY2" fmla="*/ 16709 h 278435"/>
                <a:gd name="connsiteX3" fmla="*/ 0 w 299354"/>
                <a:gd name="connsiteY3" fmla="*/ 156395 h 278435"/>
                <a:gd name="connsiteX4" fmla="*/ 122040 w 299354"/>
                <a:gd name="connsiteY4" fmla="*/ 278435 h 278435"/>
                <a:gd name="connsiteX5" fmla="*/ 289139 w 299354"/>
                <a:gd name="connsiteY5" fmla="*/ 278435 h 278435"/>
                <a:gd name="connsiteX6" fmla="*/ 294963 w 299354"/>
                <a:gd name="connsiteY6" fmla="*/ 259669 h 278435"/>
                <a:gd name="connsiteX7" fmla="*/ 299354 w 299354"/>
                <a:gd name="connsiteY7" fmla="*/ 216115 h 278435"/>
                <a:gd name="connsiteX8" fmla="*/ 83240 w 299354"/>
                <a:gd name="connsiteY8" fmla="*/ 0 h 27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54" h="278435">
                  <a:moveTo>
                    <a:pt x="83240" y="0"/>
                  </a:moveTo>
                  <a:cubicBezTo>
                    <a:pt x="68321" y="0"/>
                    <a:pt x="53754" y="1512"/>
                    <a:pt x="39685" y="4391"/>
                  </a:cubicBezTo>
                  <a:lnTo>
                    <a:pt x="0" y="16709"/>
                  </a:lnTo>
                  <a:lnTo>
                    <a:pt x="0" y="156395"/>
                  </a:lnTo>
                  <a:cubicBezTo>
                    <a:pt x="0" y="223796"/>
                    <a:pt x="54639" y="278435"/>
                    <a:pt x="122040" y="278435"/>
                  </a:cubicBezTo>
                  <a:lnTo>
                    <a:pt x="289139" y="278435"/>
                  </a:lnTo>
                  <a:lnTo>
                    <a:pt x="294963" y="259669"/>
                  </a:lnTo>
                  <a:cubicBezTo>
                    <a:pt x="297843" y="245601"/>
                    <a:pt x="299354" y="231035"/>
                    <a:pt x="299354" y="216115"/>
                  </a:cubicBezTo>
                  <a:cubicBezTo>
                    <a:pt x="299354" y="96758"/>
                    <a:pt x="202597" y="0"/>
                    <a:pt x="83240" y="0"/>
                  </a:cubicBezTo>
                  <a:close/>
                </a:path>
              </a:pathLst>
            </a:custGeom>
            <a:gradFill flip="none" rotWithShape="1">
              <a:gsLst>
                <a:gs pos="100000">
                  <a:schemeClr val="bg1">
                    <a:alpha val="40000"/>
                  </a:schemeClr>
                </a:gs>
                <a:gs pos="0">
                  <a:srgbClr val="E2231A">
                    <a:alpha val="0"/>
                  </a:srgbClr>
                </a:gs>
              </a:gsLst>
              <a:path path="circle">
                <a:fillToRect l="100000" t="100000"/>
              </a:path>
              <a:tileRect r="-100000" b="-100000"/>
            </a:gradFill>
            <a:ln>
              <a:noFill/>
            </a:ln>
            <a:effectLst>
              <a:outerShdw blurRad="254000" dist="63500" dir="2700000" sx="105000" sy="105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26" name="任意多边形: 形状 225">
              <a:extLst>
                <a:ext uri="{FF2B5EF4-FFF2-40B4-BE49-F238E27FC236}">
                  <a16:creationId xmlns:a16="http://schemas.microsoft.com/office/drawing/2014/main" id="{31EB169E-0CC9-4F01-9FB1-EDC44A4A0571}"/>
                </a:ext>
              </a:extLst>
            </p:cNvPr>
            <p:cNvSpPr/>
            <p:nvPr/>
          </p:nvSpPr>
          <p:spPr>
            <a:xfrm>
              <a:off x="2780654" y="3422646"/>
              <a:ext cx="596181" cy="110148"/>
            </a:xfrm>
            <a:custGeom>
              <a:avLst/>
              <a:gdLst>
                <a:gd name="connsiteX0" fmla="*/ 2771775 w 4318635"/>
                <a:gd name="connsiteY0" fmla="*/ 4763 h 958321"/>
                <a:gd name="connsiteX1" fmla="*/ 1676400 w 4318635"/>
                <a:gd name="connsiteY1" fmla="*/ 576263 h 958321"/>
                <a:gd name="connsiteX2" fmla="*/ 0 w 4318635"/>
                <a:gd name="connsiteY2" fmla="*/ 862013 h 958321"/>
                <a:gd name="connsiteX3" fmla="*/ 2352675 w 4318635"/>
                <a:gd name="connsiteY3" fmla="*/ 747713 h 958321"/>
                <a:gd name="connsiteX4" fmla="*/ 4318635 w 4318635"/>
                <a:gd name="connsiteY4" fmla="*/ 0 h 958321"/>
                <a:gd name="connsiteX5" fmla="*/ 2782253 w 4318635"/>
                <a:gd name="connsiteY5" fmla="*/ 0 h 958321"/>
                <a:gd name="connsiteX6" fmla="*/ 2771775 w 4318635"/>
                <a:gd name="connsiteY6" fmla="*/ 4763 h 9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8635" h="958321">
                  <a:moveTo>
                    <a:pt x="2771775" y="4763"/>
                  </a:moveTo>
                  <a:cubicBezTo>
                    <a:pt x="2136458" y="301943"/>
                    <a:pt x="2168843" y="391478"/>
                    <a:pt x="1676400" y="576263"/>
                  </a:cubicBezTo>
                  <a:cubicBezTo>
                    <a:pt x="1016318" y="823913"/>
                    <a:pt x="415290" y="866775"/>
                    <a:pt x="0" y="862013"/>
                  </a:cubicBezTo>
                  <a:cubicBezTo>
                    <a:pt x="914400" y="1068705"/>
                    <a:pt x="1682115" y="901065"/>
                    <a:pt x="2352675" y="747713"/>
                  </a:cubicBezTo>
                  <a:cubicBezTo>
                    <a:pt x="3381375" y="511493"/>
                    <a:pt x="3709988" y="240983"/>
                    <a:pt x="4318635" y="0"/>
                  </a:cubicBezTo>
                  <a:lnTo>
                    <a:pt x="2782253" y="0"/>
                  </a:lnTo>
                  <a:cubicBezTo>
                    <a:pt x="2778443" y="1905"/>
                    <a:pt x="2775585" y="2858"/>
                    <a:pt x="2771775" y="4763"/>
                  </a:cubicBezTo>
                  <a:close/>
                </a:path>
              </a:pathLst>
            </a:custGeom>
            <a:gradFill>
              <a:gsLst>
                <a:gs pos="0">
                  <a:srgbClr val="E2231A">
                    <a:alpha val="0"/>
                  </a:srgbClr>
                </a:gs>
                <a:gs pos="100000">
                  <a:srgbClr val="8C1B12">
                    <a:alpha val="70000"/>
                  </a:srgbClr>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9" name="文本框 228">
            <a:extLst>
              <a:ext uri="{FF2B5EF4-FFF2-40B4-BE49-F238E27FC236}">
                <a16:creationId xmlns:a16="http://schemas.microsoft.com/office/drawing/2014/main" id="{BE70BD5C-5AB3-44A0-A863-21281A7D8DDC}"/>
              </a:ext>
            </a:extLst>
          </p:cNvPr>
          <p:cNvSpPr txBox="1"/>
          <p:nvPr/>
        </p:nvSpPr>
        <p:spPr>
          <a:xfrm>
            <a:off x="4565335" y="2150392"/>
            <a:ext cx="6233294" cy="416653"/>
          </a:xfrm>
          <a:prstGeom prst="rect">
            <a:avLst/>
          </a:prstGeom>
          <a:noFill/>
        </p:spPr>
        <p:txBody>
          <a:bodyPr wrap="square" rtlCol="0">
            <a:spAutoFit/>
          </a:bodyPr>
          <a:lstStyle/>
          <a:p>
            <a:pPr algn="just">
              <a:lnSpc>
                <a:spcPct val="120000"/>
              </a:lnSpc>
            </a:pPr>
            <a:r>
              <a:rPr lang="zh-CN" altLang="en-US" sz="900" dirty="0">
                <a:latin typeface="+mn-ea"/>
              </a:rPr>
              <a:t>只要站在风口</a:t>
            </a:r>
            <a:r>
              <a:rPr lang="en-US" altLang="zh-CN" sz="900" dirty="0">
                <a:latin typeface="+mn-ea"/>
              </a:rPr>
              <a:t>,</a:t>
            </a:r>
            <a:r>
              <a:rPr lang="zh-CN" altLang="en-US" sz="900" dirty="0">
                <a:latin typeface="+mn-ea"/>
              </a:rPr>
              <a:t>猪也能飞起来。这几年</a:t>
            </a:r>
            <a:r>
              <a:rPr lang="zh-CN" altLang="en-US" sz="900" dirty="0">
                <a:latin typeface="+mj-ea"/>
                <a:ea typeface="+mj-ea"/>
              </a:rPr>
              <a:t>风口论</a:t>
            </a:r>
            <a:r>
              <a:rPr lang="zh-CN" altLang="en-US" sz="900" dirty="0">
                <a:latin typeface="+mn-ea"/>
              </a:rPr>
              <a:t>成为了最著名的成功学。抢风口成为了创业的</a:t>
            </a:r>
            <a:r>
              <a:rPr lang="zh-CN" altLang="en-US" sz="900" dirty="0">
                <a:latin typeface="+mj-ea"/>
                <a:ea typeface="+mj-ea"/>
              </a:rPr>
              <a:t>规定动作</a:t>
            </a:r>
            <a:r>
              <a:rPr lang="en-US" altLang="zh-CN" sz="900" dirty="0">
                <a:latin typeface="+mn-ea"/>
              </a:rPr>
              <a:t>,</a:t>
            </a:r>
            <a:r>
              <a:rPr lang="zh-CN" altLang="en-US" sz="900" dirty="0">
                <a:latin typeface="+mn-ea"/>
              </a:rPr>
              <a:t>你在不在风口上成为了资源方判断你的标尺。</a:t>
            </a:r>
            <a:endParaRPr lang="en-US" sz="900" dirty="0">
              <a:latin typeface="+mn-ea"/>
            </a:endParaRPr>
          </a:p>
        </p:txBody>
      </p:sp>
      <p:sp>
        <p:nvSpPr>
          <p:cNvPr id="230" name="椭圆 229">
            <a:extLst>
              <a:ext uri="{FF2B5EF4-FFF2-40B4-BE49-F238E27FC236}">
                <a16:creationId xmlns:a16="http://schemas.microsoft.com/office/drawing/2014/main" id="{948AC4E0-3967-4B3C-B6C6-A7A6BEA466C8}"/>
              </a:ext>
            </a:extLst>
          </p:cNvPr>
          <p:cNvSpPr/>
          <p:nvPr/>
        </p:nvSpPr>
        <p:spPr>
          <a:xfrm>
            <a:off x="4490881" y="2254863"/>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文本框 230">
            <a:extLst>
              <a:ext uri="{FF2B5EF4-FFF2-40B4-BE49-F238E27FC236}">
                <a16:creationId xmlns:a16="http://schemas.microsoft.com/office/drawing/2014/main" id="{0EF23A92-DA06-442C-9268-8FFD45B42A6B}"/>
              </a:ext>
            </a:extLst>
          </p:cNvPr>
          <p:cNvSpPr txBox="1"/>
          <p:nvPr/>
        </p:nvSpPr>
        <p:spPr>
          <a:xfrm>
            <a:off x="4565335" y="2755054"/>
            <a:ext cx="6233294" cy="416653"/>
          </a:xfrm>
          <a:prstGeom prst="rect">
            <a:avLst/>
          </a:prstGeom>
          <a:noFill/>
        </p:spPr>
        <p:txBody>
          <a:bodyPr wrap="square" rtlCol="0">
            <a:spAutoFit/>
          </a:bodyPr>
          <a:lstStyle/>
          <a:p>
            <a:pPr algn="just">
              <a:lnSpc>
                <a:spcPct val="120000"/>
              </a:lnSpc>
            </a:pPr>
            <a:r>
              <a:rPr lang="zh-CN" altLang="en-US" sz="900" dirty="0">
                <a:latin typeface="+mn-ea"/>
              </a:rPr>
              <a:t>猪也能飞起来</a:t>
            </a:r>
            <a:r>
              <a:rPr lang="en-US" altLang="zh-CN" sz="900" dirty="0">
                <a:latin typeface="+mn-ea"/>
              </a:rPr>
              <a:t>,</a:t>
            </a:r>
            <a:r>
              <a:rPr lang="zh-CN" altLang="en-US" sz="900" dirty="0">
                <a:latin typeface="+mn-ea"/>
              </a:rPr>
              <a:t>这个</a:t>
            </a:r>
            <a:r>
              <a:rPr lang="zh-CN" altLang="en-US" sz="900" dirty="0">
                <a:latin typeface="+mj-ea"/>
                <a:ea typeface="+mj-ea"/>
              </a:rPr>
              <a:t>风向标尺</a:t>
            </a:r>
            <a:r>
              <a:rPr lang="zh-CN" altLang="en-US" sz="900" dirty="0">
                <a:latin typeface="+mn-ea"/>
              </a:rPr>
              <a:t>促进了互联网产业的崛起</a:t>
            </a:r>
            <a:r>
              <a:rPr lang="en-US" altLang="zh-CN" sz="900" dirty="0">
                <a:latin typeface="+mn-ea"/>
              </a:rPr>
              <a:t>,</a:t>
            </a:r>
            <a:r>
              <a:rPr lang="zh-CN" altLang="en-US" sz="900" dirty="0">
                <a:latin typeface="+mn-ea"/>
              </a:rPr>
              <a:t>但也有一大批人死于其中。在创业的过程中我们不能盲目跟风</a:t>
            </a:r>
            <a:r>
              <a:rPr lang="en-US" altLang="zh-CN" sz="900" dirty="0">
                <a:latin typeface="+mn-ea"/>
              </a:rPr>
              <a:t>,</a:t>
            </a:r>
            <a:r>
              <a:rPr lang="zh-CN" altLang="en-US" sz="900" dirty="0">
                <a:latin typeface="+mn-ea"/>
              </a:rPr>
              <a:t>一不小心就可能</a:t>
            </a:r>
            <a:r>
              <a:rPr lang="zh-CN" altLang="en-US" sz="900" dirty="0">
                <a:latin typeface="+mj-ea"/>
                <a:ea typeface="+mj-ea"/>
              </a:rPr>
              <a:t>万劫不复</a:t>
            </a:r>
            <a:r>
              <a:rPr lang="zh-CN" altLang="en-US" sz="900" dirty="0">
                <a:latin typeface="+mn-ea"/>
              </a:rPr>
              <a:t>。</a:t>
            </a:r>
            <a:endParaRPr lang="en-US" sz="900" dirty="0">
              <a:latin typeface="+mn-ea"/>
            </a:endParaRPr>
          </a:p>
        </p:txBody>
      </p:sp>
      <p:sp>
        <p:nvSpPr>
          <p:cNvPr id="232" name="椭圆 231">
            <a:extLst>
              <a:ext uri="{FF2B5EF4-FFF2-40B4-BE49-F238E27FC236}">
                <a16:creationId xmlns:a16="http://schemas.microsoft.com/office/drawing/2014/main" id="{F2DC0101-8EB9-4632-B703-F7E698AB14C4}"/>
              </a:ext>
            </a:extLst>
          </p:cNvPr>
          <p:cNvSpPr/>
          <p:nvPr/>
        </p:nvSpPr>
        <p:spPr>
          <a:xfrm>
            <a:off x="4490881" y="2859525"/>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文本框 232">
            <a:extLst>
              <a:ext uri="{FF2B5EF4-FFF2-40B4-BE49-F238E27FC236}">
                <a16:creationId xmlns:a16="http://schemas.microsoft.com/office/drawing/2014/main" id="{A36B05EB-7112-4C87-AA72-E61557413899}"/>
              </a:ext>
            </a:extLst>
          </p:cNvPr>
          <p:cNvSpPr txBox="1"/>
          <p:nvPr/>
        </p:nvSpPr>
        <p:spPr>
          <a:xfrm>
            <a:off x="4536600" y="4105944"/>
            <a:ext cx="1878714" cy="915251"/>
          </a:xfrm>
          <a:prstGeom prst="rect">
            <a:avLst/>
          </a:prstGeom>
          <a:noFill/>
        </p:spPr>
        <p:txBody>
          <a:bodyPr wrap="square" rtlCol="0">
            <a:spAutoFit/>
          </a:bodyPr>
          <a:lstStyle/>
          <a:p>
            <a:pPr algn="just">
              <a:lnSpc>
                <a:spcPct val="120000"/>
              </a:lnSpc>
            </a:pPr>
            <a:r>
              <a:rPr lang="zh-CN" altLang="en-US" sz="900" dirty="0">
                <a:latin typeface="+mn-ea"/>
              </a:rPr>
              <a:t>如果你的内心没有“</a:t>
            </a:r>
            <a:r>
              <a:rPr lang="zh-CN" altLang="en-US" sz="900" dirty="0">
                <a:latin typeface="+mj-ea"/>
                <a:ea typeface="+mj-ea"/>
              </a:rPr>
              <a:t>确定感</a:t>
            </a:r>
            <a:r>
              <a:rPr lang="zh-CN" altLang="en-US" sz="900" dirty="0">
                <a:latin typeface="+mn-ea"/>
              </a:rPr>
              <a:t>”</a:t>
            </a:r>
            <a:r>
              <a:rPr lang="en-US" altLang="zh-CN" sz="900" dirty="0">
                <a:latin typeface="+mn-ea"/>
              </a:rPr>
              <a:t>,</a:t>
            </a:r>
            <a:r>
              <a:rPr lang="zh-CN" altLang="en-US" sz="900" dirty="0">
                <a:latin typeface="+mn-ea"/>
              </a:rPr>
              <a:t>如果没有人依赖你、你也没有人可以依赖</a:t>
            </a:r>
            <a:r>
              <a:rPr lang="en-US" altLang="zh-CN" sz="900" dirty="0">
                <a:latin typeface="+mn-ea"/>
              </a:rPr>
              <a:t>,</a:t>
            </a:r>
            <a:r>
              <a:rPr lang="zh-CN" altLang="en-US" sz="900" dirty="0">
                <a:latin typeface="+mn-ea"/>
              </a:rPr>
              <a:t>点线面体</a:t>
            </a:r>
            <a:r>
              <a:rPr lang="en-US" altLang="zh-CN" sz="900" dirty="0">
                <a:latin typeface="+mn-ea"/>
              </a:rPr>
              <a:t>,</a:t>
            </a:r>
            <a:r>
              <a:rPr lang="zh-CN" altLang="en-US" sz="900" dirty="0">
                <a:latin typeface="+mn-ea"/>
              </a:rPr>
              <a:t>价值网。三级火箭这些创新战略</a:t>
            </a:r>
            <a:r>
              <a:rPr lang="en-US" altLang="zh-CN" sz="900" dirty="0">
                <a:latin typeface="+mn-ea"/>
              </a:rPr>
              <a:t>,</a:t>
            </a:r>
            <a:r>
              <a:rPr lang="zh-CN" altLang="en-US" sz="900" dirty="0">
                <a:latin typeface="+mn-ea"/>
              </a:rPr>
              <a:t>即使你看到了也是空无而</a:t>
            </a:r>
            <a:r>
              <a:rPr lang="zh-CN" altLang="en-US" sz="900" dirty="0">
                <a:latin typeface="+mj-ea"/>
                <a:ea typeface="+mj-ea"/>
              </a:rPr>
              <a:t>不可续性</a:t>
            </a:r>
            <a:endParaRPr lang="en-US" sz="900" dirty="0">
              <a:latin typeface="+mj-ea"/>
              <a:ea typeface="+mj-ea"/>
            </a:endParaRPr>
          </a:p>
        </p:txBody>
      </p:sp>
      <p:sp>
        <p:nvSpPr>
          <p:cNvPr id="234" name="椭圆 233">
            <a:extLst>
              <a:ext uri="{FF2B5EF4-FFF2-40B4-BE49-F238E27FC236}">
                <a16:creationId xmlns:a16="http://schemas.microsoft.com/office/drawing/2014/main" id="{98DAA979-BCCA-4266-9290-9DF26D6B2F6B}"/>
              </a:ext>
            </a:extLst>
          </p:cNvPr>
          <p:cNvSpPr/>
          <p:nvPr/>
        </p:nvSpPr>
        <p:spPr>
          <a:xfrm>
            <a:off x="4462146" y="4210415"/>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文本框 236">
            <a:extLst>
              <a:ext uri="{FF2B5EF4-FFF2-40B4-BE49-F238E27FC236}">
                <a16:creationId xmlns:a16="http://schemas.microsoft.com/office/drawing/2014/main" id="{7EC7AD6A-0744-42E0-BD59-3ECCB25F6125}"/>
              </a:ext>
            </a:extLst>
          </p:cNvPr>
          <p:cNvSpPr txBox="1"/>
          <p:nvPr/>
        </p:nvSpPr>
        <p:spPr>
          <a:xfrm>
            <a:off x="4536600" y="5034727"/>
            <a:ext cx="1878714" cy="416653"/>
          </a:xfrm>
          <a:prstGeom prst="rect">
            <a:avLst/>
          </a:prstGeom>
          <a:noFill/>
        </p:spPr>
        <p:txBody>
          <a:bodyPr wrap="square" rtlCol="0">
            <a:spAutoFit/>
          </a:bodyPr>
          <a:lstStyle/>
          <a:p>
            <a:pPr algn="just">
              <a:lnSpc>
                <a:spcPct val="120000"/>
              </a:lnSpc>
            </a:pPr>
            <a:r>
              <a:rPr lang="zh-CN" altLang="en-US" sz="900" dirty="0">
                <a:latin typeface="+mn-ea"/>
              </a:rPr>
              <a:t>商业以</a:t>
            </a:r>
            <a:r>
              <a:rPr lang="zh-CN" altLang="en-US" sz="900" dirty="0">
                <a:latin typeface="+mj-ea"/>
                <a:ea typeface="+mj-ea"/>
              </a:rPr>
              <a:t>利益</a:t>
            </a:r>
            <a:r>
              <a:rPr lang="zh-CN" altLang="en-US" sz="900" dirty="0">
                <a:latin typeface="+mn-ea"/>
              </a:rPr>
              <a:t>为中心人生是以意义为中心。</a:t>
            </a:r>
            <a:endParaRPr lang="en-US" sz="900" dirty="0">
              <a:latin typeface="+mn-ea"/>
            </a:endParaRPr>
          </a:p>
        </p:txBody>
      </p:sp>
      <p:sp>
        <p:nvSpPr>
          <p:cNvPr id="238" name="椭圆 237">
            <a:extLst>
              <a:ext uri="{FF2B5EF4-FFF2-40B4-BE49-F238E27FC236}">
                <a16:creationId xmlns:a16="http://schemas.microsoft.com/office/drawing/2014/main" id="{9F59B4B4-BBB0-4745-B940-76CFC0765365}"/>
              </a:ext>
            </a:extLst>
          </p:cNvPr>
          <p:cNvSpPr/>
          <p:nvPr/>
        </p:nvSpPr>
        <p:spPr>
          <a:xfrm>
            <a:off x="4462146" y="5139198"/>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文本框 238">
            <a:extLst>
              <a:ext uri="{FF2B5EF4-FFF2-40B4-BE49-F238E27FC236}">
                <a16:creationId xmlns:a16="http://schemas.microsoft.com/office/drawing/2014/main" id="{E28A2755-BC99-4B08-B86A-E9AB12718BB5}"/>
              </a:ext>
            </a:extLst>
          </p:cNvPr>
          <p:cNvSpPr txBox="1"/>
          <p:nvPr/>
        </p:nvSpPr>
        <p:spPr>
          <a:xfrm>
            <a:off x="4536600" y="5468429"/>
            <a:ext cx="1878714" cy="416653"/>
          </a:xfrm>
          <a:prstGeom prst="rect">
            <a:avLst/>
          </a:prstGeom>
          <a:noFill/>
        </p:spPr>
        <p:txBody>
          <a:bodyPr wrap="square" rtlCol="0">
            <a:spAutoFit/>
          </a:bodyPr>
          <a:lstStyle/>
          <a:p>
            <a:pPr algn="just">
              <a:lnSpc>
                <a:spcPct val="120000"/>
              </a:lnSpc>
            </a:pPr>
            <a:r>
              <a:rPr lang="zh-CN" altLang="en-US" sz="900" dirty="0">
                <a:latin typeface="+mn-ea"/>
              </a:rPr>
              <a:t>商业利益固然重要</a:t>
            </a:r>
            <a:r>
              <a:rPr lang="en-US" altLang="zh-CN" sz="900" dirty="0">
                <a:latin typeface="+mn-ea"/>
              </a:rPr>
              <a:t>,</a:t>
            </a:r>
            <a:r>
              <a:rPr lang="zh-CN" altLang="en-US" sz="900" dirty="0">
                <a:latin typeface="+mn-ea"/>
              </a:rPr>
              <a:t>但是人生的</a:t>
            </a:r>
            <a:r>
              <a:rPr lang="zh-CN" altLang="en-US" sz="900" dirty="0">
                <a:latin typeface="+mj-ea"/>
                <a:ea typeface="+mj-ea"/>
              </a:rPr>
              <a:t>意义</a:t>
            </a:r>
            <a:r>
              <a:rPr lang="zh-CN" altLang="en-US" sz="900" dirty="0">
                <a:latin typeface="+mn-ea"/>
              </a:rPr>
              <a:t>远不止这些。</a:t>
            </a:r>
            <a:endParaRPr lang="en-US" sz="900" dirty="0">
              <a:latin typeface="+mn-ea"/>
            </a:endParaRPr>
          </a:p>
        </p:txBody>
      </p:sp>
      <p:sp>
        <p:nvSpPr>
          <p:cNvPr id="240" name="椭圆 239">
            <a:extLst>
              <a:ext uri="{FF2B5EF4-FFF2-40B4-BE49-F238E27FC236}">
                <a16:creationId xmlns:a16="http://schemas.microsoft.com/office/drawing/2014/main" id="{9726F1B6-E2B2-4CC3-B3A5-25BD98FB4B0F}"/>
              </a:ext>
            </a:extLst>
          </p:cNvPr>
          <p:cNvSpPr/>
          <p:nvPr/>
        </p:nvSpPr>
        <p:spPr>
          <a:xfrm>
            <a:off x="4462146" y="5572900"/>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文本框 240">
            <a:extLst>
              <a:ext uri="{FF2B5EF4-FFF2-40B4-BE49-F238E27FC236}">
                <a16:creationId xmlns:a16="http://schemas.microsoft.com/office/drawing/2014/main" id="{E41CE6D0-014C-4AD9-ACF8-04D24E51CB3C}"/>
              </a:ext>
            </a:extLst>
          </p:cNvPr>
          <p:cNvSpPr txBox="1"/>
          <p:nvPr/>
        </p:nvSpPr>
        <p:spPr>
          <a:xfrm>
            <a:off x="7000823" y="4105944"/>
            <a:ext cx="1878714" cy="915251"/>
          </a:xfrm>
          <a:prstGeom prst="rect">
            <a:avLst/>
          </a:prstGeom>
          <a:noFill/>
        </p:spPr>
        <p:txBody>
          <a:bodyPr wrap="square" rtlCol="0">
            <a:spAutoFit/>
          </a:bodyPr>
          <a:lstStyle/>
          <a:p>
            <a:pPr algn="just">
              <a:lnSpc>
                <a:spcPct val="120000"/>
              </a:lnSpc>
            </a:pPr>
            <a:r>
              <a:rPr lang="zh-CN" altLang="en-US" sz="900" dirty="0">
                <a:latin typeface="+mn-ea"/>
              </a:rPr>
              <a:t>三级组织是共同规则。一般的</a:t>
            </a:r>
            <a:r>
              <a:rPr lang="zh-CN" altLang="en-US" sz="900" dirty="0">
                <a:latin typeface="+mj-ea"/>
                <a:ea typeface="+mj-ea"/>
              </a:rPr>
              <a:t>公司</a:t>
            </a:r>
            <a:r>
              <a:rPr lang="zh-CN" altLang="en-US" sz="900" dirty="0">
                <a:latin typeface="+mn-ea"/>
              </a:rPr>
              <a:t>职员、学生、生产线的工人、军人、犯人都是共同规则管理。一级组织是共同信仰。二级组织是</a:t>
            </a:r>
            <a:r>
              <a:rPr lang="zh-CN" altLang="en-US" sz="900" dirty="0">
                <a:latin typeface="+mj-ea"/>
                <a:ea typeface="+mj-ea"/>
              </a:rPr>
              <a:t>共同利益</a:t>
            </a:r>
            <a:endParaRPr lang="en-US" sz="900" dirty="0">
              <a:latin typeface="+mj-ea"/>
              <a:ea typeface="+mj-ea"/>
            </a:endParaRPr>
          </a:p>
        </p:txBody>
      </p:sp>
      <p:sp>
        <p:nvSpPr>
          <p:cNvPr id="242" name="椭圆 241">
            <a:extLst>
              <a:ext uri="{FF2B5EF4-FFF2-40B4-BE49-F238E27FC236}">
                <a16:creationId xmlns:a16="http://schemas.microsoft.com/office/drawing/2014/main" id="{C4751613-3674-485E-B3D3-7230764E525E}"/>
              </a:ext>
            </a:extLst>
          </p:cNvPr>
          <p:cNvSpPr/>
          <p:nvPr/>
        </p:nvSpPr>
        <p:spPr>
          <a:xfrm>
            <a:off x="6926369" y="4210415"/>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文本框 242">
            <a:extLst>
              <a:ext uri="{FF2B5EF4-FFF2-40B4-BE49-F238E27FC236}">
                <a16:creationId xmlns:a16="http://schemas.microsoft.com/office/drawing/2014/main" id="{D2101F73-CD5C-4344-92E7-DF4F89A05BFA}"/>
              </a:ext>
            </a:extLst>
          </p:cNvPr>
          <p:cNvSpPr txBox="1"/>
          <p:nvPr/>
        </p:nvSpPr>
        <p:spPr>
          <a:xfrm>
            <a:off x="7000823" y="5049736"/>
            <a:ext cx="1878714" cy="915251"/>
          </a:xfrm>
          <a:prstGeom prst="rect">
            <a:avLst/>
          </a:prstGeom>
          <a:noFill/>
        </p:spPr>
        <p:txBody>
          <a:bodyPr wrap="square" rtlCol="0">
            <a:spAutoFit/>
          </a:bodyPr>
          <a:lstStyle/>
          <a:p>
            <a:pPr algn="just">
              <a:lnSpc>
                <a:spcPct val="120000"/>
              </a:lnSpc>
            </a:pPr>
            <a:r>
              <a:rPr lang="zh-CN" altLang="en-US" sz="900" dirty="0">
                <a:latin typeface="+mn-ea"/>
              </a:rPr>
              <a:t>产品能力是</a:t>
            </a:r>
            <a:r>
              <a:rPr lang="zh-CN" altLang="en-US" sz="900" dirty="0">
                <a:latin typeface="+mj-ea"/>
                <a:ea typeface="+mj-ea"/>
              </a:rPr>
              <a:t>现实的</a:t>
            </a:r>
            <a:r>
              <a:rPr lang="zh-CN" altLang="en-US" sz="900" dirty="0">
                <a:latin typeface="+mn-ea"/>
              </a:rPr>
              <a:t>、功利的能力。做产品要求你判断客观条件和机会、盘点资源、按照用户体验的方式</a:t>
            </a:r>
            <a:r>
              <a:rPr lang="en-US" altLang="zh-CN" sz="900" dirty="0">
                <a:latin typeface="+mn-ea"/>
              </a:rPr>
              <a:t>,</a:t>
            </a:r>
            <a:r>
              <a:rPr lang="zh-CN" altLang="en-US" sz="900" dirty="0">
                <a:latin typeface="+mn-ea"/>
              </a:rPr>
              <a:t>有层次地整合起来</a:t>
            </a:r>
            <a:r>
              <a:rPr lang="en-US" altLang="zh-CN" sz="900" dirty="0">
                <a:latin typeface="+mn-ea"/>
              </a:rPr>
              <a:t>,</a:t>
            </a:r>
            <a:r>
              <a:rPr lang="zh-CN" altLang="en-US" sz="900" dirty="0">
                <a:latin typeface="+mn-ea"/>
              </a:rPr>
              <a:t>向世界交付价值获得</a:t>
            </a:r>
            <a:r>
              <a:rPr lang="zh-CN" altLang="en-US" sz="900" dirty="0">
                <a:latin typeface="+mj-ea"/>
                <a:ea typeface="+mj-ea"/>
              </a:rPr>
              <a:t>报偿</a:t>
            </a:r>
            <a:endParaRPr lang="en-US" sz="900" dirty="0">
              <a:latin typeface="+mj-ea"/>
              <a:ea typeface="+mj-ea"/>
            </a:endParaRPr>
          </a:p>
        </p:txBody>
      </p:sp>
      <p:sp>
        <p:nvSpPr>
          <p:cNvPr id="244" name="椭圆 243">
            <a:extLst>
              <a:ext uri="{FF2B5EF4-FFF2-40B4-BE49-F238E27FC236}">
                <a16:creationId xmlns:a16="http://schemas.microsoft.com/office/drawing/2014/main" id="{39B464FE-0EFF-4DB0-879F-0D9DC638D614}"/>
              </a:ext>
            </a:extLst>
          </p:cNvPr>
          <p:cNvSpPr/>
          <p:nvPr/>
        </p:nvSpPr>
        <p:spPr>
          <a:xfrm>
            <a:off x="6926369" y="5154207"/>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文本框 244">
            <a:extLst>
              <a:ext uri="{FF2B5EF4-FFF2-40B4-BE49-F238E27FC236}">
                <a16:creationId xmlns:a16="http://schemas.microsoft.com/office/drawing/2014/main" id="{DAA6472B-9AF7-424B-BFD7-16E591601850}"/>
              </a:ext>
            </a:extLst>
          </p:cNvPr>
          <p:cNvSpPr txBox="1"/>
          <p:nvPr/>
        </p:nvSpPr>
        <p:spPr>
          <a:xfrm>
            <a:off x="9483527" y="4105944"/>
            <a:ext cx="1878714" cy="1081450"/>
          </a:xfrm>
          <a:prstGeom prst="rect">
            <a:avLst/>
          </a:prstGeom>
          <a:noFill/>
        </p:spPr>
        <p:txBody>
          <a:bodyPr wrap="square" rtlCol="0">
            <a:spAutoFit/>
          </a:bodyPr>
          <a:lstStyle/>
          <a:p>
            <a:pPr algn="just">
              <a:lnSpc>
                <a:spcPct val="120000"/>
              </a:lnSpc>
            </a:pPr>
            <a:r>
              <a:rPr lang="zh-CN" altLang="en-US" sz="900" dirty="0">
                <a:latin typeface="+mn-ea"/>
              </a:rPr>
              <a:t>对于一个产品的使用</a:t>
            </a:r>
            <a:r>
              <a:rPr lang="en-US" altLang="zh-CN" sz="900" dirty="0">
                <a:latin typeface="+mn-ea"/>
              </a:rPr>
              <a:t>,</a:t>
            </a:r>
            <a:r>
              <a:rPr lang="zh-CN" altLang="en-US" sz="900" dirty="0">
                <a:latin typeface="+mn-ea"/>
              </a:rPr>
              <a:t>对于日歌人的关系。持续收到</a:t>
            </a:r>
            <a:r>
              <a:rPr lang="zh-CN" altLang="en-US" sz="900" dirty="0">
                <a:latin typeface="+mj-ea"/>
                <a:ea typeface="+mj-ea"/>
              </a:rPr>
              <a:t>确定感</a:t>
            </a:r>
            <a:r>
              <a:rPr lang="zh-CN" altLang="en-US" sz="900" dirty="0">
                <a:latin typeface="+mn-ea"/>
              </a:rPr>
              <a:t>的反馈</a:t>
            </a:r>
            <a:r>
              <a:rPr lang="en-US" altLang="zh-CN" sz="900" dirty="0">
                <a:latin typeface="+mn-ea"/>
              </a:rPr>
              <a:t>,</a:t>
            </a:r>
            <a:r>
              <a:rPr lang="zh-CN" altLang="en-US" sz="900" dirty="0">
                <a:latin typeface="+mn-ea"/>
              </a:rPr>
              <a:t>就会觉的安全</a:t>
            </a:r>
            <a:r>
              <a:rPr lang="en-US" altLang="zh-CN" sz="900" dirty="0">
                <a:latin typeface="+mn-ea"/>
              </a:rPr>
              <a:t>,</a:t>
            </a:r>
            <a:r>
              <a:rPr lang="zh-CN" altLang="en-US" sz="900" dirty="0">
                <a:latin typeface="+mn-ea"/>
              </a:rPr>
              <a:t>觉得可以依赖。如果突然变得不确定</a:t>
            </a:r>
            <a:r>
              <a:rPr lang="en-US" altLang="zh-CN" sz="900" dirty="0">
                <a:latin typeface="+mn-ea"/>
              </a:rPr>
              <a:t>,</a:t>
            </a:r>
            <a:r>
              <a:rPr lang="zh-CN" altLang="en-US" sz="900" dirty="0">
                <a:latin typeface="+mn-ea"/>
              </a:rPr>
              <a:t>就会有被伤害的的感觉。这也是网站不要</a:t>
            </a:r>
            <a:r>
              <a:rPr lang="zh-CN" altLang="en-US" sz="900" dirty="0">
                <a:latin typeface="+mj-ea"/>
                <a:ea typeface="+mj-ea"/>
              </a:rPr>
              <a:t>轻易改版</a:t>
            </a:r>
            <a:r>
              <a:rPr lang="zh-CN" altLang="en-US" sz="900" dirty="0">
                <a:latin typeface="+mn-ea"/>
              </a:rPr>
              <a:t>的原因。</a:t>
            </a:r>
            <a:endParaRPr lang="en-US" sz="900" dirty="0">
              <a:latin typeface="+mn-ea"/>
            </a:endParaRPr>
          </a:p>
        </p:txBody>
      </p:sp>
      <p:sp>
        <p:nvSpPr>
          <p:cNvPr id="246" name="椭圆 245">
            <a:extLst>
              <a:ext uri="{FF2B5EF4-FFF2-40B4-BE49-F238E27FC236}">
                <a16:creationId xmlns:a16="http://schemas.microsoft.com/office/drawing/2014/main" id="{27A5AFC3-1DF2-459C-A0E5-9A65EB7018AF}"/>
              </a:ext>
            </a:extLst>
          </p:cNvPr>
          <p:cNvSpPr/>
          <p:nvPr/>
        </p:nvSpPr>
        <p:spPr>
          <a:xfrm>
            <a:off x="9409073" y="4210415"/>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文本框 246">
            <a:extLst>
              <a:ext uri="{FF2B5EF4-FFF2-40B4-BE49-F238E27FC236}">
                <a16:creationId xmlns:a16="http://schemas.microsoft.com/office/drawing/2014/main" id="{0F5014B4-115E-4E6A-B476-5C898E4067AD}"/>
              </a:ext>
            </a:extLst>
          </p:cNvPr>
          <p:cNvSpPr txBox="1"/>
          <p:nvPr/>
        </p:nvSpPr>
        <p:spPr>
          <a:xfrm>
            <a:off x="9483527" y="5194635"/>
            <a:ext cx="1878714" cy="915251"/>
          </a:xfrm>
          <a:prstGeom prst="rect">
            <a:avLst/>
          </a:prstGeom>
          <a:noFill/>
        </p:spPr>
        <p:txBody>
          <a:bodyPr wrap="square" rtlCol="0">
            <a:spAutoFit/>
          </a:bodyPr>
          <a:lstStyle/>
          <a:p>
            <a:pPr algn="just">
              <a:lnSpc>
                <a:spcPct val="120000"/>
              </a:lnSpc>
            </a:pPr>
            <a:r>
              <a:rPr lang="zh-CN" altLang="en-US" sz="900" dirty="0">
                <a:latin typeface="+mn-ea"/>
              </a:rPr>
              <a:t>点线面体的战略选择</a:t>
            </a:r>
            <a:r>
              <a:rPr lang="en-US" altLang="zh-CN" sz="900" dirty="0">
                <a:latin typeface="+mn-ea"/>
              </a:rPr>
              <a:t>,</a:t>
            </a:r>
            <a:r>
              <a:rPr lang="zh-CN" altLang="en-US" sz="900" dirty="0">
                <a:latin typeface="+mn-ea"/>
              </a:rPr>
              <a:t>属于宏观能力打大仗</a:t>
            </a:r>
            <a:r>
              <a:rPr lang="en-US" altLang="zh-CN" sz="900" dirty="0">
                <a:latin typeface="+mn-ea"/>
              </a:rPr>
              <a:t>,</a:t>
            </a:r>
            <a:r>
              <a:rPr lang="zh-CN" altLang="en-US" sz="900" dirty="0">
                <a:latin typeface="+mn-ea"/>
              </a:rPr>
              <a:t>靠的是</a:t>
            </a:r>
            <a:r>
              <a:rPr lang="zh-CN" altLang="en-US" sz="900" dirty="0">
                <a:latin typeface="+mj-ea"/>
                <a:ea typeface="+mj-ea"/>
              </a:rPr>
              <a:t>宏观视野</a:t>
            </a:r>
            <a:r>
              <a:rPr lang="zh-CN" altLang="en-US" sz="900" dirty="0">
                <a:latin typeface="+mn-ea"/>
              </a:rPr>
              <a:t>、势能的使用和趋势把握。但心里还是有很多不确定</a:t>
            </a:r>
            <a:r>
              <a:rPr lang="en-US" altLang="zh-CN" sz="900" dirty="0">
                <a:latin typeface="+mn-ea"/>
              </a:rPr>
              <a:t>,</a:t>
            </a:r>
            <a:r>
              <a:rPr lang="zh-CN" altLang="en-US" sz="900" dirty="0">
                <a:latin typeface="+mn-ea"/>
              </a:rPr>
              <a:t>做后还是选择了“确定性”做大王</a:t>
            </a:r>
            <a:r>
              <a:rPr lang="en-US" altLang="zh-CN" sz="900" dirty="0">
                <a:latin typeface="+mn-ea"/>
              </a:rPr>
              <a:t>,</a:t>
            </a:r>
            <a:r>
              <a:rPr lang="zh-CN" altLang="en-US" sz="900" dirty="0">
                <a:latin typeface="+mj-ea"/>
                <a:ea typeface="+mj-ea"/>
              </a:rPr>
              <a:t>依赖</a:t>
            </a:r>
            <a:r>
              <a:rPr lang="zh-CN" altLang="en-US" sz="900" dirty="0">
                <a:latin typeface="+mn-ea"/>
              </a:rPr>
              <a:t>做小王</a:t>
            </a:r>
            <a:endParaRPr lang="en-US" sz="900" dirty="0">
              <a:latin typeface="+mn-ea"/>
            </a:endParaRPr>
          </a:p>
        </p:txBody>
      </p:sp>
      <p:sp>
        <p:nvSpPr>
          <p:cNvPr id="248" name="椭圆 247">
            <a:extLst>
              <a:ext uri="{FF2B5EF4-FFF2-40B4-BE49-F238E27FC236}">
                <a16:creationId xmlns:a16="http://schemas.microsoft.com/office/drawing/2014/main" id="{3C9C8144-BA4D-42BB-A3F1-47B4993F0326}"/>
              </a:ext>
            </a:extLst>
          </p:cNvPr>
          <p:cNvSpPr/>
          <p:nvPr/>
        </p:nvSpPr>
        <p:spPr>
          <a:xfrm>
            <a:off x="9409073" y="5299106"/>
            <a:ext cx="45719" cy="45719"/>
          </a:xfrm>
          <a:prstGeom prst="ellipse">
            <a:avLst/>
          </a:prstGeom>
          <a:solidFill>
            <a:srgbClr val="E94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908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形状 63">
            <a:extLst>
              <a:ext uri="{FF2B5EF4-FFF2-40B4-BE49-F238E27FC236}">
                <a16:creationId xmlns:a16="http://schemas.microsoft.com/office/drawing/2014/main" id="{832BF8F2-988D-5CDC-2EAB-1F29F05A56BA}"/>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任意多边形: 形状 64">
            <a:extLst>
              <a:ext uri="{FF2B5EF4-FFF2-40B4-BE49-F238E27FC236}">
                <a16:creationId xmlns:a16="http://schemas.microsoft.com/office/drawing/2014/main" id="{67E66BF2-C31A-956B-D26A-5A95F5A89EBE}"/>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5" name="任意多边形: 形状 34">
            <a:extLst>
              <a:ext uri="{FF2B5EF4-FFF2-40B4-BE49-F238E27FC236}">
                <a16:creationId xmlns:a16="http://schemas.microsoft.com/office/drawing/2014/main" id="{FD7A32F9-19F0-B3C0-CBD3-0BFA8E508C07}"/>
              </a:ext>
            </a:extLst>
          </p:cNvPr>
          <p:cNvSpPr/>
          <p:nvPr/>
        </p:nvSpPr>
        <p:spPr>
          <a:xfrm>
            <a:off x="3985224" y="1271202"/>
            <a:ext cx="4221555" cy="937317"/>
          </a:xfrm>
          <a:custGeom>
            <a:avLst/>
            <a:gdLst>
              <a:gd name="connsiteX0" fmla="*/ 2110777 w 4221555"/>
              <a:gd name="connsiteY0" fmla="*/ 0 h 937317"/>
              <a:gd name="connsiteX1" fmla="*/ 4173583 w 4221555"/>
              <a:gd name="connsiteY1" fmla="*/ 883577 h 937317"/>
              <a:gd name="connsiteX2" fmla="*/ 4221555 w 4221555"/>
              <a:gd name="connsiteY2" fmla="*/ 937317 h 937317"/>
              <a:gd name="connsiteX3" fmla="*/ 0 w 4221555"/>
              <a:gd name="connsiteY3" fmla="*/ 937317 h 937317"/>
              <a:gd name="connsiteX4" fmla="*/ 47972 w 4221555"/>
              <a:gd name="connsiteY4" fmla="*/ 883577 h 937317"/>
              <a:gd name="connsiteX5" fmla="*/ 2110777 w 4221555"/>
              <a:gd name="connsiteY5" fmla="*/ 0 h 93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1555" h="937317">
                <a:moveTo>
                  <a:pt x="2110777" y="0"/>
                </a:moveTo>
                <a:cubicBezTo>
                  <a:pt x="2922291" y="0"/>
                  <a:pt x="3654577" y="339210"/>
                  <a:pt x="4173583" y="883577"/>
                </a:cubicBezTo>
                <a:lnTo>
                  <a:pt x="4221555" y="937317"/>
                </a:lnTo>
                <a:lnTo>
                  <a:pt x="0" y="937317"/>
                </a:lnTo>
                <a:lnTo>
                  <a:pt x="47972" y="883577"/>
                </a:lnTo>
                <a:cubicBezTo>
                  <a:pt x="566978" y="339210"/>
                  <a:pt x="1299265" y="0"/>
                  <a:pt x="2110777" y="0"/>
                </a:cubicBezTo>
                <a:close/>
              </a:path>
            </a:pathLst>
          </a:custGeom>
          <a:gradFill>
            <a:gsLst>
              <a:gs pos="0">
                <a:srgbClr val="E31D19"/>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矩形: 圆角 10">
            <a:extLst>
              <a:ext uri="{FF2B5EF4-FFF2-40B4-BE49-F238E27FC236}">
                <a16:creationId xmlns:a16="http://schemas.microsoft.com/office/drawing/2014/main" id="{45BFCD68-F168-425D-A4B2-95470390C088}"/>
              </a:ext>
            </a:extLst>
          </p:cNvPr>
          <p:cNvSpPr/>
          <p:nvPr/>
        </p:nvSpPr>
        <p:spPr>
          <a:xfrm>
            <a:off x="3986893" y="2170745"/>
            <a:ext cx="6395355" cy="2401255"/>
          </a:xfrm>
          <a:prstGeom prst="roundRect">
            <a:avLst>
              <a:gd name="adj" fmla="val 546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圆角 14">
            <a:extLst>
              <a:ext uri="{FF2B5EF4-FFF2-40B4-BE49-F238E27FC236}">
                <a16:creationId xmlns:a16="http://schemas.microsoft.com/office/drawing/2014/main" id="{BD827459-C9CA-7596-F5F8-25771A05020E}"/>
              </a:ext>
            </a:extLst>
          </p:cNvPr>
          <p:cNvSpPr/>
          <p:nvPr/>
        </p:nvSpPr>
        <p:spPr>
          <a:xfrm>
            <a:off x="4262666" y="2606586"/>
            <a:ext cx="1291164" cy="1768929"/>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AA8E97F7-9C72-1116-A255-9AA7F7379A97}"/>
              </a:ext>
            </a:extLst>
          </p:cNvPr>
          <p:cNvSpPr/>
          <p:nvPr/>
        </p:nvSpPr>
        <p:spPr>
          <a:xfrm>
            <a:off x="5769121" y="2606586"/>
            <a:ext cx="1291164" cy="1768929"/>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C9CAB3BA-0B80-151C-6C65-E7ABEA17EB4F}"/>
              </a:ext>
            </a:extLst>
          </p:cNvPr>
          <p:cNvSpPr/>
          <p:nvPr/>
        </p:nvSpPr>
        <p:spPr>
          <a:xfrm>
            <a:off x="7275576" y="2606586"/>
            <a:ext cx="1291164" cy="1768929"/>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D6DDD9CD-ECDC-03CF-B528-68718D545467}"/>
              </a:ext>
            </a:extLst>
          </p:cNvPr>
          <p:cNvSpPr/>
          <p:nvPr/>
        </p:nvSpPr>
        <p:spPr>
          <a:xfrm>
            <a:off x="8782032" y="2606586"/>
            <a:ext cx="1291164" cy="1768929"/>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圆角 5">
            <a:extLst>
              <a:ext uri="{FF2B5EF4-FFF2-40B4-BE49-F238E27FC236}">
                <a16:creationId xmlns:a16="http://schemas.microsoft.com/office/drawing/2014/main" id="{DAE91D56-7FE4-EAD2-D649-85BD8F994F12}"/>
              </a:ext>
            </a:extLst>
          </p:cNvPr>
          <p:cNvSpPr/>
          <p:nvPr/>
        </p:nvSpPr>
        <p:spPr>
          <a:xfrm>
            <a:off x="1809751" y="2170745"/>
            <a:ext cx="2014764" cy="2401255"/>
          </a:xfrm>
          <a:prstGeom prst="roundRect">
            <a:avLst>
              <a:gd name="adj" fmla="val 546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圆角 1">
            <a:extLst>
              <a:ext uri="{FF2B5EF4-FFF2-40B4-BE49-F238E27FC236}">
                <a16:creationId xmlns:a16="http://schemas.microsoft.com/office/drawing/2014/main" id="{4FAE903E-6064-5787-EC1D-78EEF34D409E}"/>
              </a:ext>
            </a:extLst>
          </p:cNvPr>
          <p:cNvSpPr/>
          <p:nvPr/>
        </p:nvSpPr>
        <p:spPr>
          <a:xfrm>
            <a:off x="2171551" y="2606586"/>
            <a:ext cx="1291164" cy="1768929"/>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938270DD-6D69-FEA6-F400-86FDFA7EC321}"/>
              </a:ext>
            </a:extLst>
          </p:cNvPr>
          <p:cNvSpPr txBox="1"/>
          <p:nvPr/>
        </p:nvSpPr>
        <p:spPr>
          <a:xfrm>
            <a:off x="3220401" y="482441"/>
            <a:ext cx="5751198" cy="492443"/>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2600" dirty="0">
                <a:effectLst>
                  <a:outerShdw blurRad="190500" sx="102000" sy="102000" algn="ctr" rotWithShape="0">
                    <a:prstClr val="black">
                      <a:alpha val="20000"/>
                    </a:prstClr>
                  </a:outerShdw>
                </a:effectLst>
                <a:latin typeface="+mj-ea"/>
                <a:ea typeface="+mj-ea"/>
              </a:rPr>
              <a:t>HEART</a:t>
            </a:r>
            <a:r>
              <a:rPr lang="zh-CN" altLang="en-US" sz="2600" dirty="0">
                <a:effectLst>
                  <a:outerShdw blurRad="190500" sx="102000" sy="102000" algn="ctr" rotWithShape="0">
                    <a:prstClr val="black">
                      <a:alpha val="20000"/>
                    </a:prstClr>
                  </a:outerShdw>
                </a:effectLst>
                <a:latin typeface="+mj-ea"/>
                <a:ea typeface="+mj-ea"/>
              </a:rPr>
              <a:t>模型的</a:t>
            </a:r>
            <a:r>
              <a:rPr lang="en-US" altLang="zh-CN" sz="2600" dirty="0">
                <a:effectLst>
                  <a:outerShdw blurRad="190500" sx="102000" sy="102000" algn="ctr" rotWithShape="0">
                    <a:prstClr val="black">
                      <a:alpha val="20000"/>
                    </a:prstClr>
                  </a:outerShdw>
                </a:effectLst>
                <a:latin typeface="+mj-ea"/>
                <a:ea typeface="+mj-ea"/>
              </a:rPr>
              <a:t>5</a:t>
            </a:r>
            <a:r>
              <a:rPr lang="zh-CN" altLang="en-US" sz="2600" dirty="0">
                <a:effectLst>
                  <a:outerShdw blurRad="190500" sx="102000" sy="102000" algn="ctr" rotWithShape="0">
                    <a:prstClr val="black">
                      <a:alpha val="20000"/>
                    </a:prstClr>
                  </a:outerShdw>
                </a:effectLst>
                <a:latin typeface="+mj-ea"/>
                <a:ea typeface="+mj-ea"/>
              </a:rPr>
              <a:t>个度量维度</a:t>
            </a:r>
            <a:endParaRPr lang="en-US" sz="2600" dirty="0">
              <a:effectLst>
                <a:outerShdw blurRad="190500" sx="102000" sy="102000" algn="ctr" rotWithShape="0">
                  <a:prstClr val="black">
                    <a:alpha val="20000"/>
                  </a:prstClr>
                </a:outerShdw>
              </a:effectLst>
              <a:latin typeface="+mj-ea"/>
              <a:ea typeface="+mj-ea"/>
            </a:endParaRPr>
          </a:p>
        </p:txBody>
      </p:sp>
      <p:sp>
        <p:nvSpPr>
          <p:cNvPr id="7" name="矩形: 圆角 6">
            <a:extLst>
              <a:ext uri="{FF2B5EF4-FFF2-40B4-BE49-F238E27FC236}">
                <a16:creationId xmlns:a16="http://schemas.microsoft.com/office/drawing/2014/main" id="{73273886-0614-C254-DE77-EC9093290A85}"/>
              </a:ext>
            </a:extLst>
          </p:cNvPr>
          <p:cNvSpPr/>
          <p:nvPr/>
        </p:nvSpPr>
        <p:spPr>
          <a:xfrm>
            <a:off x="1809751" y="1946908"/>
            <a:ext cx="2014764" cy="523220"/>
          </a:xfrm>
          <a:prstGeom prst="roundRect">
            <a:avLst>
              <a:gd name="adj" fmla="val 2212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0DFC2681-5C22-50CA-5956-294E4A79F38B}"/>
              </a:ext>
            </a:extLst>
          </p:cNvPr>
          <p:cNvSpPr txBox="1"/>
          <p:nvPr/>
        </p:nvSpPr>
        <p:spPr>
          <a:xfrm>
            <a:off x="2257579" y="3656757"/>
            <a:ext cx="1119108" cy="524824"/>
          </a:xfrm>
          <a:prstGeom prst="rect">
            <a:avLst/>
          </a:prstGeom>
          <a:noFill/>
        </p:spPr>
        <p:txBody>
          <a:bodyPr vert="horz" wrap="square" rtlCol="0">
            <a:spAutoFit/>
          </a:bodyPr>
          <a:lstStyle/>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洞察品牌</a:t>
            </a:r>
            <a:endParaRPr lang="en-US" altLang="zh-CN"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营销痛点</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 name="文本框 9">
            <a:extLst>
              <a:ext uri="{FF2B5EF4-FFF2-40B4-BE49-F238E27FC236}">
                <a16:creationId xmlns:a16="http://schemas.microsoft.com/office/drawing/2014/main" id="{6D4DF9DE-C337-7912-29CC-62DB8E48A6E7}"/>
              </a:ext>
            </a:extLst>
          </p:cNvPr>
          <p:cNvSpPr txBox="1"/>
          <p:nvPr/>
        </p:nvSpPr>
        <p:spPr>
          <a:xfrm>
            <a:off x="2176253" y="2054630"/>
            <a:ext cx="1281760" cy="338554"/>
          </a:xfrm>
          <a:prstGeom prst="rect">
            <a:avLst/>
          </a:prstGeom>
          <a:noFill/>
        </p:spPr>
        <p:txBody>
          <a:bodyPr vert="horz" wrap="squar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量级保障</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 name="矩形: 圆角 11">
            <a:extLst>
              <a:ext uri="{FF2B5EF4-FFF2-40B4-BE49-F238E27FC236}">
                <a16:creationId xmlns:a16="http://schemas.microsoft.com/office/drawing/2014/main" id="{1439A808-A2BF-EF81-0617-B04FAAB6FA79}"/>
              </a:ext>
            </a:extLst>
          </p:cNvPr>
          <p:cNvSpPr/>
          <p:nvPr/>
        </p:nvSpPr>
        <p:spPr>
          <a:xfrm>
            <a:off x="3986893" y="1946908"/>
            <a:ext cx="6395355" cy="523220"/>
          </a:xfrm>
          <a:prstGeom prst="roundRect">
            <a:avLst>
              <a:gd name="adj" fmla="val 22128"/>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82AD8B64-FFEA-0C5B-C326-780A02758650}"/>
              </a:ext>
            </a:extLst>
          </p:cNvPr>
          <p:cNvSpPr txBox="1"/>
          <p:nvPr/>
        </p:nvSpPr>
        <p:spPr>
          <a:xfrm>
            <a:off x="4348694" y="3656757"/>
            <a:ext cx="1119108" cy="524824"/>
          </a:xfrm>
          <a:prstGeom prst="rect">
            <a:avLst/>
          </a:prstGeom>
          <a:noFill/>
        </p:spPr>
        <p:txBody>
          <a:bodyPr vert="horz" wrap="square" rtlCol="0">
            <a:spAutoFit/>
          </a:bodyPr>
          <a:lstStyle/>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识别最合适</a:t>
            </a:r>
            <a:endParaRPr lang="en-US" altLang="zh-CN"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营销策略</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4" name="文本框 13">
            <a:extLst>
              <a:ext uri="{FF2B5EF4-FFF2-40B4-BE49-F238E27FC236}">
                <a16:creationId xmlns:a16="http://schemas.microsoft.com/office/drawing/2014/main" id="{50438633-556C-52A0-3162-48295374A1A7}"/>
              </a:ext>
            </a:extLst>
          </p:cNvPr>
          <p:cNvSpPr txBox="1"/>
          <p:nvPr/>
        </p:nvSpPr>
        <p:spPr>
          <a:xfrm>
            <a:off x="6543690" y="2054630"/>
            <a:ext cx="1281760" cy="338554"/>
          </a:xfrm>
          <a:prstGeom prst="rect">
            <a:avLst/>
          </a:prstGeom>
          <a:noFill/>
        </p:spPr>
        <p:txBody>
          <a:bodyPr vert="horz" wrap="square" rtlCol="0">
            <a:spAutoFit/>
          </a:bodyPr>
          <a:lstStyle/>
          <a:p>
            <a:pPr algn="ct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效果保障</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20" name="图形 19">
            <a:extLst>
              <a:ext uri="{FF2B5EF4-FFF2-40B4-BE49-F238E27FC236}">
                <a16:creationId xmlns:a16="http://schemas.microsoft.com/office/drawing/2014/main" id="{3D5E85E4-1204-D9A8-FD18-BD92CB213E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7773" y="2756334"/>
            <a:ext cx="918720" cy="1044000"/>
          </a:xfrm>
          <a:prstGeom prst="rect">
            <a:avLst/>
          </a:prstGeom>
        </p:spPr>
      </p:pic>
      <p:pic>
        <p:nvPicPr>
          <p:cNvPr id="22" name="图形 21">
            <a:extLst>
              <a:ext uri="{FF2B5EF4-FFF2-40B4-BE49-F238E27FC236}">
                <a16:creationId xmlns:a16="http://schemas.microsoft.com/office/drawing/2014/main" id="{8DC15C3C-479A-7D1A-4AF8-21D9BBEB4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4079" y="2756334"/>
            <a:ext cx="908338" cy="1044000"/>
          </a:xfrm>
          <a:prstGeom prst="rect">
            <a:avLst/>
          </a:prstGeom>
        </p:spPr>
      </p:pic>
      <p:pic>
        <p:nvPicPr>
          <p:cNvPr id="24" name="图形 23">
            <a:extLst>
              <a:ext uri="{FF2B5EF4-FFF2-40B4-BE49-F238E27FC236}">
                <a16:creationId xmlns:a16="http://schemas.microsoft.com/office/drawing/2014/main" id="{E659EB3C-31E4-7A6F-5920-E952094DD1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0474" y="2756334"/>
            <a:ext cx="946879" cy="1044000"/>
          </a:xfrm>
          <a:prstGeom prst="rect">
            <a:avLst/>
          </a:prstGeom>
        </p:spPr>
      </p:pic>
      <p:pic>
        <p:nvPicPr>
          <p:cNvPr id="26" name="图形 25">
            <a:extLst>
              <a:ext uri="{FF2B5EF4-FFF2-40B4-BE49-F238E27FC236}">
                <a16:creationId xmlns:a16="http://schemas.microsoft.com/office/drawing/2014/main" id="{B7A28E01-FEE4-8B4D-D1D4-49B78A4551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85915" y="2756334"/>
            <a:ext cx="883398" cy="1044000"/>
          </a:xfrm>
          <a:prstGeom prst="rect">
            <a:avLst/>
          </a:prstGeom>
        </p:spPr>
      </p:pic>
      <p:pic>
        <p:nvPicPr>
          <p:cNvPr id="28" name="图形 27">
            <a:extLst>
              <a:ext uri="{FF2B5EF4-FFF2-40B4-BE49-F238E27FC236}">
                <a16:creationId xmlns:a16="http://schemas.microsoft.com/office/drawing/2014/main" id="{CA8E27A8-28D7-0500-99E2-197FEBA406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61009" y="2756334"/>
            <a:ext cx="918720" cy="1044000"/>
          </a:xfrm>
          <a:prstGeom prst="rect">
            <a:avLst/>
          </a:prstGeom>
        </p:spPr>
      </p:pic>
      <p:sp>
        <p:nvSpPr>
          <p:cNvPr id="29" name="文本框 28">
            <a:extLst>
              <a:ext uri="{FF2B5EF4-FFF2-40B4-BE49-F238E27FC236}">
                <a16:creationId xmlns:a16="http://schemas.microsoft.com/office/drawing/2014/main" id="{9F039577-3807-8ABE-C4FE-006E4DEAEAAA}"/>
              </a:ext>
            </a:extLst>
          </p:cNvPr>
          <p:cNvSpPr txBox="1"/>
          <p:nvPr/>
        </p:nvSpPr>
        <p:spPr>
          <a:xfrm>
            <a:off x="5854360" y="3656757"/>
            <a:ext cx="1119108" cy="524824"/>
          </a:xfrm>
          <a:prstGeom prst="rect">
            <a:avLst/>
          </a:prstGeom>
          <a:noFill/>
        </p:spPr>
        <p:txBody>
          <a:bodyPr vert="horz" wrap="square" rtlCol="0">
            <a:spAutoFit/>
          </a:bodyPr>
          <a:lstStyle/>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匹配关键</a:t>
            </a:r>
            <a:endParaRPr lang="en-US" altLang="zh-CN"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目标人群</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89A8990F-D1A5-70C2-B5FA-0C745E8D52AF}"/>
              </a:ext>
            </a:extLst>
          </p:cNvPr>
          <p:cNvSpPr txBox="1"/>
          <p:nvPr/>
        </p:nvSpPr>
        <p:spPr>
          <a:xfrm>
            <a:off x="7360815" y="3656757"/>
            <a:ext cx="1119108" cy="524824"/>
          </a:xfrm>
          <a:prstGeom prst="rect">
            <a:avLst/>
          </a:prstGeom>
          <a:noFill/>
        </p:spPr>
        <p:txBody>
          <a:bodyPr vert="horz" wrap="square" rtlCol="0">
            <a:spAutoFit/>
          </a:bodyPr>
          <a:lstStyle/>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扩大品牌</a:t>
            </a:r>
            <a:endParaRPr lang="en-US" altLang="zh-CN"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全场景曝光</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文本框 31">
            <a:extLst>
              <a:ext uri="{FF2B5EF4-FFF2-40B4-BE49-F238E27FC236}">
                <a16:creationId xmlns:a16="http://schemas.microsoft.com/office/drawing/2014/main" id="{5E28D2C0-6CFF-D77E-2C84-6FB16E92193F}"/>
              </a:ext>
            </a:extLst>
          </p:cNvPr>
          <p:cNvSpPr txBox="1"/>
          <p:nvPr/>
        </p:nvSpPr>
        <p:spPr>
          <a:xfrm>
            <a:off x="8858112" y="3656757"/>
            <a:ext cx="1119108" cy="524824"/>
          </a:xfrm>
          <a:prstGeom prst="rect">
            <a:avLst/>
          </a:prstGeom>
          <a:noFill/>
        </p:spPr>
        <p:txBody>
          <a:bodyPr vert="horz" wrap="square" rtlCol="0">
            <a:spAutoFit/>
          </a:bodyPr>
          <a:lstStyle/>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促进交易</a:t>
            </a:r>
            <a:endParaRPr lang="en-US" altLang="zh-CN"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持续性转化</a:t>
            </a:r>
            <a:endParaRPr lang="en-US" sz="12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文本框 35">
            <a:extLst>
              <a:ext uri="{FF2B5EF4-FFF2-40B4-BE49-F238E27FC236}">
                <a16:creationId xmlns:a16="http://schemas.microsoft.com/office/drawing/2014/main" id="{218D0E74-E880-B46F-4D39-F8CB8DCAFFB7}"/>
              </a:ext>
            </a:extLst>
          </p:cNvPr>
          <p:cNvSpPr txBox="1"/>
          <p:nvPr/>
        </p:nvSpPr>
        <p:spPr>
          <a:xfrm>
            <a:off x="4730991" y="1504106"/>
            <a:ext cx="2730018" cy="338554"/>
          </a:xfrm>
          <a:prstGeom prst="rect">
            <a:avLst/>
          </a:prstGeom>
          <a:noFill/>
        </p:spPr>
        <p:txBody>
          <a:bodyPr vert="horz" wrap="square" rtlCol="0">
            <a:spAutoFit/>
          </a:bodyPr>
          <a:lstStyle/>
          <a:p>
            <a:pPr algn="ctr"/>
            <a:r>
              <a:rPr lang="zh-CN" altLang="en-US" sz="16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持续优化链路效率</a:t>
            </a:r>
            <a:endParaRPr lang="en-US" sz="16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椭圆 36">
            <a:extLst>
              <a:ext uri="{FF2B5EF4-FFF2-40B4-BE49-F238E27FC236}">
                <a16:creationId xmlns:a16="http://schemas.microsoft.com/office/drawing/2014/main" id="{F0B50C6F-6B0F-EC8C-E424-478673180FA9}"/>
              </a:ext>
            </a:extLst>
          </p:cNvPr>
          <p:cNvSpPr/>
          <p:nvPr/>
        </p:nvSpPr>
        <p:spPr>
          <a:xfrm>
            <a:off x="2537209" y="4958488"/>
            <a:ext cx="1831012" cy="395406"/>
          </a:xfrm>
          <a:prstGeom prst="ellipse">
            <a:avLst/>
          </a:prstGeom>
          <a:gradFill>
            <a:gsLst>
              <a:gs pos="0">
                <a:srgbClr val="E31D19">
                  <a:alpha val="50000"/>
                </a:srgbClr>
              </a:gs>
              <a:gs pos="100000">
                <a:srgbClr val="E31D19">
                  <a:alpha val="0"/>
                </a:srgbClr>
              </a:gs>
            </a:gsLst>
            <a:lin ang="16200000" scaled="0"/>
          </a:gradFill>
          <a:ln w="9525">
            <a:gradFill>
              <a:gsLst>
                <a:gs pos="0">
                  <a:srgbClr val="EB3E3E">
                    <a:alpha val="0"/>
                  </a:srgbClr>
                </a:gs>
                <a:gs pos="100000">
                  <a:srgbClr val="EB3E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EFE14966-C778-ED45-5E22-55457C22B0C5}"/>
              </a:ext>
            </a:extLst>
          </p:cNvPr>
          <p:cNvSpPr/>
          <p:nvPr/>
        </p:nvSpPr>
        <p:spPr>
          <a:xfrm>
            <a:off x="2764436" y="5127786"/>
            <a:ext cx="1376558" cy="297266"/>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847E269B-6559-A13F-FB29-07A1DF899EF1}"/>
              </a:ext>
            </a:extLst>
          </p:cNvPr>
          <p:cNvSpPr/>
          <p:nvPr/>
        </p:nvSpPr>
        <p:spPr>
          <a:xfrm>
            <a:off x="5180494" y="4958488"/>
            <a:ext cx="1831012" cy="395406"/>
          </a:xfrm>
          <a:prstGeom prst="ellipse">
            <a:avLst/>
          </a:prstGeom>
          <a:gradFill>
            <a:gsLst>
              <a:gs pos="0">
                <a:srgbClr val="E31D19">
                  <a:alpha val="50000"/>
                </a:srgbClr>
              </a:gs>
              <a:gs pos="100000">
                <a:srgbClr val="E31D19">
                  <a:alpha val="0"/>
                </a:srgbClr>
              </a:gs>
            </a:gsLst>
            <a:lin ang="16200000" scaled="0"/>
          </a:gradFill>
          <a:ln w="9525">
            <a:gradFill>
              <a:gsLst>
                <a:gs pos="0">
                  <a:srgbClr val="EB3E3E">
                    <a:alpha val="0"/>
                  </a:srgbClr>
                </a:gs>
                <a:gs pos="100000">
                  <a:srgbClr val="EB3E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6508C114-8BC4-46A2-1425-7FB9B83A5AF9}"/>
              </a:ext>
            </a:extLst>
          </p:cNvPr>
          <p:cNvSpPr/>
          <p:nvPr/>
        </p:nvSpPr>
        <p:spPr>
          <a:xfrm>
            <a:off x="5407721" y="5127786"/>
            <a:ext cx="1376558" cy="297266"/>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a:extLst>
              <a:ext uri="{FF2B5EF4-FFF2-40B4-BE49-F238E27FC236}">
                <a16:creationId xmlns:a16="http://schemas.microsoft.com/office/drawing/2014/main" id="{418BDA43-56ED-8AC3-DB2F-66F808615D0D}"/>
              </a:ext>
            </a:extLst>
          </p:cNvPr>
          <p:cNvSpPr/>
          <p:nvPr/>
        </p:nvSpPr>
        <p:spPr>
          <a:xfrm>
            <a:off x="7821526" y="4958488"/>
            <a:ext cx="1831012" cy="395406"/>
          </a:xfrm>
          <a:prstGeom prst="ellipse">
            <a:avLst/>
          </a:prstGeom>
          <a:gradFill>
            <a:gsLst>
              <a:gs pos="0">
                <a:srgbClr val="E31D19">
                  <a:alpha val="50000"/>
                </a:srgbClr>
              </a:gs>
              <a:gs pos="100000">
                <a:srgbClr val="E31D19">
                  <a:alpha val="0"/>
                </a:srgbClr>
              </a:gs>
            </a:gsLst>
            <a:lin ang="16200000" scaled="0"/>
          </a:gradFill>
          <a:ln w="9525">
            <a:gradFill>
              <a:gsLst>
                <a:gs pos="0">
                  <a:srgbClr val="EB3E3E">
                    <a:alpha val="0"/>
                  </a:srgbClr>
                </a:gs>
                <a:gs pos="100000">
                  <a:srgbClr val="EB3E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F5634F97-D49C-C1C0-0DC3-B9EBD8D2E36C}"/>
              </a:ext>
            </a:extLst>
          </p:cNvPr>
          <p:cNvSpPr/>
          <p:nvPr/>
        </p:nvSpPr>
        <p:spPr>
          <a:xfrm>
            <a:off x="8048753" y="5127786"/>
            <a:ext cx="1376558" cy="297266"/>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组合 52">
            <a:extLst>
              <a:ext uri="{FF2B5EF4-FFF2-40B4-BE49-F238E27FC236}">
                <a16:creationId xmlns:a16="http://schemas.microsoft.com/office/drawing/2014/main" id="{53F53047-8B66-1477-A203-547D653095F4}"/>
              </a:ext>
            </a:extLst>
          </p:cNvPr>
          <p:cNvGrpSpPr/>
          <p:nvPr/>
        </p:nvGrpSpPr>
        <p:grpSpPr>
          <a:xfrm>
            <a:off x="3481390" y="5586798"/>
            <a:ext cx="5229220" cy="1091807"/>
            <a:chOff x="3352153" y="5586798"/>
            <a:chExt cx="5229220" cy="1091807"/>
          </a:xfrm>
        </p:grpSpPr>
        <p:sp>
          <p:nvSpPr>
            <p:cNvPr id="43" name="椭圆 42">
              <a:extLst>
                <a:ext uri="{FF2B5EF4-FFF2-40B4-BE49-F238E27FC236}">
                  <a16:creationId xmlns:a16="http://schemas.microsoft.com/office/drawing/2014/main" id="{28D4D5E5-B24C-1A43-3101-4FA469CDD659}"/>
                </a:ext>
              </a:extLst>
            </p:cNvPr>
            <p:cNvSpPr/>
            <p:nvPr/>
          </p:nvSpPr>
          <p:spPr>
            <a:xfrm>
              <a:off x="3533122" y="5890288"/>
              <a:ext cx="4867276" cy="591832"/>
            </a:xfrm>
            <a:prstGeom prst="ellipse">
              <a:avLst/>
            </a:prstGeom>
            <a:gradFill>
              <a:gsLst>
                <a:gs pos="0">
                  <a:srgbClr val="E31D19">
                    <a:alpha val="50000"/>
                  </a:srgbClr>
                </a:gs>
                <a:gs pos="100000">
                  <a:srgbClr val="E31D19">
                    <a:alpha val="0"/>
                  </a:srgbClr>
                </a:gs>
              </a:gsLst>
              <a:lin ang="16200000" scaled="0"/>
            </a:gradFill>
            <a:ln w="9525">
              <a:gradFill>
                <a:gsLst>
                  <a:gs pos="0">
                    <a:srgbClr val="EB3E3E">
                      <a:alpha val="0"/>
                    </a:srgbClr>
                  </a:gs>
                  <a:gs pos="100000">
                    <a:srgbClr val="EB3E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4FE466C4-0062-913E-3580-9E44D88DA0C6}"/>
                </a:ext>
              </a:extLst>
            </p:cNvPr>
            <p:cNvSpPr/>
            <p:nvPr/>
          </p:nvSpPr>
          <p:spPr>
            <a:xfrm>
              <a:off x="3855984" y="6214266"/>
              <a:ext cx="4221558" cy="464339"/>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C486A2F6-9D1F-C78E-9FA1-52D19F74405D}"/>
                </a:ext>
              </a:extLst>
            </p:cNvPr>
            <p:cNvSpPr/>
            <p:nvPr/>
          </p:nvSpPr>
          <p:spPr>
            <a:xfrm>
              <a:off x="3352153" y="5705624"/>
              <a:ext cx="5229220" cy="628624"/>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1B18B0ED-7400-AC42-FB9F-D452EC510C21}"/>
                </a:ext>
              </a:extLst>
            </p:cNvPr>
            <p:cNvSpPr/>
            <p:nvPr/>
          </p:nvSpPr>
          <p:spPr>
            <a:xfrm>
              <a:off x="4213960" y="5938528"/>
              <a:ext cx="3448250" cy="446085"/>
            </a:xfrm>
            <a:prstGeom prst="ellipse">
              <a:avLst/>
            </a:prstGeom>
            <a:solidFill>
              <a:schemeClr val="bg1"/>
            </a:solidFill>
            <a:ln w="9525">
              <a:gradFill>
                <a:gsLst>
                  <a:gs pos="0">
                    <a:srgbClr val="EB3E3E">
                      <a:alpha val="0"/>
                    </a:srgbClr>
                  </a:gs>
                  <a:gs pos="100000">
                    <a:srgbClr val="EB3E3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6505CF70-600C-0108-7ADB-43B3F3B0EB61}"/>
                </a:ext>
              </a:extLst>
            </p:cNvPr>
            <p:cNvSpPr/>
            <p:nvPr/>
          </p:nvSpPr>
          <p:spPr>
            <a:xfrm>
              <a:off x="3899635" y="5660204"/>
              <a:ext cx="4076900" cy="591833"/>
            </a:xfrm>
            <a:prstGeom prst="ellipse">
              <a:avLst/>
            </a:prstGeom>
            <a:noFill/>
            <a:ln w="6350">
              <a:gradFill>
                <a:gsLst>
                  <a:gs pos="0">
                    <a:srgbClr val="EB3E3E">
                      <a:alpha val="0"/>
                    </a:srgbClr>
                  </a:gs>
                  <a:gs pos="100000">
                    <a:srgbClr val="EB3E3E"/>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椭圆 46">
              <a:extLst>
                <a:ext uri="{FF2B5EF4-FFF2-40B4-BE49-F238E27FC236}">
                  <a16:creationId xmlns:a16="http://schemas.microsoft.com/office/drawing/2014/main" id="{5C0C50AA-C6DA-5EA9-FEBC-767406244571}"/>
                </a:ext>
              </a:extLst>
            </p:cNvPr>
            <p:cNvSpPr/>
            <p:nvPr/>
          </p:nvSpPr>
          <p:spPr>
            <a:xfrm>
              <a:off x="4213960" y="5586798"/>
              <a:ext cx="3448250" cy="446085"/>
            </a:xfrm>
            <a:prstGeom prst="ellipse">
              <a:avLst/>
            </a:prstGeom>
            <a:gradFill>
              <a:gsLst>
                <a:gs pos="11000">
                  <a:srgbClr val="EC5252"/>
                </a:gs>
                <a:gs pos="100000">
                  <a:schemeClr val="bg1">
                    <a:alpha val="57000"/>
                  </a:schemeClr>
                </a:gs>
              </a:gsLst>
              <a:lin ang="16200000" scaled="0"/>
            </a:gradFill>
            <a:ln w="9525">
              <a:gradFill>
                <a:gsLst>
                  <a:gs pos="0">
                    <a:srgbClr val="EB3E3E">
                      <a:alpha val="0"/>
                    </a:srgbClr>
                  </a:gs>
                  <a:gs pos="100000">
                    <a:srgbClr val="EB3E3E"/>
                  </a:gs>
                </a:gsLst>
                <a:lin ang="5400000" scaled="1"/>
              </a:gradFill>
            </a:ln>
            <a:effectLst>
              <a:outerShdw blurRad="304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文本框 48">
            <a:extLst>
              <a:ext uri="{FF2B5EF4-FFF2-40B4-BE49-F238E27FC236}">
                <a16:creationId xmlns:a16="http://schemas.microsoft.com/office/drawing/2014/main" id="{0841C966-C7B4-B51E-B630-502060A2B957}"/>
              </a:ext>
            </a:extLst>
          </p:cNvPr>
          <p:cNvSpPr txBox="1"/>
          <p:nvPr/>
        </p:nvSpPr>
        <p:spPr>
          <a:xfrm>
            <a:off x="5408645" y="4796763"/>
            <a:ext cx="1281760" cy="369332"/>
          </a:xfrm>
          <a:prstGeom prst="rect">
            <a:avLst/>
          </a:prstGeom>
          <a:noFill/>
        </p:spPr>
        <p:txBody>
          <a:bodyPr vert="horz"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用户</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CF6462B7-B923-30F7-6B5E-371B7E92E5F0}"/>
              </a:ext>
            </a:extLst>
          </p:cNvPr>
          <p:cNvSpPr txBox="1"/>
          <p:nvPr/>
        </p:nvSpPr>
        <p:spPr>
          <a:xfrm>
            <a:off x="2859234" y="4796763"/>
            <a:ext cx="1281760" cy="369332"/>
          </a:xfrm>
          <a:prstGeom prst="rect">
            <a:avLst/>
          </a:prstGeom>
          <a:noFill/>
        </p:spPr>
        <p:txBody>
          <a:bodyPr vert="horz"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品牌</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1" name="文本框 50">
            <a:extLst>
              <a:ext uri="{FF2B5EF4-FFF2-40B4-BE49-F238E27FC236}">
                <a16:creationId xmlns:a16="http://schemas.microsoft.com/office/drawing/2014/main" id="{EBCCE307-D422-0BEF-CCFB-41D477C151E7}"/>
              </a:ext>
            </a:extLst>
          </p:cNvPr>
          <p:cNvSpPr txBox="1"/>
          <p:nvPr/>
        </p:nvSpPr>
        <p:spPr>
          <a:xfrm>
            <a:off x="8096152" y="4796763"/>
            <a:ext cx="1281760" cy="369332"/>
          </a:xfrm>
          <a:prstGeom prst="rect">
            <a:avLst/>
          </a:prstGeom>
          <a:noFill/>
        </p:spPr>
        <p:txBody>
          <a:bodyPr vert="horz"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价值</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5F79B525-30F4-9FA5-9A13-5C0D069175AF}"/>
              </a:ext>
            </a:extLst>
          </p:cNvPr>
          <p:cNvSpPr txBox="1"/>
          <p:nvPr/>
        </p:nvSpPr>
        <p:spPr>
          <a:xfrm>
            <a:off x="4979793" y="5515978"/>
            <a:ext cx="2139464" cy="430887"/>
          </a:xfrm>
          <a:prstGeom prst="rect">
            <a:avLst/>
          </a:prstGeom>
          <a:noFill/>
        </p:spPr>
        <p:txBody>
          <a:bodyPr vert="horz" wrap="square" rtlCol="0">
            <a:spAutoFit/>
          </a:bodyPr>
          <a:lstStyle/>
          <a:p>
            <a:pPr algn="ctr"/>
            <a:r>
              <a:rPr lang="zh-CN" altLang="en-US" sz="2200" dirty="0">
                <a:latin typeface="OPPOSans B" panose="00020600040101010101" pitchFamily="18" charset="-122"/>
                <a:ea typeface="OPPOSans B" panose="00020600040101010101" pitchFamily="18" charset="-122"/>
                <a:cs typeface="OPPOSans B" panose="00020600040101010101" pitchFamily="18" charset="-122"/>
              </a:rPr>
              <a:t>沉淀品牌资产</a:t>
            </a:r>
            <a:endParaRPr lang="en-US" sz="2200"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58" name="组合 57">
            <a:extLst>
              <a:ext uri="{FF2B5EF4-FFF2-40B4-BE49-F238E27FC236}">
                <a16:creationId xmlns:a16="http://schemas.microsoft.com/office/drawing/2014/main" id="{2629FFB2-1CE8-18FC-A2F4-802E8D80FF49}"/>
              </a:ext>
            </a:extLst>
          </p:cNvPr>
          <p:cNvGrpSpPr/>
          <p:nvPr/>
        </p:nvGrpSpPr>
        <p:grpSpPr>
          <a:xfrm>
            <a:off x="6661755" y="1162180"/>
            <a:ext cx="4759994" cy="4543444"/>
            <a:chOff x="6661755" y="1162180"/>
            <a:chExt cx="4759994" cy="4543444"/>
          </a:xfrm>
        </p:grpSpPr>
        <p:sp>
          <p:nvSpPr>
            <p:cNvPr id="54" name="弧形 53">
              <a:extLst>
                <a:ext uri="{FF2B5EF4-FFF2-40B4-BE49-F238E27FC236}">
                  <a16:creationId xmlns:a16="http://schemas.microsoft.com/office/drawing/2014/main" id="{0E27649C-A65F-38E6-8231-6B93ACF475B8}"/>
                </a:ext>
              </a:extLst>
            </p:cNvPr>
            <p:cNvSpPr/>
            <p:nvPr/>
          </p:nvSpPr>
          <p:spPr>
            <a:xfrm>
              <a:off x="8040741" y="2034590"/>
              <a:ext cx="2788953" cy="2783612"/>
            </a:xfrm>
            <a:prstGeom prst="arc">
              <a:avLst>
                <a:gd name="adj1" fmla="val 20479990"/>
                <a:gd name="adj2" fmla="val 1155944"/>
              </a:avLst>
            </a:prstGeom>
            <a:ln w="12700">
              <a:solidFill>
                <a:srgbClr val="EB3E3E"/>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弧形 54">
              <a:extLst>
                <a:ext uri="{FF2B5EF4-FFF2-40B4-BE49-F238E27FC236}">
                  <a16:creationId xmlns:a16="http://schemas.microsoft.com/office/drawing/2014/main" id="{5A2D1138-AB8B-EC5F-E31D-F9A93F62EE66}"/>
                </a:ext>
              </a:extLst>
            </p:cNvPr>
            <p:cNvSpPr/>
            <p:nvPr/>
          </p:nvSpPr>
          <p:spPr>
            <a:xfrm>
              <a:off x="7448687" y="1451176"/>
              <a:ext cx="3973062" cy="3965452"/>
            </a:xfrm>
            <a:prstGeom prst="arc">
              <a:avLst>
                <a:gd name="adj1" fmla="val 19914540"/>
                <a:gd name="adj2" fmla="val 1768244"/>
              </a:avLst>
            </a:prstGeom>
            <a:ln w="6350">
              <a:solidFill>
                <a:srgbClr val="EB3E3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弧形 55">
              <a:extLst>
                <a:ext uri="{FF2B5EF4-FFF2-40B4-BE49-F238E27FC236}">
                  <a16:creationId xmlns:a16="http://schemas.microsoft.com/office/drawing/2014/main" id="{4FB4495E-50EC-0010-033A-78FBDFCA80C3}"/>
                </a:ext>
              </a:extLst>
            </p:cNvPr>
            <p:cNvSpPr/>
            <p:nvPr/>
          </p:nvSpPr>
          <p:spPr>
            <a:xfrm>
              <a:off x="6661755" y="1162180"/>
              <a:ext cx="4552164" cy="4543444"/>
            </a:xfrm>
            <a:prstGeom prst="arc">
              <a:avLst>
                <a:gd name="adj1" fmla="val 19656535"/>
                <a:gd name="adj2" fmla="val 1768244"/>
              </a:avLst>
            </a:prstGeom>
            <a:ln w="63500">
              <a:gradFill>
                <a:gsLst>
                  <a:gs pos="0">
                    <a:srgbClr val="EB3E3E">
                      <a:alpha val="0"/>
                    </a:srgbClr>
                  </a:gs>
                  <a:gs pos="100000">
                    <a:srgbClr val="EB3E3E"/>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等腰三角形 56">
              <a:extLst>
                <a:ext uri="{FF2B5EF4-FFF2-40B4-BE49-F238E27FC236}">
                  <a16:creationId xmlns:a16="http://schemas.microsoft.com/office/drawing/2014/main" id="{34F2081D-3044-3CEF-1D21-2146405B0B06}"/>
                </a:ext>
              </a:extLst>
            </p:cNvPr>
            <p:cNvSpPr/>
            <p:nvPr/>
          </p:nvSpPr>
          <p:spPr>
            <a:xfrm rot="12603801">
              <a:off x="10703733" y="4450581"/>
              <a:ext cx="313179" cy="374387"/>
            </a:xfrm>
            <a:prstGeom prst="triangle">
              <a:avLst/>
            </a:prstGeom>
            <a:solidFill>
              <a:srgbClr val="EB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组合 58">
            <a:extLst>
              <a:ext uri="{FF2B5EF4-FFF2-40B4-BE49-F238E27FC236}">
                <a16:creationId xmlns:a16="http://schemas.microsoft.com/office/drawing/2014/main" id="{E9DB51CD-CC39-B511-6F41-6AECFC5208FB}"/>
              </a:ext>
            </a:extLst>
          </p:cNvPr>
          <p:cNvGrpSpPr/>
          <p:nvPr/>
        </p:nvGrpSpPr>
        <p:grpSpPr>
          <a:xfrm flipH="1" flipV="1">
            <a:off x="671064" y="1162180"/>
            <a:ext cx="4759994" cy="4543444"/>
            <a:chOff x="6661755" y="1162180"/>
            <a:chExt cx="4759994" cy="4543444"/>
          </a:xfrm>
        </p:grpSpPr>
        <p:sp>
          <p:nvSpPr>
            <p:cNvPr id="60" name="弧形 59">
              <a:extLst>
                <a:ext uri="{FF2B5EF4-FFF2-40B4-BE49-F238E27FC236}">
                  <a16:creationId xmlns:a16="http://schemas.microsoft.com/office/drawing/2014/main" id="{68D962C1-E5C8-C712-58DD-9F9B47037307}"/>
                </a:ext>
              </a:extLst>
            </p:cNvPr>
            <p:cNvSpPr/>
            <p:nvPr/>
          </p:nvSpPr>
          <p:spPr>
            <a:xfrm>
              <a:off x="8040741" y="2034590"/>
              <a:ext cx="2788953" cy="2783612"/>
            </a:xfrm>
            <a:prstGeom prst="arc">
              <a:avLst>
                <a:gd name="adj1" fmla="val 20479990"/>
                <a:gd name="adj2" fmla="val 1155944"/>
              </a:avLst>
            </a:prstGeom>
            <a:ln w="12700">
              <a:solidFill>
                <a:srgbClr val="EB3E3E"/>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弧形 60">
              <a:extLst>
                <a:ext uri="{FF2B5EF4-FFF2-40B4-BE49-F238E27FC236}">
                  <a16:creationId xmlns:a16="http://schemas.microsoft.com/office/drawing/2014/main" id="{B6455345-738C-E3BA-5348-EACB043CBCEA}"/>
                </a:ext>
              </a:extLst>
            </p:cNvPr>
            <p:cNvSpPr/>
            <p:nvPr/>
          </p:nvSpPr>
          <p:spPr>
            <a:xfrm>
              <a:off x="7448687" y="1451176"/>
              <a:ext cx="3973062" cy="3965452"/>
            </a:xfrm>
            <a:prstGeom prst="arc">
              <a:avLst>
                <a:gd name="adj1" fmla="val 19914540"/>
                <a:gd name="adj2" fmla="val 1768244"/>
              </a:avLst>
            </a:prstGeom>
            <a:ln w="6350">
              <a:solidFill>
                <a:srgbClr val="EB3E3E">
                  <a:alpha val="5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弧形 61">
              <a:extLst>
                <a:ext uri="{FF2B5EF4-FFF2-40B4-BE49-F238E27FC236}">
                  <a16:creationId xmlns:a16="http://schemas.microsoft.com/office/drawing/2014/main" id="{7EDE1DE5-3623-E2D8-FBC7-B9A8ADE08F28}"/>
                </a:ext>
              </a:extLst>
            </p:cNvPr>
            <p:cNvSpPr/>
            <p:nvPr/>
          </p:nvSpPr>
          <p:spPr>
            <a:xfrm>
              <a:off x="6661755" y="1162180"/>
              <a:ext cx="4552164" cy="4543444"/>
            </a:xfrm>
            <a:prstGeom prst="arc">
              <a:avLst>
                <a:gd name="adj1" fmla="val 19656535"/>
                <a:gd name="adj2" fmla="val 1768244"/>
              </a:avLst>
            </a:prstGeom>
            <a:ln w="63500">
              <a:gradFill>
                <a:gsLst>
                  <a:gs pos="0">
                    <a:srgbClr val="EB3E3E">
                      <a:alpha val="0"/>
                    </a:srgbClr>
                  </a:gs>
                  <a:gs pos="100000">
                    <a:srgbClr val="EB3E3E"/>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等腰三角形 62">
              <a:extLst>
                <a:ext uri="{FF2B5EF4-FFF2-40B4-BE49-F238E27FC236}">
                  <a16:creationId xmlns:a16="http://schemas.microsoft.com/office/drawing/2014/main" id="{A593BED0-CDA6-DB0D-7A5B-2459F267D32B}"/>
                </a:ext>
              </a:extLst>
            </p:cNvPr>
            <p:cNvSpPr/>
            <p:nvPr/>
          </p:nvSpPr>
          <p:spPr>
            <a:xfrm rot="12603801">
              <a:off x="10703733" y="4450581"/>
              <a:ext cx="313179" cy="374387"/>
            </a:xfrm>
            <a:prstGeom prst="triangle">
              <a:avLst/>
            </a:prstGeom>
            <a:solidFill>
              <a:srgbClr val="EB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2311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CF8D0AC8-224F-3A4D-8EEF-AFFDE53B0E66}"/>
              </a:ext>
            </a:extLst>
          </p:cNvPr>
          <p:cNvCxnSpPr/>
          <p:nvPr/>
        </p:nvCxnSpPr>
        <p:spPr>
          <a:xfrm flipV="1">
            <a:off x="9017532" y="493577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F5BCAE9-027F-0804-F167-F89A5298E0ED}"/>
              </a:ext>
            </a:extLst>
          </p:cNvPr>
          <p:cNvCxnSpPr>
            <a:cxnSpLocks/>
          </p:cNvCxnSpPr>
          <p:nvPr/>
        </p:nvCxnSpPr>
        <p:spPr>
          <a:xfrm flipV="1">
            <a:off x="6737441" y="493577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697EFB3-E756-365C-2CE3-4BCE86E812CF}"/>
              </a:ext>
            </a:extLst>
          </p:cNvPr>
          <p:cNvCxnSpPr>
            <a:cxnSpLocks/>
          </p:cNvCxnSpPr>
          <p:nvPr/>
        </p:nvCxnSpPr>
        <p:spPr>
          <a:xfrm flipV="1">
            <a:off x="4047580" y="493577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56FD9D4-511B-6B05-9E6D-5A72989D6456}"/>
              </a:ext>
            </a:extLst>
          </p:cNvPr>
          <p:cNvCxnSpPr>
            <a:cxnSpLocks/>
          </p:cNvCxnSpPr>
          <p:nvPr/>
        </p:nvCxnSpPr>
        <p:spPr>
          <a:xfrm flipV="1">
            <a:off x="1877694" y="493577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D4412EA-026B-FED3-6ACD-ECCA28630C7A}"/>
              </a:ext>
            </a:extLst>
          </p:cNvPr>
          <p:cNvCxnSpPr/>
          <p:nvPr/>
        </p:nvCxnSpPr>
        <p:spPr>
          <a:xfrm>
            <a:off x="10996613" y="4935770"/>
            <a:ext cx="397101" cy="0"/>
          </a:xfrm>
          <a:prstGeom prst="line">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DAF6249-DB14-4A4C-5B7A-1E66C08DA183}"/>
              </a:ext>
            </a:extLst>
          </p:cNvPr>
          <p:cNvCxnSpPr/>
          <p:nvPr/>
        </p:nvCxnSpPr>
        <p:spPr>
          <a:xfrm>
            <a:off x="1869355" y="5105110"/>
            <a:ext cx="2176445" cy="0"/>
          </a:xfrm>
          <a:prstGeom prst="line">
            <a:avLst/>
          </a:prstGeom>
          <a:ln w="12700">
            <a:solidFill>
              <a:schemeClr val="accent2">
                <a:lumMod val="75000"/>
                <a:alpha val="40000"/>
              </a:schemeClr>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B4DB27A-9B27-9586-A4BB-4FAD60FEB0AA}"/>
              </a:ext>
            </a:extLst>
          </p:cNvPr>
          <p:cNvCxnSpPr>
            <a:cxnSpLocks/>
          </p:cNvCxnSpPr>
          <p:nvPr/>
        </p:nvCxnSpPr>
        <p:spPr>
          <a:xfrm>
            <a:off x="3978902" y="5105110"/>
            <a:ext cx="6819255" cy="0"/>
          </a:xfrm>
          <a:prstGeom prst="line">
            <a:avLst/>
          </a:prstGeom>
          <a:ln w="12700">
            <a:solidFill>
              <a:schemeClr val="accent2">
                <a:lumMod val="7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848F201-FEEE-41B0-B791-49B6858A53B6}"/>
              </a:ext>
            </a:extLst>
          </p:cNvPr>
          <p:cNvCxnSpPr/>
          <p:nvPr/>
        </p:nvCxnSpPr>
        <p:spPr>
          <a:xfrm flipV="1">
            <a:off x="10798157" y="493577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23FEEBEA-F654-8F8B-4AE4-7442122AC238}"/>
              </a:ext>
            </a:extLst>
          </p:cNvPr>
          <p:cNvGrpSpPr/>
          <p:nvPr/>
        </p:nvGrpSpPr>
        <p:grpSpPr>
          <a:xfrm>
            <a:off x="7207058" y="4987769"/>
            <a:ext cx="1604056" cy="307777"/>
            <a:chOff x="3490913" y="2118171"/>
            <a:chExt cx="1604056" cy="307777"/>
          </a:xfrm>
        </p:grpSpPr>
        <p:sp useBgFill="1">
          <p:nvSpPr>
            <p:cNvPr id="55" name="矩形 54">
              <a:extLst>
                <a:ext uri="{FF2B5EF4-FFF2-40B4-BE49-F238E27FC236}">
                  <a16:creationId xmlns:a16="http://schemas.microsoft.com/office/drawing/2014/main" id="{4DC791F1-B6A7-D16F-EA9D-8B77F8D35EF1}"/>
                </a:ext>
              </a:extLst>
            </p:cNvPr>
            <p:cNvSpPr/>
            <p:nvPr/>
          </p:nvSpPr>
          <p:spPr>
            <a:xfrm>
              <a:off x="3490913" y="2118171"/>
              <a:ext cx="372414"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图形 55">
              <a:extLst>
                <a:ext uri="{FF2B5EF4-FFF2-40B4-BE49-F238E27FC236}">
                  <a16:creationId xmlns:a16="http://schemas.microsoft.com/office/drawing/2014/main" id="{DA247FA7-D72E-11E1-36C5-14D58F4B35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324" y="2187250"/>
              <a:ext cx="213593" cy="169618"/>
            </a:xfrm>
            <a:prstGeom prst="rect">
              <a:avLst/>
            </a:prstGeom>
          </p:spPr>
        </p:pic>
        <p:sp useBgFill="1">
          <p:nvSpPr>
            <p:cNvPr id="57" name="文本框 56">
              <a:extLst>
                <a:ext uri="{FF2B5EF4-FFF2-40B4-BE49-F238E27FC236}">
                  <a16:creationId xmlns:a16="http://schemas.microsoft.com/office/drawing/2014/main" id="{E7122C98-D24D-F735-B782-0D44245D47A7}"/>
                </a:ext>
              </a:extLst>
            </p:cNvPr>
            <p:cNvSpPr txBox="1"/>
            <p:nvPr/>
          </p:nvSpPr>
          <p:spPr>
            <a:xfrm>
              <a:off x="3799506" y="2133560"/>
              <a:ext cx="1295463" cy="276999"/>
            </a:xfrm>
            <a:prstGeom prst="rect">
              <a:avLst/>
            </a:prstGeom>
          </p:spPr>
          <p:txBody>
            <a:bodyPr wrap="square" rtlCol="0">
              <a:spAutoFit/>
            </a:bodyPr>
            <a:lstStyle/>
            <a:p>
              <a:r>
                <a:rPr lang="zh-CN" altLang="en-US" sz="1200" dirty="0">
                  <a:latin typeface="+mn-ea"/>
                  <a:cs typeface="OPPOSans M" panose="00020600040101010101" pitchFamily="18" charset="-122"/>
                </a:rPr>
                <a:t>返回停车场取车</a:t>
              </a:r>
              <a:endParaRPr lang="en-US" sz="1200" dirty="0">
                <a:latin typeface="+mn-ea"/>
                <a:cs typeface="OPPOSans M" panose="00020600040101010101" pitchFamily="18" charset="-122"/>
              </a:endParaRPr>
            </a:p>
          </p:txBody>
        </p:sp>
      </p:grpSp>
      <p:grpSp>
        <p:nvGrpSpPr>
          <p:cNvPr id="58" name="组合 57">
            <a:extLst>
              <a:ext uri="{FF2B5EF4-FFF2-40B4-BE49-F238E27FC236}">
                <a16:creationId xmlns:a16="http://schemas.microsoft.com/office/drawing/2014/main" id="{C876288B-FC4A-65A1-51FA-A2A80494C2C6}"/>
              </a:ext>
            </a:extLst>
          </p:cNvPr>
          <p:cNvGrpSpPr/>
          <p:nvPr/>
        </p:nvGrpSpPr>
        <p:grpSpPr>
          <a:xfrm>
            <a:off x="4743821" y="5007459"/>
            <a:ext cx="1647758" cy="307777"/>
            <a:chOff x="3490913" y="2118171"/>
            <a:chExt cx="1647758" cy="307777"/>
          </a:xfrm>
        </p:grpSpPr>
        <p:sp useBgFill="1">
          <p:nvSpPr>
            <p:cNvPr id="59" name="矩形 58">
              <a:extLst>
                <a:ext uri="{FF2B5EF4-FFF2-40B4-BE49-F238E27FC236}">
                  <a16:creationId xmlns:a16="http://schemas.microsoft.com/office/drawing/2014/main" id="{10C2FD3D-41C3-2963-2768-D9BC9344CC67}"/>
                </a:ext>
              </a:extLst>
            </p:cNvPr>
            <p:cNvSpPr/>
            <p:nvPr/>
          </p:nvSpPr>
          <p:spPr>
            <a:xfrm>
              <a:off x="3490913" y="2118171"/>
              <a:ext cx="372414"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形 59">
              <a:extLst>
                <a:ext uri="{FF2B5EF4-FFF2-40B4-BE49-F238E27FC236}">
                  <a16:creationId xmlns:a16="http://schemas.microsoft.com/office/drawing/2014/main" id="{6D193D86-009F-2031-DC7E-13F6277BF5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324" y="2187250"/>
              <a:ext cx="213593" cy="169618"/>
            </a:xfrm>
            <a:prstGeom prst="rect">
              <a:avLst/>
            </a:prstGeom>
          </p:spPr>
        </p:pic>
        <p:sp useBgFill="1">
          <p:nvSpPr>
            <p:cNvPr id="61" name="文本框 60">
              <a:extLst>
                <a:ext uri="{FF2B5EF4-FFF2-40B4-BE49-F238E27FC236}">
                  <a16:creationId xmlns:a16="http://schemas.microsoft.com/office/drawing/2014/main" id="{DF38DAC6-D927-6F7B-638A-68961886B9F9}"/>
                </a:ext>
              </a:extLst>
            </p:cNvPr>
            <p:cNvSpPr txBox="1"/>
            <p:nvPr/>
          </p:nvSpPr>
          <p:spPr>
            <a:xfrm>
              <a:off x="3799506" y="2133560"/>
              <a:ext cx="1339165" cy="276999"/>
            </a:xfrm>
            <a:prstGeom prst="rect">
              <a:avLst/>
            </a:prstGeom>
          </p:spPr>
          <p:txBody>
            <a:bodyPr wrap="square" rtlCol="0">
              <a:spAutoFit/>
            </a:bodyPr>
            <a:lstStyle/>
            <a:p>
              <a:r>
                <a:rPr lang="zh-CN" altLang="en-US" sz="1200" dirty="0">
                  <a:latin typeface="+mn-ea"/>
                  <a:cs typeface="OPPOSans M" panose="00020600040101010101" pitchFamily="18" charset="-122"/>
                </a:rPr>
                <a:t>驾驶离开停车场</a:t>
              </a:r>
              <a:endParaRPr lang="en-US" sz="1200" dirty="0">
                <a:latin typeface="+mn-ea"/>
                <a:cs typeface="OPPOSans M" panose="00020600040101010101" pitchFamily="18" charset="-122"/>
              </a:endParaRPr>
            </a:p>
          </p:txBody>
        </p:sp>
      </p:grpSp>
      <p:sp>
        <p:nvSpPr>
          <p:cNvPr id="4" name="矩形: 圆角 3">
            <a:extLst>
              <a:ext uri="{FF2B5EF4-FFF2-40B4-BE49-F238E27FC236}">
                <a16:creationId xmlns:a16="http://schemas.microsoft.com/office/drawing/2014/main" id="{9C9D6032-F66D-A511-2D9E-C45FC50132A4}"/>
              </a:ext>
            </a:extLst>
          </p:cNvPr>
          <p:cNvSpPr/>
          <p:nvPr/>
        </p:nvSpPr>
        <p:spPr>
          <a:xfrm>
            <a:off x="660400" y="614363"/>
            <a:ext cx="633413" cy="414337"/>
          </a:xfrm>
          <a:prstGeom prst="roundRect">
            <a:avLst>
              <a:gd name="adj" fmla="val 5939"/>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47BE3056-D6DB-15C8-A61E-BA7E572C177C}"/>
              </a:ext>
            </a:extLst>
          </p:cNvPr>
          <p:cNvSpPr txBox="1"/>
          <p:nvPr/>
        </p:nvSpPr>
        <p:spPr>
          <a:xfrm>
            <a:off x="712450" y="636865"/>
            <a:ext cx="529312" cy="369332"/>
          </a:xfrm>
          <a:prstGeom prst="rect">
            <a:avLst/>
          </a:prstGeom>
          <a:noFill/>
        </p:spPr>
        <p:txBody>
          <a:bodyPr wrap="none" rtlCol="0">
            <a:spAutoFit/>
          </a:bodyPr>
          <a:lstStyle/>
          <a:p>
            <a:r>
              <a:rPr lang="en-US" dirty="0">
                <a:solidFill>
                  <a:schemeClr val="bg1"/>
                </a:solidFill>
                <a:latin typeface="+mj-ea"/>
                <a:ea typeface="+mj-ea"/>
              </a:rPr>
              <a:t>01</a:t>
            </a:r>
            <a:r>
              <a:rPr lang="en-US" altLang="zh-CN" dirty="0">
                <a:solidFill>
                  <a:schemeClr val="bg1"/>
                </a:solidFill>
                <a:latin typeface="+mj-ea"/>
                <a:ea typeface="+mj-ea"/>
              </a:rPr>
              <a:t>.</a:t>
            </a:r>
            <a:endParaRPr lang="en-US" dirty="0">
              <a:solidFill>
                <a:schemeClr val="bg1"/>
              </a:solidFill>
              <a:latin typeface="+mj-ea"/>
              <a:ea typeface="+mj-ea"/>
            </a:endParaRPr>
          </a:p>
        </p:txBody>
      </p:sp>
      <p:sp>
        <p:nvSpPr>
          <p:cNvPr id="6" name="文本框 5">
            <a:extLst>
              <a:ext uri="{FF2B5EF4-FFF2-40B4-BE49-F238E27FC236}">
                <a16:creationId xmlns:a16="http://schemas.microsoft.com/office/drawing/2014/main" id="{3CB850F5-7F76-940C-9D34-2644385F758D}"/>
              </a:ext>
            </a:extLst>
          </p:cNvPr>
          <p:cNvSpPr txBox="1"/>
          <p:nvPr/>
        </p:nvSpPr>
        <p:spPr>
          <a:xfrm>
            <a:off x="555288" y="1089302"/>
            <a:ext cx="2185214" cy="492443"/>
          </a:xfrm>
          <a:prstGeom prst="rect">
            <a:avLst/>
          </a:prstGeom>
          <a:noFill/>
        </p:spPr>
        <p:txBody>
          <a:bodyPr wrap="none" rtlCol="0">
            <a:spAutoFit/>
          </a:bodyPr>
          <a:lstStyle/>
          <a:p>
            <a:r>
              <a:rPr lang="zh-CN" altLang="en-US" sz="2600" dirty="0">
                <a:latin typeface="+mj-ea"/>
                <a:ea typeface="+mj-ea"/>
              </a:rPr>
              <a:t>结合用户诉求</a:t>
            </a:r>
            <a:endParaRPr lang="en-US" sz="2600" dirty="0">
              <a:latin typeface="+mj-ea"/>
              <a:ea typeface="+mj-ea"/>
            </a:endParaRPr>
          </a:p>
        </p:txBody>
      </p:sp>
      <p:cxnSp>
        <p:nvCxnSpPr>
          <p:cNvPr id="7" name="直接连接符 6">
            <a:extLst>
              <a:ext uri="{FF2B5EF4-FFF2-40B4-BE49-F238E27FC236}">
                <a16:creationId xmlns:a16="http://schemas.microsoft.com/office/drawing/2014/main" id="{C239A50B-00C3-B7BB-F052-6E27A7BE66ED}"/>
              </a:ext>
            </a:extLst>
          </p:cNvPr>
          <p:cNvCxnSpPr>
            <a:cxnSpLocks/>
            <a:stCxn id="6" idx="3"/>
          </p:cNvCxnSpPr>
          <p:nvPr/>
        </p:nvCxnSpPr>
        <p:spPr>
          <a:xfrm>
            <a:off x="2740502" y="1335524"/>
            <a:ext cx="750411" cy="0"/>
          </a:xfrm>
          <a:prstGeom prst="line">
            <a:avLst/>
          </a:prstGeom>
          <a:ln w="19050">
            <a:solidFill>
              <a:schemeClr val="bg2">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1C87291-5DF7-30A3-E3AA-E3F98F24C2C7}"/>
              </a:ext>
            </a:extLst>
          </p:cNvPr>
          <p:cNvSpPr txBox="1"/>
          <p:nvPr/>
        </p:nvSpPr>
        <p:spPr>
          <a:xfrm>
            <a:off x="555288" y="1550967"/>
            <a:ext cx="6694461" cy="307777"/>
          </a:xfrm>
          <a:prstGeom prst="rect">
            <a:avLst/>
          </a:prstGeom>
          <a:noFill/>
        </p:spPr>
        <p:txBody>
          <a:bodyPr wrap="none" rtlCol="0">
            <a:spAutoFit/>
          </a:bodyPr>
          <a:lstStyle/>
          <a:p>
            <a:r>
              <a:rPr lang="zh-CN" altLang="en-US" sz="1400" dirty="0">
                <a:solidFill>
                  <a:schemeClr val="bg2">
                    <a:lumMod val="75000"/>
                  </a:schemeClr>
                </a:solidFill>
                <a:latin typeface="+mn-ea"/>
              </a:rPr>
              <a:t>从浅层用户诉求出发的话，很难打动用户让其产生共鸣</a:t>
            </a:r>
            <a:r>
              <a:rPr lang="en-US" altLang="zh-CN" sz="1400" dirty="0">
                <a:solidFill>
                  <a:schemeClr val="bg2">
                    <a:lumMod val="75000"/>
                  </a:schemeClr>
                </a:solidFill>
                <a:latin typeface="+mn-ea"/>
              </a:rPr>
              <a:t>,</a:t>
            </a:r>
            <a:r>
              <a:rPr lang="zh-CN" altLang="en-US" sz="1400" dirty="0">
                <a:solidFill>
                  <a:schemeClr val="bg2">
                    <a:lumMod val="75000"/>
                  </a:schemeClr>
                </a:solidFill>
                <a:latin typeface="+mn-ea"/>
              </a:rPr>
              <a:t>所以我们挖用户深层需求。</a:t>
            </a:r>
            <a:endParaRPr lang="en-US" sz="1400" dirty="0">
              <a:solidFill>
                <a:schemeClr val="bg2">
                  <a:lumMod val="75000"/>
                </a:schemeClr>
              </a:solidFill>
              <a:latin typeface="+mn-ea"/>
            </a:endParaRPr>
          </a:p>
        </p:txBody>
      </p:sp>
      <p:sp>
        <p:nvSpPr>
          <p:cNvPr id="10" name="箭头: V 形 9">
            <a:extLst>
              <a:ext uri="{FF2B5EF4-FFF2-40B4-BE49-F238E27FC236}">
                <a16:creationId xmlns:a16="http://schemas.microsoft.com/office/drawing/2014/main" id="{2DAF9123-12FC-A736-C341-4FCD7B856233}"/>
              </a:ext>
            </a:extLst>
          </p:cNvPr>
          <p:cNvSpPr/>
          <p:nvPr/>
        </p:nvSpPr>
        <p:spPr>
          <a:xfrm>
            <a:off x="2774155" y="2456822"/>
            <a:ext cx="1486345" cy="396910"/>
          </a:xfrm>
          <a:prstGeom prst="chevron">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箭头: 五边形 8">
            <a:extLst>
              <a:ext uri="{FF2B5EF4-FFF2-40B4-BE49-F238E27FC236}">
                <a16:creationId xmlns:a16="http://schemas.microsoft.com/office/drawing/2014/main" id="{49011708-9611-A5AF-E1C4-E3668AD6F4E5}"/>
              </a:ext>
            </a:extLst>
          </p:cNvPr>
          <p:cNvSpPr/>
          <p:nvPr/>
        </p:nvSpPr>
        <p:spPr>
          <a:xfrm>
            <a:off x="1647895" y="2456822"/>
            <a:ext cx="1351538" cy="396910"/>
          </a:xfrm>
          <a:prstGeom prst="homePlat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箭头: V 形 11">
            <a:extLst>
              <a:ext uri="{FF2B5EF4-FFF2-40B4-BE49-F238E27FC236}">
                <a16:creationId xmlns:a16="http://schemas.microsoft.com/office/drawing/2014/main" id="{2F1625DE-CD3E-0ADE-53C2-36B2F8B91141}"/>
              </a:ext>
            </a:extLst>
          </p:cNvPr>
          <p:cNvSpPr/>
          <p:nvPr/>
        </p:nvSpPr>
        <p:spPr>
          <a:xfrm>
            <a:off x="5309641" y="2456822"/>
            <a:ext cx="1610272" cy="396910"/>
          </a:xfrm>
          <a:prstGeom prst="chevron">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箭头: V 形 10">
            <a:extLst>
              <a:ext uri="{FF2B5EF4-FFF2-40B4-BE49-F238E27FC236}">
                <a16:creationId xmlns:a16="http://schemas.microsoft.com/office/drawing/2014/main" id="{08DAD102-1577-427E-9C2B-DF2F274343E4}"/>
              </a:ext>
            </a:extLst>
          </p:cNvPr>
          <p:cNvSpPr/>
          <p:nvPr/>
        </p:nvSpPr>
        <p:spPr>
          <a:xfrm>
            <a:off x="4088606" y="2456822"/>
            <a:ext cx="1446312"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箭头: V 形 12">
            <a:extLst>
              <a:ext uri="{FF2B5EF4-FFF2-40B4-BE49-F238E27FC236}">
                <a16:creationId xmlns:a16="http://schemas.microsoft.com/office/drawing/2014/main" id="{D5526570-C668-9BB9-3BE4-6445507E6E2C}"/>
              </a:ext>
            </a:extLst>
          </p:cNvPr>
          <p:cNvSpPr/>
          <p:nvPr/>
        </p:nvSpPr>
        <p:spPr>
          <a:xfrm>
            <a:off x="7783809" y="2456822"/>
            <a:ext cx="1490820" cy="396910"/>
          </a:xfrm>
          <a:prstGeom prst="chevron">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箭头: 五边形 13">
            <a:extLst>
              <a:ext uri="{FF2B5EF4-FFF2-40B4-BE49-F238E27FC236}">
                <a16:creationId xmlns:a16="http://schemas.microsoft.com/office/drawing/2014/main" id="{9C4386F6-0ACE-EB9E-EDA1-9A377A480DFD}"/>
              </a:ext>
            </a:extLst>
          </p:cNvPr>
          <p:cNvSpPr/>
          <p:nvPr/>
        </p:nvSpPr>
        <p:spPr>
          <a:xfrm>
            <a:off x="6657548" y="2456822"/>
            <a:ext cx="1351538" cy="396910"/>
          </a:xfrm>
          <a:prstGeom prst="homePlat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箭头: 五边形 15">
            <a:extLst>
              <a:ext uri="{FF2B5EF4-FFF2-40B4-BE49-F238E27FC236}">
                <a16:creationId xmlns:a16="http://schemas.microsoft.com/office/drawing/2014/main" id="{BC3BE5AF-1E9B-A1DE-7D40-2217A4A439EB}"/>
              </a:ext>
            </a:extLst>
          </p:cNvPr>
          <p:cNvSpPr/>
          <p:nvPr/>
        </p:nvSpPr>
        <p:spPr>
          <a:xfrm rot="5400000">
            <a:off x="10122389" y="3130045"/>
            <a:ext cx="1351538" cy="396910"/>
          </a:xfrm>
          <a:prstGeom prst="homePlate">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五边形 17">
            <a:extLst>
              <a:ext uri="{FF2B5EF4-FFF2-40B4-BE49-F238E27FC236}">
                <a16:creationId xmlns:a16="http://schemas.microsoft.com/office/drawing/2014/main" id="{7E4611E9-3777-CC8B-033D-FEED27AACB22}"/>
              </a:ext>
            </a:extLst>
          </p:cNvPr>
          <p:cNvSpPr/>
          <p:nvPr/>
        </p:nvSpPr>
        <p:spPr>
          <a:xfrm rot="10800000">
            <a:off x="8837693" y="4538860"/>
            <a:ext cx="1960464" cy="396910"/>
          </a:xfrm>
          <a:prstGeom prst="homePlate">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五边形 19">
            <a:extLst>
              <a:ext uri="{FF2B5EF4-FFF2-40B4-BE49-F238E27FC236}">
                <a16:creationId xmlns:a16="http://schemas.microsoft.com/office/drawing/2014/main" id="{2DC0107A-BE8B-8478-2E70-55BCDFB04C0B}"/>
              </a:ext>
            </a:extLst>
          </p:cNvPr>
          <p:cNvSpPr/>
          <p:nvPr/>
        </p:nvSpPr>
        <p:spPr>
          <a:xfrm rot="10800000">
            <a:off x="6546501" y="4538860"/>
            <a:ext cx="1960464" cy="396910"/>
          </a:xfrm>
          <a:prstGeom prst="homePlate">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V 形 18">
            <a:extLst>
              <a:ext uri="{FF2B5EF4-FFF2-40B4-BE49-F238E27FC236}">
                <a16:creationId xmlns:a16="http://schemas.microsoft.com/office/drawing/2014/main" id="{A8668D7C-B985-99BD-245E-B77EBB380C8F}"/>
              </a:ext>
            </a:extLst>
          </p:cNvPr>
          <p:cNvSpPr/>
          <p:nvPr/>
        </p:nvSpPr>
        <p:spPr>
          <a:xfrm flipH="1">
            <a:off x="7783809" y="4538860"/>
            <a:ext cx="1255416"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箭头: V 形 21">
            <a:extLst>
              <a:ext uri="{FF2B5EF4-FFF2-40B4-BE49-F238E27FC236}">
                <a16:creationId xmlns:a16="http://schemas.microsoft.com/office/drawing/2014/main" id="{B31977F2-20F4-66B0-8601-049E4AE49E3D}"/>
              </a:ext>
            </a:extLst>
          </p:cNvPr>
          <p:cNvSpPr/>
          <p:nvPr/>
        </p:nvSpPr>
        <p:spPr>
          <a:xfrm flipH="1">
            <a:off x="3863329" y="4538860"/>
            <a:ext cx="1446312" cy="396910"/>
          </a:xfrm>
          <a:prstGeom prst="chevron">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V 形 20">
            <a:extLst>
              <a:ext uri="{FF2B5EF4-FFF2-40B4-BE49-F238E27FC236}">
                <a16:creationId xmlns:a16="http://schemas.microsoft.com/office/drawing/2014/main" id="{48ED2007-F898-9EE6-B59F-29FAF57987DC}"/>
              </a:ext>
            </a:extLst>
          </p:cNvPr>
          <p:cNvSpPr/>
          <p:nvPr/>
        </p:nvSpPr>
        <p:spPr>
          <a:xfrm flipH="1">
            <a:off x="4943475" y="4538860"/>
            <a:ext cx="1793966"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箭头: V 形 22">
            <a:extLst>
              <a:ext uri="{FF2B5EF4-FFF2-40B4-BE49-F238E27FC236}">
                <a16:creationId xmlns:a16="http://schemas.microsoft.com/office/drawing/2014/main" id="{94AEAC91-E596-9EDB-78D6-C4CEBF51F800}"/>
              </a:ext>
            </a:extLst>
          </p:cNvPr>
          <p:cNvSpPr/>
          <p:nvPr/>
        </p:nvSpPr>
        <p:spPr>
          <a:xfrm flipH="1">
            <a:off x="1644702" y="4538860"/>
            <a:ext cx="1394862" cy="396910"/>
          </a:xfrm>
          <a:prstGeom prst="chevron">
            <a:avLst/>
          </a:prstGeom>
          <a:solidFill>
            <a:srgbClr val="F9F5F4"/>
          </a:solidFill>
          <a:ln>
            <a:solidFill>
              <a:srgbClr val="DFE0E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箭头: V 形 23">
            <a:extLst>
              <a:ext uri="{FF2B5EF4-FFF2-40B4-BE49-F238E27FC236}">
                <a16:creationId xmlns:a16="http://schemas.microsoft.com/office/drawing/2014/main" id="{CA253A92-35C8-418F-FDD7-D5A9C8017C30}"/>
              </a:ext>
            </a:extLst>
          </p:cNvPr>
          <p:cNvSpPr/>
          <p:nvPr/>
        </p:nvSpPr>
        <p:spPr>
          <a:xfrm flipH="1">
            <a:off x="2833688" y="4538860"/>
            <a:ext cx="1213892"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箭头: V 形 14">
            <a:extLst>
              <a:ext uri="{FF2B5EF4-FFF2-40B4-BE49-F238E27FC236}">
                <a16:creationId xmlns:a16="http://schemas.microsoft.com/office/drawing/2014/main" id="{68AF664E-E63B-DB52-A9CF-790012123E2A}"/>
              </a:ext>
            </a:extLst>
          </p:cNvPr>
          <p:cNvSpPr/>
          <p:nvPr/>
        </p:nvSpPr>
        <p:spPr>
          <a:xfrm>
            <a:off x="9097793" y="2456822"/>
            <a:ext cx="1898820"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V 形 16">
            <a:extLst>
              <a:ext uri="{FF2B5EF4-FFF2-40B4-BE49-F238E27FC236}">
                <a16:creationId xmlns:a16="http://schemas.microsoft.com/office/drawing/2014/main" id="{9131C791-0203-B8C6-121F-CBE85D2C7692}"/>
              </a:ext>
            </a:extLst>
          </p:cNvPr>
          <p:cNvSpPr/>
          <p:nvPr/>
        </p:nvSpPr>
        <p:spPr>
          <a:xfrm rot="5400000">
            <a:off x="10218604" y="4157761"/>
            <a:ext cx="1159107" cy="396910"/>
          </a:xfrm>
          <a:prstGeom prst="chevron">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直接箭头连接符 25">
            <a:extLst>
              <a:ext uri="{FF2B5EF4-FFF2-40B4-BE49-F238E27FC236}">
                <a16:creationId xmlns:a16="http://schemas.microsoft.com/office/drawing/2014/main" id="{755F9730-4654-8748-C919-08CB17657653}"/>
              </a:ext>
            </a:extLst>
          </p:cNvPr>
          <p:cNvCxnSpPr/>
          <p:nvPr/>
        </p:nvCxnSpPr>
        <p:spPr>
          <a:xfrm flipV="1">
            <a:off x="1644702" y="211814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419A357-E7E8-EBB1-0398-423A77B2CF1F}"/>
              </a:ext>
            </a:extLst>
          </p:cNvPr>
          <p:cNvCxnSpPr/>
          <p:nvPr/>
        </p:nvCxnSpPr>
        <p:spPr>
          <a:xfrm flipV="1">
            <a:off x="6633107" y="211814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851BCCF-AD1A-BDD2-6AD0-779C17574170}"/>
              </a:ext>
            </a:extLst>
          </p:cNvPr>
          <p:cNvCxnSpPr/>
          <p:nvPr/>
        </p:nvCxnSpPr>
        <p:spPr>
          <a:xfrm>
            <a:off x="1644702" y="2287480"/>
            <a:ext cx="4988405" cy="0"/>
          </a:xfrm>
          <a:prstGeom prst="line">
            <a:avLst/>
          </a:prstGeom>
          <a:ln w="12700">
            <a:solidFill>
              <a:schemeClr val="accent2">
                <a:lumMod val="7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4C26F92-3933-6C12-2842-EF5BECC953EF}"/>
              </a:ext>
            </a:extLst>
          </p:cNvPr>
          <p:cNvCxnSpPr/>
          <p:nvPr/>
        </p:nvCxnSpPr>
        <p:spPr>
          <a:xfrm flipV="1">
            <a:off x="7798401" y="2118140"/>
            <a:ext cx="0" cy="338681"/>
          </a:xfrm>
          <a:prstGeom prst="straightConnector1">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B40FE6A2-7A52-1BCA-EA1E-B5C831271A0C}"/>
              </a:ext>
            </a:extLst>
          </p:cNvPr>
          <p:cNvSpPr/>
          <p:nvPr/>
        </p:nvSpPr>
        <p:spPr>
          <a:xfrm>
            <a:off x="7808686" y="2271486"/>
            <a:ext cx="3410857" cy="2634343"/>
          </a:xfrm>
          <a:custGeom>
            <a:avLst/>
            <a:gdLst>
              <a:gd name="connsiteX0" fmla="*/ 0 w 3410857"/>
              <a:gd name="connsiteY0" fmla="*/ 0 h 2634343"/>
              <a:gd name="connsiteX1" fmla="*/ 3410857 w 3410857"/>
              <a:gd name="connsiteY1" fmla="*/ 0 h 2634343"/>
              <a:gd name="connsiteX2" fmla="*/ 3410857 w 3410857"/>
              <a:gd name="connsiteY2" fmla="*/ 2634343 h 2634343"/>
            </a:gdLst>
            <a:ahLst/>
            <a:cxnLst>
              <a:cxn ang="0">
                <a:pos x="connsiteX0" y="connsiteY0"/>
              </a:cxn>
              <a:cxn ang="0">
                <a:pos x="connsiteX1" y="connsiteY1"/>
              </a:cxn>
              <a:cxn ang="0">
                <a:pos x="connsiteX2" y="connsiteY2"/>
              </a:cxn>
            </a:cxnLst>
            <a:rect l="l" t="t" r="r" b="b"/>
            <a:pathLst>
              <a:path w="3410857" h="2634343">
                <a:moveTo>
                  <a:pt x="0" y="0"/>
                </a:moveTo>
                <a:lnTo>
                  <a:pt x="3410857" y="0"/>
                </a:lnTo>
                <a:lnTo>
                  <a:pt x="3410857" y="2634343"/>
                </a:lnTo>
              </a:path>
            </a:pathLst>
          </a:custGeom>
          <a:ln w="12700">
            <a:solidFill>
              <a:schemeClr val="accent2">
                <a:lumMod val="75000"/>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组合 48">
            <a:extLst>
              <a:ext uri="{FF2B5EF4-FFF2-40B4-BE49-F238E27FC236}">
                <a16:creationId xmlns:a16="http://schemas.microsoft.com/office/drawing/2014/main" id="{8871D872-5186-82DF-FEE6-1891BF0894F3}"/>
              </a:ext>
            </a:extLst>
          </p:cNvPr>
          <p:cNvGrpSpPr/>
          <p:nvPr/>
        </p:nvGrpSpPr>
        <p:grpSpPr>
          <a:xfrm>
            <a:off x="3490913" y="2118171"/>
            <a:ext cx="1014932" cy="307777"/>
            <a:chOff x="3490913" y="2118171"/>
            <a:chExt cx="1014932" cy="307777"/>
          </a:xfrm>
        </p:grpSpPr>
        <p:sp useBgFill="1">
          <p:nvSpPr>
            <p:cNvPr id="48" name="矩形 47">
              <a:extLst>
                <a:ext uri="{FF2B5EF4-FFF2-40B4-BE49-F238E27FC236}">
                  <a16:creationId xmlns:a16="http://schemas.microsoft.com/office/drawing/2014/main" id="{C3D060E2-12E4-4528-0DA4-FEC021A6DB44}"/>
                </a:ext>
              </a:extLst>
            </p:cNvPr>
            <p:cNvSpPr/>
            <p:nvPr/>
          </p:nvSpPr>
          <p:spPr>
            <a:xfrm>
              <a:off x="3490913" y="2118171"/>
              <a:ext cx="372414"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图形 45">
              <a:extLst>
                <a:ext uri="{FF2B5EF4-FFF2-40B4-BE49-F238E27FC236}">
                  <a16:creationId xmlns:a16="http://schemas.microsoft.com/office/drawing/2014/main" id="{3F50E590-3BDF-DBE9-227A-BA231A6CBE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324" y="2187250"/>
              <a:ext cx="213593" cy="169618"/>
            </a:xfrm>
            <a:prstGeom prst="rect">
              <a:avLst/>
            </a:prstGeom>
          </p:spPr>
        </p:pic>
        <p:sp useBgFill="1">
          <p:nvSpPr>
            <p:cNvPr id="47" name="文本框 46">
              <a:extLst>
                <a:ext uri="{FF2B5EF4-FFF2-40B4-BE49-F238E27FC236}">
                  <a16:creationId xmlns:a16="http://schemas.microsoft.com/office/drawing/2014/main" id="{57F08461-E44E-6F7C-AB44-8CEC787F329D}"/>
                </a:ext>
              </a:extLst>
            </p:cNvPr>
            <p:cNvSpPr txBox="1"/>
            <p:nvPr/>
          </p:nvSpPr>
          <p:spPr>
            <a:xfrm>
              <a:off x="3799507" y="2133560"/>
              <a:ext cx="706338" cy="276999"/>
            </a:xfrm>
            <a:prstGeom prst="rect">
              <a:avLst/>
            </a:prstGeom>
          </p:spPr>
          <p:txBody>
            <a:bodyPr wrap="square" rtlCol="0">
              <a:spAutoFit/>
            </a:bodyPr>
            <a:lstStyle/>
            <a:p>
              <a:r>
                <a:rPr lang="zh-CN" altLang="en-US" sz="1200" dirty="0">
                  <a:latin typeface="+mn-ea"/>
                  <a:cs typeface="OPPOSans M" panose="00020600040101010101" pitchFamily="18" charset="-122"/>
                </a:rPr>
                <a:t>出发前</a:t>
              </a:r>
              <a:endParaRPr lang="en-US" sz="1200" dirty="0">
                <a:latin typeface="+mn-ea"/>
                <a:cs typeface="OPPOSans M" panose="00020600040101010101" pitchFamily="18" charset="-122"/>
              </a:endParaRPr>
            </a:p>
          </p:txBody>
        </p:sp>
      </p:grpSp>
      <p:grpSp>
        <p:nvGrpSpPr>
          <p:cNvPr id="50" name="组合 49">
            <a:extLst>
              <a:ext uri="{FF2B5EF4-FFF2-40B4-BE49-F238E27FC236}">
                <a16:creationId xmlns:a16="http://schemas.microsoft.com/office/drawing/2014/main" id="{4D153563-E604-B3EA-65A8-8CF52BF6D2B5}"/>
              </a:ext>
            </a:extLst>
          </p:cNvPr>
          <p:cNvGrpSpPr/>
          <p:nvPr/>
        </p:nvGrpSpPr>
        <p:grpSpPr>
          <a:xfrm>
            <a:off x="9032271" y="2118171"/>
            <a:ext cx="1014932" cy="307777"/>
            <a:chOff x="3490913" y="2118171"/>
            <a:chExt cx="1014932" cy="307777"/>
          </a:xfrm>
        </p:grpSpPr>
        <p:sp useBgFill="1">
          <p:nvSpPr>
            <p:cNvPr id="51" name="矩形 50">
              <a:extLst>
                <a:ext uri="{FF2B5EF4-FFF2-40B4-BE49-F238E27FC236}">
                  <a16:creationId xmlns:a16="http://schemas.microsoft.com/office/drawing/2014/main" id="{A1A2F736-E588-5069-4601-BB39756DC5AA}"/>
                </a:ext>
              </a:extLst>
            </p:cNvPr>
            <p:cNvSpPr/>
            <p:nvPr/>
          </p:nvSpPr>
          <p:spPr>
            <a:xfrm>
              <a:off x="3490913" y="2118171"/>
              <a:ext cx="372414"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图形 51">
              <a:extLst>
                <a:ext uri="{FF2B5EF4-FFF2-40B4-BE49-F238E27FC236}">
                  <a16:creationId xmlns:a16="http://schemas.microsoft.com/office/drawing/2014/main" id="{90C82595-AA2B-C0DB-3EB9-2E5088E8A6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0324" y="2187250"/>
              <a:ext cx="213593" cy="169618"/>
            </a:xfrm>
            <a:prstGeom prst="rect">
              <a:avLst/>
            </a:prstGeom>
          </p:spPr>
        </p:pic>
        <p:sp useBgFill="1">
          <p:nvSpPr>
            <p:cNvPr id="53" name="文本框 52">
              <a:extLst>
                <a:ext uri="{FF2B5EF4-FFF2-40B4-BE49-F238E27FC236}">
                  <a16:creationId xmlns:a16="http://schemas.microsoft.com/office/drawing/2014/main" id="{EFE14516-4690-38A2-E8AE-B42EF57FD484}"/>
                </a:ext>
              </a:extLst>
            </p:cNvPr>
            <p:cNvSpPr txBox="1"/>
            <p:nvPr/>
          </p:nvSpPr>
          <p:spPr>
            <a:xfrm>
              <a:off x="3799507" y="2133560"/>
              <a:ext cx="706338" cy="276999"/>
            </a:xfrm>
            <a:prstGeom prst="rect">
              <a:avLst/>
            </a:prstGeom>
          </p:spPr>
          <p:txBody>
            <a:bodyPr wrap="square" rtlCol="0">
              <a:spAutoFit/>
            </a:bodyPr>
            <a:lstStyle/>
            <a:p>
              <a:r>
                <a:rPr lang="zh-CN" altLang="en-US" sz="1200" dirty="0">
                  <a:latin typeface="+mn-ea"/>
                  <a:cs typeface="OPPOSans M" panose="00020600040101010101" pitchFamily="18" charset="-122"/>
                </a:rPr>
                <a:t>出发前</a:t>
              </a:r>
              <a:endParaRPr lang="en-US" sz="1200" dirty="0">
                <a:latin typeface="+mn-ea"/>
                <a:cs typeface="OPPOSans M" panose="00020600040101010101" pitchFamily="18" charset="-122"/>
              </a:endParaRPr>
            </a:p>
          </p:txBody>
        </p:sp>
      </p:grpSp>
      <p:sp>
        <p:nvSpPr>
          <p:cNvPr id="62" name="文本框 61">
            <a:extLst>
              <a:ext uri="{FF2B5EF4-FFF2-40B4-BE49-F238E27FC236}">
                <a16:creationId xmlns:a16="http://schemas.microsoft.com/office/drawing/2014/main" id="{5DBDBF4C-3A4C-EA96-5BFF-D3D86CA10DE4}"/>
              </a:ext>
            </a:extLst>
          </p:cNvPr>
          <p:cNvSpPr txBox="1"/>
          <p:nvPr/>
        </p:nvSpPr>
        <p:spPr>
          <a:xfrm>
            <a:off x="1625451" y="2516778"/>
            <a:ext cx="1208236"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搜索目的地</a:t>
            </a:r>
            <a:endParaRPr lang="en-US" sz="1200" dirty="0">
              <a:solidFill>
                <a:schemeClr val="bg1"/>
              </a:solidFill>
              <a:latin typeface="+mn-ea"/>
              <a:cs typeface="OPPOSans M" panose="00020600040101010101" pitchFamily="18" charset="-122"/>
            </a:endParaRPr>
          </a:p>
        </p:txBody>
      </p:sp>
      <p:sp>
        <p:nvSpPr>
          <p:cNvPr id="63" name="文本框 62">
            <a:extLst>
              <a:ext uri="{FF2B5EF4-FFF2-40B4-BE49-F238E27FC236}">
                <a16:creationId xmlns:a16="http://schemas.microsoft.com/office/drawing/2014/main" id="{7A26060F-8BE5-AD5F-14BF-3F8BEAE7237E}"/>
              </a:ext>
            </a:extLst>
          </p:cNvPr>
          <p:cNvSpPr txBox="1"/>
          <p:nvPr/>
        </p:nvSpPr>
        <p:spPr>
          <a:xfrm>
            <a:off x="3135497" y="2516778"/>
            <a:ext cx="1066415"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选择停车场</a:t>
            </a:r>
            <a:endParaRPr lang="en-US" sz="1200" dirty="0">
              <a:solidFill>
                <a:schemeClr val="tx1">
                  <a:alpha val="50000"/>
                </a:schemeClr>
              </a:solidFill>
              <a:latin typeface="+mn-ea"/>
              <a:cs typeface="OPPOSans M" panose="00020600040101010101" pitchFamily="18" charset="-122"/>
            </a:endParaRPr>
          </a:p>
        </p:txBody>
      </p:sp>
      <p:sp>
        <p:nvSpPr>
          <p:cNvPr id="64" name="文本框 63">
            <a:extLst>
              <a:ext uri="{FF2B5EF4-FFF2-40B4-BE49-F238E27FC236}">
                <a16:creationId xmlns:a16="http://schemas.microsoft.com/office/drawing/2014/main" id="{9D26CFB4-16D8-7194-D560-3509C767F039}"/>
              </a:ext>
            </a:extLst>
          </p:cNvPr>
          <p:cNvSpPr txBox="1"/>
          <p:nvPr/>
        </p:nvSpPr>
        <p:spPr>
          <a:xfrm>
            <a:off x="4424842" y="2516778"/>
            <a:ext cx="952647"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选择停车场</a:t>
            </a:r>
            <a:endParaRPr lang="en-US" sz="1200" dirty="0">
              <a:solidFill>
                <a:schemeClr val="bg1"/>
              </a:solidFill>
              <a:latin typeface="+mn-ea"/>
              <a:cs typeface="OPPOSans M" panose="00020600040101010101" pitchFamily="18" charset="-122"/>
            </a:endParaRPr>
          </a:p>
        </p:txBody>
      </p:sp>
      <p:sp>
        <p:nvSpPr>
          <p:cNvPr id="65" name="文本框 64">
            <a:extLst>
              <a:ext uri="{FF2B5EF4-FFF2-40B4-BE49-F238E27FC236}">
                <a16:creationId xmlns:a16="http://schemas.microsoft.com/office/drawing/2014/main" id="{96C0334B-71AF-525E-8CB9-8DB234C2B7E0}"/>
              </a:ext>
            </a:extLst>
          </p:cNvPr>
          <p:cNvSpPr txBox="1"/>
          <p:nvPr/>
        </p:nvSpPr>
        <p:spPr>
          <a:xfrm>
            <a:off x="5546902" y="2516778"/>
            <a:ext cx="1132586"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在线预约车位</a:t>
            </a:r>
            <a:endParaRPr lang="en-US" sz="1200" dirty="0">
              <a:solidFill>
                <a:schemeClr val="tx1">
                  <a:alpha val="50000"/>
                </a:schemeClr>
              </a:solidFill>
              <a:latin typeface="+mn-ea"/>
              <a:cs typeface="OPPOSans M" panose="00020600040101010101" pitchFamily="18" charset="-122"/>
            </a:endParaRPr>
          </a:p>
        </p:txBody>
      </p:sp>
      <p:sp>
        <p:nvSpPr>
          <p:cNvPr id="66" name="文本框 65">
            <a:extLst>
              <a:ext uri="{FF2B5EF4-FFF2-40B4-BE49-F238E27FC236}">
                <a16:creationId xmlns:a16="http://schemas.microsoft.com/office/drawing/2014/main" id="{CA51CC74-0DC9-577F-B6CF-88AC507AEEC3}"/>
              </a:ext>
            </a:extLst>
          </p:cNvPr>
          <p:cNvSpPr txBox="1"/>
          <p:nvPr/>
        </p:nvSpPr>
        <p:spPr>
          <a:xfrm>
            <a:off x="6784207" y="2516778"/>
            <a:ext cx="1098220"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导航至停车场</a:t>
            </a:r>
            <a:endParaRPr lang="en-US" sz="1200" dirty="0">
              <a:solidFill>
                <a:schemeClr val="bg1"/>
              </a:solidFill>
              <a:latin typeface="+mn-ea"/>
              <a:cs typeface="OPPOSans M" panose="00020600040101010101" pitchFamily="18" charset="-122"/>
            </a:endParaRPr>
          </a:p>
        </p:txBody>
      </p:sp>
      <p:sp>
        <p:nvSpPr>
          <p:cNvPr id="67" name="文本框 66">
            <a:extLst>
              <a:ext uri="{FF2B5EF4-FFF2-40B4-BE49-F238E27FC236}">
                <a16:creationId xmlns:a16="http://schemas.microsoft.com/office/drawing/2014/main" id="{F3F954CD-E2FF-9C62-2959-2F1DCB032E59}"/>
              </a:ext>
            </a:extLst>
          </p:cNvPr>
          <p:cNvSpPr txBox="1"/>
          <p:nvPr/>
        </p:nvSpPr>
        <p:spPr>
          <a:xfrm>
            <a:off x="8133641" y="2516778"/>
            <a:ext cx="905584"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快速通行</a:t>
            </a:r>
            <a:endParaRPr lang="en-US" sz="1200" dirty="0">
              <a:solidFill>
                <a:schemeClr val="tx1">
                  <a:alpha val="50000"/>
                </a:schemeClr>
              </a:solidFill>
              <a:latin typeface="+mn-ea"/>
              <a:cs typeface="OPPOSans M" panose="00020600040101010101" pitchFamily="18" charset="-122"/>
            </a:endParaRPr>
          </a:p>
        </p:txBody>
      </p:sp>
      <p:sp>
        <p:nvSpPr>
          <p:cNvPr id="68" name="文本框 67">
            <a:extLst>
              <a:ext uri="{FF2B5EF4-FFF2-40B4-BE49-F238E27FC236}">
                <a16:creationId xmlns:a16="http://schemas.microsoft.com/office/drawing/2014/main" id="{40BCE0E2-E052-AC37-3F16-965E896F2E16}"/>
              </a:ext>
            </a:extLst>
          </p:cNvPr>
          <p:cNvSpPr txBox="1"/>
          <p:nvPr/>
        </p:nvSpPr>
        <p:spPr>
          <a:xfrm>
            <a:off x="9495579" y="2516778"/>
            <a:ext cx="1052184"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车位级导航</a:t>
            </a:r>
            <a:endParaRPr lang="en-US" sz="1200" dirty="0">
              <a:solidFill>
                <a:schemeClr val="bg1"/>
              </a:solidFill>
              <a:latin typeface="+mn-ea"/>
              <a:cs typeface="OPPOSans M" panose="00020600040101010101" pitchFamily="18" charset="-122"/>
            </a:endParaRPr>
          </a:p>
        </p:txBody>
      </p:sp>
      <p:sp>
        <p:nvSpPr>
          <p:cNvPr id="69" name="文本框 68">
            <a:extLst>
              <a:ext uri="{FF2B5EF4-FFF2-40B4-BE49-F238E27FC236}">
                <a16:creationId xmlns:a16="http://schemas.microsoft.com/office/drawing/2014/main" id="{22361D31-19E1-F6C3-3949-3D97EE9F2AF7}"/>
              </a:ext>
            </a:extLst>
          </p:cNvPr>
          <p:cNvSpPr txBox="1"/>
          <p:nvPr/>
        </p:nvSpPr>
        <p:spPr>
          <a:xfrm>
            <a:off x="10624670" y="2929488"/>
            <a:ext cx="304587" cy="830997"/>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降下地锁</a:t>
            </a:r>
            <a:endParaRPr lang="en-US" sz="1200" dirty="0">
              <a:solidFill>
                <a:schemeClr val="tx1">
                  <a:alpha val="50000"/>
                </a:schemeClr>
              </a:solidFill>
              <a:latin typeface="+mn-ea"/>
              <a:cs typeface="OPPOSans M" panose="00020600040101010101" pitchFamily="18" charset="-122"/>
            </a:endParaRPr>
          </a:p>
        </p:txBody>
      </p:sp>
      <p:sp>
        <p:nvSpPr>
          <p:cNvPr id="70" name="文本框 69">
            <a:extLst>
              <a:ext uri="{FF2B5EF4-FFF2-40B4-BE49-F238E27FC236}">
                <a16:creationId xmlns:a16="http://schemas.microsoft.com/office/drawing/2014/main" id="{C4602E45-90EC-887F-E28A-451E87BA9AD6}"/>
              </a:ext>
            </a:extLst>
          </p:cNvPr>
          <p:cNvSpPr txBox="1"/>
          <p:nvPr/>
        </p:nvSpPr>
        <p:spPr>
          <a:xfrm>
            <a:off x="10624670" y="4020103"/>
            <a:ext cx="371943" cy="830997"/>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停稳离开</a:t>
            </a:r>
            <a:endParaRPr lang="en-US" sz="1200" dirty="0">
              <a:solidFill>
                <a:schemeClr val="bg1"/>
              </a:solidFill>
              <a:latin typeface="+mn-ea"/>
              <a:cs typeface="OPPOSans M" panose="00020600040101010101" pitchFamily="18" charset="-122"/>
            </a:endParaRPr>
          </a:p>
        </p:txBody>
      </p:sp>
      <p:sp>
        <p:nvSpPr>
          <p:cNvPr id="73" name="文本框 72">
            <a:extLst>
              <a:ext uri="{FF2B5EF4-FFF2-40B4-BE49-F238E27FC236}">
                <a16:creationId xmlns:a16="http://schemas.microsoft.com/office/drawing/2014/main" id="{E251CF81-2593-3524-7CFF-3E60CFA6DEB2}"/>
              </a:ext>
            </a:extLst>
          </p:cNvPr>
          <p:cNvSpPr txBox="1"/>
          <p:nvPr/>
        </p:nvSpPr>
        <p:spPr>
          <a:xfrm>
            <a:off x="9269318" y="4608976"/>
            <a:ext cx="1156896"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办公、购物</a:t>
            </a:r>
            <a:endParaRPr lang="en-US" sz="1200" dirty="0">
              <a:solidFill>
                <a:schemeClr val="tx1">
                  <a:alpha val="50000"/>
                </a:schemeClr>
              </a:solidFill>
              <a:latin typeface="+mn-ea"/>
              <a:cs typeface="OPPOSans M" panose="00020600040101010101" pitchFamily="18" charset="-122"/>
            </a:endParaRPr>
          </a:p>
        </p:txBody>
      </p:sp>
      <p:sp>
        <p:nvSpPr>
          <p:cNvPr id="74" name="文本框 73">
            <a:extLst>
              <a:ext uri="{FF2B5EF4-FFF2-40B4-BE49-F238E27FC236}">
                <a16:creationId xmlns:a16="http://schemas.microsoft.com/office/drawing/2014/main" id="{36F68B9E-2783-EC33-E991-886F6C1D89F5}"/>
              </a:ext>
            </a:extLst>
          </p:cNvPr>
          <p:cNvSpPr txBox="1"/>
          <p:nvPr/>
        </p:nvSpPr>
        <p:spPr>
          <a:xfrm>
            <a:off x="7926856" y="4608976"/>
            <a:ext cx="1010518"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车位反查</a:t>
            </a:r>
            <a:endParaRPr lang="en-US" sz="1200" dirty="0">
              <a:solidFill>
                <a:schemeClr val="bg1"/>
              </a:solidFill>
              <a:latin typeface="+mn-ea"/>
              <a:cs typeface="OPPOSans M" panose="00020600040101010101" pitchFamily="18" charset="-122"/>
            </a:endParaRPr>
          </a:p>
        </p:txBody>
      </p:sp>
      <p:sp>
        <p:nvSpPr>
          <p:cNvPr id="75" name="文本框 74">
            <a:extLst>
              <a:ext uri="{FF2B5EF4-FFF2-40B4-BE49-F238E27FC236}">
                <a16:creationId xmlns:a16="http://schemas.microsoft.com/office/drawing/2014/main" id="{4BBB0327-129B-7E8E-849D-7D805138E56C}"/>
              </a:ext>
            </a:extLst>
          </p:cNvPr>
          <p:cNvSpPr txBox="1"/>
          <p:nvPr/>
        </p:nvSpPr>
        <p:spPr>
          <a:xfrm>
            <a:off x="6667458" y="4608976"/>
            <a:ext cx="1063942"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导航至车位</a:t>
            </a:r>
            <a:endParaRPr lang="en-US" sz="1200" dirty="0">
              <a:solidFill>
                <a:schemeClr val="tx1">
                  <a:alpha val="50000"/>
                </a:schemeClr>
              </a:solidFill>
              <a:latin typeface="+mn-ea"/>
              <a:cs typeface="OPPOSans M" panose="00020600040101010101" pitchFamily="18" charset="-122"/>
            </a:endParaRPr>
          </a:p>
        </p:txBody>
      </p:sp>
      <p:sp>
        <p:nvSpPr>
          <p:cNvPr id="76" name="文本框 75">
            <a:extLst>
              <a:ext uri="{FF2B5EF4-FFF2-40B4-BE49-F238E27FC236}">
                <a16:creationId xmlns:a16="http://schemas.microsoft.com/office/drawing/2014/main" id="{AEE15778-8AA3-DA64-6435-38F0C7E0666F}"/>
              </a:ext>
            </a:extLst>
          </p:cNvPr>
          <p:cNvSpPr txBox="1"/>
          <p:nvPr/>
        </p:nvSpPr>
        <p:spPr>
          <a:xfrm>
            <a:off x="4830115" y="4608976"/>
            <a:ext cx="1907326" cy="276999"/>
          </a:xfrm>
          <a:prstGeom prst="rect">
            <a:avLst/>
          </a:prstGeom>
          <a:noFill/>
        </p:spPr>
        <p:txBody>
          <a:bodyPr wrap="square" rtlCol="0">
            <a:spAutoFit/>
          </a:bodyPr>
          <a:lstStyle/>
          <a:p>
            <a:pPr algn="ctr"/>
            <a:r>
              <a:rPr lang="zh-CN" altLang="en-US" sz="1200" dirty="0">
                <a:solidFill>
                  <a:schemeClr val="bg1"/>
                </a:solidFill>
                <a:latin typeface="+mn-ea"/>
                <a:cs typeface="OPPOSans M" panose="00020600040101010101" pitchFamily="18" charset="-122"/>
              </a:rPr>
              <a:t>结束停车并在线缴费</a:t>
            </a:r>
            <a:endParaRPr lang="en-US" sz="1200" dirty="0">
              <a:solidFill>
                <a:schemeClr val="bg1"/>
              </a:solidFill>
              <a:latin typeface="+mn-ea"/>
              <a:cs typeface="OPPOSans M" panose="00020600040101010101" pitchFamily="18" charset="-122"/>
            </a:endParaRPr>
          </a:p>
        </p:txBody>
      </p:sp>
      <p:sp>
        <p:nvSpPr>
          <p:cNvPr id="77" name="文本框 76">
            <a:extLst>
              <a:ext uri="{FF2B5EF4-FFF2-40B4-BE49-F238E27FC236}">
                <a16:creationId xmlns:a16="http://schemas.microsoft.com/office/drawing/2014/main" id="{B841EF2B-5CC9-DD97-F6BF-7CECAA457F12}"/>
              </a:ext>
            </a:extLst>
          </p:cNvPr>
          <p:cNvSpPr txBox="1"/>
          <p:nvPr/>
        </p:nvSpPr>
        <p:spPr>
          <a:xfrm>
            <a:off x="3049848" y="4608976"/>
            <a:ext cx="706338" cy="276999"/>
          </a:xfrm>
          <a:prstGeom prst="rect">
            <a:avLst/>
          </a:prstGeom>
          <a:noFill/>
        </p:spPr>
        <p:txBody>
          <a:bodyPr wrap="square" rtlCol="0">
            <a:spAutoFit/>
          </a:bodyPr>
          <a:lstStyle/>
          <a:p>
            <a:pPr algn="ctr"/>
            <a:r>
              <a:rPr lang="en-US" sz="1200" dirty="0">
                <a:solidFill>
                  <a:schemeClr val="bg1"/>
                </a:solidFill>
                <a:latin typeface="+mn-ea"/>
                <a:cs typeface="OPPOSans M" panose="00020600040101010101" pitchFamily="18" charset="-122"/>
              </a:rPr>
              <a:t>…</a:t>
            </a:r>
          </a:p>
        </p:txBody>
      </p:sp>
      <p:sp>
        <p:nvSpPr>
          <p:cNvPr id="78" name="文本框 77">
            <a:extLst>
              <a:ext uri="{FF2B5EF4-FFF2-40B4-BE49-F238E27FC236}">
                <a16:creationId xmlns:a16="http://schemas.microsoft.com/office/drawing/2014/main" id="{01719732-BD88-1BD5-7911-2E9B7AC74EE9}"/>
              </a:ext>
            </a:extLst>
          </p:cNvPr>
          <p:cNvSpPr txBox="1"/>
          <p:nvPr/>
        </p:nvSpPr>
        <p:spPr>
          <a:xfrm>
            <a:off x="3962325" y="4608976"/>
            <a:ext cx="1041248"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快速离场</a:t>
            </a:r>
            <a:endParaRPr lang="en-US" sz="1200" dirty="0">
              <a:solidFill>
                <a:schemeClr val="tx1">
                  <a:alpha val="50000"/>
                </a:schemeClr>
              </a:solidFill>
              <a:latin typeface="+mn-ea"/>
              <a:cs typeface="OPPOSans M" panose="00020600040101010101" pitchFamily="18" charset="-122"/>
            </a:endParaRPr>
          </a:p>
        </p:txBody>
      </p:sp>
      <p:sp>
        <p:nvSpPr>
          <p:cNvPr id="79" name="文本框 78">
            <a:extLst>
              <a:ext uri="{FF2B5EF4-FFF2-40B4-BE49-F238E27FC236}">
                <a16:creationId xmlns:a16="http://schemas.microsoft.com/office/drawing/2014/main" id="{D3D87424-8EDE-7720-48E9-881E953B2137}"/>
              </a:ext>
            </a:extLst>
          </p:cNvPr>
          <p:cNvSpPr txBox="1"/>
          <p:nvPr/>
        </p:nvSpPr>
        <p:spPr>
          <a:xfrm>
            <a:off x="1790298" y="4608976"/>
            <a:ext cx="1121470" cy="276999"/>
          </a:xfrm>
          <a:prstGeom prst="rect">
            <a:avLst/>
          </a:prstGeom>
          <a:noFill/>
        </p:spPr>
        <p:txBody>
          <a:bodyPr wrap="square" rtlCol="0">
            <a:spAutoFit/>
          </a:bodyPr>
          <a:lstStyle/>
          <a:p>
            <a:pPr algn="ctr"/>
            <a:r>
              <a:rPr lang="zh-CN" altLang="en-US" sz="1200" dirty="0">
                <a:solidFill>
                  <a:schemeClr val="tx1">
                    <a:alpha val="50000"/>
                  </a:schemeClr>
                </a:solidFill>
                <a:latin typeface="+mn-ea"/>
                <a:cs typeface="OPPOSans M" panose="00020600040101010101" pitchFamily="18" charset="-122"/>
              </a:rPr>
              <a:t>停车记录反查</a:t>
            </a:r>
            <a:endParaRPr lang="en-US" sz="1200" dirty="0">
              <a:solidFill>
                <a:schemeClr val="tx1">
                  <a:alpha val="50000"/>
                </a:schemeClr>
              </a:solidFill>
              <a:latin typeface="+mn-ea"/>
              <a:cs typeface="OPPOSans M" panose="00020600040101010101" pitchFamily="18" charset="-122"/>
            </a:endParaRPr>
          </a:p>
        </p:txBody>
      </p:sp>
      <p:sp useBgFill="1">
        <p:nvSpPr>
          <p:cNvPr id="80" name="文本框 79">
            <a:extLst>
              <a:ext uri="{FF2B5EF4-FFF2-40B4-BE49-F238E27FC236}">
                <a16:creationId xmlns:a16="http://schemas.microsoft.com/office/drawing/2014/main" id="{A2B641A7-16A7-5129-F287-86C1397AC2AF}"/>
              </a:ext>
            </a:extLst>
          </p:cNvPr>
          <p:cNvSpPr txBox="1"/>
          <p:nvPr/>
        </p:nvSpPr>
        <p:spPr>
          <a:xfrm>
            <a:off x="646893" y="2118140"/>
            <a:ext cx="884471" cy="276999"/>
          </a:xfrm>
          <a:prstGeom prst="rect">
            <a:avLst/>
          </a:prstGeom>
        </p:spPr>
        <p:txBody>
          <a:bodyPr wrap="square" rtlCol="0">
            <a:spAutoFit/>
          </a:bodyPr>
          <a:lstStyle/>
          <a:p>
            <a:pPr algn="r"/>
            <a:r>
              <a:rPr lang="zh-CN" altLang="en-US" sz="1200" dirty="0">
                <a:latin typeface="+mn-ea"/>
                <a:cs typeface="OPPOSans M" panose="00020600040101010101" pitchFamily="18" charset="-122"/>
              </a:rPr>
              <a:t>用户场景</a:t>
            </a:r>
            <a:endParaRPr lang="en-US" sz="1200" dirty="0">
              <a:latin typeface="+mn-ea"/>
              <a:cs typeface="OPPOSans M" panose="00020600040101010101" pitchFamily="18" charset="-122"/>
            </a:endParaRPr>
          </a:p>
        </p:txBody>
      </p:sp>
      <p:sp useBgFill="1">
        <p:nvSpPr>
          <p:cNvPr id="81" name="文本框 80">
            <a:extLst>
              <a:ext uri="{FF2B5EF4-FFF2-40B4-BE49-F238E27FC236}">
                <a16:creationId xmlns:a16="http://schemas.microsoft.com/office/drawing/2014/main" id="{B88A739D-C5F6-5BF4-44EE-B7D19341BD75}"/>
              </a:ext>
            </a:extLst>
          </p:cNvPr>
          <p:cNvSpPr txBox="1"/>
          <p:nvPr/>
        </p:nvSpPr>
        <p:spPr>
          <a:xfrm>
            <a:off x="598754" y="2577957"/>
            <a:ext cx="932610" cy="276999"/>
          </a:xfrm>
          <a:prstGeom prst="rect">
            <a:avLst/>
          </a:prstGeom>
        </p:spPr>
        <p:txBody>
          <a:bodyPr wrap="square" rtlCol="0">
            <a:spAutoFit/>
          </a:bodyPr>
          <a:lstStyle/>
          <a:p>
            <a:pPr algn="r"/>
            <a:r>
              <a:rPr lang="zh-CN" altLang="en-US" sz="1200" dirty="0">
                <a:latin typeface="+mn-ea"/>
                <a:cs typeface="OPPOSans M" panose="00020600040101010101" pitchFamily="18" charset="-122"/>
              </a:rPr>
              <a:t>用户需求</a:t>
            </a:r>
            <a:endParaRPr lang="en-US" sz="1200" dirty="0">
              <a:latin typeface="+mn-ea"/>
              <a:cs typeface="OPPOSans M" panose="00020600040101010101" pitchFamily="18" charset="-122"/>
            </a:endParaRPr>
          </a:p>
        </p:txBody>
      </p:sp>
      <p:sp useBgFill="1">
        <p:nvSpPr>
          <p:cNvPr id="82" name="文本框 81">
            <a:extLst>
              <a:ext uri="{FF2B5EF4-FFF2-40B4-BE49-F238E27FC236}">
                <a16:creationId xmlns:a16="http://schemas.microsoft.com/office/drawing/2014/main" id="{AC9A5AB9-4444-3AC9-A717-5782F5D9391A}"/>
              </a:ext>
            </a:extLst>
          </p:cNvPr>
          <p:cNvSpPr txBox="1"/>
          <p:nvPr/>
        </p:nvSpPr>
        <p:spPr>
          <a:xfrm>
            <a:off x="555288" y="3037773"/>
            <a:ext cx="976076" cy="276999"/>
          </a:xfrm>
          <a:prstGeom prst="rect">
            <a:avLst/>
          </a:prstGeom>
        </p:spPr>
        <p:txBody>
          <a:bodyPr wrap="square" rtlCol="0">
            <a:spAutoFit/>
          </a:bodyPr>
          <a:lstStyle/>
          <a:p>
            <a:pPr algn="r"/>
            <a:r>
              <a:rPr lang="zh-CN" altLang="en-US" sz="1200" dirty="0">
                <a:latin typeface="+mn-ea"/>
                <a:cs typeface="OPPOSans M" panose="00020600040101010101" pitchFamily="18" charset="-122"/>
              </a:rPr>
              <a:t>功能设计</a:t>
            </a:r>
            <a:endParaRPr lang="en-US" sz="1200" dirty="0">
              <a:latin typeface="+mn-ea"/>
              <a:cs typeface="OPPOSans M" panose="00020600040101010101" pitchFamily="18" charset="-122"/>
            </a:endParaRPr>
          </a:p>
        </p:txBody>
      </p:sp>
      <p:sp useBgFill="1">
        <p:nvSpPr>
          <p:cNvPr id="83" name="文本框 82">
            <a:extLst>
              <a:ext uri="{FF2B5EF4-FFF2-40B4-BE49-F238E27FC236}">
                <a16:creationId xmlns:a16="http://schemas.microsoft.com/office/drawing/2014/main" id="{F265730A-AA9F-4504-C695-937BBCAC238C}"/>
              </a:ext>
            </a:extLst>
          </p:cNvPr>
          <p:cNvSpPr txBox="1"/>
          <p:nvPr/>
        </p:nvSpPr>
        <p:spPr>
          <a:xfrm>
            <a:off x="6825236" y="2118140"/>
            <a:ext cx="706338" cy="276999"/>
          </a:xfrm>
          <a:prstGeom prst="rect">
            <a:avLst/>
          </a:prstGeom>
        </p:spPr>
        <p:txBody>
          <a:bodyPr wrap="square" rtlCol="0">
            <a:spAutoFit/>
          </a:bodyPr>
          <a:lstStyle/>
          <a:p>
            <a:pPr algn="ctr"/>
            <a:r>
              <a:rPr lang="zh-CN" altLang="en-US" sz="1200" dirty="0">
                <a:latin typeface="+mn-ea"/>
                <a:cs typeface="OPPOSans M" panose="00020600040101010101" pitchFamily="18" charset="-122"/>
              </a:rPr>
              <a:t>出发前</a:t>
            </a:r>
            <a:endParaRPr lang="en-US" sz="1200" dirty="0">
              <a:latin typeface="+mn-ea"/>
              <a:cs typeface="OPPOSans M" panose="00020600040101010101" pitchFamily="18" charset="-122"/>
            </a:endParaRPr>
          </a:p>
        </p:txBody>
      </p:sp>
      <p:sp useBgFill="1">
        <p:nvSpPr>
          <p:cNvPr id="84" name="文本框 83">
            <a:extLst>
              <a:ext uri="{FF2B5EF4-FFF2-40B4-BE49-F238E27FC236}">
                <a16:creationId xmlns:a16="http://schemas.microsoft.com/office/drawing/2014/main" id="{364BF7AE-692E-C851-7D92-DFD2F01979E7}"/>
              </a:ext>
            </a:extLst>
          </p:cNvPr>
          <p:cNvSpPr txBox="1"/>
          <p:nvPr/>
        </p:nvSpPr>
        <p:spPr>
          <a:xfrm>
            <a:off x="2176461" y="5498010"/>
            <a:ext cx="1314452" cy="246221"/>
          </a:xfrm>
          <a:prstGeom prst="rect">
            <a:avLst/>
          </a:prstGeom>
        </p:spPr>
        <p:txBody>
          <a:bodyPr wrap="square" rtlCol="0">
            <a:spAutoFit/>
          </a:bodyPr>
          <a:lstStyle/>
          <a:p>
            <a:pPr algn="ctr"/>
            <a:r>
              <a:rPr lang="zh-CN" altLang="en-US" sz="1000" dirty="0">
                <a:latin typeface="+mn-ea"/>
                <a:cs typeface="OPPOSans M" panose="00020600040101010101" pitchFamily="18" charset="-122"/>
              </a:rPr>
              <a:t>停车记录反查</a:t>
            </a:r>
            <a:endParaRPr lang="en-US" sz="1000" dirty="0">
              <a:latin typeface="+mn-ea"/>
              <a:cs typeface="OPPOSans M" panose="00020600040101010101" pitchFamily="18" charset="-122"/>
            </a:endParaRPr>
          </a:p>
        </p:txBody>
      </p:sp>
      <p:sp useBgFill="1">
        <p:nvSpPr>
          <p:cNvPr id="85" name="文本框 84">
            <a:extLst>
              <a:ext uri="{FF2B5EF4-FFF2-40B4-BE49-F238E27FC236}">
                <a16:creationId xmlns:a16="http://schemas.microsoft.com/office/drawing/2014/main" id="{D68BB90C-7F4A-9C94-4F66-EFCC933210C7}"/>
              </a:ext>
            </a:extLst>
          </p:cNvPr>
          <p:cNvSpPr txBox="1"/>
          <p:nvPr/>
        </p:nvSpPr>
        <p:spPr>
          <a:xfrm>
            <a:off x="4201912" y="5498010"/>
            <a:ext cx="706338" cy="246221"/>
          </a:xfrm>
          <a:prstGeom prst="rect">
            <a:avLst/>
          </a:prstGeom>
        </p:spPr>
        <p:txBody>
          <a:bodyPr wrap="square" rtlCol="0">
            <a:spAutoFit/>
          </a:bodyPr>
          <a:lstStyle/>
          <a:p>
            <a:pPr algn="ctr"/>
            <a:r>
              <a:rPr lang="zh-CN" altLang="en-US" sz="1000" dirty="0">
                <a:latin typeface="+mn-ea"/>
                <a:cs typeface="OPPOSans M" panose="00020600040101010101" pitchFamily="18" charset="-122"/>
              </a:rPr>
              <a:t>车辆识别</a:t>
            </a:r>
            <a:endParaRPr lang="en-US" sz="1000" dirty="0">
              <a:latin typeface="+mn-ea"/>
              <a:cs typeface="OPPOSans M" panose="00020600040101010101" pitchFamily="18" charset="-122"/>
            </a:endParaRPr>
          </a:p>
        </p:txBody>
      </p:sp>
      <p:sp useBgFill="1">
        <p:nvSpPr>
          <p:cNvPr id="86" name="文本框 85">
            <a:extLst>
              <a:ext uri="{FF2B5EF4-FFF2-40B4-BE49-F238E27FC236}">
                <a16:creationId xmlns:a16="http://schemas.microsoft.com/office/drawing/2014/main" id="{C8AE2774-EA41-7944-9688-8659B244D6BD}"/>
              </a:ext>
            </a:extLst>
          </p:cNvPr>
          <p:cNvSpPr txBox="1"/>
          <p:nvPr/>
        </p:nvSpPr>
        <p:spPr>
          <a:xfrm>
            <a:off x="4201912" y="5742237"/>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车牌识别</a:t>
            </a:r>
            <a:endParaRPr lang="en-US" sz="1000" dirty="0">
              <a:latin typeface="+mn-ea"/>
              <a:cs typeface="OPPOSans M" panose="00020600040101010101" pitchFamily="18" charset="-122"/>
            </a:endParaRPr>
          </a:p>
        </p:txBody>
      </p:sp>
      <p:sp useBgFill="1">
        <p:nvSpPr>
          <p:cNvPr id="87" name="文本框 86">
            <a:extLst>
              <a:ext uri="{FF2B5EF4-FFF2-40B4-BE49-F238E27FC236}">
                <a16:creationId xmlns:a16="http://schemas.microsoft.com/office/drawing/2014/main" id="{6B92D7C5-E7B6-FAA7-BDE6-DECC382874DC}"/>
              </a:ext>
            </a:extLst>
          </p:cNvPr>
          <p:cNvSpPr txBox="1"/>
          <p:nvPr/>
        </p:nvSpPr>
        <p:spPr>
          <a:xfrm>
            <a:off x="4201912" y="5986465"/>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人脸识别</a:t>
            </a:r>
            <a:endParaRPr lang="en-US" sz="1000" dirty="0">
              <a:latin typeface="+mn-ea"/>
              <a:cs typeface="OPPOSans M" panose="00020600040101010101" pitchFamily="18" charset="-122"/>
            </a:endParaRPr>
          </a:p>
        </p:txBody>
      </p:sp>
      <p:sp useBgFill="1">
        <p:nvSpPr>
          <p:cNvPr id="88" name="文本框 87">
            <a:extLst>
              <a:ext uri="{FF2B5EF4-FFF2-40B4-BE49-F238E27FC236}">
                <a16:creationId xmlns:a16="http://schemas.microsoft.com/office/drawing/2014/main" id="{466B6EE3-691C-15A5-927E-8881C104CC4A}"/>
              </a:ext>
            </a:extLst>
          </p:cNvPr>
          <p:cNvSpPr txBox="1"/>
          <p:nvPr/>
        </p:nvSpPr>
        <p:spPr>
          <a:xfrm>
            <a:off x="5389662" y="5498010"/>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停车结束</a:t>
            </a:r>
            <a:endParaRPr lang="en-US" sz="1000" dirty="0">
              <a:latin typeface="+mn-ea"/>
              <a:cs typeface="OPPOSans M" panose="00020600040101010101" pitchFamily="18" charset="-122"/>
            </a:endParaRPr>
          </a:p>
        </p:txBody>
      </p:sp>
      <p:sp useBgFill="1">
        <p:nvSpPr>
          <p:cNvPr id="89" name="文本框 88">
            <a:extLst>
              <a:ext uri="{FF2B5EF4-FFF2-40B4-BE49-F238E27FC236}">
                <a16:creationId xmlns:a16="http://schemas.microsoft.com/office/drawing/2014/main" id="{8E28245A-89C4-2343-77D1-022C375EF436}"/>
              </a:ext>
            </a:extLst>
          </p:cNvPr>
          <p:cNvSpPr txBox="1"/>
          <p:nvPr/>
        </p:nvSpPr>
        <p:spPr>
          <a:xfrm>
            <a:off x="5389661" y="5742237"/>
            <a:ext cx="1001917" cy="246221"/>
          </a:xfrm>
          <a:prstGeom prst="rect">
            <a:avLst/>
          </a:prstGeom>
        </p:spPr>
        <p:txBody>
          <a:bodyPr wrap="square" rtlCol="0">
            <a:spAutoFit/>
          </a:bodyPr>
          <a:lstStyle/>
          <a:p>
            <a:r>
              <a:rPr lang="zh-CN" altLang="en-US" sz="1000" dirty="0">
                <a:latin typeface="+mn-ea"/>
                <a:cs typeface="OPPOSans M" panose="00020600040101010101" pitchFamily="18" charset="-122"/>
              </a:rPr>
              <a:t>在线缴费 银联</a:t>
            </a:r>
            <a:endParaRPr lang="en-US" sz="1000" dirty="0">
              <a:latin typeface="+mn-ea"/>
              <a:cs typeface="OPPOSans M" panose="00020600040101010101" pitchFamily="18" charset="-122"/>
            </a:endParaRPr>
          </a:p>
        </p:txBody>
      </p:sp>
      <p:sp useBgFill="1">
        <p:nvSpPr>
          <p:cNvPr id="90" name="文本框 89">
            <a:extLst>
              <a:ext uri="{FF2B5EF4-FFF2-40B4-BE49-F238E27FC236}">
                <a16:creationId xmlns:a16="http://schemas.microsoft.com/office/drawing/2014/main" id="{92411934-5F6A-FCE5-254D-7B2EDE90D10D}"/>
              </a:ext>
            </a:extLst>
          </p:cNvPr>
          <p:cNvSpPr txBox="1"/>
          <p:nvPr/>
        </p:nvSpPr>
        <p:spPr>
          <a:xfrm>
            <a:off x="5389661" y="5986465"/>
            <a:ext cx="1243445" cy="246221"/>
          </a:xfrm>
          <a:prstGeom prst="rect">
            <a:avLst/>
          </a:prstGeom>
        </p:spPr>
        <p:txBody>
          <a:bodyPr wrap="square" rtlCol="0">
            <a:spAutoFit/>
          </a:bodyPr>
          <a:lstStyle/>
          <a:p>
            <a:r>
              <a:rPr lang="zh-CN" altLang="en-US" sz="1000" dirty="0">
                <a:latin typeface="+mn-ea"/>
                <a:cs typeface="OPPOSans M" panose="00020600040101010101" pitchFamily="18" charset="-122"/>
              </a:rPr>
              <a:t>支付宝微信等</a:t>
            </a:r>
            <a:endParaRPr lang="en-US" sz="1000" dirty="0">
              <a:latin typeface="+mn-ea"/>
              <a:cs typeface="OPPOSans M" panose="00020600040101010101" pitchFamily="18" charset="-122"/>
            </a:endParaRPr>
          </a:p>
        </p:txBody>
      </p:sp>
      <p:sp useBgFill="1">
        <p:nvSpPr>
          <p:cNvPr id="91" name="文本框 90">
            <a:extLst>
              <a:ext uri="{FF2B5EF4-FFF2-40B4-BE49-F238E27FC236}">
                <a16:creationId xmlns:a16="http://schemas.microsoft.com/office/drawing/2014/main" id="{08B2ACE4-CD85-E28F-F494-109D937BECDB}"/>
              </a:ext>
            </a:extLst>
          </p:cNvPr>
          <p:cNvSpPr txBox="1"/>
          <p:nvPr/>
        </p:nvSpPr>
        <p:spPr>
          <a:xfrm>
            <a:off x="7352561" y="5498010"/>
            <a:ext cx="1154403" cy="246221"/>
          </a:xfrm>
          <a:prstGeom prst="rect">
            <a:avLst/>
          </a:prstGeom>
        </p:spPr>
        <p:txBody>
          <a:bodyPr wrap="square" rtlCol="0">
            <a:spAutoFit/>
          </a:bodyPr>
          <a:lstStyle/>
          <a:p>
            <a:r>
              <a:rPr lang="zh-CN" altLang="en-US" sz="1000" dirty="0">
                <a:latin typeface="+mn-ea"/>
                <a:cs typeface="OPPOSans M" panose="00020600040101010101" pitchFamily="18" charset="-122"/>
              </a:rPr>
              <a:t>规划导航路线</a:t>
            </a:r>
            <a:endParaRPr lang="en-US" sz="1000" dirty="0">
              <a:latin typeface="+mn-ea"/>
              <a:cs typeface="OPPOSans M" panose="00020600040101010101" pitchFamily="18" charset="-122"/>
            </a:endParaRPr>
          </a:p>
        </p:txBody>
      </p:sp>
      <p:sp useBgFill="1">
        <p:nvSpPr>
          <p:cNvPr id="92" name="文本框 91">
            <a:extLst>
              <a:ext uri="{FF2B5EF4-FFF2-40B4-BE49-F238E27FC236}">
                <a16:creationId xmlns:a16="http://schemas.microsoft.com/office/drawing/2014/main" id="{F9A5EB96-A481-4B4A-49B4-3C25D91D1B9C}"/>
              </a:ext>
            </a:extLst>
          </p:cNvPr>
          <p:cNvSpPr txBox="1"/>
          <p:nvPr/>
        </p:nvSpPr>
        <p:spPr>
          <a:xfrm>
            <a:off x="7352562" y="5742238"/>
            <a:ext cx="1086588" cy="246221"/>
          </a:xfrm>
          <a:prstGeom prst="rect">
            <a:avLst/>
          </a:prstGeom>
        </p:spPr>
        <p:txBody>
          <a:bodyPr wrap="square" rtlCol="0">
            <a:spAutoFit/>
          </a:bodyPr>
          <a:lstStyle/>
          <a:p>
            <a:r>
              <a:rPr lang="zh-CN" altLang="en-US" sz="1000" dirty="0">
                <a:latin typeface="+mn-ea"/>
                <a:cs typeface="OPPOSans M" panose="00020600040101010101" pitchFamily="18" charset="-122"/>
              </a:rPr>
              <a:t>实时动态规划</a:t>
            </a:r>
            <a:endParaRPr lang="en-US" sz="1000" dirty="0">
              <a:latin typeface="+mn-ea"/>
              <a:cs typeface="OPPOSans M" panose="00020600040101010101" pitchFamily="18" charset="-122"/>
            </a:endParaRPr>
          </a:p>
        </p:txBody>
      </p:sp>
      <p:sp useBgFill="1">
        <p:nvSpPr>
          <p:cNvPr id="93" name="文本框 92">
            <a:extLst>
              <a:ext uri="{FF2B5EF4-FFF2-40B4-BE49-F238E27FC236}">
                <a16:creationId xmlns:a16="http://schemas.microsoft.com/office/drawing/2014/main" id="{8A32617C-36F6-B950-2579-568A18EAE255}"/>
              </a:ext>
            </a:extLst>
          </p:cNvPr>
          <p:cNvSpPr txBox="1"/>
          <p:nvPr/>
        </p:nvSpPr>
        <p:spPr>
          <a:xfrm>
            <a:off x="7352562" y="5986466"/>
            <a:ext cx="1086588" cy="246221"/>
          </a:xfrm>
          <a:prstGeom prst="rect">
            <a:avLst/>
          </a:prstGeom>
        </p:spPr>
        <p:txBody>
          <a:bodyPr wrap="square" rtlCol="0">
            <a:spAutoFit/>
          </a:bodyPr>
          <a:lstStyle/>
          <a:p>
            <a:r>
              <a:rPr lang="zh-CN" altLang="en-US" sz="1000" dirty="0">
                <a:latin typeface="+mn-ea"/>
                <a:cs typeface="OPPOSans M" panose="00020600040101010101" pitchFamily="18" charset="-122"/>
              </a:rPr>
              <a:t>室内车位级导航</a:t>
            </a:r>
            <a:endParaRPr lang="en-US" sz="1000" dirty="0">
              <a:latin typeface="+mn-ea"/>
              <a:cs typeface="OPPOSans M" panose="00020600040101010101" pitchFamily="18" charset="-122"/>
            </a:endParaRPr>
          </a:p>
        </p:txBody>
      </p:sp>
      <p:sp useBgFill="1">
        <p:nvSpPr>
          <p:cNvPr id="94" name="文本框 93">
            <a:extLst>
              <a:ext uri="{FF2B5EF4-FFF2-40B4-BE49-F238E27FC236}">
                <a16:creationId xmlns:a16="http://schemas.microsoft.com/office/drawing/2014/main" id="{367FFAC0-607F-5719-E96F-133CCFB60F1B}"/>
              </a:ext>
            </a:extLst>
          </p:cNvPr>
          <p:cNvSpPr txBox="1"/>
          <p:nvPr/>
        </p:nvSpPr>
        <p:spPr>
          <a:xfrm>
            <a:off x="9243512" y="5498010"/>
            <a:ext cx="2221385" cy="246221"/>
          </a:xfrm>
          <a:prstGeom prst="rect">
            <a:avLst/>
          </a:prstGeom>
        </p:spPr>
        <p:txBody>
          <a:bodyPr wrap="square" rtlCol="0">
            <a:spAutoFit/>
          </a:bodyPr>
          <a:lstStyle/>
          <a:p>
            <a:r>
              <a:rPr lang="zh-CN" altLang="en-US" sz="1000" dirty="0">
                <a:latin typeface="+mn-ea"/>
                <a:cs typeface="OPPOSans M" panose="00020600040101010101" pitchFamily="18" charset="-122"/>
              </a:rPr>
              <a:t>实时计算停车时间、计费自动记</a:t>
            </a:r>
            <a:endParaRPr lang="en-US" sz="1000" dirty="0">
              <a:latin typeface="+mn-ea"/>
              <a:cs typeface="OPPOSans M" panose="00020600040101010101" pitchFamily="18" charset="-122"/>
            </a:endParaRPr>
          </a:p>
        </p:txBody>
      </p:sp>
      <p:sp useBgFill="1">
        <p:nvSpPr>
          <p:cNvPr id="95" name="文本框 94">
            <a:extLst>
              <a:ext uri="{FF2B5EF4-FFF2-40B4-BE49-F238E27FC236}">
                <a16:creationId xmlns:a16="http://schemas.microsoft.com/office/drawing/2014/main" id="{DB2DCB64-77D4-7359-A633-A7B55CDA3DD3}"/>
              </a:ext>
            </a:extLst>
          </p:cNvPr>
          <p:cNvSpPr txBox="1"/>
          <p:nvPr/>
        </p:nvSpPr>
        <p:spPr>
          <a:xfrm>
            <a:off x="9243512" y="5742237"/>
            <a:ext cx="1862637" cy="246221"/>
          </a:xfrm>
          <a:prstGeom prst="rect">
            <a:avLst/>
          </a:prstGeom>
        </p:spPr>
        <p:txBody>
          <a:bodyPr wrap="square" rtlCol="0">
            <a:spAutoFit/>
          </a:bodyPr>
          <a:lstStyle/>
          <a:p>
            <a:r>
              <a:rPr lang="zh-CN" altLang="en-US" sz="1000" dirty="0">
                <a:latin typeface="+mn-ea"/>
                <a:cs typeface="OPPOSans M" panose="00020600040101010101" pitchFamily="18" charset="-122"/>
              </a:rPr>
              <a:t>停车时长</a:t>
            </a:r>
            <a:r>
              <a:rPr lang="en-US" altLang="zh-CN" sz="1000" dirty="0">
                <a:latin typeface="+mn-ea"/>
                <a:cs typeface="OPPOSans M" panose="00020600040101010101" pitchFamily="18" charset="-122"/>
              </a:rPr>
              <a:t>:</a:t>
            </a:r>
            <a:r>
              <a:rPr lang="zh-CN" altLang="en-US" sz="1000" dirty="0">
                <a:latin typeface="+mn-ea"/>
                <a:cs typeface="OPPOSans M" panose="00020600040101010101" pitchFamily="18" charset="-122"/>
              </a:rPr>
              <a:t>地磁</a:t>
            </a:r>
            <a:r>
              <a:rPr lang="en-US" altLang="zh-CN" sz="1000" dirty="0">
                <a:latin typeface="+mn-ea"/>
                <a:cs typeface="OPPOSans M" panose="00020600040101010101" pitchFamily="18" charset="-122"/>
              </a:rPr>
              <a:t>+</a:t>
            </a:r>
            <a:r>
              <a:rPr lang="zh-CN" altLang="en-US" sz="1000" dirty="0">
                <a:latin typeface="+mn-ea"/>
                <a:cs typeface="OPPOSans M" panose="00020600040101010101" pitchFamily="18" charset="-122"/>
              </a:rPr>
              <a:t>车位摄像头 </a:t>
            </a:r>
            <a:endParaRPr lang="en-US" sz="1000" dirty="0">
              <a:latin typeface="+mn-ea"/>
              <a:cs typeface="OPPOSans M" panose="00020600040101010101" pitchFamily="18" charset="-122"/>
            </a:endParaRPr>
          </a:p>
        </p:txBody>
      </p:sp>
      <p:sp useBgFill="1">
        <p:nvSpPr>
          <p:cNvPr id="97" name="文本框 96">
            <a:extLst>
              <a:ext uri="{FF2B5EF4-FFF2-40B4-BE49-F238E27FC236}">
                <a16:creationId xmlns:a16="http://schemas.microsoft.com/office/drawing/2014/main" id="{7F78E882-51EE-69D1-D6C6-FCCD8F718C44}"/>
              </a:ext>
            </a:extLst>
          </p:cNvPr>
          <p:cNvSpPr txBox="1"/>
          <p:nvPr/>
        </p:nvSpPr>
        <p:spPr>
          <a:xfrm>
            <a:off x="9245612" y="4997962"/>
            <a:ext cx="1379058" cy="246221"/>
          </a:xfrm>
          <a:prstGeom prst="rect">
            <a:avLst/>
          </a:prstGeom>
        </p:spPr>
        <p:txBody>
          <a:bodyPr wrap="square" rtlCol="0">
            <a:spAutoFit/>
          </a:bodyPr>
          <a:lstStyle/>
          <a:p>
            <a:pPr algn="ctr"/>
            <a:r>
              <a:rPr lang="zh-CN" altLang="en-US" sz="1000" dirty="0">
                <a:latin typeface="+mn-ea"/>
                <a:cs typeface="OPPOSans M" panose="00020600040101010101" pitchFamily="18" charset="-122"/>
              </a:rPr>
              <a:t>停车后人离开停车场</a:t>
            </a:r>
            <a:endParaRPr lang="en-US" sz="1000" dirty="0">
              <a:latin typeface="+mn-ea"/>
              <a:cs typeface="OPPOSans M" panose="00020600040101010101" pitchFamily="18" charset="-122"/>
            </a:endParaRPr>
          </a:p>
        </p:txBody>
      </p:sp>
      <p:sp useBgFill="1">
        <p:nvSpPr>
          <p:cNvPr id="98" name="文本框 97">
            <a:extLst>
              <a:ext uri="{FF2B5EF4-FFF2-40B4-BE49-F238E27FC236}">
                <a16:creationId xmlns:a16="http://schemas.microsoft.com/office/drawing/2014/main" id="{C0174E8C-A5D8-EEEC-1351-0DD9F81912DB}"/>
              </a:ext>
            </a:extLst>
          </p:cNvPr>
          <p:cNvSpPr txBox="1"/>
          <p:nvPr/>
        </p:nvSpPr>
        <p:spPr>
          <a:xfrm>
            <a:off x="4260500" y="3085371"/>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在线预约</a:t>
            </a:r>
            <a:endParaRPr lang="en-US" sz="1000" dirty="0">
              <a:latin typeface="+mn-ea"/>
              <a:cs typeface="OPPOSans M" panose="00020600040101010101" pitchFamily="18" charset="-122"/>
            </a:endParaRPr>
          </a:p>
        </p:txBody>
      </p:sp>
      <p:sp useBgFill="1">
        <p:nvSpPr>
          <p:cNvPr id="99" name="文本框 98">
            <a:extLst>
              <a:ext uri="{FF2B5EF4-FFF2-40B4-BE49-F238E27FC236}">
                <a16:creationId xmlns:a16="http://schemas.microsoft.com/office/drawing/2014/main" id="{0C220DA1-8AB6-206A-539D-0A70D5AA7173}"/>
              </a:ext>
            </a:extLst>
          </p:cNvPr>
          <p:cNvSpPr txBox="1"/>
          <p:nvPr/>
        </p:nvSpPr>
        <p:spPr>
          <a:xfrm>
            <a:off x="4260500" y="3329598"/>
            <a:ext cx="1734364" cy="246221"/>
          </a:xfrm>
          <a:prstGeom prst="rect">
            <a:avLst/>
          </a:prstGeom>
        </p:spPr>
        <p:txBody>
          <a:bodyPr wrap="square" rtlCol="0">
            <a:spAutoFit/>
          </a:bodyPr>
          <a:lstStyle/>
          <a:p>
            <a:r>
              <a:rPr lang="zh-CN" altLang="en-US" sz="1000" dirty="0">
                <a:latin typeface="+mn-ea"/>
                <a:cs typeface="OPPOSans M" panose="00020600040101010101" pitchFamily="18" charset="-122"/>
              </a:rPr>
              <a:t>在线预约车位</a:t>
            </a:r>
            <a:endParaRPr lang="en-US" sz="1000" dirty="0">
              <a:latin typeface="+mn-ea"/>
              <a:cs typeface="OPPOSans M" panose="00020600040101010101" pitchFamily="18" charset="-122"/>
            </a:endParaRPr>
          </a:p>
        </p:txBody>
      </p:sp>
      <p:sp useBgFill="1">
        <p:nvSpPr>
          <p:cNvPr id="100" name="文本框 99">
            <a:extLst>
              <a:ext uri="{FF2B5EF4-FFF2-40B4-BE49-F238E27FC236}">
                <a16:creationId xmlns:a16="http://schemas.microsoft.com/office/drawing/2014/main" id="{C96CC3B2-E365-8FED-A535-D8AD10FDE075}"/>
              </a:ext>
            </a:extLst>
          </p:cNvPr>
          <p:cNvSpPr txBox="1"/>
          <p:nvPr/>
        </p:nvSpPr>
        <p:spPr>
          <a:xfrm>
            <a:off x="4260500" y="3573826"/>
            <a:ext cx="1556100" cy="246221"/>
          </a:xfrm>
          <a:prstGeom prst="rect">
            <a:avLst/>
          </a:prstGeom>
        </p:spPr>
        <p:txBody>
          <a:bodyPr wrap="square" rtlCol="0">
            <a:spAutoFit/>
          </a:bodyPr>
          <a:lstStyle/>
          <a:p>
            <a:r>
              <a:rPr lang="zh-CN" altLang="en-US" sz="1000" dirty="0">
                <a:latin typeface="+mn-ea"/>
                <a:cs typeface="OPPOSans M" panose="00020600040101010101" pitchFamily="18" charset="-122"/>
              </a:rPr>
              <a:t>推荐预约到场时间</a:t>
            </a:r>
            <a:endParaRPr lang="en-US" sz="1000" dirty="0">
              <a:latin typeface="+mn-ea"/>
              <a:cs typeface="OPPOSans M" panose="00020600040101010101" pitchFamily="18" charset="-122"/>
            </a:endParaRPr>
          </a:p>
        </p:txBody>
      </p:sp>
      <p:sp useBgFill="1">
        <p:nvSpPr>
          <p:cNvPr id="101" name="文本框 100">
            <a:extLst>
              <a:ext uri="{FF2B5EF4-FFF2-40B4-BE49-F238E27FC236}">
                <a16:creationId xmlns:a16="http://schemas.microsoft.com/office/drawing/2014/main" id="{0F653FCA-0547-9F67-6E56-D4C0B52A2679}"/>
              </a:ext>
            </a:extLst>
          </p:cNvPr>
          <p:cNvSpPr txBox="1"/>
          <p:nvPr/>
        </p:nvSpPr>
        <p:spPr>
          <a:xfrm>
            <a:off x="1625451" y="3053163"/>
            <a:ext cx="2174056" cy="246221"/>
          </a:xfrm>
          <a:prstGeom prst="rect">
            <a:avLst/>
          </a:prstGeom>
        </p:spPr>
        <p:txBody>
          <a:bodyPr wrap="square" rtlCol="0">
            <a:spAutoFit/>
          </a:bodyPr>
          <a:lstStyle/>
          <a:p>
            <a:r>
              <a:rPr lang="zh-CN" altLang="en-US" sz="1000" dirty="0">
                <a:latin typeface="+mn-ea"/>
                <a:cs typeface="OPPOSans M" panose="00020600040101010101" pitchFamily="18" charset="-122"/>
              </a:rPr>
              <a:t>推荐目的地停车场及剩余车位</a:t>
            </a:r>
            <a:endParaRPr lang="en-US" sz="1000" dirty="0">
              <a:latin typeface="+mn-ea"/>
              <a:cs typeface="OPPOSans M" panose="00020600040101010101" pitchFamily="18" charset="-122"/>
            </a:endParaRPr>
          </a:p>
        </p:txBody>
      </p:sp>
      <p:sp useBgFill="1">
        <p:nvSpPr>
          <p:cNvPr id="102" name="文本框 101">
            <a:extLst>
              <a:ext uri="{FF2B5EF4-FFF2-40B4-BE49-F238E27FC236}">
                <a16:creationId xmlns:a16="http://schemas.microsoft.com/office/drawing/2014/main" id="{85749034-06CA-0E7B-0654-EB94695D311A}"/>
              </a:ext>
            </a:extLst>
          </p:cNvPr>
          <p:cNvSpPr txBox="1"/>
          <p:nvPr/>
        </p:nvSpPr>
        <p:spPr>
          <a:xfrm>
            <a:off x="6716745" y="3085371"/>
            <a:ext cx="1331330" cy="246221"/>
          </a:xfrm>
          <a:prstGeom prst="rect">
            <a:avLst/>
          </a:prstGeom>
        </p:spPr>
        <p:txBody>
          <a:bodyPr wrap="square" rtlCol="0">
            <a:spAutoFit/>
          </a:bodyPr>
          <a:lstStyle/>
          <a:p>
            <a:r>
              <a:rPr lang="zh-CN" altLang="en-US" sz="1000" dirty="0">
                <a:latin typeface="+mn-ea"/>
                <a:cs typeface="OPPOSans M" panose="00020600040101010101" pitchFamily="18" charset="-122"/>
              </a:rPr>
              <a:t>导航至停车场</a:t>
            </a:r>
            <a:endParaRPr lang="en-US" sz="1000" dirty="0">
              <a:latin typeface="+mn-ea"/>
              <a:cs typeface="OPPOSans M" panose="00020600040101010101" pitchFamily="18" charset="-122"/>
            </a:endParaRPr>
          </a:p>
        </p:txBody>
      </p:sp>
      <p:sp useBgFill="1">
        <p:nvSpPr>
          <p:cNvPr id="103" name="文本框 102">
            <a:extLst>
              <a:ext uri="{FF2B5EF4-FFF2-40B4-BE49-F238E27FC236}">
                <a16:creationId xmlns:a16="http://schemas.microsoft.com/office/drawing/2014/main" id="{F7B47385-AD87-B486-1C26-D300FADE98D1}"/>
              </a:ext>
            </a:extLst>
          </p:cNvPr>
          <p:cNvSpPr txBox="1"/>
          <p:nvPr/>
        </p:nvSpPr>
        <p:spPr>
          <a:xfrm>
            <a:off x="6716745" y="3329598"/>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在线预约</a:t>
            </a:r>
            <a:endParaRPr lang="en-US" sz="1000" dirty="0">
              <a:latin typeface="+mn-ea"/>
              <a:cs typeface="OPPOSans M" panose="00020600040101010101" pitchFamily="18" charset="-122"/>
            </a:endParaRPr>
          </a:p>
        </p:txBody>
      </p:sp>
      <p:sp useBgFill="1">
        <p:nvSpPr>
          <p:cNvPr id="104" name="文本框 103">
            <a:extLst>
              <a:ext uri="{FF2B5EF4-FFF2-40B4-BE49-F238E27FC236}">
                <a16:creationId xmlns:a16="http://schemas.microsoft.com/office/drawing/2014/main" id="{B4E28CFC-0865-B2AE-3EB2-CF9E34F8C423}"/>
              </a:ext>
            </a:extLst>
          </p:cNvPr>
          <p:cNvSpPr txBox="1"/>
          <p:nvPr/>
        </p:nvSpPr>
        <p:spPr>
          <a:xfrm>
            <a:off x="6716745" y="3573826"/>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迟到预警</a:t>
            </a:r>
            <a:endParaRPr lang="en-US" sz="1000" dirty="0">
              <a:latin typeface="+mn-ea"/>
              <a:cs typeface="OPPOSans M" panose="00020600040101010101" pitchFamily="18" charset="-122"/>
            </a:endParaRPr>
          </a:p>
        </p:txBody>
      </p:sp>
      <p:sp useBgFill="1">
        <p:nvSpPr>
          <p:cNvPr id="105" name="文本框 104">
            <a:extLst>
              <a:ext uri="{FF2B5EF4-FFF2-40B4-BE49-F238E27FC236}">
                <a16:creationId xmlns:a16="http://schemas.microsoft.com/office/drawing/2014/main" id="{5C131A9F-F4FD-89DF-3C8C-6E703696D16D}"/>
              </a:ext>
            </a:extLst>
          </p:cNvPr>
          <p:cNvSpPr txBox="1"/>
          <p:nvPr/>
        </p:nvSpPr>
        <p:spPr>
          <a:xfrm>
            <a:off x="8218655" y="3085371"/>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车辆识别</a:t>
            </a:r>
            <a:endParaRPr lang="en-US" sz="1000" dirty="0">
              <a:latin typeface="+mn-ea"/>
              <a:cs typeface="OPPOSans M" panose="00020600040101010101" pitchFamily="18" charset="-122"/>
            </a:endParaRPr>
          </a:p>
        </p:txBody>
      </p:sp>
      <p:sp useBgFill="1">
        <p:nvSpPr>
          <p:cNvPr id="106" name="文本框 105">
            <a:extLst>
              <a:ext uri="{FF2B5EF4-FFF2-40B4-BE49-F238E27FC236}">
                <a16:creationId xmlns:a16="http://schemas.microsoft.com/office/drawing/2014/main" id="{78FC0AC6-1B93-3004-09BC-137B346A03C9}"/>
              </a:ext>
            </a:extLst>
          </p:cNvPr>
          <p:cNvSpPr txBox="1"/>
          <p:nvPr/>
        </p:nvSpPr>
        <p:spPr>
          <a:xfrm>
            <a:off x="8218655" y="3329598"/>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车牌识别</a:t>
            </a:r>
            <a:endParaRPr lang="en-US" sz="1000" dirty="0">
              <a:latin typeface="+mn-ea"/>
              <a:cs typeface="OPPOSans M" panose="00020600040101010101" pitchFamily="18" charset="-122"/>
            </a:endParaRPr>
          </a:p>
        </p:txBody>
      </p:sp>
      <p:sp useBgFill="1">
        <p:nvSpPr>
          <p:cNvPr id="107" name="文本框 106">
            <a:extLst>
              <a:ext uri="{FF2B5EF4-FFF2-40B4-BE49-F238E27FC236}">
                <a16:creationId xmlns:a16="http://schemas.microsoft.com/office/drawing/2014/main" id="{BD680BA7-569F-AC97-1332-190336C14EBC}"/>
              </a:ext>
            </a:extLst>
          </p:cNvPr>
          <p:cNvSpPr txBox="1"/>
          <p:nvPr/>
        </p:nvSpPr>
        <p:spPr>
          <a:xfrm>
            <a:off x="8218655" y="3573826"/>
            <a:ext cx="706338" cy="246221"/>
          </a:xfrm>
          <a:prstGeom prst="rect">
            <a:avLst/>
          </a:prstGeom>
        </p:spPr>
        <p:txBody>
          <a:bodyPr wrap="square" rtlCol="0">
            <a:spAutoFit/>
          </a:bodyPr>
          <a:lstStyle/>
          <a:p>
            <a:r>
              <a:rPr lang="zh-CN" altLang="en-US" sz="1000" dirty="0">
                <a:latin typeface="+mn-ea"/>
                <a:cs typeface="OPPOSans M" panose="00020600040101010101" pitchFamily="18" charset="-122"/>
              </a:rPr>
              <a:t>人脸识别</a:t>
            </a:r>
            <a:endParaRPr lang="en-US" sz="1000" dirty="0">
              <a:latin typeface="+mn-ea"/>
              <a:cs typeface="OPPOSans M" panose="00020600040101010101" pitchFamily="18" charset="-122"/>
            </a:endParaRPr>
          </a:p>
        </p:txBody>
      </p:sp>
      <p:sp useBgFill="1">
        <p:nvSpPr>
          <p:cNvPr id="108" name="文本框 107">
            <a:extLst>
              <a:ext uri="{FF2B5EF4-FFF2-40B4-BE49-F238E27FC236}">
                <a16:creationId xmlns:a16="http://schemas.microsoft.com/office/drawing/2014/main" id="{EE82A1F5-9840-9B8E-6C9A-5E23B1FAC205}"/>
              </a:ext>
            </a:extLst>
          </p:cNvPr>
          <p:cNvSpPr txBox="1"/>
          <p:nvPr/>
        </p:nvSpPr>
        <p:spPr>
          <a:xfrm>
            <a:off x="9171484" y="3085371"/>
            <a:ext cx="1592502" cy="246221"/>
          </a:xfrm>
          <a:prstGeom prst="rect">
            <a:avLst/>
          </a:prstGeom>
        </p:spPr>
        <p:txBody>
          <a:bodyPr wrap="square" rtlCol="0">
            <a:spAutoFit/>
          </a:bodyPr>
          <a:lstStyle/>
          <a:p>
            <a:r>
              <a:rPr lang="zh-CN" altLang="en-US" sz="1000" dirty="0">
                <a:latin typeface="+mn-ea"/>
                <a:cs typeface="OPPOSans M" panose="00020600040101010101" pitchFamily="18" charset="-122"/>
              </a:rPr>
              <a:t>车位级导航</a:t>
            </a:r>
            <a:r>
              <a:rPr lang="en-US" altLang="zh-CN" sz="1000" dirty="0">
                <a:latin typeface="+mn-ea"/>
                <a:cs typeface="OPPOSans M" panose="00020600040101010101" pitchFamily="18" charset="-122"/>
              </a:rPr>
              <a:t>:</a:t>
            </a:r>
            <a:r>
              <a:rPr lang="en-US" altLang="zh-CN" sz="1000" dirty="0" err="1">
                <a:latin typeface="+mn-ea"/>
                <a:cs typeface="OPPOSans M" panose="00020600040101010101" pitchFamily="18" charset="-122"/>
              </a:rPr>
              <a:t>ibeacon</a:t>
            </a:r>
            <a:r>
              <a:rPr lang="en-US" altLang="zh-CN" sz="1000" dirty="0">
                <a:latin typeface="+mn-ea"/>
                <a:cs typeface="OPPOSans M" panose="00020600040101010101" pitchFamily="18" charset="-122"/>
              </a:rPr>
              <a:t> </a:t>
            </a:r>
            <a:endParaRPr lang="en-US" sz="1000" dirty="0">
              <a:latin typeface="+mn-ea"/>
              <a:cs typeface="OPPOSans M" panose="00020600040101010101" pitchFamily="18" charset="-122"/>
            </a:endParaRPr>
          </a:p>
        </p:txBody>
      </p:sp>
      <p:sp useBgFill="1">
        <p:nvSpPr>
          <p:cNvPr id="109" name="文本框 108">
            <a:extLst>
              <a:ext uri="{FF2B5EF4-FFF2-40B4-BE49-F238E27FC236}">
                <a16:creationId xmlns:a16="http://schemas.microsoft.com/office/drawing/2014/main" id="{8FAE9472-BEB0-6D05-961E-CF648B91BE25}"/>
              </a:ext>
            </a:extLst>
          </p:cNvPr>
          <p:cNvSpPr txBox="1"/>
          <p:nvPr/>
        </p:nvSpPr>
        <p:spPr>
          <a:xfrm>
            <a:off x="9171483" y="3329598"/>
            <a:ext cx="1150359" cy="246221"/>
          </a:xfrm>
          <a:prstGeom prst="rect">
            <a:avLst/>
          </a:prstGeom>
        </p:spPr>
        <p:txBody>
          <a:bodyPr wrap="square" rtlCol="0">
            <a:spAutoFit/>
          </a:bodyPr>
          <a:lstStyle/>
          <a:p>
            <a:r>
              <a:rPr lang="zh-CN" altLang="en-US" sz="1000" dirty="0">
                <a:latin typeface="+mn-ea"/>
                <a:cs typeface="OPPOSans M" panose="00020600040101010101" pitchFamily="18" charset="-122"/>
              </a:rPr>
              <a:t>控制地锁</a:t>
            </a:r>
            <a:r>
              <a:rPr lang="en-US" altLang="zh-CN" sz="1000" dirty="0">
                <a:latin typeface="+mn-ea"/>
                <a:cs typeface="OPPOSans M" panose="00020600040101010101" pitchFamily="18" charset="-122"/>
              </a:rPr>
              <a:t>:</a:t>
            </a:r>
            <a:r>
              <a:rPr lang="zh-CN" altLang="en-US" sz="1000" dirty="0">
                <a:latin typeface="+mn-ea"/>
                <a:cs typeface="OPPOSans M" panose="00020600040101010101" pitchFamily="18" charset="-122"/>
              </a:rPr>
              <a:t>蓝牙</a:t>
            </a:r>
            <a:endParaRPr lang="en-US" sz="1000" dirty="0">
              <a:latin typeface="+mn-ea"/>
              <a:cs typeface="OPPOSans M" panose="00020600040101010101" pitchFamily="18" charset="-122"/>
            </a:endParaRPr>
          </a:p>
        </p:txBody>
      </p:sp>
      <p:sp useBgFill="1">
        <p:nvSpPr>
          <p:cNvPr id="110" name="文本框 109">
            <a:extLst>
              <a:ext uri="{FF2B5EF4-FFF2-40B4-BE49-F238E27FC236}">
                <a16:creationId xmlns:a16="http://schemas.microsoft.com/office/drawing/2014/main" id="{EACACF11-6A21-05CF-E837-6253B9C2BFC8}"/>
              </a:ext>
            </a:extLst>
          </p:cNvPr>
          <p:cNvSpPr txBox="1"/>
          <p:nvPr/>
        </p:nvSpPr>
        <p:spPr>
          <a:xfrm>
            <a:off x="9171483" y="3573826"/>
            <a:ext cx="1376279" cy="246221"/>
          </a:xfrm>
          <a:prstGeom prst="rect">
            <a:avLst/>
          </a:prstGeom>
        </p:spPr>
        <p:txBody>
          <a:bodyPr wrap="square" rtlCol="0">
            <a:spAutoFit/>
          </a:bodyPr>
          <a:lstStyle/>
          <a:p>
            <a:r>
              <a:rPr lang="zh-CN" altLang="en-US" sz="1000" dirty="0">
                <a:latin typeface="+mn-ea"/>
                <a:cs typeface="OPPOSans M" panose="00020600040101010101" pitchFamily="18" charset="-122"/>
              </a:rPr>
              <a:t>自动记录停车位置 </a:t>
            </a:r>
            <a:endParaRPr lang="en-US" sz="1000" dirty="0">
              <a:latin typeface="+mn-ea"/>
              <a:cs typeface="OPPOSans M" panose="00020600040101010101" pitchFamily="18" charset="-122"/>
            </a:endParaRPr>
          </a:p>
        </p:txBody>
      </p:sp>
      <p:sp>
        <p:nvSpPr>
          <p:cNvPr id="111" name="矩形: 圆角 110">
            <a:extLst>
              <a:ext uri="{FF2B5EF4-FFF2-40B4-BE49-F238E27FC236}">
                <a16:creationId xmlns:a16="http://schemas.microsoft.com/office/drawing/2014/main" id="{747BA444-309F-F196-98DF-2DF2EBE32377}"/>
              </a:ext>
            </a:extLst>
          </p:cNvPr>
          <p:cNvSpPr/>
          <p:nvPr/>
        </p:nvSpPr>
        <p:spPr>
          <a:xfrm>
            <a:off x="7324232" y="4027966"/>
            <a:ext cx="1781818" cy="362857"/>
          </a:xfrm>
          <a:prstGeom prst="roundRect">
            <a:avLst>
              <a:gd name="adj" fmla="val 50000"/>
            </a:avLst>
          </a:prstGeom>
          <a:solidFill>
            <a:schemeClr val="bg1"/>
          </a:solidFill>
          <a:ln>
            <a:solidFill>
              <a:srgbClr val="E31D19"/>
            </a:solidFill>
          </a:ln>
          <a:effectLst>
            <a:outerShdw blurRad="317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文本框 112">
            <a:extLst>
              <a:ext uri="{FF2B5EF4-FFF2-40B4-BE49-F238E27FC236}">
                <a16:creationId xmlns:a16="http://schemas.microsoft.com/office/drawing/2014/main" id="{01AD58C2-578F-77D9-9B89-2D080EA8E422}"/>
              </a:ext>
            </a:extLst>
          </p:cNvPr>
          <p:cNvSpPr txBox="1"/>
          <p:nvPr/>
        </p:nvSpPr>
        <p:spPr>
          <a:xfrm>
            <a:off x="7334452" y="4086284"/>
            <a:ext cx="1761378" cy="246221"/>
          </a:xfrm>
          <a:prstGeom prst="rect">
            <a:avLst/>
          </a:prstGeom>
          <a:noFill/>
        </p:spPr>
        <p:txBody>
          <a:bodyPr wrap="square" rtlCol="0">
            <a:spAutoFit/>
          </a:bodyPr>
          <a:lstStyle/>
          <a:p>
            <a:pPr algn="ctr"/>
            <a:r>
              <a:rPr lang="zh-CN" altLang="en-US" sz="1000" dirty="0">
                <a:latin typeface="+mn-ea"/>
                <a:cs typeface="OPPOSans M" panose="00020600040101010101" pitchFamily="18" charset="-122"/>
              </a:rPr>
              <a:t>预约与车场管理系统打通</a:t>
            </a:r>
            <a:endParaRPr lang="en-US" sz="1000" dirty="0">
              <a:latin typeface="+mn-ea"/>
              <a:cs typeface="OPPOSans M" panose="00020600040101010101" pitchFamily="18" charset="-122"/>
            </a:endParaRPr>
          </a:p>
        </p:txBody>
      </p:sp>
      <p:sp>
        <p:nvSpPr>
          <p:cNvPr id="114" name="矩形: 圆角 113">
            <a:extLst>
              <a:ext uri="{FF2B5EF4-FFF2-40B4-BE49-F238E27FC236}">
                <a16:creationId xmlns:a16="http://schemas.microsoft.com/office/drawing/2014/main" id="{C3F74B96-7487-FD65-FEC0-B04F5332AA6C}"/>
              </a:ext>
            </a:extLst>
          </p:cNvPr>
          <p:cNvSpPr/>
          <p:nvPr/>
        </p:nvSpPr>
        <p:spPr>
          <a:xfrm>
            <a:off x="1885091" y="6051257"/>
            <a:ext cx="1781818" cy="362857"/>
          </a:xfrm>
          <a:prstGeom prst="roundRect">
            <a:avLst>
              <a:gd name="adj" fmla="val 50000"/>
            </a:avLst>
          </a:prstGeom>
          <a:solidFill>
            <a:schemeClr val="bg1"/>
          </a:solidFill>
          <a:ln>
            <a:solidFill>
              <a:srgbClr val="E31D19"/>
            </a:solidFill>
          </a:ln>
          <a:effectLst>
            <a:outerShdw blurRad="317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文本框 114">
            <a:extLst>
              <a:ext uri="{FF2B5EF4-FFF2-40B4-BE49-F238E27FC236}">
                <a16:creationId xmlns:a16="http://schemas.microsoft.com/office/drawing/2014/main" id="{6834C4BE-3B65-791A-14FF-D405BC16A285}"/>
              </a:ext>
            </a:extLst>
          </p:cNvPr>
          <p:cNvSpPr txBox="1"/>
          <p:nvPr/>
        </p:nvSpPr>
        <p:spPr>
          <a:xfrm>
            <a:off x="1885091" y="6109575"/>
            <a:ext cx="1781818" cy="246221"/>
          </a:xfrm>
          <a:prstGeom prst="rect">
            <a:avLst/>
          </a:prstGeom>
          <a:noFill/>
        </p:spPr>
        <p:txBody>
          <a:bodyPr wrap="square" rtlCol="0">
            <a:spAutoFit/>
          </a:bodyPr>
          <a:lstStyle/>
          <a:p>
            <a:pPr algn="ctr"/>
            <a:r>
              <a:rPr lang="zh-CN" altLang="en-US" sz="1000" dirty="0">
                <a:latin typeface="+mn-ea"/>
                <a:cs typeface="OPPOSans M" panose="00020600040101010101" pitchFamily="18" charset="-122"/>
              </a:rPr>
              <a:t>缴费与车场管理系统打通</a:t>
            </a:r>
            <a:endParaRPr lang="en-US" sz="1000" dirty="0">
              <a:latin typeface="+mn-ea"/>
              <a:cs typeface="OPPOSans M" panose="00020600040101010101" pitchFamily="18" charset="-122"/>
            </a:endParaRPr>
          </a:p>
        </p:txBody>
      </p:sp>
      <p:sp>
        <p:nvSpPr>
          <p:cNvPr id="116" name="文本框 115">
            <a:extLst>
              <a:ext uri="{FF2B5EF4-FFF2-40B4-BE49-F238E27FC236}">
                <a16:creationId xmlns:a16="http://schemas.microsoft.com/office/drawing/2014/main" id="{5D151A7A-FD9D-D274-2807-6723BAD784EF}"/>
              </a:ext>
            </a:extLst>
          </p:cNvPr>
          <p:cNvSpPr txBox="1"/>
          <p:nvPr/>
        </p:nvSpPr>
        <p:spPr>
          <a:xfrm>
            <a:off x="660400" y="6221135"/>
            <a:ext cx="514885" cy="230832"/>
          </a:xfrm>
          <a:prstGeom prst="rect">
            <a:avLst/>
          </a:prstGeom>
          <a:noFill/>
        </p:spPr>
        <p:txBody>
          <a:bodyPr wrap="none" rtlCol="0">
            <a:spAutoFit/>
          </a:bodyPr>
          <a:lstStyle/>
          <a:p>
            <a:r>
              <a:rPr lang="en-US" altLang="zh-CN"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rPr>
              <a:t>MINA</a:t>
            </a:r>
            <a:endParaRPr lang="en-US" sz="900" dirty="0">
              <a:solidFill>
                <a:schemeClr val="bg1">
                  <a:lumMod val="65000"/>
                </a:schemeClr>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117" name="组合 116">
            <a:extLst>
              <a:ext uri="{FF2B5EF4-FFF2-40B4-BE49-F238E27FC236}">
                <a16:creationId xmlns:a16="http://schemas.microsoft.com/office/drawing/2014/main" id="{900D6F10-1624-CDA0-DCD3-05D280DFA9FD}"/>
              </a:ext>
            </a:extLst>
          </p:cNvPr>
          <p:cNvGrpSpPr/>
          <p:nvPr/>
        </p:nvGrpSpPr>
        <p:grpSpPr>
          <a:xfrm>
            <a:off x="11390123" y="2766951"/>
            <a:ext cx="203554" cy="1324099"/>
            <a:chOff x="11390123" y="2639724"/>
            <a:chExt cx="203554" cy="1324099"/>
          </a:xfrm>
        </p:grpSpPr>
        <p:sp>
          <p:nvSpPr>
            <p:cNvPr id="118" name="椭圆 117">
              <a:extLst>
                <a:ext uri="{FF2B5EF4-FFF2-40B4-BE49-F238E27FC236}">
                  <a16:creationId xmlns:a16="http://schemas.microsoft.com/office/drawing/2014/main" id="{5289C24C-8CE7-1F1E-E833-E7E90E344D3A}"/>
                </a:ext>
              </a:extLst>
            </p:cNvPr>
            <p:cNvSpPr/>
            <p:nvPr/>
          </p:nvSpPr>
          <p:spPr>
            <a:xfrm>
              <a:off x="11464900" y="2639724"/>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椭圆 118">
              <a:extLst>
                <a:ext uri="{FF2B5EF4-FFF2-40B4-BE49-F238E27FC236}">
                  <a16:creationId xmlns:a16="http://schemas.microsoft.com/office/drawing/2014/main" id="{6C4418C8-85D5-23A6-3CBA-F78AB0E6C380}"/>
                </a:ext>
              </a:extLst>
            </p:cNvPr>
            <p:cNvSpPr/>
            <p:nvPr/>
          </p:nvSpPr>
          <p:spPr>
            <a:xfrm>
              <a:off x="11464900" y="2919860"/>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椭圆 119">
              <a:extLst>
                <a:ext uri="{FF2B5EF4-FFF2-40B4-BE49-F238E27FC236}">
                  <a16:creationId xmlns:a16="http://schemas.microsoft.com/office/drawing/2014/main" id="{BF042376-D7BF-C4DA-813F-4A679B023C17}"/>
                </a:ext>
              </a:extLst>
            </p:cNvPr>
            <p:cNvSpPr/>
            <p:nvPr/>
          </p:nvSpPr>
          <p:spPr>
            <a:xfrm>
              <a:off x="11464900" y="3199996"/>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椭圆 120">
              <a:extLst>
                <a:ext uri="{FF2B5EF4-FFF2-40B4-BE49-F238E27FC236}">
                  <a16:creationId xmlns:a16="http://schemas.microsoft.com/office/drawing/2014/main" id="{1CBEA8E1-7926-5E18-9D90-8806BB7D3D10}"/>
                </a:ext>
              </a:extLst>
            </p:cNvPr>
            <p:cNvSpPr/>
            <p:nvPr/>
          </p:nvSpPr>
          <p:spPr>
            <a:xfrm>
              <a:off x="11464900" y="3480132"/>
              <a:ext cx="54000" cy="54000"/>
            </a:xfrm>
            <a:prstGeom prst="ellipse">
              <a:avLst/>
            </a:prstGeom>
            <a:solidFill>
              <a:srgbClr val="E31D1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组合 121">
              <a:extLst>
                <a:ext uri="{FF2B5EF4-FFF2-40B4-BE49-F238E27FC236}">
                  <a16:creationId xmlns:a16="http://schemas.microsoft.com/office/drawing/2014/main" id="{BFF5F1A7-70BC-1571-FBFD-5F92B11E1A43}"/>
                </a:ext>
              </a:extLst>
            </p:cNvPr>
            <p:cNvGrpSpPr/>
            <p:nvPr/>
          </p:nvGrpSpPr>
          <p:grpSpPr>
            <a:xfrm>
              <a:off x="11390123" y="3760269"/>
              <a:ext cx="203554" cy="203554"/>
              <a:chOff x="11390123" y="3760269"/>
              <a:chExt cx="203554" cy="203554"/>
            </a:xfrm>
          </p:grpSpPr>
          <p:sp>
            <p:nvSpPr>
              <p:cNvPr id="123" name="椭圆 122">
                <a:extLst>
                  <a:ext uri="{FF2B5EF4-FFF2-40B4-BE49-F238E27FC236}">
                    <a16:creationId xmlns:a16="http://schemas.microsoft.com/office/drawing/2014/main" id="{9EBEF142-FB99-235F-56AF-84685A5F00EE}"/>
                  </a:ext>
                </a:extLst>
              </p:cNvPr>
              <p:cNvSpPr/>
              <p:nvPr/>
            </p:nvSpPr>
            <p:spPr>
              <a:xfrm>
                <a:off x="11464900" y="3835046"/>
                <a:ext cx="54000" cy="54000"/>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椭圆 123">
                <a:extLst>
                  <a:ext uri="{FF2B5EF4-FFF2-40B4-BE49-F238E27FC236}">
                    <a16:creationId xmlns:a16="http://schemas.microsoft.com/office/drawing/2014/main" id="{2555043D-47BC-B4E6-1524-A7F870AAC38C}"/>
                  </a:ext>
                </a:extLst>
              </p:cNvPr>
              <p:cNvSpPr/>
              <p:nvPr/>
            </p:nvSpPr>
            <p:spPr>
              <a:xfrm>
                <a:off x="11390123" y="3760269"/>
                <a:ext cx="203554" cy="203554"/>
              </a:xfrm>
              <a:prstGeom prst="ellipse">
                <a:avLst/>
              </a:prstGeom>
              <a:noFill/>
              <a:ln w="635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460028147"/>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350304D-6432-9887-93E2-641420DD38F9}"/>
              </a:ext>
            </a:extLst>
          </p:cNvPr>
          <p:cNvSpPr txBox="1"/>
          <p:nvPr/>
        </p:nvSpPr>
        <p:spPr>
          <a:xfrm>
            <a:off x="5083809" y="485413"/>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每次交付至少</a:t>
            </a:r>
            <a:endParaRPr 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a:extLst>
              <a:ext uri="{FF2B5EF4-FFF2-40B4-BE49-F238E27FC236}">
                <a16:creationId xmlns:a16="http://schemas.microsoft.com/office/drawing/2014/main" id="{D8831D70-49CE-6074-A7F5-4196C85C70A4}"/>
              </a:ext>
            </a:extLst>
          </p:cNvPr>
          <p:cNvSpPr txBox="1"/>
          <p:nvPr/>
        </p:nvSpPr>
        <p:spPr>
          <a:xfrm>
            <a:off x="3270643" y="805424"/>
            <a:ext cx="5751198"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3200" dirty="0">
                <a:effectLst>
                  <a:outerShdw blurRad="190500" sx="102000" sy="102000" algn="ctr" rotWithShape="0">
                    <a:prstClr val="black">
                      <a:alpha val="20000"/>
                    </a:prstClr>
                  </a:outerShdw>
                </a:effectLst>
                <a:latin typeface="+mj-ea"/>
                <a:ea typeface="+mj-ea"/>
              </a:rPr>
              <a:t>HEART</a:t>
            </a:r>
            <a:r>
              <a:rPr lang="zh-CN" altLang="en-US" sz="3200" dirty="0">
                <a:effectLst>
                  <a:outerShdw blurRad="190500" sx="102000" sy="102000" algn="ctr" rotWithShape="0">
                    <a:prstClr val="black">
                      <a:alpha val="20000"/>
                    </a:prstClr>
                  </a:outerShdw>
                </a:effectLst>
                <a:latin typeface="+mj-ea"/>
                <a:ea typeface="+mj-ea"/>
              </a:rPr>
              <a:t>模型的</a:t>
            </a:r>
            <a:r>
              <a:rPr lang="en-US" altLang="zh-CN" sz="3200" dirty="0">
                <a:effectLst>
                  <a:outerShdw blurRad="190500" sx="102000" sy="102000" algn="ctr" rotWithShape="0">
                    <a:prstClr val="black">
                      <a:alpha val="20000"/>
                    </a:prstClr>
                  </a:outerShdw>
                </a:effectLst>
                <a:latin typeface="+mj-ea"/>
                <a:ea typeface="+mj-ea"/>
              </a:rPr>
              <a:t>5</a:t>
            </a:r>
            <a:r>
              <a:rPr lang="zh-CN" altLang="en-US" sz="3200" dirty="0">
                <a:effectLst>
                  <a:outerShdw blurRad="190500" sx="102000" sy="102000" algn="ctr" rotWithShape="0">
                    <a:prstClr val="black">
                      <a:alpha val="20000"/>
                    </a:prstClr>
                  </a:outerShdw>
                </a:effectLst>
                <a:latin typeface="+mj-ea"/>
                <a:ea typeface="+mj-ea"/>
              </a:rPr>
              <a:t>个度量维度</a:t>
            </a:r>
            <a:endParaRPr lang="en-US" sz="3200" dirty="0">
              <a:effectLst>
                <a:outerShdw blurRad="190500" sx="102000" sy="102000" algn="ctr" rotWithShape="0">
                  <a:prstClr val="black">
                    <a:alpha val="20000"/>
                  </a:prstClr>
                </a:outerShdw>
              </a:effectLst>
              <a:latin typeface="+mj-ea"/>
              <a:ea typeface="+mj-ea"/>
            </a:endParaRPr>
          </a:p>
        </p:txBody>
      </p:sp>
      <p:grpSp>
        <p:nvGrpSpPr>
          <p:cNvPr id="9" name="组合 8">
            <a:extLst>
              <a:ext uri="{FF2B5EF4-FFF2-40B4-BE49-F238E27FC236}">
                <a16:creationId xmlns:a16="http://schemas.microsoft.com/office/drawing/2014/main" id="{1EA1196C-17B3-F2C6-F5AE-E30589C44BAE}"/>
              </a:ext>
            </a:extLst>
          </p:cNvPr>
          <p:cNvGrpSpPr/>
          <p:nvPr/>
        </p:nvGrpSpPr>
        <p:grpSpPr>
          <a:xfrm>
            <a:off x="4436230" y="2263468"/>
            <a:ext cx="3319540" cy="3358684"/>
            <a:chOff x="3378435" y="1747837"/>
            <a:chExt cx="5431872" cy="5495925"/>
          </a:xfrm>
        </p:grpSpPr>
        <p:pic>
          <p:nvPicPr>
            <p:cNvPr id="6" name="图形 5">
              <a:extLst>
                <a:ext uri="{FF2B5EF4-FFF2-40B4-BE49-F238E27FC236}">
                  <a16:creationId xmlns:a16="http://schemas.microsoft.com/office/drawing/2014/main" id="{54BB047C-5770-FB7A-7162-F3FAED704E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8435" y="1747837"/>
              <a:ext cx="3000375" cy="5495925"/>
            </a:xfrm>
            <a:prstGeom prst="rect">
              <a:avLst/>
            </a:prstGeom>
          </p:spPr>
        </p:pic>
        <p:pic>
          <p:nvPicPr>
            <p:cNvPr id="8" name="图形 7">
              <a:extLst>
                <a:ext uri="{FF2B5EF4-FFF2-40B4-BE49-F238E27FC236}">
                  <a16:creationId xmlns:a16="http://schemas.microsoft.com/office/drawing/2014/main" id="{396E869A-BA35-D958-15F3-337065CD4C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932" y="1747837"/>
              <a:ext cx="3000375" cy="5495925"/>
            </a:xfrm>
            <a:prstGeom prst="rect">
              <a:avLst/>
            </a:prstGeom>
          </p:spPr>
        </p:pic>
      </p:grpSp>
      <p:cxnSp>
        <p:nvCxnSpPr>
          <p:cNvPr id="11" name="直接连接符 10">
            <a:extLst>
              <a:ext uri="{FF2B5EF4-FFF2-40B4-BE49-F238E27FC236}">
                <a16:creationId xmlns:a16="http://schemas.microsoft.com/office/drawing/2014/main" id="{1EB245A1-BF20-EA5D-5FBA-17A8969087AD}"/>
              </a:ext>
            </a:extLst>
          </p:cNvPr>
          <p:cNvCxnSpPr>
            <a:cxnSpLocks/>
          </p:cNvCxnSpPr>
          <p:nvPr/>
        </p:nvCxnSpPr>
        <p:spPr>
          <a:xfrm>
            <a:off x="6100565" y="1705142"/>
            <a:ext cx="0" cy="42011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896CA0EA-09DE-BFA5-FFF1-016444DD0B3B}"/>
              </a:ext>
            </a:extLst>
          </p:cNvPr>
          <p:cNvSpPr/>
          <p:nvPr/>
        </p:nvSpPr>
        <p:spPr>
          <a:xfrm>
            <a:off x="6061077" y="3792402"/>
            <a:ext cx="78976" cy="78976"/>
          </a:xfrm>
          <a:prstGeom prst="ellipse">
            <a:avLst/>
          </a:prstGeom>
          <a:noFill/>
          <a:ln w="3175">
            <a:solidFill>
              <a:srgbClr val="FDE8E8">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EB7DE9EB-E9F6-2303-07FA-B28BD2C565F1}"/>
              </a:ext>
            </a:extLst>
          </p:cNvPr>
          <p:cNvSpPr/>
          <p:nvPr/>
        </p:nvSpPr>
        <p:spPr>
          <a:xfrm>
            <a:off x="6026032" y="3757365"/>
            <a:ext cx="149050" cy="149050"/>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5" name="椭圆 14">
            <a:extLst>
              <a:ext uri="{FF2B5EF4-FFF2-40B4-BE49-F238E27FC236}">
                <a16:creationId xmlns:a16="http://schemas.microsoft.com/office/drawing/2014/main" id="{CDD7031A-D07B-5B64-D106-411E6A8B0DBE}"/>
              </a:ext>
            </a:extLst>
          </p:cNvPr>
          <p:cNvSpPr/>
          <p:nvPr/>
        </p:nvSpPr>
        <p:spPr>
          <a:xfrm>
            <a:off x="5952068" y="3683410"/>
            <a:ext cx="296960" cy="296960"/>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6" name="椭圆 15">
            <a:extLst>
              <a:ext uri="{FF2B5EF4-FFF2-40B4-BE49-F238E27FC236}">
                <a16:creationId xmlns:a16="http://schemas.microsoft.com/office/drawing/2014/main" id="{6E690618-0334-8C97-1928-C27A2F92DEAE}"/>
              </a:ext>
            </a:extLst>
          </p:cNvPr>
          <p:cNvSpPr/>
          <p:nvPr/>
        </p:nvSpPr>
        <p:spPr>
          <a:xfrm>
            <a:off x="5856699" y="3588050"/>
            <a:ext cx="487680" cy="487680"/>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7" name="椭圆 16">
            <a:extLst>
              <a:ext uri="{FF2B5EF4-FFF2-40B4-BE49-F238E27FC236}">
                <a16:creationId xmlns:a16="http://schemas.microsoft.com/office/drawing/2014/main" id="{7396779D-4A19-57E4-258E-1853EE65CF10}"/>
              </a:ext>
            </a:extLst>
          </p:cNvPr>
          <p:cNvSpPr/>
          <p:nvPr/>
        </p:nvSpPr>
        <p:spPr>
          <a:xfrm>
            <a:off x="5754878" y="3486237"/>
            <a:ext cx="691306" cy="691306"/>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8" name="椭圆 17">
            <a:extLst>
              <a:ext uri="{FF2B5EF4-FFF2-40B4-BE49-F238E27FC236}">
                <a16:creationId xmlns:a16="http://schemas.microsoft.com/office/drawing/2014/main" id="{DEFC1D9C-B039-168F-5DA2-036FB6E9D5D1}"/>
              </a:ext>
            </a:extLst>
          </p:cNvPr>
          <p:cNvSpPr/>
          <p:nvPr/>
        </p:nvSpPr>
        <p:spPr>
          <a:xfrm>
            <a:off x="5639306" y="3370674"/>
            <a:ext cx="922434" cy="922434"/>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9" name="椭圆 18">
            <a:extLst>
              <a:ext uri="{FF2B5EF4-FFF2-40B4-BE49-F238E27FC236}">
                <a16:creationId xmlns:a16="http://schemas.microsoft.com/office/drawing/2014/main" id="{D9A181F2-73D0-6700-4743-D090A9E6A809}"/>
              </a:ext>
            </a:extLst>
          </p:cNvPr>
          <p:cNvSpPr/>
          <p:nvPr/>
        </p:nvSpPr>
        <p:spPr>
          <a:xfrm>
            <a:off x="5512539" y="3243916"/>
            <a:ext cx="1175950" cy="1175950"/>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0" name="椭圆 19">
            <a:extLst>
              <a:ext uri="{FF2B5EF4-FFF2-40B4-BE49-F238E27FC236}">
                <a16:creationId xmlns:a16="http://schemas.microsoft.com/office/drawing/2014/main" id="{A3841570-6068-7DD3-0853-C5485B904E57}"/>
              </a:ext>
            </a:extLst>
          </p:cNvPr>
          <p:cNvSpPr/>
          <p:nvPr/>
        </p:nvSpPr>
        <p:spPr>
          <a:xfrm>
            <a:off x="5368847" y="3100232"/>
            <a:ext cx="1463318" cy="1463318"/>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1" name="椭圆 20">
            <a:extLst>
              <a:ext uri="{FF2B5EF4-FFF2-40B4-BE49-F238E27FC236}">
                <a16:creationId xmlns:a16="http://schemas.microsoft.com/office/drawing/2014/main" id="{83920C53-B1D2-51FB-679E-87A3ABEEBECA}"/>
              </a:ext>
            </a:extLst>
          </p:cNvPr>
          <p:cNvSpPr/>
          <p:nvPr/>
        </p:nvSpPr>
        <p:spPr>
          <a:xfrm>
            <a:off x="5197500" y="2928893"/>
            <a:ext cx="1805994" cy="1805994"/>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2" name="椭圆 21">
            <a:extLst>
              <a:ext uri="{FF2B5EF4-FFF2-40B4-BE49-F238E27FC236}">
                <a16:creationId xmlns:a16="http://schemas.microsoft.com/office/drawing/2014/main" id="{A93D649C-4307-0121-1E12-0402B26AE4C6}"/>
              </a:ext>
            </a:extLst>
          </p:cNvPr>
          <p:cNvSpPr/>
          <p:nvPr/>
        </p:nvSpPr>
        <p:spPr>
          <a:xfrm>
            <a:off x="5044593" y="2775995"/>
            <a:ext cx="2111789" cy="2111789"/>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4" name="椭圆 23">
            <a:extLst>
              <a:ext uri="{FF2B5EF4-FFF2-40B4-BE49-F238E27FC236}">
                <a16:creationId xmlns:a16="http://schemas.microsoft.com/office/drawing/2014/main" id="{B346B376-7DD2-F4B1-6FBF-E18C90A7E102}"/>
              </a:ext>
            </a:extLst>
          </p:cNvPr>
          <p:cNvSpPr/>
          <p:nvPr/>
        </p:nvSpPr>
        <p:spPr>
          <a:xfrm>
            <a:off x="4823120" y="2554539"/>
            <a:ext cx="2554701" cy="2554701"/>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6" name="椭圆 25">
            <a:extLst>
              <a:ext uri="{FF2B5EF4-FFF2-40B4-BE49-F238E27FC236}">
                <a16:creationId xmlns:a16="http://schemas.microsoft.com/office/drawing/2014/main" id="{4E67980B-3CC4-D548-CF46-B7428D7474AF}"/>
              </a:ext>
            </a:extLst>
          </p:cNvPr>
          <p:cNvSpPr/>
          <p:nvPr/>
        </p:nvSpPr>
        <p:spPr>
          <a:xfrm>
            <a:off x="4601647" y="2333083"/>
            <a:ext cx="2997614" cy="2997614"/>
          </a:xfrm>
          <a:prstGeom prst="ellipse">
            <a:avLst/>
          </a:prstGeom>
          <a:noFill/>
          <a:ln w="3175" cap="flat" cmpd="sng" algn="ctr">
            <a:solidFill>
              <a:srgbClr val="FDE8E8">
                <a:alpha val="40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27" name="椭圆 26">
            <a:extLst>
              <a:ext uri="{FF2B5EF4-FFF2-40B4-BE49-F238E27FC236}">
                <a16:creationId xmlns:a16="http://schemas.microsoft.com/office/drawing/2014/main" id="{55867302-2F20-87F4-E40B-EA19DD9C81C3}"/>
              </a:ext>
            </a:extLst>
          </p:cNvPr>
          <p:cNvSpPr/>
          <p:nvPr/>
        </p:nvSpPr>
        <p:spPr>
          <a:xfrm>
            <a:off x="4490910" y="2222355"/>
            <a:ext cx="3219070" cy="3219070"/>
          </a:xfrm>
          <a:prstGeom prst="ellipse">
            <a:avLst/>
          </a:prstGeom>
          <a:noFill/>
          <a:ln w="3175" cap="flat" cmpd="sng" algn="ctr">
            <a:solidFill>
              <a:srgbClr val="FDE8E8"/>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lumMod val="100000"/>
                </a:schemeClr>
              </a:solidFill>
            </a:endParaRPr>
          </a:p>
        </p:txBody>
      </p:sp>
      <p:sp>
        <p:nvSpPr>
          <p:cNvPr id="13" name="椭圆 12">
            <a:extLst>
              <a:ext uri="{FF2B5EF4-FFF2-40B4-BE49-F238E27FC236}">
                <a16:creationId xmlns:a16="http://schemas.microsoft.com/office/drawing/2014/main" id="{8D32CCAF-41E6-82D9-3795-D5B7A2ADB3FB}"/>
              </a:ext>
            </a:extLst>
          </p:cNvPr>
          <p:cNvSpPr/>
          <p:nvPr/>
        </p:nvSpPr>
        <p:spPr>
          <a:xfrm>
            <a:off x="4269437" y="2000899"/>
            <a:ext cx="3661982" cy="3661982"/>
          </a:xfrm>
          <a:prstGeom prst="ellipse">
            <a:avLst/>
          </a:prstGeom>
          <a:noFill/>
          <a:ln w="3175">
            <a:solidFill>
              <a:srgbClr val="FDE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组合 30">
            <a:extLst>
              <a:ext uri="{FF2B5EF4-FFF2-40B4-BE49-F238E27FC236}">
                <a16:creationId xmlns:a16="http://schemas.microsoft.com/office/drawing/2014/main" id="{6396CFCE-FBC6-4EE7-0EA4-3CB5CD2D21DB}"/>
              </a:ext>
            </a:extLst>
          </p:cNvPr>
          <p:cNvGrpSpPr/>
          <p:nvPr/>
        </p:nvGrpSpPr>
        <p:grpSpPr>
          <a:xfrm>
            <a:off x="1538230" y="2920102"/>
            <a:ext cx="1823576" cy="1823576"/>
            <a:chOff x="56024" y="2689827"/>
            <a:chExt cx="1823576" cy="1823576"/>
          </a:xfrm>
        </p:grpSpPr>
        <p:sp>
          <p:nvSpPr>
            <p:cNvPr id="30" name="椭圆 29">
              <a:extLst>
                <a:ext uri="{FF2B5EF4-FFF2-40B4-BE49-F238E27FC236}">
                  <a16:creationId xmlns:a16="http://schemas.microsoft.com/office/drawing/2014/main" id="{2A5D1085-4334-463C-F910-D557DC80655B}"/>
                </a:ext>
              </a:extLst>
            </p:cNvPr>
            <p:cNvSpPr/>
            <p:nvPr/>
          </p:nvSpPr>
          <p:spPr>
            <a:xfrm>
              <a:off x="56024" y="2689827"/>
              <a:ext cx="1823576" cy="1823576"/>
            </a:xfrm>
            <a:prstGeom prst="ellipse">
              <a:avLst/>
            </a:prstGeom>
            <a:gradFill>
              <a:gsLst>
                <a:gs pos="0">
                  <a:srgbClr val="EC5252">
                    <a:lumMod val="70000"/>
                    <a:lumOff val="30000"/>
                    <a:alpha val="10000"/>
                  </a:srgbClr>
                </a:gs>
                <a:gs pos="100000">
                  <a:srgbClr val="EC5252">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BDBDF172-3E5B-1BED-0C87-46A919438120}"/>
                </a:ext>
              </a:extLst>
            </p:cNvPr>
            <p:cNvSpPr/>
            <p:nvPr/>
          </p:nvSpPr>
          <p:spPr>
            <a:xfrm>
              <a:off x="251463" y="2870083"/>
              <a:ext cx="1432698" cy="1432698"/>
            </a:xfrm>
            <a:prstGeom prst="ellipse">
              <a:avLst/>
            </a:prstGeom>
            <a:gradFill>
              <a:gsLst>
                <a:gs pos="0">
                  <a:srgbClr val="F37373"/>
                </a:gs>
                <a:gs pos="100000">
                  <a:srgbClr val="EA3B3B"/>
                </a:gs>
              </a:gsLst>
              <a:lin ang="2700000" scaled="0"/>
            </a:gradFill>
            <a:ln>
              <a:noFill/>
            </a:ln>
            <a:effectLst>
              <a:outerShdw blurRad="1905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组合 31">
            <a:extLst>
              <a:ext uri="{FF2B5EF4-FFF2-40B4-BE49-F238E27FC236}">
                <a16:creationId xmlns:a16="http://schemas.microsoft.com/office/drawing/2014/main" id="{50ACE0F7-E53B-FA34-39A2-AB08785DDE2D}"/>
              </a:ext>
            </a:extLst>
          </p:cNvPr>
          <p:cNvGrpSpPr/>
          <p:nvPr/>
        </p:nvGrpSpPr>
        <p:grpSpPr>
          <a:xfrm>
            <a:off x="8834622" y="2920102"/>
            <a:ext cx="1823576" cy="1823576"/>
            <a:chOff x="56024" y="2689827"/>
            <a:chExt cx="1823576" cy="1823576"/>
          </a:xfrm>
        </p:grpSpPr>
        <p:sp>
          <p:nvSpPr>
            <p:cNvPr id="33" name="椭圆 32">
              <a:extLst>
                <a:ext uri="{FF2B5EF4-FFF2-40B4-BE49-F238E27FC236}">
                  <a16:creationId xmlns:a16="http://schemas.microsoft.com/office/drawing/2014/main" id="{08177DDC-242F-1014-D522-B17013B987E0}"/>
                </a:ext>
              </a:extLst>
            </p:cNvPr>
            <p:cNvSpPr/>
            <p:nvPr/>
          </p:nvSpPr>
          <p:spPr>
            <a:xfrm>
              <a:off x="56024" y="2689827"/>
              <a:ext cx="1823576" cy="1823576"/>
            </a:xfrm>
            <a:prstGeom prst="ellipse">
              <a:avLst/>
            </a:prstGeom>
            <a:gradFill>
              <a:gsLst>
                <a:gs pos="0">
                  <a:schemeClr val="tx1">
                    <a:alpha val="10000"/>
                  </a:schemeClr>
                </a:gs>
                <a:gs pos="100000">
                  <a:schemeClr val="tx1">
                    <a:alpha val="2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EB2E5ABE-E39E-143C-407A-4FAD86AA669D}"/>
                </a:ext>
              </a:extLst>
            </p:cNvPr>
            <p:cNvSpPr/>
            <p:nvPr/>
          </p:nvSpPr>
          <p:spPr>
            <a:xfrm>
              <a:off x="251463" y="2870083"/>
              <a:ext cx="1432698" cy="1432698"/>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直接箭头连接符 35">
            <a:extLst>
              <a:ext uri="{FF2B5EF4-FFF2-40B4-BE49-F238E27FC236}">
                <a16:creationId xmlns:a16="http://schemas.microsoft.com/office/drawing/2014/main" id="{32E392CD-29DE-C7E2-2C5D-A3468FED51B2}"/>
              </a:ext>
            </a:extLst>
          </p:cNvPr>
          <p:cNvCxnSpPr>
            <a:cxnSpLocks/>
            <a:stCxn id="13" idx="2"/>
            <a:endCxn id="30" idx="6"/>
          </p:cNvCxnSpPr>
          <p:nvPr/>
        </p:nvCxnSpPr>
        <p:spPr>
          <a:xfrm flipH="1">
            <a:off x="3361806" y="3831890"/>
            <a:ext cx="907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2C153C2-BE1F-D781-A921-8E46DD828365}"/>
              </a:ext>
            </a:extLst>
          </p:cNvPr>
          <p:cNvCxnSpPr>
            <a:cxnSpLocks/>
          </p:cNvCxnSpPr>
          <p:nvPr/>
        </p:nvCxnSpPr>
        <p:spPr>
          <a:xfrm>
            <a:off x="7931419" y="3831890"/>
            <a:ext cx="907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A3541E4-B537-C36B-8FB4-498283DD823F}"/>
              </a:ext>
            </a:extLst>
          </p:cNvPr>
          <p:cNvSpPr txBox="1"/>
          <p:nvPr/>
        </p:nvSpPr>
        <p:spPr>
          <a:xfrm>
            <a:off x="4921582" y="3559728"/>
            <a:ext cx="1022246" cy="369332"/>
          </a:xfrm>
          <a:prstGeom prst="rect">
            <a:avLst/>
          </a:prstGeom>
          <a:noFill/>
        </p:spPr>
        <p:txBody>
          <a:bodyPr wrap="square" rtlCol="0">
            <a:spAutoFit/>
          </a:bodyPr>
          <a:lstStyle/>
          <a:p>
            <a:pPr algn="ctr"/>
            <a:r>
              <a:rPr lang="en-US" altLang="zh-CN"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NPS</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F5DC453E-5FA5-1A77-D556-A31C261019D3}"/>
              </a:ext>
            </a:extLst>
          </p:cNvPr>
          <p:cNvSpPr txBox="1"/>
          <p:nvPr/>
        </p:nvSpPr>
        <p:spPr>
          <a:xfrm>
            <a:off x="1721825" y="3429000"/>
            <a:ext cx="1487094" cy="668966"/>
          </a:xfrm>
          <a:prstGeom prst="rect">
            <a:avLst/>
          </a:prstGeom>
          <a:noFill/>
        </p:spPr>
        <p:txBody>
          <a:bodyPr wrap="square" rtlCol="0">
            <a:spAutoFit/>
          </a:bodyPr>
          <a:lstStyle/>
          <a:p>
            <a:pPr algn="ctr">
              <a:lnSpc>
                <a:spcPct val="120000"/>
              </a:lnSpc>
            </a:pPr>
            <a:r>
              <a:rPr lang="zh-CN" altLang="en-US" sz="1600" dirty="0">
                <a:solidFill>
                  <a:schemeClr val="bg1"/>
                </a:solidFill>
                <a:latin typeface="+mn-ea"/>
                <a:cs typeface="OPPOSans M" panose="00020600040101010101" pitchFamily="18" charset="-122"/>
              </a:rPr>
              <a:t>总体</a:t>
            </a:r>
            <a:endParaRPr lang="en-US" altLang="zh-CN" sz="1600" dirty="0">
              <a:solidFill>
                <a:schemeClr val="bg1"/>
              </a:solidFill>
              <a:latin typeface="+mn-ea"/>
              <a:cs typeface="OPPOSans M" panose="00020600040101010101" pitchFamily="18" charset="-122"/>
            </a:endParaRPr>
          </a:p>
          <a:p>
            <a:pPr algn="ctr">
              <a:lnSpc>
                <a:spcPct val="120000"/>
              </a:lnSpc>
            </a:pPr>
            <a:r>
              <a:rPr lang="zh-CN" altLang="en-US" sz="1600" dirty="0">
                <a:solidFill>
                  <a:schemeClr val="bg1"/>
                </a:solidFill>
                <a:latin typeface="+mn-ea"/>
                <a:cs typeface="OPPOSans M" panose="00020600040101010101" pitchFamily="18" charset="-122"/>
              </a:rPr>
              <a:t>满意度图</a:t>
            </a:r>
            <a:endParaRPr lang="en-US" sz="1600" dirty="0">
              <a:solidFill>
                <a:schemeClr val="bg1"/>
              </a:solidFill>
              <a:latin typeface="+mn-ea"/>
              <a:cs typeface="OPPOSans M" panose="00020600040101010101" pitchFamily="18" charset="-122"/>
            </a:endParaRPr>
          </a:p>
        </p:txBody>
      </p:sp>
      <p:sp>
        <p:nvSpPr>
          <p:cNvPr id="40" name="文本框 39">
            <a:extLst>
              <a:ext uri="{FF2B5EF4-FFF2-40B4-BE49-F238E27FC236}">
                <a16:creationId xmlns:a16="http://schemas.microsoft.com/office/drawing/2014/main" id="{70498058-8CFE-742C-6667-979BB6A244F6}"/>
              </a:ext>
            </a:extLst>
          </p:cNvPr>
          <p:cNvSpPr txBox="1"/>
          <p:nvPr/>
        </p:nvSpPr>
        <p:spPr>
          <a:xfrm>
            <a:off x="9014699" y="3429000"/>
            <a:ext cx="1487094" cy="668966"/>
          </a:xfrm>
          <a:prstGeom prst="rect">
            <a:avLst/>
          </a:prstGeom>
          <a:noFill/>
        </p:spPr>
        <p:txBody>
          <a:bodyPr wrap="square" rtlCol="0">
            <a:spAutoFit/>
          </a:bodyPr>
          <a:lstStyle/>
          <a:p>
            <a:pPr algn="ctr">
              <a:lnSpc>
                <a:spcPct val="120000"/>
              </a:lnSpc>
            </a:pPr>
            <a:r>
              <a:rPr lang="zh-CN" altLang="en-US" sz="1600" dirty="0">
                <a:solidFill>
                  <a:schemeClr val="bg1"/>
                </a:solidFill>
                <a:latin typeface="+mn-ea"/>
                <a:cs typeface="OPPOSans M" panose="00020600040101010101" pitchFamily="18" charset="-122"/>
              </a:rPr>
              <a:t>处理客户</a:t>
            </a:r>
            <a:endParaRPr lang="en-US" altLang="zh-CN" sz="1600" dirty="0">
              <a:solidFill>
                <a:schemeClr val="bg1"/>
              </a:solidFill>
              <a:latin typeface="+mn-ea"/>
              <a:cs typeface="OPPOSans M" panose="00020600040101010101" pitchFamily="18" charset="-122"/>
            </a:endParaRPr>
          </a:p>
          <a:p>
            <a:pPr algn="ctr">
              <a:lnSpc>
                <a:spcPct val="120000"/>
              </a:lnSpc>
            </a:pPr>
            <a:r>
              <a:rPr lang="zh-CN" altLang="en-US" sz="1600" dirty="0">
                <a:solidFill>
                  <a:schemeClr val="bg1"/>
                </a:solidFill>
                <a:latin typeface="+mn-ea"/>
                <a:cs typeface="OPPOSans M" panose="00020600040101010101" pitchFamily="18" charset="-122"/>
              </a:rPr>
              <a:t>问题上的表现</a:t>
            </a:r>
            <a:endParaRPr lang="en-US" sz="1600" dirty="0">
              <a:solidFill>
                <a:schemeClr val="bg1"/>
              </a:solidFill>
              <a:latin typeface="+mn-ea"/>
              <a:cs typeface="OPPOSans M" panose="00020600040101010101" pitchFamily="18" charset="-122"/>
            </a:endParaRPr>
          </a:p>
        </p:txBody>
      </p:sp>
      <p:sp>
        <p:nvSpPr>
          <p:cNvPr id="44" name="文本框 43">
            <a:extLst>
              <a:ext uri="{FF2B5EF4-FFF2-40B4-BE49-F238E27FC236}">
                <a16:creationId xmlns:a16="http://schemas.microsoft.com/office/drawing/2014/main" id="{B39DC944-F16C-2499-2963-8FFB63F5084F}"/>
              </a:ext>
            </a:extLst>
          </p:cNvPr>
          <p:cNvSpPr txBox="1"/>
          <p:nvPr/>
        </p:nvSpPr>
        <p:spPr>
          <a:xfrm>
            <a:off x="4689158" y="3880227"/>
            <a:ext cx="1487094"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净推荐值</a:t>
            </a:r>
            <a:endParaRPr lang="en-US" sz="1200" dirty="0">
              <a:solidFill>
                <a:schemeClr val="bg1"/>
              </a:solidFill>
              <a:latin typeface="+mn-ea"/>
              <a:cs typeface="OPPOSans M" panose="00020600040101010101" pitchFamily="18" charset="-122"/>
            </a:endParaRPr>
          </a:p>
        </p:txBody>
      </p:sp>
      <p:sp>
        <p:nvSpPr>
          <p:cNvPr id="45" name="文本框 44">
            <a:extLst>
              <a:ext uri="{FF2B5EF4-FFF2-40B4-BE49-F238E27FC236}">
                <a16:creationId xmlns:a16="http://schemas.microsoft.com/office/drawing/2014/main" id="{363193AE-5AD9-08F7-D277-C1E2504D2D5F}"/>
              </a:ext>
            </a:extLst>
          </p:cNvPr>
          <p:cNvSpPr txBox="1"/>
          <p:nvPr/>
        </p:nvSpPr>
        <p:spPr>
          <a:xfrm>
            <a:off x="6309785" y="3559728"/>
            <a:ext cx="1022246" cy="369332"/>
          </a:xfrm>
          <a:prstGeom prst="rect">
            <a:avLst/>
          </a:prstGeom>
          <a:noFill/>
        </p:spPr>
        <p:txBody>
          <a:bodyPr wrap="square" rtlCol="0">
            <a:spAutoFit/>
          </a:bodyPr>
          <a:lstStyle/>
          <a:p>
            <a:pPr algn="ctr"/>
            <a:r>
              <a:rPr lang="en-US" altLang="zh-CN"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CES</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92392357-EF16-788D-0950-F8A6628EBF3B}"/>
              </a:ext>
            </a:extLst>
          </p:cNvPr>
          <p:cNvSpPr txBox="1"/>
          <p:nvPr/>
        </p:nvSpPr>
        <p:spPr>
          <a:xfrm>
            <a:off x="6077361" y="3880227"/>
            <a:ext cx="1487094"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客户费力度</a:t>
            </a:r>
            <a:endParaRPr lang="en-US" sz="1200" dirty="0">
              <a:solidFill>
                <a:schemeClr val="bg1"/>
              </a:solidFill>
              <a:latin typeface="+mn-ea"/>
              <a:cs typeface="OPPOSans M" panose="00020600040101010101" pitchFamily="18" charset="-122"/>
            </a:endParaRPr>
          </a:p>
        </p:txBody>
      </p:sp>
      <p:sp>
        <p:nvSpPr>
          <p:cNvPr id="47" name="文本框 46">
            <a:extLst>
              <a:ext uri="{FF2B5EF4-FFF2-40B4-BE49-F238E27FC236}">
                <a16:creationId xmlns:a16="http://schemas.microsoft.com/office/drawing/2014/main" id="{D1EA8832-8A78-92BF-1A4A-1C1F7B4FC069}"/>
              </a:ext>
            </a:extLst>
          </p:cNvPr>
          <p:cNvSpPr txBox="1"/>
          <p:nvPr/>
        </p:nvSpPr>
        <p:spPr>
          <a:xfrm>
            <a:off x="3549720" y="3527039"/>
            <a:ext cx="617912" cy="303225"/>
          </a:xfrm>
          <a:prstGeom prst="rect">
            <a:avLst/>
          </a:prstGeom>
          <a:noFill/>
        </p:spPr>
        <p:txBody>
          <a:bodyPr wrap="square" rtlCol="0">
            <a:spAutoFit/>
          </a:bodyPr>
          <a:lstStyle/>
          <a:p>
            <a:pPr algn="ctr">
              <a:lnSpc>
                <a:spcPct val="120000"/>
              </a:lnSpc>
            </a:pPr>
            <a:r>
              <a:rPr lang="zh-CN" altLang="en-US" sz="1200" dirty="0">
                <a:latin typeface="+mn-ea"/>
                <a:cs typeface="OPPOSans M" panose="00020600040101010101" pitchFamily="18" charset="-122"/>
              </a:rPr>
              <a:t>提供</a:t>
            </a:r>
            <a:endParaRPr lang="en-US" sz="1200" dirty="0">
              <a:latin typeface="+mn-ea"/>
              <a:cs typeface="OPPOSans M" panose="00020600040101010101" pitchFamily="18" charset="-122"/>
            </a:endParaRPr>
          </a:p>
        </p:txBody>
      </p:sp>
      <p:sp>
        <p:nvSpPr>
          <p:cNvPr id="48" name="文本框 47">
            <a:extLst>
              <a:ext uri="{FF2B5EF4-FFF2-40B4-BE49-F238E27FC236}">
                <a16:creationId xmlns:a16="http://schemas.microsoft.com/office/drawing/2014/main" id="{009BFD41-5045-86D4-B7A4-B8BE9014F33E}"/>
              </a:ext>
            </a:extLst>
          </p:cNvPr>
          <p:cNvSpPr txBox="1"/>
          <p:nvPr/>
        </p:nvSpPr>
        <p:spPr>
          <a:xfrm>
            <a:off x="8093144" y="3527039"/>
            <a:ext cx="617912" cy="303225"/>
          </a:xfrm>
          <a:prstGeom prst="rect">
            <a:avLst/>
          </a:prstGeom>
          <a:noFill/>
        </p:spPr>
        <p:txBody>
          <a:bodyPr wrap="square" rtlCol="0">
            <a:spAutoFit/>
          </a:bodyPr>
          <a:lstStyle/>
          <a:p>
            <a:pPr algn="ctr">
              <a:lnSpc>
                <a:spcPct val="120000"/>
              </a:lnSpc>
            </a:pPr>
            <a:r>
              <a:rPr lang="zh-CN" altLang="en-US" sz="1200" dirty="0">
                <a:latin typeface="+mn-ea"/>
                <a:cs typeface="OPPOSans M" panose="00020600040101010101" pitchFamily="18" charset="-122"/>
              </a:rPr>
              <a:t>指出</a:t>
            </a:r>
            <a:endParaRPr lang="en-US" sz="1200" dirty="0">
              <a:latin typeface="+mn-ea"/>
              <a:cs typeface="OPPOSans M" panose="00020600040101010101" pitchFamily="18" charset="-122"/>
            </a:endParaRPr>
          </a:p>
        </p:txBody>
      </p:sp>
      <p:sp>
        <p:nvSpPr>
          <p:cNvPr id="49" name="文本框 48">
            <a:extLst>
              <a:ext uri="{FF2B5EF4-FFF2-40B4-BE49-F238E27FC236}">
                <a16:creationId xmlns:a16="http://schemas.microsoft.com/office/drawing/2014/main" id="{FDE79C69-D23C-850A-F32F-DFA4D57DA2A8}"/>
              </a:ext>
            </a:extLst>
          </p:cNvPr>
          <p:cNvSpPr txBox="1"/>
          <p:nvPr/>
        </p:nvSpPr>
        <p:spPr>
          <a:xfrm>
            <a:off x="3444530" y="5655413"/>
            <a:ext cx="5302940" cy="524824"/>
          </a:xfrm>
          <a:prstGeom prst="rect">
            <a:avLst/>
          </a:prstGeom>
          <a:noFill/>
        </p:spPr>
        <p:txBody>
          <a:bodyPr wrap="square" rtlCol="0">
            <a:spAutoFit/>
          </a:bodyPr>
          <a:lstStyle/>
          <a:p>
            <a:pPr algn="ctr">
              <a:lnSpc>
                <a:spcPct val="120000"/>
              </a:lnSpc>
            </a:pP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比较</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NPS</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和</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CES</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的分数时</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研究表明这些分数是相互关联的</a:t>
            </a:r>
            <a:endPar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其中需要付出很少努力来解决问题的客户</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也倾向于给岀较高的</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NPS</a:t>
            </a:r>
            <a:endParaRPr 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725638142"/>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a:extLst>
              <a:ext uri="{FF2B5EF4-FFF2-40B4-BE49-F238E27FC236}">
                <a16:creationId xmlns:a16="http://schemas.microsoft.com/office/drawing/2014/main" id="{E4EC020A-5A23-F9C3-01D1-056467D97AF3}"/>
              </a:ext>
            </a:extLst>
          </p:cNvPr>
          <p:cNvPicPr>
            <a:picLocks noChangeAspect="1"/>
          </p:cNvPicPr>
          <p:nvPr/>
        </p:nvPicPr>
        <p:blipFill>
          <a:blip r:embed="rId3"/>
          <a:stretch>
            <a:fillRect/>
          </a:stretch>
        </p:blipFill>
        <p:spPr>
          <a:xfrm>
            <a:off x="0" y="0"/>
            <a:ext cx="12192000" cy="6858000"/>
          </a:xfrm>
          <a:prstGeom prst="rect">
            <a:avLst/>
          </a:prstGeom>
        </p:spPr>
      </p:pic>
      <p:sp>
        <p:nvSpPr>
          <p:cNvPr id="36" name="矩形: 圆角 35">
            <a:extLst>
              <a:ext uri="{FF2B5EF4-FFF2-40B4-BE49-F238E27FC236}">
                <a16:creationId xmlns:a16="http://schemas.microsoft.com/office/drawing/2014/main" id="{4DE8DACE-82B8-ADC8-D203-384903089EFB}"/>
              </a:ext>
            </a:extLst>
          </p:cNvPr>
          <p:cNvSpPr/>
          <p:nvPr/>
        </p:nvSpPr>
        <p:spPr>
          <a:xfrm>
            <a:off x="4281714" y="2365466"/>
            <a:ext cx="7097486" cy="4031523"/>
          </a:xfrm>
          <a:prstGeom prst="roundRect">
            <a:avLst>
              <a:gd name="adj" fmla="val 2511"/>
            </a:avLst>
          </a:prstGeom>
          <a:solidFill>
            <a:srgbClr val="F9F5F4"/>
          </a:solidFill>
          <a:ln w="9525">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任意多边形: 形状 21">
            <a:extLst>
              <a:ext uri="{FF2B5EF4-FFF2-40B4-BE49-F238E27FC236}">
                <a16:creationId xmlns:a16="http://schemas.microsoft.com/office/drawing/2014/main" id="{AB5D6E42-ACCB-3815-6D42-450FDAC7CF91}"/>
              </a:ext>
            </a:extLst>
          </p:cNvPr>
          <p:cNvSpPr/>
          <p:nvPr/>
        </p:nvSpPr>
        <p:spPr>
          <a:xfrm>
            <a:off x="4920299" y="4396720"/>
            <a:ext cx="2783840" cy="1541958"/>
          </a:xfrm>
          <a:custGeom>
            <a:avLst/>
            <a:gdLst>
              <a:gd name="connsiteX0" fmla="*/ 44636 w 2783840"/>
              <a:gd name="connsiteY0" fmla="*/ 0 h 1541958"/>
              <a:gd name="connsiteX1" fmla="*/ 2739204 w 2783840"/>
              <a:gd name="connsiteY1" fmla="*/ 0 h 1541958"/>
              <a:gd name="connsiteX2" fmla="*/ 2783840 w 2783840"/>
              <a:gd name="connsiteY2" fmla="*/ 44636 h 1541958"/>
              <a:gd name="connsiteX3" fmla="*/ 2783840 w 2783840"/>
              <a:gd name="connsiteY3" fmla="*/ 685792 h 1541958"/>
              <a:gd name="connsiteX4" fmla="*/ 2739204 w 2783840"/>
              <a:gd name="connsiteY4" fmla="*/ 730428 h 1541958"/>
              <a:gd name="connsiteX5" fmla="*/ 929644 w 2783840"/>
              <a:gd name="connsiteY5" fmla="*/ 730428 h 1541958"/>
              <a:gd name="connsiteX6" fmla="*/ 929644 w 2783840"/>
              <a:gd name="connsiteY6" fmla="*/ 811530 h 1541958"/>
              <a:gd name="connsiteX7" fmla="*/ 2739204 w 2783840"/>
              <a:gd name="connsiteY7" fmla="*/ 811530 h 1541958"/>
              <a:gd name="connsiteX8" fmla="*/ 2783840 w 2783840"/>
              <a:gd name="connsiteY8" fmla="*/ 856166 h 1541958"/>
              <a:gd name="connsiteX9" fmla="*/ 2783840 w 2783840"/>
              <a:gd name="connsiteY9" fmla="*/ 1497322 h 1541958"/>
              <a:gd name="connsiteX10" fmla="*/ 2739204 w 2783840"/>
              <a:gd name="connsiteY10" fmla="*/ 1541958 h 1541958"/>
              <a:gd name="connsiteX11" fmla="*/ 44636 w 2783840"/>
              <a:gd name="connsiteY11" fmla="*/ 1541958 h 1541958"/>
              <a:gd name="connsiteX12" fmla="*/ 0 w 2783840"/>
              <a:gd name="connsiteY12" fmla="*/ 1497322 h 1541958"/>
              <a:gd name="connsiteX13" fmla="*/ 0 w 2783840"/>
              <a:gd name="connsiteY13" fmla="*/ 1351207 h 1541958"/>
              <a:gd name="connsiteX14" fmla="*/ 0 w 2783840"/>
              <a:gd name="connsiteY14" fmla="*/ 856166 h 1541958"/>
              <a:gd name="connsiteX15" fmla="*/ 0 w 2783840"/>
              <a:gd name="connsiteY15" fmla="*/ 685792 h 1541958"/>
              <a:gd name="connsiteX16" fmla="*/ 0 w 2783840"/>
              <a:gd name="connsiteY16" fmla="*/ 189790 h 1541958"/>
              <a:gd name="connsiteX17" fmla="*/ 0 w 2783840"/>
              <a:gd name="connsiteY17" fmla="*/ 44636 h 1541958"/>
              <a:gd name="connsiteX18" fmla="*/ 44636 w 2783840"/>
              <a:gd name="connsiteY18" fmla="*/ 0 h 154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3840" h="1541958">
                <a:moveTo>
                  <a:pt x="44636" y="0"/>
                </a:moveTo>
                <a:lnTo>
                  <a:pt x="2739204" y="0"/>
                </a:lnTo>
                <a:cubicBezTo>
                  <a:pt x="2763856" y="0"/>
                  <a:pt x="2783840" y="19984"/>
                  <a:pt x="2783840" y="44636"/>
                </a:cubicBezTo>
                <a:lnTo>
                  <a:pt x="2783840" y="685792"/>
                </a:lnTo>
                <a:cubicBezTo>
                  <a:pt x="2783840" y="710444"/>
                  <a:pt x="2763856" y="730428"/>
                  <a:pt x="2739204" y="730428"/>
                </a:cubicBezTo>
                <a:lnTo>
                  <a:pt x="929644" y="730428"/>
                </a:lnTo>
                <a:lnTo>
                  <a:pt x="929644" y="811530"/>
                </a:lnTo>
                <a:lnTo>
                  <a:pt x="2739204" y="811530"/>
                </a:lnTo>
                <a:cubicBezTo>
                  <a:pt x="2763856" y="811530"/>
                  <a:pt x="2783840" y="831514"/>
                  <a:pt x="2783840" y="856166"/>
                </a:cubicBezTo>
                <a:lnTo>
                  <a:pt x="2783840" y="1497322"/>
                </a:lnTo>
                <a:cubicBezTo>
                  <a:pt x="2783840" y="1521974"/>
                  <a:pt x="2763856" y="1541958"/>
                  <a:pt x="2739204" y="1541958"/>
                </a:cubicBezTo>
                <a:lnTo>
                  <a:pt x="44636" y="1541958"/>
                </a:lnTo>
                <a:cubicBezTo>
                  <a:pt x="19984" y="1541958"/>
                  <a:pt x="0" y="1521974"/>
                  <a:pt x="0" y="1497322"/>
                </a:cubicBezTo>
                <a:lnTo>
                  <a:pt x="0" y="1351207"/>
                </a:lnTo>
                <a:lnTo>
                  <a:pt x="0" y="856166"/>
                </a:lnTo>
                <a:lnTo>
                  <a:pt x="0" y="685792"/>
                </a:lnTo>
                <a:lnTo>
                  <a:pt x="0" y="189790"/>
                </a:lnTo>
                <a:lnTo>
                  <a:pt x="0" y="44636"/>
                </a:lnTo>
                <a:cubicBezTo>
                  <a:pt x="0" y="19984"/>
                  <a:pt x="19984" y="0"/>
                  <a:pt x="44636" y="0"/>
                </a:cubicBezTo>
                <a:close/>
              </a:path>
            </a:pathLst>
          </a:custGeom>
          <a:solidFill>
            <a:srgbClr val="E344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文本框 3">
            <a:extLst>
              <a:ext uri="{FF2B5EF4-FFF2-40B4-BE49-F238E27FC236}">
                <a16:creationId xmlns:a16="http://schemas.microsoft.com/office/drawing/2014/main" id="{E0C4D25D-5631-9920-D2A6-8C32D66177DC}"/>
              </a:ext>
            </a:extLst>
          </p:cNvPr>
          <p:cNvSpPr txBox="1"/>
          <p:nvPr/>
        </p:nvSpPr>
        <p:spPr>
          <a:xfrm>
            <a:off x="1688542" y="1304563"/>
            <a:ext cx="881491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由</a:t>
            </a:r>
            <a:r>
              <a:rPr lang="en-US" altLang="zh-CN"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PULSE</a:t>
            </a: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侧重技术和商业度量转向</a:t>
            </a:r>
            <a:r>
              <a:rPr lang="en-US" altLang="zh-CN"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HEART</a:t>
            </a: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侧重用户体验度量，通过</a:t>
            </a:r>
            <a:r>
              <a:rPr lang="en-US" altLang="zh-CN"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GSM</a:t>
            </a: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可统一有效地评估体验决策</a:t>
            </a:r>
            <a:endParaRPr 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a:extLst>
              <a:ext uri="{FF2B5EF4-FFF2-40B4-BE49-F238E27FC236}">
                <a16:creationId xmlns:a16="http://schemas.microsoft.com/office/drawing/2014/main" id="{4188DC7B-262F-C700-F24D-2A24A3CD0BD0}"/>
              </a:ext>
            </a:extLst>
          </p:cNvPr>
          <p:cNvSpPr txBox="1"/>
          <p:nvPr/>
        </p:nvSpPr>
        <p:spPr>
          <a:xfrm>
            <a:off x="2555317" y="805424"/>
            <a:ext cx="7081366"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3200" dirty="0">
                <a:effectLst>
                  <a:outerShdw blurRad="190500" sx="102000" sy="102000" algn="ctr" rotWithShape="0">
                    <a:prstClr val="black">
                      <a:alpha val="20000"/>
                    </a:prstClr>
                  </a:outerShdw>
                </a:effectLst>
                <a:latin typeface="+mj-ea"/>
                <a:ea typeface="+mj-ea"/>
              </a:rPr>
              <a:t>PULSE</a:t>
            </a:r>
            <a:r>
              <a:rPr lang="zh-CN" altLang="en-US" sz="3200" dirty="0">
                <a:effectLst>
                  <a:outerShdw blurRad="190500" sx="102000" sy="102000" algn="ctr" rotWithShape="0">
                    <a:prstClr val="black">
                      <a:alpha val="20000"/>
                    </a:prstClr>
                  </a:outerShdw>
                </a:effectLst>
                <a:latin typeface="+mj-ea"/>
                <a:ea typeface="+mj-ea"/>
              </a:rPr>
              <a:t>、</a:t>
            </a:r>
            <a:r>
              <a:rPr lang="en-US" altLang="zh-CN" sz="3200" dirty="0">
                <a:effectLst>
                  <a:outerShdw blurRad="190500" sx="102000" sy="102000" algn="ctr" rotWithShape="0">
                    <a:prstClr val="black">
                      <a:alpha val="20000"/>
                    </a:prstClr>
                  </a:outerShdw>
                </a:effectLst>
                <a:latin typeface="+mj-ea"/>
                <a:ea typeface="+mj-ea"/>
              </a:rPr>
              <a:t>HEART</a:t>
            </a:r>
            <a:r>
              <a:rPr lang="zh-CN" altLang="en-US" sz="3200" dirty="0">
                <a:effectLst>
                  <a:outerShdw blurRad="190500" sx="102000" sy="102000" algn="ctr" rotWithShape="0">
                    <a:prstClr val="black">
                      <a:alpha val="20000"/>
                    </a:prstClr>
                  </a:outerShdw>
                </a:effectLst>
                <a:latin typeface="+mj-ea"/>
                <a:ea typeface="+mj-ea"/>
              </a:rPr>
              <a:t>、</a:t>
            </a:r>
            <a:r>
              <a:rPr lang="en-US" altLang="zh-CN" sz="3200" dirty="0">
                <a:effectLst>
                  <a:outerShdw blurRad="190500" sx="102000" sy="102000" algn="ctr" rotWithShape="0">
                    <a:prstClr val="black">
                      <a:alpha val="20000"/>
                    </a:prstClr>
                  </a:outerShdw>
                </a:effectLst>
                <a:latin typeface="+mj-ea"/>
                <a:ea typeface="+mj-ea"/>
              </a:rPr>
              <a:t>GSM</a:t>
            </a:r>
            <a:r>
              <a:rPr lang="zh-CN" altLang="en-US" sz="3200" dirty="0">
                <a:effectLst>
                  <a:outerShdw blurRad="190500" sx="102000" sy="102000" algn="ctr" rotWithShape="0">
                    <a:prstClr val="black">
                      <a:alpha val="20000"/>
                    </a:prstClr>
                  </a:outerShdw>
                </a:effectLst>
                <a:latin typeface="+mj-ea"/>
                <a:ea typeface="+mj-ea"/>
              </a:rPr>
              <a:t>背景和价值</a:t>
            </a:r>
            <a:endParaRPr lang="en-US" sz="3200" dirty="0">
              <a:effectLst>
                <a:outerShdw blurRad="190500" sx="102000" sy="102000" algn="ctr" rotWithShape="0">
                  <a:prstClr val="black">
                    <a:alpha val="20000"/>
                  </a:prstClr>
                </a:outerShdw>
              </a:effectLst>
              <a:latin typeface="+mj-ea"/>
              <a:ea typeface="+mj-ea"/>
            </a:endParaRPr>
          </a:p>
        </p:txBody>
      </p:sp>
      <p:sp>
        <p:nvSpPr>
          <p:cNvPr id="2" name="矩形: 圆角 1">
            <a:extLst>
              <a:ext uri="{FF2B5EF4-FFF2-40B4-BE49-F238E27FC236}">
                <a16:creationId xmlns:a16="http://schemas.microsoft.com/office/drawing/2014/main" id="{679E2F67-53CC-4764-C81D-5A3FB24EAEB3}"/>
              </a:ext>
            </a:extLst>
          </p:cNvPr>
          <p:cNvSpPr/>
          <p:nvPr/>
        </p:nvSpPr>
        <p:spPr>
          <a:xfrm>
            <a:off x="654685" y="2350770"/>
            <a:ext cx="2783840" cy="4046220"/>
          </a:xfrm>
          <a:prstGeom prst="roundRect">
            <a:avLst>
              <a:gd name="adj" fmla="val 2297"/>
            </a:avLst>
          </a:prstGeom>
          <a:solidFill>
            <a:srgbClr val="E3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2A68ABF3-E3FF-8D41-FE6E-9AED2DAFC24B}"/>
              </a:ext>
            </a:extLst>
          </p:cNvPr>
          <p:cNvSpPr/>
          <p:nvPr/>
        </p:nvSpPr>
        <p:spPr>
          <a:xfrm>
            <a:off x="699770" y="3166110"/>
            <a:ext cx="2693670" cy="3181350"/>
          </a:xfrm>
          <a:custGeom>
            <a:avLst/>
            <a:gdLst>
              <a:gd name="connsiteX0" fmla="*/ 0 w 2693670"/>
              <a:gd name="connsiteY0" fmla="*/ 0 h 3181350"/>
              <a:gd name="connsiteX1" fmla="*/ 2693670 w 2693670"/>
              <a:gd name="connsiteY1" fmla="*/ 0 h 3181350"/>
              <a:gd name="connsiteX2" fmla="*/ 2693670 w 2693670"/>
              <a:gd name="connsiteY2" fmla="*/ 3119476 h 3181350"/>
              <a:gd name="connsiteX3" fmla="*/ 2631796 w 2693670"/>
              <a:gd name="connsiteY3" fmla="*/ 3181350 h 3181350"/>
              <a:gd name="connsiteX4" fmla="*/ 61874 w 2693670"/>
              <a:gd name="connsiteY4" fmla="*/ 3181350 h 3181350"/>
              <a:gd name="connsiteX5" fmla="*/ 0 w 2693670"/>
              <a:gd name="connsiteY5" fmla="*/ 3119476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3670" h="3181350">
                <a:moveTo>
                  <a:pt x="0" y="0"/>
                </a:moveTo>
                <a:lnTo>
                  <a:pt x="2693670" y="0"/>
                </a:lnTo>
                <a:lnTo>
                  <a:pt x="2693670" y="3119476"/>
                </a:lnTo>
                <a:cubicBezTo>
                  <a:pt x="2693670" y="3153648"/>
                  <a:pt x="2665968" y="3181350"/>
                  <a:pt x="2631796" y="3181350"/>
                </a:cubicBezTo>
                <a:lnTo>
                  <a:pt x="61874" y="3181350"/>
                </a:lnTo>
                <a:cubicBezTo>
                  <a:pt x="27702" y="3181350"/>
                  <a:pt x="0" y="3153648"/>
                  <a:pt x="0" y="31194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矩形: 圆角 8">
            <a:extLst>
              <a:ext uri="{FF2B5EF4-FFF2-40B4-BE49-F238E27FC236}">
                <a16:creationId xmlns:a16="http://schemas.microsoft.com/office/drawing/2014/main" id="{88C56490-7FAF-C9CA-A36E-F9ABAF6C95B1}"/>
              </a:ext>
            </a:extLst>
          </p:cNvPr>
          <p:cNvSpPr/>
          <p:nvPr/>
        </p:nvSpPr>
        <p:spPr>
          <a:xfrm>
            <a:off x="4920299" y="2705080"/>
            <a:ext cx="2783840" cy="799008"/>
          </a:xfrm>
          <a:prstGeom prst="roundRect">
            <a:avLst>
              <a:gd name="adj" fmla="val 6111"/>
            </a:avLst>
          </a:prstGeom>
          <a:solidFill>
            <a:srgbClr val="E3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角 9">
            <a:extLst>
              <a:ext uri="{FF2B5EF4-FFF2-40B4-BE49-F238E27FC236}">
                <a16:creationId xmlns:a16="http://schemas.microsoft.com/office/drawing/2014/main" id="{1E56EFAD-9303-587F-DE56-C961078227E5}"/>
              </a:ext>
            </a:extLst>
          </p:cNvPr>
          <p:cNvSpPr/>
          <p:nvPr/>
        </p:nvSpPr>
        <p:spPr>
          <a:xfrm>
            <a:off x="4920299" y="3585190"/>
            <a:ext cx="2783840" cy="730428"/>
          </a:xfrm>
          <a:prstGeom prst="roundRect">
            <a:avLst>
              <a:gd name="adj" fmla="val 6111"/>
            </a:avLst>
          </a:prstGeom>
          <a:solidFill>
            <a:srgbClr val="E3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任意多边形: 形状 15">
            <a:extLst>
              <a:ext uri="{FF2B5EF4-FFF2-40B4-BE49-F238E27FC236}">
                <a16:creationId xmlns:a16="http://schemas.microsoft.com/office/drawing/2014/main" id="{2CF5C6A7-37BD-0172-7593-FDFFB516DADA}"/>
              </a:ext>
            </a:extLst>
          </p:cNvPr>
          <p:cNvSpPr/>
          <p:nvPr/>
        </p:nvSpPr>
        <p:spPr>
          <a:xfrm>
            <a:off x="5849943" y="3609250"/>
            <a:ext cx="1828480" cy="681284"/>
          </a:xfrm>
          <a:custGeom>
            <a:avLst/>
            <a:gdLst>
              <a:gd name="connsiteX0" fmla="*/ 0 w 1860869"/>
              <a:gd name="connsiteY0" fmla="*/ 0 h 693352"/>
              <a:gd name="connsiteX1" fmla="*/ 1818498 w 1860869"/>
              <a:gd name="connsiteY1" fmla="*/ 0 h 693352"/>
              <a:gd name="connsiteX2" fmla="*/ 1860869 w 1860869"/>
              <a:gd name="connsiteY2" fmla="*/ 42371 h 693352"/>
              <a:gd name="connsiteX3" fmla="*/ 1860869 w 1860869"/>
              <a:gd name="connsiteY3" fmla="*/ 650981 h 693352"/>
              <a:gd name="connsiteX4" fmla="*/ 1818498 w 1860869"/>
              <a:gd name="connsiteY4" fmla="*/ 693352 h 693352"/>
              <a:gd name="connsiteX5" fmla="*/ 0 w 1860869"/>
              <a:gd name="connsiteY5" fmla="*/ 693352 h 69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69" h="693352">
                <a:moveTo>
                  <a:pt x="0" y="0"/>
                </a:moveTo>
                <a:lnTo>
                  <a:pt x="1818498" y="0"/>
                </a:lnTo>
                <a:cubicBezTo>
                  <a:pt x="1841899" y="0"/>
                  <a:pt x="1860869" y="18970"/>
                  <a:pt x="1860869" y="42371"/>
                </a:cubicBezTo>
                <a:lnTo>
                  <a:pt x="1860869" y="650981"/>
                </a:lnTo>
                <a:cubicBezTo>
                  <a:pt x="1860869" y="674382"/>
                  <a:pt x="1841899" y="693352"/>
                  <a:pt x="1818498" y="693352"/>
                </a:cubicBezTo>
                <a:lnTo>
                  <a:pt x="0" y="6933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任意多边形: 形状 17">
            <a:extLst>
              <a:ext uri="{FF2B5EF4-FFF2-40B4-BE49-F238E27FC236}">
                <a16:creationId xmlns:a16="http://schemas.microsoft.com/office/drawing/2014/main" id="{209EAB05-435D-B4EF-0178-8302066A169F}"/>
              </a:ext>
            </a:extLst>
          </p:cNvPr>
          <p:cNvSpPr/>
          <p:nvPr/>
        </p:nvSpPr>
        <p:spPr>
          <a:xfrm>
            <a:off x="5849943" y="4420780"/>
            <a:ext cx="1828480" cy="681284"/>
          </a:xfrm>
          <a:custGeom>
            <a:avLst/>
            <a:gdLst>
              <a:gd name="connsiteX0" fmla="*/ 0 w 1860869"/>
              <a:gd name="connsiteY0" fmla="*/ 0 h 693352"/>
              <a:gd name="connsiteX1" fmla="*/ 1818498 w 1860869"/>
              <a:gd name="connsiteY1" fmla="*/ 0 h 693352"/>
              <a:gd name="connsiteX2" fmla="*/ 1860869 w 1860869"/>
              <a:gd name="connsiteY2" fmla="*/ 42371 h 693352"/>
              <a:gd name="connsiteX3" fmla="*/ 1860869 w 1860869"/>
              <a:gd name="connsiteY3" fmla="*/ 650981 h 693352"/>
              <a:gd name="connsiteX4" fmla="*/ 1818498 w 1860869"/>
              <a:gd name="connsiteY4" fmla="*/ 693352 h 693352"/>
              <a:gd name="connsiteX5" fmla="*/ 0 w 1860869"/>
              <a:gd name="connsiteY5" fmla="*/ 693352 h 69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69" h="693352">
                <a:moveTo>
                  <a:pt x="0" y="0"/>
                </a:moveTo>
                <a:lnTo>
                  <a:pt x="1818498" y="0"/>
                </a:lnTo>
                <a:cubicBezTo>
                  <a:pt x="1841899" y="0"/>
                  <a:pt x="1860869" y="18970"/>
                  <a:pt x="1860869" y="42371"/>
                </a:cubicBezTo>
                <a:lnTo>
                  <a:pt x="1860869" y="650981"/>
                </a:lnTo>
                <a:cubicBezTo>
                  <a:pt x="1860869" y="674382"/>
                  <a:pt x="1841899" y="693352"/>
                  <a:pt x="1818498" y="693352"/>
                </a:cubicBezTo>
                <a:lnTo>
                  <a:pt x="0" y="6933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任意多边形: 形状 19">
            <a:extLst>
              <a:ext uri="{FF2B5EF4-FFF2-40B4-BE49-F238E27FC236}">
                <a16:creationId xmlns:a16="http://schemas.microsoft.com/office/drawing/2014/main" id="{155A5D04-2561-8DCD-EF94-32CD4D68D073}"/>
              </a:ext>
            </a:extLst>
          </p:cNvPr>
          <p:cNvSpPr/>
          <p:nvPr/>
        </p:nvSpPr>
        <p:spPr>
          <a:xfrm>
            <a:off x="5849943" y="5232310"/>
            <a:ext cx="1828480" cy="681284"/>
          </a:xfrm>
          <a:custGeom>
            <a:avLst/>
            <a:gdLst>
              <a:gd name="connsiteX0" fmla="*/ 0 w 1860869"/>
              <a:gd name="connsiteY0" fmla="*/ 0 h 693352"/>
              <a:gd name="connsiteX1" fmla="*/ 1818498 w 1860869"/>
              <a:gd name="connsiteY1" fmla="*/ 0 h 693352"/>
              <a:gd name="connsiteX2" fmla="*/ 1860869 w 1860869"/>
              <a:gd name="connsiteY2" fmla="*/ 42371 h 693352"/>
              <a:gd name="connsiteX3" fmla="*/ 1860869 w 1860869"/>
              <a:gd name="connsiteY3" fmla="*/ 650981 h 693352"/>
              <a:gd name="connsiteX4" fmla="*/ 1818498 w 1860869"/>
              <a:gd name="connsiteY4" fmla="*/ 693352 h 693352"/>
              <a:gd name="connsiteX5" fmla="*/ 0 w 1860869"/>
              <a:gd name="connsiteY5" fmla="*/ 693352 h 69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69" h="693352">
                <a:moveTo>
                  <a:pt x="0" y="0"/>
                </a:moveTo>
                <a:lnTo>
                  <a:pt x="1818498" y="0"/>
                </a:lnTo>
                <a:cubicBezTo>
                  <a:pt x="1841899" y="0"/>
                  <a:pt x="1860869" y="18970"/>
                  <a:pt x="1860869" y="42371"/>
                </a:cubicBezTo>
                <a:lnTo>
                  <a:pt x="1860869" y="650981"/>
                </a:lnTo>
                <a:cubicBezTo>
                  <a:pt x="1860869" y="674382"/>
                  <a:pt x="1841899" y="693352"/>
                  <a:pt x="1818498" y="693352"/>
                </a:cubicBezTo>
                <a:lnTo>
                  <a:pt x="0" y="6933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椭圆 22">
            <a:extLst>
              <a:ext uri="{FF2B5EF4-FFF2-40B4-BE49-F238E27FC236}">
                <a16:creationId xmlns:a16="http://schemas.microsoft.com/office/drawing/2014/main" id="{B9333E95-4BC1-790F-5CE3-9BE2CACDA4EB}"/>
              </a:ext>
            </a:extLst>
          </p:cNvPr>
          <p:cNvSpPr/>
          <p:nvPr/>
        </p:nvSpPr>
        <p:spPr>
          <a:xfrm>
            <a:off x="8612223" y="2705079"/>
            <a:ext cx="944014" cy="944014"/>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组合 30">
            <a:extLst>
              <a:ext uri="{FF2B5EF4-FFF2-40B4-BE49-F238E27FC236}">
                <a16:creationId xmlns:a16="http://schemas.microsoft.com/office/drawing/2014/main" id="{CAEBB3A2-E220-4047-A5A6-E8F913BDAC2A}"/>
              </a:ext>
            </a:extLst>
          </p:cNvPr>
          <p:cNvGrpSpPr/>
          <p:nvPr/>
        </p:nvGrpSpPr>
        <p:grpSpPr>
          <a:xfrm>
            <a:off x="8555178" y="3792731"/>
            <a:ext cx="1058104" cy="1058103"/>
            <a:chOff x="8541851" y="3747343"/>
            <a:chExt cx="1168888" cy="1168888"/>
          </a:xfrm>
        </p:grpSpPr>
        <p:sp>
          <p:nvSpPr>
            <p:cNvPr id="26" name="椭圆 25">
              <a:extLst>
                <a:ext uri="{FF2B5EF4-FFF2-40B4-BE49-F238E27FC236}">
                  <a16:creationId xmlns:a16="http://schemas.microsoft.com/office/drawing/2014/main" id="{E7A09D0C-A9EC-1266-BB78-1FA285E997F3}"/>
                </a:ext>
              </a:extLst>
            </p:cNvPr>
            <p:cNvSpPr/>
            <p:nvPr/>
          </p:nvSpPr>
          <p:spPr>
            <a:xfrm>
              <a:off x="8594982" y="3800474"/>
              <a:ext cx="1062625" cy="1062625"/>
            </a:xfrm>
            <a:prstGeom prst="ellipse">
              <a:avLst/>
            </a:prstGeom>
            <a:gradFill>
              <a:gsLst>
                <a:gs pos="0">
                  <a:srgbClr val="F37373"/>
                </a:gs>
                <a:gs pos="100000">
                  <a:srgbClr val="EA3B3B"/>
                </a:gs>
              </a:gsLst>
              <a:lin ang="2700000" scaled="0"/>
            </a:gradFill>
            <a:ln>
              <a:noFill/>
            </a:ln>
            <a:effectLst>
              <a:outerShdw blurRad="1905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a:extLst>
                <a:ext uri="{FF2B5EF4-FFF2-40B4-BE49-F238E27FC236}">
                  <a16:creationId xmlns:a16="http://schemas.microsoft.com/office/drawing/2014/main" id="{B256C832-5433-D311-1442-FE9AD5C0DBDC}"/>
                </a:ext>
              </a:extLst>
            </p:cNvPr>
            <p:cNvSpPr/>
            <p:nvPr/>
          </p:nvSpPr>
          <p:spPr>
            <a:xfrm>
              <a:off x="8541851" y="3747343"/>
              <a:ext cx="1168888" cy="1168888"/>
            </a:xfrm>
            <a:prstGeom prst="ellipse">
              <a:avLst/>
            </a:prstGeom>
            <a:noFill/>
            <a:ln w="635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a:extLst>
              <a:ext uri="{FF2B5EF4-FFF2-40B4-BE49-F238E27FC236}">
                <a16:creationId xmlns:a16="http://schemas.microsoft.com/office/drawing/2014/main" id="{CD734056-F262-904B-32AE-A074E0120620}"/>
              </a:ext>
            </a:extLst>
          </p:cNvPr>
          <p:cNvGrpSpPr/>
          <p:nvPr/>
        </p:nvGrpSpPr>
        <p:grpSpPr>
          <a:xfrm>
            <a:off x="8555178" y="4994473"/>
            <a:ext cx="1058104" cy="1058103"/>
            <a:chOff x="8541851" y="5048343"/>
            <a:chExt cx="1168888" cy="1168888"/>
          </a:xfrm>
        </p:grpSpPr>
        <p:sp>
          <p:nvSpPr>
            <p:cNvPr id="28" name="椭圆 27">
              <a:extLst>
                <a:ext uri="{FF2B5EF4-FFF2-40B4-BE49-F238E27FC236}">
                  <a16:creationId xmlns:a16="http://schemas.microsoft.com/office/drawing/2014/main" id="{AA20544F-DFE0-F698-1C7E-34E111AE0290}"/>
                </a:ext>
              </a:extLst>
            </p:cNvPr>
            <p:cNvSpPr/>
            <p:nvPr/>
          </p:nvSpPr>
          <p:spPr>
            <a:xfrm>
              <a:off x="8594982" y="5101474"/>
              <a:ext cx="1062625" cy="1062625"/>
            </a:xfrm>
            <a:prstGeom prst="ellipse">
              <a:avLst/>
            </a:prstGeom>
            <a:gradFill>
              <a:gsLst>
                <a:gs pos="0">
                  <a:srgbClr val="F37373"/>
                </a:gs>
                <a:gs pos="100000">
                  <a:srgbClr val="EA3B3B"/>
                </a:gs>
              </a:gsLst>
              <a:lin ang="2700000" scaled="0"/>
            </a:gradFill>
            <a:ln>
              <a:noFill/>
            </a:ln>
            <a:effectLst>
              <a:outerShdw blurRad="1905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04E21277-FC97-5F3A-49C2-AB412FF8374E}"/>
                </a:ext>
              </a:extLst>
            </p:cNvPr>
            <p:cNvSpPr/>
            <p:nvPr/>
          </p:nvSpPr>
          <p:spPr>
            <a:xfrm>
              <a:off x="8541851" y="5048343"/>
              <a:ext cx="1168888" cy="1168888"/>
            </a:xfrm>
            <a:prstGeom prst="ellipse">
              <a:avLst/>
            </a:prstGeom>
            <a:noFill/>
            <a:ln w="635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矩形: 圆角 32">
            <a:extLst>
              <a:ext uri="{FF2B5EF4-FFF2-40B4-BE49-F238E27FC236}">
                <a16:creationId xmlns:a16="http://schemas.microsoft.com/office/drawing/2014/main" id="{A2FB12B2-85EB-65A7-FE64-16760384B810}"/>
              </a:ext>
            </a:extLst>
          </p:cNvPr>
          <p:cNvSpPr/>
          <p:nvPr/>
        </p:nvSpPr>
        <p:spPr>
          <a:xfrm>
            <a:off x="9985828" y="2900444"/>
            <a:ext cx="1216253" cy="553284"/>
          </a:xfrm>
          <a:prstGeom prst="roundRect">
            <a:avLst>
              <a:gd name="adj" fmla="val 6111"/>
            </a:avLst>
          </a:prstGeom>
          <a:solidFill>
            <a:schemeClr val="bg1"/>
          </a:solidFill>
          <a:ln w="6350">
            <a:solidFill>
              <a:srgbClr val="E3443D"/>
            </a:solidFill>
            <a:prstDash val="dash"/>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3">
            <a:extLst>
              <a:ext uri="{FF2B5EF4-FFF2-40B4-BE49-F238E27FC236}">
                <a16:creationId xmlns:a16="http://schemas.microsoft.com/office/drawing/2014/main" id="{A4A95151-ADF9-1D18-6ED7-0B7DAD7188E2}"/>
              </a:ext>
            </a:extLst>
          </p:cNvPr>
          <p:cNvSpPr/>
          <p:nvPr/>
        </p:nvSpPr>
        <p:spPr>
          <a:xfrm>
            <a:off x="9985828" y="4045140"/>
            <a:ext cx="1216253" cy="553284"/>
          </a:xfrm>
          <a:prstGeom prst="roundRect">
            <a:avLst>
              <a:gd name="adj" fmla="val 6111"/>
            </a:avLst>
          </a:prstGeom>
          <a:solidFill>
            <a:schemeClr val="bg1"/>
          </a:solidFill>
          <a:ln w="6350">
            <a:solidFill>
              <a:srgbClr val="E3443D"/>
            </a:solidFill>
            <a:prstDash val="dash"/>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圆角 34">
            <a:extLst>
              <a:ext uri="{FF2B5EF4-FFF2-40B4-BE49-F238E27FC236}">
                <a16:creationId xmlns:a16="http://schemas.microsoft.com/office/drawing/2014/main" id="{5AD739C9-5687-F5AA-37B7-6795DED333B3}"/>
              </a:ext>
            </a:extLst>
          </p:cNvPr>
          <p:cNvSpPr/>
          <p:nvPr/>
        </p:nvSpPr>
        <p:spPr>
          <a:xfrm>
            <a:off x="9985828" y="5246882"/>
            <a:ext cx="1216253" cy="553284"/>
          </a:xfrm>
          <a:prstGeom prst="roundRect">
            <a:avLst>
              <a:gd name="adj" fmla="val 6111"/>
            </a:avLst>
          </a:prstGeom>
          <a:solidFill>
            <a:schemeClr val="bg1"/>
          </a:solidFill>
          <a:ln w="6350">
            <a:solidFill>
              <a:srgbClr val="E3443D"/>
            </a:solidFill>
            <a:prstDash val="dash"/>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等腰三角形 36">
            <a:extLst>
              <a:ext uri="{FF2B5EF4-FFF2-40B4-BE49-F238E27FC236}">
                <a16:creationId xmlns:a16="http://schemas.microsoft.com/office/drawing/2014/main" id="{D3673C64-9619-6722-0149-601E381230D4}"/>
              </a:ext>
            </a:extLst>
          </p:cNvPr>
          <p:cNvSpPr/>
          <p:nvPr/>
        </p:nvSpPr>
        <p:spPr>
          <a:xfrm rot="5400000">
            <a:off x="3188928" y="4099379"/>
            <a:ext cx="1357712" cy="432481"/>
          </a:xfrm>
          <a:prstGeom prst="triangle">
            <a:avLst/>
          </a:prstGeom>
          <a:gradFill>
            <a:gsLst>
              <a:gs pos="100000">
                <a:srgbClr val="E3443D">
                  <a:alpha val="0"/>
                </a:srgbClr>
              </a:gs>
              <a:gs pos="16000">
                <a:srgbClr val="E3443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8B8A3EC1-A240-967E-F045-5BD4904D780D}"/>
              </a:ext>
            </a:extLst>
          </p:cNvPr>
          <p:cNvSpPr txBox="1"/>
          <p:nvPr/>
        </p:nvSpPr>
        <p:spPr>
          <a:xfrm>
            <a:off x="563793" y="1980953"/>
            <a:ext cx="898295" cy="307777"/>
          </a:xfrm>
          <a:prstGeom prst="rect">
            <a:avLst/>
          </a:prstGeom>
          <a:noFill/>
        </p:spPr>
        <p:txBody>
          <a:bodyPr wrap="square" rtlCol="0">
            <a:spAutoFit/>
          </a:bodyPr>
          <a:lstStyle/>
          <a:p>
            <a:r>
              <a:rPr lang="en-US" altLang="zh-CN" sz="1400" dirty="0">
                <a:latin typeface="OPPOSans M" panose="00020600040101010101" pitchFamily="18" charset="-122"/>
                <a:ea typeface="OPPOSans M" panose="00020600040101010101" pitchFamily="18" charset="-122"/>
                <a:cs typeface="OPPOSans M" panose="00020600040101010101" pitchFamily="18" charset="-122"/>
              </a:rPr>
              <a:t>Chi</a:t>
            </a: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社区</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A0D66B0D-C65B-2169-4595-C048A94DB57A}"/>
              </a:ext>
            </a:extLst>
          </p:cNvPr>
          <p:cNvSpPr txBox="1"/>
          <p:nvPr/>
        </p:nvSpPr>
        <p:spPr>
          <a:xfrm>
            <a:off x="1406755" y="2000974"/>
            <a:ext cx="1507895" cy="276999"/>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国外网络分析社区</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80F6C14D-1853-4F00-068D-AC7DDF63777E}"/>
              </a:ext>
            </a:extLst>
          </p:cNvPr>
          <p:cNvSpPr txBox="1"/>
          <p:nvPr/>
        </p:nvSpPr>
        <p:spPr>
          <a:xfrm>
            <a:off x="791143" y="2460746"/>
            <a:ext cx="397552" cy="668966"/>
          </a:xfrm>
          <a:prstGeom prst="rect">
            <a:avLst/>
          </a:prstGeom>
          <a:noFill/>
        </p:spPr>
        <p:txBody>
          <a:bodyPr wrap="square" rtlCol="0">
            <a:spAutoFit/>
          </a:bodyPr>
          <a:lstStyle/>
          <a:p>
            <a:pPr>
              <a:lnSpc>
                <a:spcPct val="120000"/>
              </a:lnSpc>
            </a:pP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问</a:t>
            </a:r>
            <a:endParaRPr lang="en-US" altLang="zh-CN"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nSpc>
                <a:spcPct val="120000"/>
              </a:lnSpc>
            </a:pP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题</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10971255-2513-974B-F296-E94F03639035}"/>
              </a:ext>
            </a:extLst>
          </p:cNvPr>
          <p:cNvSpPr txBox="1"/>
          <p:nvPr/>
        </p:nvSpPr>
        <p:spPr>
          <a:xfrm>
            <a:off x="1130570" y="2525553"/>
            <a:ext cx="2146291" cy="276999"/>
          </a:xfrm>
          <a:prstGeom prst="rect">
            <a:avLst/>
          </a:prstGeom>
          <a:noFill/>
        </p:spPr>
        <p:txBody>
          <a:bodyPr wrap="square" rtlCol="0">
            <a:spAutoFit/>
          </a:bodyPr>
          <a:lstStyle/>
          <a:p>
            <a:r>
              <a:rPr lang="zh-CN" altLang="en-US" sz="1200" dirty="0">
                <a:solidFill>
                  <a:schemeClr val="bg1">
                    <a:alpha val="70000"/>
                  </a:schemeClr>
                </a:solidFill>
                <a:latin typeface="+mn-ea"/>
                <a:cs typeface="OPPOSans M" panose="00020600040101010101" pitchFamily="18" charset="-122"/>
              </a:rPr>
              <a:t>缺失大规模行为数据指标</a:t>
            </a:r>
            <a:endParaRPr lang="en-US" sz="1200" dirty="0">
              <a:solidFill>
                <a:schemeClr val="bg1">
                  <a:alpha val="70000"/>
                </a:schemeClr>
              </a:solidFill>
              <a:latin typeface="+mn-ea"/>
              <a:cs typeface="OPPOSans M" panose="00020600040101010101" pitchFamily="18" charset="-122"/>
            </a:endParaRPr>
          </a:p>
        </p:txBody>
      </p:sp>
      <p:sp>
        <p:nvSpPr>
          <p:cNvPr id="42" name="文本框 41">
            <a:extLst>
              <a:ext uri="{FF2B5EF4-FFF2-40B4-BE49-F238E27FC236}">
                <a16:creationId xmlns:a16="http://schemas.microsoft.com/office/drawing/2014/main" id="{AE1EF5C6-C2ED-2151-8D2E-CAFB91E897AF}"/>
              </a:ext>
            </a:extLst>
          </p:cNvPr>
          <p:cNvSpPr txBox="1"/>
          <p:nvPr/>
        </p:nvSpPr>
        <p:spPr>
          <a:xfrm>
            <a:off x="808903" y="3379161"/>
            <a:ext cx="1818978" cy="461665"/>
          </a:xfrm>
          <a:prstGeom prst="rect">
            <a:avLst/>
          </a:prstGeom>
          <a:noFill/>
        </p:spPr>
        <p:txBody>
          <a:bodyPr wrap="square" rtlCol="0">
            <a:spAutoFit/>
          </a:bodyPr>
          <a:lstStyle/>
          <a:p>
            <a:r>
              <a:rPr lang="zh-CN" altLang="en-US" sz="2400" dirty="0">
                <a:solidFill>
                  <a:srgbClr val="E3443D"/>
                </a:solidFill>
                <a:latin typeface="OPPOSans B" panose="00020600040101010101" pitchFamily="18" charset="-122"/>
                <a:ea typeface="OPPOSans B" panose="00020600040101010101" pitchFamily="18" charset="-122"/>
                <a:cs typeface="OPPOSans B" panose="00020600040101010101" pitchFamily="18" charset="-122"/>
              </a:rPr>
              <a:t>态度数据</a:t>
            </a:r>
            <a:endParaRPr lang="en-US" sz="2400" dirty="0">
              <a:solidFill>
                <a:srgbClr val="E3443D"/>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3" name="文本框 42">
            <a:extLst>
              <a:ext uri="{FF2B5EF4-FFF2-40B4-BE49-F238E27FC236}">
                <a16:creationId xmlns:a16="http://schemas.microsoft.com/office/drawing/2014/main" id="{E52ADF7B-FE57-A3C1-91B0-4B097AA13FCD}"/>
              </a:ext>
            </a:extLst>
          </p:cNvPr>
          <p:cNvSpPr txBox="1"/>
          <p:nvPr/>
        </p:nvSpPr>
        <p:spPr>
          <a:xfrm>
            <a:off x="820097" y="3945052"/>
            <a:ext cx="89829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满意度</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5" name="直接连接符 44">
            <a:extLst>
              <a:ext uri="{FF2B5EF4-FFF2-40B4-BE49-F238E27FC236}">
                <a16:creationId xmlns:a16="http://schemas.microsoft.com/office/drawing/2014/main" id="{7DE76697-6190-2548-5562-D094D497F678}"/>
              </a:ext>
            </a:extLst>
          </p:cNvPr>
          <p:cNvCxnSpPr>
            <a:cxnSpLocks/>
          </p:cNvCxnSpPr>
          <p:nvPr/>
        </p:nvCxnSpPr>
        <p:spPr>
          <a:xfrm>
            <a:off x="930243" y="3840826"/>
            <a:ext cx="2232724" cy="0"/>
          </a:xfrm>
          <a:prstGeom prst="line">
            <a:avLst/>
          </a:prstGeom>
          <a:ln w="15875">
            <a:solidFill>
              <a:srgbClr val="F37373">
                <a:alpha val="60000"/>
              </a:srgb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4575B78-89BF-703C-D065-C0DF5FADC1A6}"/>
              </a:ext>
            </a:extLst>
          </p:cNvPr>
          <p:cNvSpPr txBox="1"/>
          <p:nvPr/>
        </p:nvSpPr>
        <p:spPr>
          <a:xfrm>
            <a:off x="820097" y="4269321"/>
            <a:ext cx="1507895" cy="246221"/>
          </a:xfrm>
          <a:prstGeom prst="rect">
            <a:avLst/>
          </a:prstGeom>
          <a:noFill/>
        </p:spPr>
        <p:txBody>
          <a:bodyPr wrap="square" rtlCol="0">
            <a:spAutoFit/>
          </a:bodyPr>
          <a:lstStyle/>
          <a:p>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小规模</a:t>
            </a:r>
            <a:r>
              <a:rPr lang="en-US" altLang="zh-CN" sz="1000" dirty="0">
                <a:latin typeface="OPPOSans M" panose="00020600040101010101" pitchFamily="18" charset="-122"/>
                <a:ea typeface="OPPOSans M" panose="00020600040101010101" pitchFamily="18" charset="-122"/>
                <a:cs typeface="OPPOSans M" panose="00020600040101010101" pitchFamily="18" charset="-122"/>
              </a:rPr>
              <a:t>&gt;</a:t>
            </a:r>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大规模</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32548AFD-8D20-F3D4-17F2-C28523564707}"/>
              </a:ext>
            </a:extLst>
          </p:cNvPr>
          <p:cNvSpPr txBox="1"/>
          <p:nvPr/>
        </p:nvSpPr>
        <p:spPr>
          <a:xfrm>
            <a:off x="808903" y="4840294"/>
            <a:ext cx="1818978" cy="461665"/>
          </a:xfrm>
          <a:prstGeom prst="rect">
            <a:avLst/>
          </a:prstGeom>
          <a:noFill/>
        </p:spPr>
        <p:txBody>
          <a:bodyPr wrap="square" rtlCol="0">
            <a:spAutoFit/>
          </a:bodyPr>
          <a:lstStyle/>
          <a:p>
            <a:r>
              <a:rPr lang="zh-CN" altLang="en-US" sz="2400" dirty="0">
                <a:solidFill>
                  <a:srgbClr val="E3443D"/>
                </a:solidFill>
                <a:latin typeface="OPPOSans B" panose="00020600040101010101" pitchFamily="18" charset="-122"/>
                <a:ea typeface="OPPOSans B" panose="00020600040101010101" pitchFamily="18" charset="-122"/>
                <a:cs typeface="OPPOSans B" panose="00020600040101010101" pitchFamily="18" charset="-122"/>
              </a:rPr>
              <a:t>行为数据</a:t>
            </a:r>
            <a:endParaRPr lang="en-US" sz="2400" dirty="0">
              <a:solidFill>
                <a:srgbClr val="E3443D"/>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59C7C442-5B2B-D6F4-F9B0-7CE4B0CB462C}"/>
              </a:ext>
            </a:extLst>
          </p:cNvPr>
          <p:cNvSpPr txBox="1"/>
          <p:nvPr/>
        </p:nvSpPr>
        <p:spPr>
          <a:xfrm>
            <a:off x="820097" y="5406185"/>
            <a:ext cx="2438360"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有效性</a:t>
            </a:r>
            <a:r>
              <a:rPr lang="en-US" altLang="zh-CN" sz="14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任务完成率、错误率</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9" name="直接连接符 48">
            <a:extLst>
              <a:ext uri="{FF2B5EF4-FFF2-40B4-BE49-F238E27FC236}">
                <a16:creationId xmlns:a16="http://schemas.microsoft.com/office/drawing/2014/main" id="{138895C2-7996-24F2-C24A-3ED88687D82A}"/>
              </a:ext>
            </a:extLst>
          </p:cNvPr>
          <p:cNvCxnSpPr>
            <a:cxnSpLocks/>
          </p:cNvCxnSpPr>
          <p:nvPr/>
        </p:nvCxnSpPr>
        <p:spPr>
          <a:xfrm>
            <a:off x="930243" y="5301959"/>
            <a:ext cx="2232724" cy="0"/>
          </a:xfrm>
          <a:prstGeom prst="line">
            <a:avLst/>
          </a:prstGeom>
          <a:ln w="15875">
            <a:solidFill>
              <a:srgbClr val="F37373">
                <a:alpha val="60000"/>
              </a:srgbClr>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D00FE80-7BDA-FA4D-B7C8-CBDBB0449CA0}"/>
              </a:ext>
            </a:extLst>
          </p:cNvPr>
          <p:cNvSpPr txBox="1"/>
          <p:nvPr/>
        </p:nvSpPr>
        <p:spPr>
          <a:xfrm>
            <a:off x="820097" y="5989479"/>
            <a:ext cx="1507895" cy="246221"/>
          </a:xfrm>
          <a:prstGeom prst="rect">
            <a:avLst/>
          </a:prstGeom>
          <a:noFill/>
        </p:spPr>
        <p:txBody>
          <a:bodyPr wrap="square" rtlCol="0">
            <a:spAutoFit/>
          </a:bodyPr>
          <a:lstStyle/>
          <a:p>
            <a:r>
              <a:rPr lang="zh-CN" altLang="en-US" sz="1000" dirty="0">
                <a:latin typeface="OPPOSans M" panose="00020600040101010101" pitchFamily="18" charset="-122"/>
                <a:ea typeface="OPPOSans M" panose="00020600040101010101" pitchFamily="18" charset="-122"/>
                <a:cs typeface="OPPOSans M" panose="00020600040101010101" pitchFamily="18" charset="-122"/>
              </a:rPr>
              <a:t>小规模</a:t>
            </a:r>
            <a:endParaRPr lang="en-US" sz="10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2432E4EB-870F-D13F-D20B-E620D79B39AF}"/>
              </a:ext>
            </a:extLst>
          </p:cNvPr>
          <p:cNvSpPr txBox="1"/>
          <p:nvPr/>
        </p:nvSpPr>
        <p:spPr>
          <a:xfrm>
            <a:off x="820097" y="5687133"/>
            <a:ext cx="2438360"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效率</a:t>
            </a:r>
            <a:r>
              <a:rPr lang="en-US" altLang="zh-CN" sz="14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工作时长</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1D9F8A90-6894-69CC-6533-329E1D12AC4F}"/>
              </a:ext>
            </a:extLst>
          </p:cNvPr>
          <p:cNvSpPr txBox="1"/>
          <p:nvPr/>
        </p:nvSpPr>
        <p:spPr>
          <a:xfrm>
            <a:off x="4946016" y="2770101"/>
            <a:ext cx="2732408" cy="668966"/>
          </a:xfrm>
          <a:prstGeom prst="rect">
            <a:avLst/>
          </a:prstGeom>
          <a:noFill/>
        </p:spPr>
        <p:txBody>
          <a:bodyPr wrap="square" rtlCol="0">
            <a:spAutoFit/>
          </a:bodyPr>
          <a:lstStyle/>
          <a:p>
            <a:pPr algn="ctr">
              <a:lnSpc>
                <a:spcPct val="120000"/>
              </a:lnSpc>
            </a:pP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定义指标</a:t>
            </a:r>
            <a:endParaRPr lang="en-US" altLang="zh-CN"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en-US" altLang="zh-CN"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t>
            </a:r>
            <a:r>
              <a:rPr lang="zh-CN" alt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大规模以用户为中心</a:t>
            </a:r>
            <a:r>
              <a:rPr lang="en-US" altLang="zh-CN"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a:t>
            </a:r>
            <a:endParaRPr lang="en-US" sz="16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3" name="文本框 52">
            <a:extLst>
              <a:ext uri="{FF2B5EF4-FFF2-40B4-BE49-F238E27FC236}">
                <a16:creationId xmlns:a16="http://schemas.microsoft.com/office/drawing/2014/main" id="{2D4CB2EE-802D-3687-1AB0-4E7578377995}"/>
              </a:ext>
            </a:extLst>
          </p:cNvPr>
          <p:cNvSpPr txBox="1"/>
          <p:nvPr/>
        </p:nvSpPr>
        <p:spPr>
          <a:xfrm>
            <a:off x="1130570" y="2824174"/>
            <a:ext cx="2146291" cy="276999"/>
          </a:xfrm>
          <a:prstGeom prst="rect">
            <a:avLst/>
          </a:prstGeom>
          <a:noFill/>
        </p:spPr>
        <p:txBody>
          <a:bodyPr wrap="square" rtlCol="0">
            <a:spAutoFit/>
          </a:bodyPr>
          <a:lstStyle/>
          <a:p>
            <a:r>
              <a:rPr lang="en-US" altLang="zh-CN" sz="1200" dirty="0">
                <a:solidFill>
                  <a:schemeClr val="bg1">
                    <a:alpha val="70000"/>
                  </a:schemeClr>
                </a:solidFill>
                <a:latin typeface="+mn-ea"/>
                <a:cs typeface="OPPOSans M" panose="00020600040101010101" pitchFamily="18" charset="-122"/>
              </a:rPr>
              <a:t>CHI</a:t>
            </a:r>
            <a:r>
              <a:rPr lang="zh-CN" altLang="en-US" sz="1200" dirty="0">
                <a:solidFill>
                  <a:schemeClr val="bg1">
                    <a:alpha val="70000"/>
                  </a:schemeClr>
                </a:solidFill>
                <a:latin typeface="+mn-ea"/>
                <a:cs typeface="OPPOSans M" panose="00020600040101010101" pitchFamily="18" charset="-122"/>
              </a:rPr>
              <a:t>动机不是以用户会中心</a:t>
            </a:r>
            <a:endParaRPr lang="en-US" sz="1200" dirty="0">
              <a:solidFill>
                <a:schemeClr val="bg1">
                  <a:alpha val="70000"/>
                </a:schemeClr>
              </a:solidFill>
              <a:latin typeface="+mn-ea"/>
              <a:cs typeface="OPPOSans M" panose="00020600040101010101" pitchFamily="18" charset="-122"/>
            </a:endParaRPr>
          </a:p>
        </p:txBody>
      </p:sp>
      <p:sp>
        <p:nvSpPr>
          <p:cNvPr id="54" name="文本框 53">
            <a:extLst>
              <a:ext uri="{FF2B5EF4-FFF2-40B4-BE49-F238E27FC236}">
                <a16:creationId xmlns:a16="http://schemas.microsoft.com/office/drawing/2014/main" id="{CE0A173E-8307-5879-9273-D0C0DF7FFEB1}"/>
              </a:ext>
            </a:extLst>
          </p:cNvPr>
          <p:cNvSpPr txBox="1"/>
          <p:nvPr/>
        </p:nvSpPr>
        <p:spPr>
          <a:xfrm>
            <a:off x="4941859" y="3699441"/>
            <a:ext cx="851038" cy="524824"/>
          </a:xfrm>
          <a:prstGeom prst="rect">
            <a:avLst/>
          </a:prstGeom>
          <a:noFill/>
        </p:spPr>
        <p:txBody>
          <a:bodyPr wrap="square" rtlCol="0">
            <a:spAutoFit/>
          </a:bodyPr>
          <a:lstStyle/>
          <a:p>
            <a:pPr algn="ctr">
              <a:lnSpc>
                <a:spcPct val="120000"/>
              </a:lnSpc>
            </a:pP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设计师</a:t>
            </a:r>
            <a:endPar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用研产品</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5" name="文本框 54">
            <a:extLst>
              <a:ext uri="{FF2B5EF4-FFF2-40B4-BE49-F238E27FC236}">
                <a16:creationId xmlns:a16="http://schemas.microsoft.com/office/drawing/2014/main" id="{6557E6D6-E238-5F9E-0B08-EEC4A45CCCAD}"/>
              </a:ext>
            </a:extLst>
          </p:cNvPr>
          <p:cNvSpPr txBox="1"/>
          <p:nvPr/>
        </p:nvSpPr>
        <p:spPr>
          <a:xfrm>
            <a:off x="4941859" y="4905287"/>
            <a:ext cx="851038" cy="524824"/>
          </a:xfrm>
          <a:prstGeom prst="rect">
            <a:avLst/>
          </a:prstGeom>
          <a:noFill/>
        </p:spPr>
        <p:txBody>
          <a:bodyPr wrap="square" rtlCol="0">
            <a:spAutoFit/>
          </a:bodyPr>
          <a:lstStyle/>
          <a:p>
            <a:pPr algn="ctr">
              <a:lnSpc>
                <a:spcPct val="120000"/>
              </a:lnSpc>
            </a:pP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设计师</a:t>
            </a:r>
            <a:endParaRPr lang="en-US" altLang="zh-CN"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pPr algn="ctr">
              <a:lnSpc>
                <a:spcPct val="120000"/>
              </a:lnSpc>
            </a:pP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用研</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E4A21BB4-3796-05F1-4078-5A9010210CF3}"/>
              </a:ext>
            </a:extLst>
          </p:cNvPr>
          <p:cNvSpPr txBox="1"/>
          <p:nvPr/>
        </p:nvSpPr>
        <p:spPr>
          <a:xfrm>
            <a:off x="5960178" y="3811393"/>
            <a:ext cx="1616597"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关键业务</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用户目标</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593C1F91-5E25-554C-3CA2-2A5A9B9E4EAA}"/>
              </a:ext>
            </a:extLst>
          </p:cNvPr>
          <p:cNvSpPr txBox="1"/>
          <p:nvPr/>
        </p:nvSpPr>
        <p:spPr>
          <a:xfrm>
            <a:off x="5960178" y="4551692"/>
            <a:ext cx="1743961"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可用性研究</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现场研究</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59AD9EDF-8EA4-A06B-25FB-74D38F40A7C8}"/>
              </a:ext>
            </a:extLst>
          </p:cNvPr>
          <p:cNvSpPr txBox="1"/>
          <p:nvPr/>
        </p:nvSpPr>
        <p:spPr>
          <a:xfrm>
            <a:off x="5960178" y="5352163"/>
            <a:ext cx="1616597"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态度数据</a:t>
            </a: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行为数据</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9" name="文本框 58">
            <a:extLst>
              <a:ext uri="{FF2B5EF4-FFF2-40B4-BE49-F238E27FC236}">
                <a16:creationId xmlns:a16="http://schemas.microsoft.com/office/drawing/2014/main" id="{52BA0D51-2FF5-AEA2-FFEC-AA0CE3FB2774}"/>
              </a:ext>
            </a:extLst>
          </p:cNvPr>
          <p:cNvSpPr txBox="1"/>
          <p:nvPr/>
        </p:nvSpPr>
        <p:spPr>
          <a:xfrm>
            <a:off x="5960178" y="4790732"/>
            <a:ext cx="1616597" cy="246221"/>
          </a:xfrm>
          <a:prstGeom prst="rect">
            <a:avLst/>
          </a:prstGeom>
          <a:noFill/>
        </p:spPr>
        <p:txBody>
          <a:bodyPr wrap="square" rtlCol="0">
            <a:spAutoFit/>
          </a:bodyPr>
          <a:lstStyle/>
          <a:p>
            <a:r>
              <a:rPr lang="zh-CN" altLang="en-US" sz="1000" dirty="0">
                <a:latin typeface="+mn-ea"/>
                <a:cs typeface="OPPOSans B" panose="00020600040101010101" pitchFamily="18" charset="-122"/>
              </a:rPr>
              <a:t>大量产品、用户 </a:t>
            </a:r>
            <a:endParaRPr lang="en-US" sz="1000" dirty="0">
              <a:latin typeface="+mn-ea"/>
              <a:cs typeface="OPPOSans B" panose="00020600040101010101" pitchFamily="18" charset="-122"/>
            </a:endParaRPr>
          </a:p>
        </p:txBody>
      </p:sp>
      <p:sp>
        <p:nvSpPr>
          <p:cNvPr id="60" name="文本框 59">
            <a:extLst>
              <a:ext uri="{FF2B5EF4-FFF2-40B4-BE49-F238E27FC236}">
                <a16:creationId xmlns:a16="http://schemas.microsoft.com/office/drawing/2014/main" id="{6C735C54-ED90-CD88-7850-0C838584BB97}"/>
              </a:ext>
            </a:extLst>
          </p:cNvPr>
          <p:cNvSpPr txBox="1"/>
          <p:nvPr/>
        </p:nvSpPr>
        <p:spPr>
          <a:xfrm>
            <a:off x="5960178" y="5587153"/>
            <a:ext cx="1616597" cy="246221"/>
          </a:xfrm>
          <a:prstGeom prst="rect">
            <a:avLst/>
          </a:prstGeom>
          <a:noFill/>
        </p:spPr>
        <p:txBody>
          <a:bodyPr wrap="square" rtlCol="0">
            <a:spAutoFit/>
          </a:bodyPr>
          <a:lstStyle/>
          <a:p>
            <a:r>
              <a:rPr lang="en-US" altLang="zh-CN" sz="1000" dirty="0">
                <a:latin typeface="+mn-ea"/>
                <a:cs typeface="OPPOSans B" panose="00020600040101010101" pitchFamily="18" charset="-122"/>
              </a:rPr>
              <a:t>CHI</a:t>
            </a:r>
            <a:r>
              <a:rPr lang="zh-CN" altLang="en-US" sz="1000" dirty="0">
                <a:latin typeface="+mn-ea"/>
                <a:cs typeface="OPPOSans B" panose="00020600040101010101" pitchFamily="18" charset="-122"/>
              </a:rPr>
              <a:t>社区</a:t>
            </a:r>
            <a:endParaRPr lang="en-US" sz="1000" dirty="0">
              <a:latin typeface="+mn-ea"/>
              <a:cs typeface="OPPOSans B" panose="00020600040101010101" pitchFamily="18" charset="-122"/>
            </a:endParaRPr>
          </a:p>
        </p:txBody>
      </p:sp>
      <p:sp>
        <p:nvSpPr>
          <p:cNvPr id="61" name="文本框 60">
            <a:extLst>
              <a:ext uri="{FF2B5EF4-FFF2-40B4-BE49-F238E27FC236}">
                <a16:creationId xmlns:a16="http://schemas.microsoft.com/office/drawing/2014/main" id="{5928EA03-3F30-DB16-E07E-331834142795}"/>
              </a:ext>
            </a:extLst>
          </p:cNvPr>
          <p:cNvSpPr txBox="1"/>
          <p:nvPr/>
        </p:nvSpPr>
        <p:spPr>
          <a:xfrm>
            <a:off x="8591036" y="2877112"/>
            <a:ext cx="1022246" cy="369332"/>
          </a:xfrm>
          <a:prstGeom prst="rect">
            <a:avLst/>
          </a:prstGeom>
          <a:noFill/>
        </p:spPr>
        <p:txBody>
          <a:bodyPr wrap="square" rtlCol="0">
            <a:spAutoFit/>
          </a:bodyPr>
          <a:lstStyle/>
          <a:p>
            <a:pPr algn="ctr"/>
            <a:r>
              <a:rPr lang="en-US" altLang="zh-CN"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Pulse</a:t>
            </a:r>
          </a:p>
        </p:txBody>
      </p:sp>
      <p:sp>
        <p:nvSpPr>
          <p:cNvPr id="62" name="文本框 61">
            <a:extLst>
              <a:ext uri="{FF2B5EF4-FFF2-40B4-BE49-F238E27FC236}">
                <a16:creationId xmlns:a16="http://schemas.microsoft.com/office/drawing/2014/main" id="{04E2F42B-899F-01B0-C3C6-ADB2A527F040}"/>
              </a:ext>
            </a:extLst>
          </p:cNvPr>
          <p:cNvSpPr txBox="1"/>
          <p:nvPr/>
        </p:nvSpPr>
        <p:spPr>
          <a:xfrm>
            <a:off x="8358612" y="3161038"/>
            <a:ext cx="1487094"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模型</a:t>
            </a:r>
            <a:endParaRPr lang="en-US" sz="1200" dirty="0">
              <a:solidFill>
                <a:schemeClr val="bg1"/>
              </a:solidFill>
              <a:latin typeface="+mn-ea"/>
              <a:cs typeface="OPPOSans M" panose="00020600040101010101" pitchFamily="18" charset="-122"/>
            </a:endParaRPr>
          </a:p>
        </p:txBody>
      </p:sp>
      <p:sp>
        <p:nvSpPr>
          <p:cNvPr id="65" name="文本框 64">
            <a:extLst>
              <a:ext uri="{FF2B5EF4-FFF2-40B4-BE49-F238E27FC236}">
                <a16:creationId xmlns:a16="http://schemas.microsoft.com/office/drawing/2014/main" id="{B0D24E0B-4488-E072-B9A0-9BE48E18EC6F}"/>
              </a:ext>
            </a:extLst>
          </p:cNvPr>
          <p:cNvSpPr txBox="1"/>
          <p:nvPr/>
        </p:nvSpPr>
        <p:spPr>
          <a:xfrm>
            <a:off x="8591036" y="4003098"/>
            <a:ext cx="1022246" cy="369332"/>
          </a:xfrm>
          <a:prstGeom prst="rect">
            <a:avLst/>
          </a:prstGeom>
          <a:noFill/>
        </p:spPr>
        <p:txBody>
          <a:bodyPr wrap="square" rtlCol="0">
            <a:spAutoFit/>
          </a:bodyPr>
          <a:lstStyle/>
          <a:p>
            <a:pPr algn="ctr"/>
            <a:r>
              <a:rPr lang="en-US" altLang="zh-CN"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HEART</a:t>
            </a:r>
          </a:p>
        </p:txBody>
      </p:sp>
      <p:sp>
        <p:nvSpPr>
          <p:cNvPr id="66" name="文本框 65">
            <a:extLst>
              <a:ext uri="{FF2B5EF4-FFF2-40B4-BE49-F238E27FC236}">
                <a16:creationId xmlns:a16="http://schemas.microsoft.com/office/drawing/2014/main" id="{D434BFB1-A374-D508-5659-75F81E7E59AA}"/>
              </a:ext>
            </a:extLst>
          </p:cNvPr>
          <p:cNvSpPr txBox="1"/>
          <p:nvPr/>
        </p:nvSpPr>
        <p:spPr>
          <a:xfrm>
            <a:off x="8358612" y="4287024"/>
            <a:ext cx="1487094"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模型</a:t>
            </a:r>
            <a:endParaRPr lang="en-US" sz="1200" dirty="0">
              <a:solidFill>
                <a:schemeClr val="bg1"/>
              </a:solidFill>
              <a:latin typeface="+mn-ea"/>
              <a:cs typeface="OPPOSans M" panose="00020600040101010101" pitchFamily="18" charset="-122"/>
            </a:endParaRPr>
          </a:p>
        </p:txBody>
      </p:sp>
      <p:sp>
        <p:nvSpPr>
          <p:cNvPr id="67" name="文本框 66">
            <a:extLst>
              <a:ext uri="{FF2B5EF4-FFF2-40B4-BE49-F238E27FC236}">
                <a16:creationId xmlns:a16="http://schemas.microsoft.com/office/drawing/2014/main" id="{6F18D6CC-7B52-1217-8C1A-E29A28751190}"/>
              </a:ext>
            </a:extLst>
          </p:cNvPr>
          <p:cNvSpPr txBox="1"/>
          <p:nvPr/>
        </p:nvSpPr>
        <p:spPr>
          <a:xfrm>
            <a:off x="8591036" y="5193031"/>
            <a:ext cx="1022246" cy="369332"/>
          </a:xfrm>
          <a:prstGeom prst="rect">
            <a:avLst/>
          </a:prstGeom>
          <a:noFill/>
        </p:spPr>
        <p:txBody>
          <a:bodyPr wrap="square" rtlCol="0">
            <a:spAutoFit/>
          </a:bodyPr>
          <a:lstStyle/>
          <a:p>
            <a:pPr algn="ctr"/>
            <a:r>
              <a:rPr lang="en-US" altLang="zh-CN"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GSM</a:t>
            </a:r>
          </a:p>
        </p:txBody>
      </p:sp>
      <p:sp>
        <p:nvSpPr>
          <p:cNvPr id="68" name="文本框 67">
            <a:extLst>
              <a:ext uri="{FF2B5EF4-FFF2-40B4-BE49-F238E27FC236}">
                <a16:creationId xmlns:a16="http://schemas.microsoft.com/office/drawing/2014/main" id="{9524B831-DD08-A27F-A63C-C23BD685FD87}"/>
              </a:ext>
            </a:extLst>
          </p:cNvPr>
          <p:cNvSpPr txBox="1"/>
          <p:nvPr/>
        </p:nvSpPr>
        <p:spPr>
          <a:xfrm>
            <a:off x="8358612" y="5476957"/>
            <a:ext cx="1487094"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模型</a:t>
            </a:r>
            <a:endParaRPr lang="en-US" sz="1200" dirty="0">
              <a:solidFill>
                <a:schemeClr val="bg1"/>
              </a:solidFill>
              <a:latin typeface="+mn-ea"/>
              <a:cs typeface="OPPOSans M" panose="00020600040101010101" pitchFamily="18" charset="-122"/>
            </a:endParaRPr>
          </a:p>
        </p:txBody>
      </p:sp>
      <p:sp>
        <p:nvSpPr>
          <p:cNvPr id="69" name="文本框 68">
            <a:extLst>
              <a:ext uri="{FF2B5EF4-FFF2-40B4-BE49-F238E27FC236}">
                <a16:creationId xmlns:a16="http://schemas.microsoft.com/office/drawing/2014/main" id="{F509076A-6E05-611F-250F-1D3B69D92FD6}"/>
              </a:ext>
            </a:extLst>
          </p:cNvPr>
          <p:cNvSpPr txBox="1"/>
          <p:nvPr/>
        </p:nvSpPr>
        <p:spPr>
          <a:xfrm>
            <a:off x="10078130" y="2961255"/>
            <a:ext cx="1068841" cy="452688"/>
          </a:xfrm>
          <a:prstGeom prst="rect">
            <a:avLst/>
          </a:prstGeom>
          <a:noFill/>
        </p:spPr>
        <p:txBody>
          <a:bodyPr wrap="square" rtlCol="0">
            <a:spAutoFit/>
          </a:bodyPr>
          <a:lstStyle/>
          <a:p>
            <a:pPr>
              <a:lnSpc>
                <a:spcPct val="120000"/>
              </a:lnSpc>
            </a:pPr>
            <a:r>
              <a:rPr lang="zh-CN" altLang="en-US" sz="1000" dirty="0">
                <a:latin typeface="+mn-ea"/>
                <a:cs typeface="OPPOSans B" panose="00020600040101010101" pitchFamily="18" charset="-122"/>
              </a:rPr>
              <a:t>基于商业和技术的产品评估</a:t>
            </a:r>
            <a:endParaRPr lang="en-US" sz="1000" dirty="0">
              <a:latin typeface="+mn-ea"/>
              <a:cs typeface="OPPOSans B" panose="00020600040101010101" pitchFamily="18" charset="-122"/>
            </a:endParaRPr>
          </a:p>
        </p:txBody>
      </p:sp>
      <p:sp>
        <p:nvSpPr>
          <p:cNvPr id="70" name="文本框 69">
            <a:extLst>
              <a:ext uri="{FF2B5EF4-FFF2-40B4-BE49-F238E27FC236}">
                <a16:creationId xmlns:a16="http://schemas.microsoft.com/office/drawing/2014/main" id="{48B201D3-FD52-629E-8003-0327EC1E50C9}"/>
              </a:ext>
            </a:extLst>
          </p:cNvPr>
          <p:cNvSpPr txBox="1"/>
          <p:nvPr/>
        </p:nvSpPr>
        <p:spPr>
          <a:xfrm>
            <a:off x="10078130" y="4088392"/>
            <a:ext cx="1068841" cy="452688"/>
          </a:xfrm>
          <a:prstGeom prst="rect">
            <a:avLst/>
          </a:prstGeom>
          <a:noFill/>
        </p:spPr>
        <p:txBody>
          <a:bodyPr wrap="square" rtlCol="0">
            <a:spAutoFit/>
          </a:bodyPr>
          <a:lstStyle/>
          <a:p>
            <a:pPr>
              <a:lnSpc>
                <a:spcPct val="120000"/>
              </a:lnSpc>
            </a:pPr>
            <a:r>
              <a:rPr lang="zh-CN" altLang="en-US" sz="1000" dirty="0">
                <a:latin typeface="+mn-ea"/>
                <a:cs typeface="OPPOSans B" panose="00020600040101010101" pitchFamily="18" charset="-122"/>
              </a:rPr>
              <a:t>基于用户为中心的产品评估</a:t>
            </a:r>
            <a:endParaRPr lang="en-US" sz="1000" dirty="0">
              <a:latin typeface="+mn-ea"/>
              <a:cs typeface="OPPOSans B" panose="00020600040101010101" pitchFamily="18" charset="-122"/>
            </a:endParaRPr>
          </a:p>
        </p:txBody>
      </p:sp>
      <p:sp>
        <p:nvSpPr>
          <p:cNvPr id="71" name="文本框 70">
            <a:extLst>
              <a:ext uri="{FF2B5EF4-FFF2-40B4-BE49-F238E27FC236}">
                <a16:creationId xmlns:a16="http://schemas.microsoft.com/office/drawing/2014/main" id="{76AF536B-7270-7887-854D-5E45499CF2F1}"/>
              </a:ext>
            </a:extLst>
          </p:cNvPr>
          <p:cNvSpPr txBox="1"/>
          <p:nvPr/>
        </p:nvSpPr>
        <p:spPr>
          <a:xfrm>
            <a:off x="10078130" y="5304080"/>
            <a:ext cx="1068841" cy="452688"/>
          </a:xfrm>
          <a:prstGeom prst="rect">
            <a:avLst/>
          </a:prstGeom>
          <a:noFill/>
        </p:spPr>
        <p:txBody>
          <a:bodyPr wrap="square" rtlCol="0">
            <a:spAutoFit/>
          </a:bodyPr>
          <a:lstStyle/>
          <a:p>
            <a:pPr>
              <a:lnSpc>
                <a:spcPct val="120000"/>
              </a:lnSpc>
            </a:pPr>
            <a:r>
              <a:rPr lang="zh-CN" altLang="en-US" sz="1000" dirty="0">
                <a:latin typeface="+mn-ea"/>
                <a:cs typeface="OPPOSans B" panose="00020600040101010101" pitchFamily="18" charset="-122"/>
              </a:rPr>
              <a:t>基于度量维度进行指标推进</a:t>
            </a:r>
            <a:endParaRPr lang="en-US" sz="1000" dirty="0">
              <a:latin typeface="+mn-ea"/>
              <a:cs typeface="OPPOSans B" panose="00020600040101010101" pitchFamily="18" charset="-122"/>
            </a:endParaRPr>
          </a:p>
        </p:txBody>
      </p:sp>
      <p:sp>
        <p:nvSpPr>
          <p:cNvPr id="72" name="文本框 71">
            <a:extLst>
              <a:ext uri="{FF2B5EF4-FFF2-40B4-BE49-F238E27FC236}">
                <a16:creationId xmlns:a16="http://schemas.microsoft.com/office/drawing/2014/main" id="{4FA5F8BC-2C5C-20AA-8D02-5A28F5E121FA}"/>
              </a:ext>
            </a:extLst>
          </p:cNvPr>
          <p:cNvSpPr txBox="1"/>
          <p:nvPr/>
        </p:nvSpPr>
        <p:spPr>
          <a:xfrm>
            <a:off x="3436522" y="5089276"/>
            <a:ext cx="693872" cy="215444"/>
          </a:xfrm>
          <a:prstGeom prst="rect">
            <a:avLst/>
          </a:prstGeom>
          <a:noFill/>
        </p:spPr>
        <p:txBody>
          <a:bodyPr wrap="square" rtlCol="0">
            <a:spAutoFit/>
          </a:bodyPr>
          <a:lstStyle/>
          <a:p>
            <a:pPr algn="ctr"/>
            <a:r>
              <a:rPr lang="zh-CN" altLang="en-US" sz="800" dirty="0">
                <a:latin typeface="OPPOSans B" panose="00020600040101010101" pitchFamily="18" charset="-122"/>
                <a:ea typeface="OPPOSans B" panose="00020600040101010101" pitchFamily="18" charset="-122"/>
                <a:cs typeface="OPPOSans B" panose="00020600040101010101" pitchFamily="18" charset="-122"/>
              </a:rPr>
              <a:t>优化问题</a:t>
            </a:r>
            <a:endParaRPr lang="en-US" sz="800" dirty="0">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74" name="直接连接符 73">
            <a:extLst>
              <a:ext uri="{FF2B5EF4-FFF2-40B4-BE49-F238E27FC236}">
                <a16:creationId xmlns:a16="http://schemas.microsoft.com/office/drawing/2014/main" id="{BEF2C2DB-6385-E74F-2ED2-5EE3F75132AE}"/>
              </a:ext>
            </a:extLst>
          </p:cNvPr>
          <p:cNvCxnSpPr/>
          <p:nvPr/>
        </p:nvCxnSpPr>
        <p:spPr>
          <a:xfrm flipV="1">
            <a:off x="4764740" y="3699441"/>
            <a:ext cx="0" cy="2033465"/>
          </a:xfrm>
          <a:prstGeom prst="line">
            <a:avLst/>
          </a:prstGeom>
          <a:ln>
            <a:gradFill>
              <a:gsLst>
                <a:gs pos="0">
                  <a:srgbClr val="E31D19">
                    <a:alpha val="0"/>
                  </a:srgbClr>
                </a:gs>
                <a:gs pos="100000">
                  <a:srgbClr val="E31D1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2FE0755A-1068-CF26-14CF-1CE3E369384F}"/>
              </a:ext>
            </a:extLst>
          </p:cNvPr>
          <p:cNvSpPr txBox="1"/>
          <p:nvPr/>
        </p:nvSpPr>
        <p:spPr>
          <a:xfrm>
            <a:off x="4404185" y="4057948"/>
            <a:ext cx="397552" cy="1259897"/>
          </a:xfrm>
          <a:prstGeom prst="rect">
            <a:avLst/>
          </a:prstGeom>
          <a:noFill/>
        </p:spPr>
        <p:txBody>
          <a:bodyPr wrap="square" rtlCol="0">
            <a:spAutoFit/>
          </a:bodyPr>
          <a:lstStyle/>
          <a:p>
            <a:pPr>
              <a:lnSpc>
                <a:spcPct val="120000"/>
              </a:lnSpc>
            </a:pP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队伍建设</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8" name="任意多边形: 形状 77">
            <a:extLst>
              <a:ext uri="{FF2B5EF4-FFF2-40B4-BE49-F238E27FC236}">
                <a16:creationId xmlns:a16="http://schemas.microsoft.com/office/drawing/2014/main" id="{E967D2CA-AB64-4506-2872-4B4A7599B9D8}"/>
              </a:ext>
            </a:extLst>
          </p:cNvPr>
          <p:cNvSpPr/>
          <p:nvPr/>
        </p:nvSpPr>
        <p:spPr>
          <a:xfrm>
            <a:off x="7696200" y="3016250"/>
            <a:ext cx="869950" cy="1346200"/>
          </a:xfrm>
          <a:custGeom>
            <a:avLst/>
            <a:gdLst>
              <a:gd name="connsiteX0" fmla="*/ 0 w 869950"/>
              <a:gd name="connsiteY0" fmla="*/ 0 h 1346200"/>
              <a:gd name="connsiteX1" fmla="*/ 469900 w 869950"/>
              <a:gd name="connsiteY1" fmla="*/ 0 h 1346200"/>
              <a:gd name="connsiteX2" fmla="*/ 469900 w 869950"/>
              <a:gd name="connsiteY2" fmla="*/ 1346200 h 1346200"/>
              <a:gd name="connsiteX3" fmla="*/ 869950 w 869950"/>
              <a:gd name="connsiteY3" fmla="*/ 1346200 h 1346200"/>
            </a:gdLst>
            <a:ahLst/>
            <a:cxnLst>
              <a:cxn ang="0">
                <a:pos x="connsiteX0" y="connsiteY0"/>
              </a:cxn>
              <a:cxn ang="0">
                <a:pos x="connsiteX1" y="connsiteY1"/>
              </a:cxn>
              <a:cxn ang="0">
                <a:pos x="connsiteX2" y="connsiteY2"/>
              </a:cxn>
              <a:cxn ang="0">
                <a:pos x="connsiteX3" y="connsiteY3"/>
              </a:cxn>
            </a:cxnLst>
            <a:rect l="l" t="t" r="r" b="b"/>
            <a:pathLst>
              <a:path w="869950" h="1346200">
                <a:moveTo>
                  <a:pt x="0" y="0"/>
                </a:moveTo>
                <a:lnTo>
                  <a:pt x="469900" y="0"/>
                </a:lnTo>
                <a:lnTo>
                  <a:pt x="469900" y="1346200"/>
                </a:lnTo>
                <a:lnTo>
                  <a:pt x="869950" y="1346200"/>
                </a:lnTo>
              </a:path>
            </a:pathLst>
          </a:custGeom>
          <a:noFill/>
          <a:ln w="6350">
            <a:solidFill>
              <a:srgbClr val="E31D19"/>
            </a:solidFill>
            <a:prstDash val="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任意多边形: 形状 78">
            <a:extLst>
              <a:ext uri="{FF2B5EF4-FFF2-40B4-BE49-F238E27FC236}">
                <a16:creationId xmlns:a16="http://schemas.microsoft.com/office/drawing/2014/main" id="{52BAF3C5-3A9C-E1B2-152C-74F97CB0B614}"/>
              </a:ext>
            </a:extLst>
          </p:cNvPr>
          <p:cNvSpPr/>
          <p:nvPr/>
        </p:nvSpPr>
        <p:spPr>
          <a:xfrm>
            <a:off x="7696200" y="3213100"/>
            <a:ext cx="927100" cy="2349500"/>
          </a:xfrm>
          <a:custGeom>
            <a:avLst/>
            <a:gdLst>
              <a:gd name="connsiteX0" fmla="*/ 0 w 927100"/>
              <a:gd name="connsiteY0" fmla="*/ 0 h 2349500"/>
              <a:gd name="connsiteX1" fmla="*/ 355600 w 927100"/>
              <a:gd name="connsiteY1" fmla="*/ 0 h 2349500"/>
              <a:gd name="connsiteX2" fmla="*/ 355600 w 927100"/>
              <a:gd name="connsiteY2" fmla="*/ 2349500 h 2349500"/>
              <a:gd name="connsiteX3" fmla="*/ 927100 w 927100"/>
              <a:gd name="connsiteY3" fmla="*/ 2349500 h 2349500"/>
            </a:gdLst>
            <a:ahLst/>
            <a:cxnLst>
              <a:cxn ang="0">
                <a:pos x="connsiteX0" y="connsiteY0"/>
              </a:cxn>
              <a:cxn ang="0">
                <a:pos x="connsiteX1" y="connsiteY1"/>
              </a:cxn>
              <a:cxn ang="0">
                <a:pos x="connsiteX2" y="connsiteY2"/>
              </a:cxn>
              <a:cxn ang="0">
                <a:pos x="connsiteX3" y="connsiteY3"/>
              </a:cxn>
            </a:cxnLst>
            <a:rect l="l" t="t" r="r" b="b"/>
            <a:pathLst>
              <a:path w="927100" h="2349500">
                <a:moveTo>
                  <a:pt x="0" y="0"/>
                </a:moveTo>
                <a:lnTo>
                  <a:pt x="355600" y="0"/>
                </a:lnTo>
                <a:lnTo>
                  <a:pt x="355600" y="2349500"/>
                </a:lnTo>
                <a:lnTo>
                  <a:pt x="927100" y="2349500"/>
                </a:lnTo>
              </a:path>
            </a:pathLst>
          </a:custGeom>
          <a:noFill/>
          <a:ln w="6350">
            <a:solidFill>
              <a:srgbClr val="E31D19"/>
            </a:solidFill>
            <a:prstDash val="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直接箭头连接符 80">
            <a:extLst>
              <a:ext uri="{FF2B5EF4-FFF2-40B4-BE49-F238E27FC236}">
                <a16:creationId xmlns:a16="http://schemas.microsoft.com/office/drawing/2014/main" id="{243E83C8-7693-844F-BE99-C1995A9E32BB}"/>
              </a:ext>
            </a:extLst>
          </p:cNvPr>
          <p:cNvCxnSpPr>
            <a:cxnSpLocks/>
            <a:stCxn id="23" idx="4"/>
          </p:cNvCxnSpPr>
          <p:nvPr/>
        </p:nvCxnSpPr>
        <p:spPr>
          <a:xfrm>
            <a:off x="9084230" y="3649093"/>
            <a:ext cx="0" cy="150463"/>
          </a:xfrm>
          <a:prstGeom prst="straightConnector1">
            <a:avLst/>
          </a:prstGeom>
          <a:ln>
            <a:solidFill>
              <a:srgbClr val="E31D19"/>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EC2818AF-C304-03B3-D118-F2AD7C3B90FD}"/>
              </a:ext>
            </a:extLst>
          </p:cNvPr>
          <p:cNvCxnSpPr>
            <a:cxnSpLocks/>
          </p:cNvCxnSpPr>
          <p:nvPr/>
        </p:nvCxnSpPr>
        <p:spPr>
          <a:xfrm>
            <a:off x="9004855" y="4854535"/>
            <a:ext cx="0" cy="150463"/>
          </a:xfrm>
          <a:prstGeom prst="straightConnector1">
            <a:avLst/>
          </a:prstGeom>
          <a:ln>
            <a:solidFill>
              <a:srgbClr val="E31D19"/>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0D7AF14-ACA5-D4D8-4D08-B19364DF29C2}"/>
              </a:ext>
            </a:extLst>
          </p:cNvPr>
          <p:cNvCxnSpPr>
            <a:cxnSpLocks/>
          </p:cNvCxnSpPr>
          <p:nvPr/>
        </p:nvCxnSpPr>
        <p:spPr>
          <a:xfrm flipV="1">
            <a:off x="9154080" y="4854535"/>
            <a:ext cx="0" cy="150463"/>
          </a:xfrm>
          <a:prstGeom prst="straightConnector1">
            <a:avLst/>
          </a:prstGeom>
          <a:ln>
            <a:solidFill>
              <a:srgbClr val="E31D19"/>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B5706CC0-E26F-9399-61BC-D61F36033851}"/>
              </a:ext>
            </a:extLst>
          </p:cNvPr>
          <p:cNvCxnSpPr/>
          <p:nvPr/>
        </p:nvCxnSpPr>
        <p:spPr>
          <a:xfrm>
            <a:off x="9556237" y="3177086"/>
            <a:ext cx="429591" cy="0"/>
          </a:xfrm>
          <a:prstGeom prst="line">
            <a:avLst/>
          </a:prstGeom>
          <a:noFill/>
          <a:ln w="6350">
            <a:solidFill>
              <a:srgbClr val="E31D19"/>
            </a:solidFill>
            <a:prstDash val="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7165EE9A-BA8A-906B-0150-FD920E909566}"/>
              </a:ext>
            </a:extLst>
          </p:cNvPr>
          <p:cNvCxnSpPr>
            <a:cxnSpLocks/>
          </p:cNvCxnSpPr>
          <p:nvPr/>
        </p:nvCxnSpPr>
        <p:spPr>
          <a:xfrm>
            <a:off x="9613282" y="4335961"/>
            <a:ext cx="372546" cy="0"/>
          </a:xfrm>
          <a:prstGeom prst="line">
            <a:avLst/>
          </a:prstGeom>
          <a:noFill/>
          <a:ln w="6350">
            <a:solidFill>
              <a:srgbClr val="E31D19"/>
            </a:solidFill>
            <a:prstDash val="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a:extLst>
              <a:ext uri="{FF2B5EF4-FFF2-40B4-BE49-F238E27FC236}">
                <a16:creationId xmlns:a16="http://schemas.microsoft.com/office/drawing/2014/main" id="{2F2525B7-A57A-432F-4900-F1C72754714D}"/>
              </a:ext>
            </a:extLst>
          </p:cNvPr>
          <p:cNvCxnSpPr>
            <a:cxnSpLocks/>
          </p:cNvCxnSpPr>
          <p:nvPr/>
        </p:nvCxnSpPr>
        <p:spPr>
          <a:xfrm>
            <a:off x="9613282" y="5552634"/>
            <a:ext cx="372546" cy="0"/>
          </a:xfrm>
          <a:prstGeom prst="line">
            <a:avLst/>
          </a:prstGeom>
          <a:noFill/>
          <a:ln w="6350">
            <a:solidFill>
              <a:srgbClr val="E31D19"/>
            </a:solidFill>
            <a:prstDash val="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90" name="文本框 89">
            <a:extLst>
              <a:ext uri="{FF2B5EF4-FFF2-40B4-BE49-F238E27FC236}">
                <a16:creationId xmlns:a16="http://schemas.microsoft.com/office/drawing/2014/main" id="{BF566383-D320-8ED4-A4E5-75D686D97954}"/>
              </a:ext>
            </a:extLst>
          </p:cNvPr>
          <p:cNvSpPr txBox="1"/>
          <p:nvPr/>
        </p:nvSpPr>
        <p:spPr>
          <a:xfrm>
            <a:off x="4352589" y="1980953"/>
            <a:ext cx="1286211" cy="307777"/>
          </a:xfrm>
          <a:prstGeom prst="rect">
            <a:avLst/>
          </a:prstGeom>
          <a:noFill/>
        </p:spPr>
        <p:txBody>
          <a:bodyPr wrap="square" rtlCol="0">
            <a:spAutoFit/>
          </a:bodyPr>
          <a:lstStyle/>
          <a:p>
            <a:r>
              <a:rPr lang="en-US" altLang="zh-CN" sz="1400" dirty="0">
                <a:latin typeface="OPPOSans M" panose="00020600040101010101" pitchFamily="18" charset="-122"/>
                <a:ea typeface="OPPOSans M" panose="00020600040101010101" pitchFamily="18" charset="-122"/>
                <a:cs typeface="OPPOSans M" panose="00020600040101010101" pitchFamily="18" charset="-122"/>
              </a:rPr>
              <a:t>GOOGLE</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713159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09DAC3A9-9732-98EB-2CC8-6E97472217F5}"/>
              </a:ext>
            </a:extLst>
          </p:cNvPr>
          <p:cNvSpPr/>
          <p:nvPr/>
        </p:nvSpPr>
        <p:spPr>
          <a:xfrm>
            <a:off x="4354288" y="5693995"/>
            <a:ext cx="3483426" cy="788795"/>
          </a:xfrm>
          <a:prstGeom prst="ellipse">
            <a:avLst/>
          </a:prstGeom>
          <a:gradFill>
            <a:gsLst>
              <a:gs pos="39000">
                <a:srgbClr val="F5B1B0">
                  <a:lumMod val="69000"/>
                  <a:lumOff val="31000"/>
                </a:srgbClr>
              </a:gs>
              <a:gs pos="0">
                <a:schemeClr val="bg1">
                  <a:alpha val="0"/>
                </a:schemeClr>
              </a:gs>
              <a:gs pos="100000">
                <a:srgbClr val="E31D19">
                  <a:alpha val="1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8C99BC77-07B7-648D-3F27-B1868579E23E}"/>
              </a:ext>
            </a:extLst>
          </p:cNvPr>
          <p:cNvSpPr txBox="1"/>
          <p:nvPr/>
        </p:nvSpPr>
        <p:spPr>
          <a:xfrm>
            <a:off x="5083809" y="485413"/>
            <a:ext cx="2124866" cy="30777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每次交付至少</a:t>
            </a:r>
            <a:endParaRPr lang="en-US" sz="14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a:extLst>
              <a:ext uri="{FF2B5EF4-FFF2-40B4-BE49-F238E27FC236}">
                <a16:creationId xmlns:a16="http://schemas.microsoft.com/office/drawing/2014/main" id="{8F85E361-779F-28F1-7FD8-70B7C627CC64}"/>
              </a:ext>
            </a:extLst>
          </p:cNvPr>
          <p:cNvSpPr txBox="1"/>
          <p:nvPr/>
        </p:nvSpPr>
        <p:spPr>
          <a:xfrm>
            <a:off x="3270643" y="805424"/>
            <a:ext cx="5751198" cy="584775"/>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3200" dirty="0">
                <a:effectLst>
                  <a:outerShdw blurRad="190500" sx="102000" sy="102000" algn="ctr" rotWithShape="0">
                    <a:prstClr val="black">
                      <a:alpha val="20000"/>
                    </a:prstClr>
                  </a:outerShdw>
                </a:effectLst>
                <a:latin typeface="+mj-ea"/>
                <a:ea typeface="+mj-ea"/>
              </a:rPr>
              <a:t>HEART</a:t>
            </a:r>
            <a:r>
              <a:rPr lang="zh-CN" altLang="en-US" sz="3200" dirty="0">
                <a:effectLst>
                  <a:outerShdw blurRad="190500" sx="102000" sy="102000" algn="ctr" rotWithShape="0">
                    <a:prstClr val="black">
                      <a:alpha val="20000"/>
                    </a:prstClr>
                  </a:outerShdw>
                </a:effectLst>
                <a:latin typeface="+mj-ea"/>
                <a:ea typeface="+mj-ea"/>
              </a:rPr>
              <a:t>模型的</a:t>
            </a:r>
            <a:r>
              <a:rPr lang="en-US" altLang="zh-CN" sz="3200" dirty="0">
                <a:effectLst>
                  <a:outerShdw blurRad="190500" sx="102000" sy="102000" algn="ctr" rotWithShape="0">
                    <a:prstClr val="black">
                      <a:alpha val="20000"/>
                    </a:prstClr>
                  </a:outerShdw>
                </a:effectLst>
                <a:latin typeface="+mj-ea"/>
                <a:ea typeface="+mj-ea"/>
              </a:rPr>
              <a:t>5</a:t>
            </a:r>
            <a:r>
              <a:rPr lang="zh-CN" altLang="en-US" sz="3200" dirty="0">
                <a:effectLst>
                  <a:outerShdw blurRad="190500" sx="102000" sy="102000" algn="ctr" rotWithShape="0">
                    <a:prstClr val="black">
                      <a:alpha val="20000"/>
                    </a:prstClr>
                  </a:outerShdw>
                </a:effectLst>
                <a:latin typeface="+mj-ea"/>
                <a:ea typeface="+mj-ea"/>
              </a:rPr>
              <a:t>个度量维度</a:t>
            </a:r>
            <a:endParaRPr lang="en-US" sz="3200" dirty="0">
              <a:effectLst>
                <a:outerShdw blurRad="190500" sx="102000" sy="102000" algn="ctr" rotWithShape="0">
                  <a:prstClr val="black">
                    <a:alpha val="20000"/>
                  </a:prstClr>
                </a:outerShdw>
              </a:effectLst>
              <a:latin typeface="+mj-ea"/>
              <a:ea typeface="+mj-ea"/>
            </a:endParaRPr>
          </a:p>
        </p:txBody>
      </p:sp>
      <p:grpSp>
        <p:nvGrpSpPr>
          <p:cNvPr id="6" name="组合 5">
            <a:extLst>
              <a:ext uri="{FF2B5EF4-FFF2-40B4-BE49-F238E27FC236}">
                <a16:creationId xmlns:a16="http://schemas.microsoft.com/office/drawing/2014/main" id="{D320B352-0245-1922-DBFB-3617F1A99445}"/>
              </a:ext>
            </a:extLst>
          </p:cNvPr>
          <p:cNvGrpSpPr/>
          <p:nvPr/>
        </p:nvGrpSpPr>
        <p:grpSpPr>
          <a:xfrm>
            <a:off x="5420646" y="1784019"/>
            <a:ext cx="1451550" cy="1451550"/>
            <a:chOff x="56024" y="2689827"/>
            <a:chExt cx="1823576" cy="1823576"/>
          </a:xfrm>
        </p:grpSpPr>
        <p:sp>
          <p:nvSpPr>
            <p:cNvPr id="7" name="椭圆 6">
              <a:extLst>
                <a:ext uri="{FF2B5EF4-FFF2-40B4-BE49-F238E27FC236}">
                  <a16:creationId xmlns:a16="http://schemas.microsoft.com/office/drawing/2014/main" id="{15AF4110-182E-B1D0-81DA-71C7C861A11E}"/>
                </a:ext>
              </a:extLst>
            </p:cNvPr>
            <p:cNvSpPr/>
            <p:nvPr/>
          </p:nvSpPr>
          <p:spPr>
            <a:xfrm>
              <a:off x="56024" y="2689827"/>
              <a:ext cx="1823576" cy="1823576"/>
            </a:xfrm>
            <a:prstGeom prst="ellipse">
              <a:avLst/>
            </a:prstGeom>
            <a:gradFill>
              <a:gsLst>
                <a:gs pos="0">
                  <a:srgbClr val="EC5252">
                    <a:lumMod val="70000"/>
                    <a:lumOff val="30000"/>
                    <a:alpha val="10000"/>
                  </a:srgbClr>
                </a:gs>
                <a:gs pos="100000">
                  <a:srgbClr val="EC5252">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585DF2F5-06AF-61C9-88D3-4809082753C2}"/>
                </a:ext>
              </a:extLst>
            </p:cNvPr>
            <p:cNvSpPr/>
            <p:nvPr/>
          </p:nvSpPr>
          <p:spPr>
            <a:xfrm>
              <a:off x="251463" y="2870083"/>
              <a:ext cx="1432698" cy="1432698"/>
            </a:xfrm>
            <a:prstGeom prst="ellipse">
              <a:avLst/>
            </a:prstGeom>
            <a:gradFill>
              <a:gsLst>
                <a:gs pos="0">
                  <a:srgbClr val="F37373"/>
                </a:gs>
                <a:gs pos="100000">
                  <a:srgbClr val="EA3B3B"/>
                </a:gs>
              </a:gsLst>
              <a:lin ang="2700000" scaled="0"/>
            </a:gradFill>
            <a:ln>
              <a:noFill/>
            </a:ln>
            <a:effectLst>
              <a:outerShdw blurRad="1905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a:extLst>
              <a:ext uri="{FF2B5EF4-FFF2-40B4-BE49-F238E27FC236}">
                <a16:creationId xmlns:a16="http://schemas.microsoft.com/office/drawing/2014/main" id="{F0965214-6127-3D8F-94EE-D350E5753AFB}"/>
              </a:ext>
            </a:extLst>
          </p:cNvPr>
          <p:cNvGrpSpPr/>
          <p:nvPr/>
        </p:nvGrpSpPr>
        <p:grpSpPr>
          <a:xfrm>
            <a:off x="3993130" y="1919672"/>
            <a:ext cx="1180245" cy="1180245"/>
            <a:chOff x="56024" y="2689827"/>
            <a:chExt cx="1823576" cy="1823576"/>
          </a:xfrm>
        </p:grpSpPr>
        <p:sp>
          <p:nvSpPr>
            <p:cNvPr id="10" name="椭圆 9">
              <a:extLst>
                <a:ext uri="{FF2B5EF4-FFF2-40B4-BE49-F238E27FC236}">
                  <a16:creationId xmlns:a16="http://schemas.microsoft.com/office/drawing/2014/main" id="{53CD5C80-E52C-444A-697C-72D0D95A47A5}"/>
                </a:ext>
              </a:extLst>
            </p:cNvPr>
            <p:cNvSpPr/>
            <p:nvPr/>
          </p:nvSpPr>
          <p:spPr>
            <a:xfrm>
              <a:off x="56024" y="2689827"/>
              <a:ext cx="1823576" cy="1823576"/>
            </a:xfrm>
            <a:prstGeom prst="ellipse">
              <a:avLst/>
            </a:prstGeom>
            <a:gradFill>
              <a:gsLst>
                <a:gs pos="0">
                  <a:schemeClr val="tx1">
                    <a:alpha val="10000"/>
                  </a:schemeClr>
                </a:gs>
                <a:gs pos="100000">
                  <a:schemeClr val="tx1">
                    <a:alpha val="2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17893393-1431-EF57-341C-038BB0CA0A14}"/>
                </a:ext>
              </a:extLst>
            </p:cNvPr>
            <p:cNvSpPr/>
            <p:nvPr/>
          </p:nvSpPr>
          <p:spPr>
            <a:xfrm>
              <a:off x="251463" y="2870083"/>
              <a:ext cx="1432698" cy="1432698"/>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F35E3C59-84E0-8435-7562-60F552E07697}"/>
              </a:ext>
            </a:extLst>
          </p:cNvPr>
          <p:cNvGrpSpPr/>
          <p:nvPr/>
        </p:nvGrpSpPr>
        <p:grpSpPr>
          <a:xfrm>
            <a:off x="7119467" y="1919672"/>
            <a:ext cx="1180245" cy="1180245"/>
            <a:chOff x="56024" y="2689827"/>
            <a:chExt cx="1823576" cy="1823576"/>
          </a:xfrm>
        </p:grpSpPr>
        <p:sp>
          <p:nvSpPr>
            <p:cNvPr id="13" name="椭圆 12">
              <a:extLst>
                <a:ext uri="{FF2B5EF4-FFF2-40B4-BE49-F238E27FC236}">
                  <a16:creationId xmlns:a16="http://schemas.microsoft.com/office/drawing/2014/main" id="{7DA93E11-A7FD-4B7E-9374-516744E00D07}"/>
                </a:ext>
              </a:extLst>
            </p:cNvPr>
            <p:cNvSpPr/>
            <p:nvPr/>
          </p:nvSpPr>
          <p:spPr>
            <a:xfrm>
              <a:off x="56024" y="2689827"/>
              <a:ext cx="1823576" cy="1823576"/>
            </a:xfrm>
            <a:prstGeom prst="ellipse">
              <a:avLst/>
            </a:prstGeom>
            <a:gradFill>
              <a:gsLst>
                <a:gs pos="0">
                  <a:schemeClr val="tx1">
                    <a:alpha val="10000"/>
                  </a:schemeClr>
                </a:gs>
                <a:gs pos="100000">
                  <a:schemeClr val="tx1">
                    <a:alpha val="2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B7EC4E52-83CC-A57E-F735-E6AFAA146CE0}"/>
                </a:ext>
              </a:extLst>
            </p:cNvPr>
            <p:cNvSpPr/>
            <p:nvPr/>
          </p:nvSpPr>
          <p:spPr>
            <a:xfrm>
              <a:off x="251463" y="2870083"/>
              <a:ext cx="1432698" cy="1432698"/>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椭圆 1">
            <a:extLst>
              <a:ext uri="{FF2B5EF4-FFF2-40B4-BE49-F238E27FC236}">
                <a16:creationId xmlns:a16="http://schemas.microsoft.com/office/drawing/2014/main" id="{771B351C-BD3C-EFDB-9F48-0F7D584BE870}"/>
              </a:ext>
            </a:extLst>
          </p:cNvPr>
          <p:cNvSpPr/>
          <p:nvPr/>
        </p:nvSpPr>
        <p:spPr>
          <a:xfrm>
            <a:off x="2139462" y="3234991"/>
            <a:ext cx="7913077" cy="788795"/>
          </a:xfrm>
          <a:prstGeom prst="ellipse">
            <a:avLst/>
          </a:prstGeom>
          <a:gradFill>
            <a:gsLst>
              <a:gs pos="0">
                <a:schemeClr val="bg1">
                  <a:alpha val="0"/>
                </a:schemeClr>
              </a:gs>
              <a:gs pos="100000">
                <a:srgbClr val="E31D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id="{94E03C71-4699-75B5-FE43-ED8EB79C2888}"/>
              </a:ext>
            </a:extLst>
          </p:cNvPr>
          <p:cNvGrpSpPr/>
          <p:nvPr/>
        </p:nvGrpSpPr>
        <p:grpSpPr>
          <a:xfrm>
            <a:off x="3535083" y="4452496"/>
            <a:ext cx="5121835" cy="788795"/>
            <a:chOff x="3549162" y="4541527"/>
            <a:chExt cx="5121835" cy="788795"/>
          </a:xfrm>
        </p:grpSpPr>
        <p:sp>
          <p:nvSpPr>
            <p:cNvPr id="17" name="椭圆 16">
              <a:extLst>
                <a:ext uri="{FF2B5EF4-FFF2-40B4-BE49-F238E27FC236}">
                  <a16:creationId xmlns:a16="http://schemas.microsoft.com/office/drawing/2014/main" id="{EEAD4DBD-934F-2F1A-F031-2B10470271F3}"/>
                </a:ext>
              </a:extLst>
            </p:cNvPr>
            <p:cNvSpPr/>
            <p:nvPr/>
          </p:nvSpPr>
          <p:spPr>
            <a:xfrm>
              <a:off x="3549162" y="4541527"/>
              <a:ext cx="2451588" cy="788795"/>
            </a:xfrm>
            <a:prstGeom prst="ellipse">
              <a:avLst/>
            </a:prstGeom>
            <a:gradFill>
              <a:gsLst>
                <a:gs pos="0">
                  <a:schemeClr val="bg1">
                    <a:alpha val="0"/>
                  </a:schemeClr>
                </a:gs>
                <a:gs pos="100000">
                  <a:srgbClr val="E31D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46F21F4C-F061-EEFD-6A6A-A68C68E2B82A}"/>
                </a:ext>
              </a:extLst>
            </p:cNvPr>
            <p:cNvSpPr/>
            <p:nvPr/>
          </p:nvSpPr>
          <p:spPr>
            <a:xfrm>
              <a:off x="6219409" y="4541527"/>
              <a:ext cx="2451588" cy="788795"/>
            </a:xfrm>
            <a:prstGeom prst="ellipse">
              <a:avLst/>
            </a:prstGeom>
            <a:gradFill>
              <a:gsLst>
                <a:gs pos="0">
                  <a:schemeClr val="bg1">
                    <a:alpha val="0"/>
                  </a:schemeClr>
                </a:gs>
                <a:gs pos="100000">
                  <a:srgbClr val="E31D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椭圆 19">
            <a:extLst>
              <a:ext uri="{FF2B5EF4-FFF2-40B4-BE49-F238E27FC236}">
                <a16:creationId xmlns:a16="http://schemas.microsoft.com/office/drawing/2014/main" id="{57211EE5-02B9-7A39-803E-B8236C7156F0}"/>
              </a:ext>
            </a:extLst>
          </p:cNvPr>
          <p:cNvSpPr/>
          <p:nvPr/>
        </p:nvSpPr>
        <p:spPr>
          <a:xfrm>
            <a:off x="4257676" y="5583792"/>
            <a:ext cx="3676650" cy="788795"/>
          </a:xfrm>
          <a:prstGeom prst="ellipse">
            <a:avLst/>
          </a:prstGeom>
          <a:gradFill>
            <a:gsLst>
              <a:gs pos="39000">
                <a:srgbClr val="F5B1B0">
                  <a:lumMod val="69000"/>
                  <a:lumOff val="31000"/>
                </a:srgbClr>
              </a:gs>
              <a:gs pos="0">
                <a:schemeClr val="bg1">
                  <a:alpha val="0"/>
                </a:schemeClr>
              </a:gs>
              <a:gs pos="100000">
                <a:srgbClr val="E31D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形 22">
            <a:extLst>
              <a:ext uri="{FF2B5EF4-FFF2-40B4-BE49-F238E27FC236}">
                <a16:creationId xmlns:a16="http://schemas.microsoft.com/office/drawing/2014/main" id="{EB3CEBAA-9FEA-9667-A0B2-6B0CB19509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500" y="5114892"/>
            <a:ext cx="393002" cy="524002"/>
          </a:xfrm>
          <a:prstGeom prst="rect">
            <a:avLst/>
          </a:prstGeom>
        </p:spPr>
      </p:pic>
      <p:pic>
        <p:nvPicPr>
          <p:cNvPr id="24" name="图形 23">
            <a:extLst>
              <a:ext uri="{FF2B5EF4-FFF2-40B4-BE49-F238E27FC236}">
                <a16:creationId xmlns:a16="http://schemas.microsoft.com/office/drawing/2014/main" id="{34911E87-3B93-4332-DC34-0E61F43699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4339" y="5330322"/>
            <a:ext cx="245957" cy="327942"/>
          </a:xfrm>
          <a:prstGeom prst="rect">
            <a:avLst/>
          </a:prstGeom>
        </p:spPr>
      </p:pic>
      <p:pic>
        <p:nvPicPr>
          <p:cNvPr id="25" name="图形 24">
            <a:extLst>
              <a:ext uri="{FF2B5EF4-FFF2-40B4-BE49-F238E27FC236}">
                <a16:creationId xmlns:a16="http://schemas.microsoft.com/office/drawing/2014/main" id="{25519B43-3674-CBDE-4E23-E15A639885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3612" y="5330322"/>
            <a:ext cx="245957" cy="327942"/>
          </a:xfrm>
          <a:prstGeom prst="rect">
            <a:avLst/>
          </a:prstGeom>
        </p:spPr>
      </p:pic>
      <p:sp>
        <p:nvSpPr>
          <p:cNvPr id="26" name="文本框 25">
            <a:extLst>
              <a:ext uri="{FF2B5EF4-FFF2-40B4-BE49-F238E27FC236}">
                <a16:creationId xmlns:a16="http://schemas.microsoft.com/office/drawing/2014/main" id="{9E240253-4A4C-FC51-37F0-E2600D21739D}"/>
              </a:ext>
            </a:extLst>
          </p:cNvPr>
          <p:cNvSpPr txBox="1"/>
          <p:nvPr/>
        </p:nvSpPr>
        <p:spPr>
          <a:xfrm>
            <a:off x="4072129" y="2259504"/>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民生服务</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830E6FCB-A7F8-9DA0-DB83-084E87965B0D}"/>
              </a:ext>
            </a:extLst>
          </p:cNvPr>
          <p:cNvSpPr txBox="1"/>
          <p:nvPr/>
        </p:nvSpPr>
        <p:spPr>
          <a:xfrm>
            <a:off x="3839705" y="2435556"/>
            <a:ext cx="1487094" cy="268022"/>
          </a:xfrm>
          <a:prstGeom prst="rect">
            <a:avLst/>
          </a:prstGeom>
          <a:noFill/>
        </p:spPr>
        <p:txBody>
          <a:bodyPr wrap="square" rtlCol="0">
            <a:spAutoFit/>
          </a:bodyPr>
          <a:lstStyle/>
          <a:p>
            <a:pPr algn="ctr">
              <a:lnSpc>
                <a:spcPct val="120000"/>
              </a:lnSpc>
            </a:pPr>
            <a:r>
              <a:rPr lang="en-US" altLang="zh-CN" sz="1000" dirty="0">
                <a:solidFill>
                  <a:schemeClr val="bg1"/>
                </a:solidFill>
                <a:latin typeface="+mn-ea"/>
                <a:cs typeface="OPPOSans M" panose="00020600040101010101" pitchFamily="18" charset="-122"/>
              </a:rPr>
              <a:t>Smart Tourism</a:t>
            </a:r>
            <a:endParaRPr lang="en-US" sz="1000" dirty="0">
              <a:solidFill>
                <a:schemeClr val="bg1"/>
              </a:solidFill>
              <a:latin typeface="+mn-ea"/>
              <a:cs typeface="OPPOSans M" panose="00020600040101010101" pitchFamily="18" charset="-122"/>
            </a:endParaRPr>
          </a:p>
        </p:txBody>
      </p:sp>
      <p:sp>
        <p:nvSpPr>
          <p:cNvPr id="28" name="文本框 27">
            <a:extLst>
              <a:ext uri="{FF2B5EF4-FFF2-40B4-BE49-F238E27FC236}">
                <a16:creationId xmlns:a16="http://schemas.microsoft.com/office/drawing/2014/main" id="{F146153D-5062-4EFD-0315-E95080A096AD}"/>
              </a:ext>
            </a:extLst>
          </p:cNvPr>
          <p:cNvSpPr txBox="1"/>
          <p:nvPr/>
        </p:nvSpPr>
        <p:spPr>
          <a:xfrm>
            <a:off x="5635298" y="2259504"/>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公共管理</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9" name="文本框 28">
            <a:extLst>
              <a:ext uri="{FF2B5EF4-FFF2-40B4-BE49-F238E27FC236}">
                <a16:creationId xmlns:a16="http://schemas.microsoft.com/office/drawing/2014/main" id="{CEC40E0E-712F-A5FC-6C9B-970983031950}"/>
              </a:ext>
            </a:extLst>
          </p:cNvPr>
          <p:cNvSpPr txBox="1"/>
          <p:nvPr/>
        </p:nvSpPr>
        <p:spPr>
          <a:xfrm>
            <a:off x="5402874" y="2435556"/>
            <a:ext cx="1487094" cy="268022"/>
          </a:xfrm>
          <a:prstGeom prst="rect">
            <a:avLst/>
          </a:prstGeom>
          <a:noFill/>
        </p:spPr>
        <p:txBody>
          <a:bodyPr wrap="square" rtlCol="0">
            <a:spAutoFit/>
          </a:bodyPr>
          <a:lstStyle/>
          <a:p>
            <a:pPr algn="ctr">
              <a:lnSpc>
                <a:spcPct val="120000"/>
              </a:lnSpc>
            </a:pPr>
            <a:r>
              <a:rPr lang="en-US" altLang="zh-CN" sz="1000" dirty="0">
                <a:solidFill>
                  <a:schemeClr val="bg1"/>
                </a:solidFill>
                <a:latin typeface="+mn-ea"/>
                <a:cs typeface="OPPOSans M" panose="00020600040101010101" pitchFamily="18" charset="-122"/>
              </a:rPr>
              <a:t>Public Administration</a:t>
            </a:r>
            <a:endParaRPr lang="en-US" sz="1000" dirty="0">
              <a:solidFill>
                <a:schemeClr val="bg1"/>
              </a:solidFill>
              <a:latin typeface="+mn-ea"/>
              <a:cs typeface="OPPOSans M" panose="00020600040101010101" pitchFamily="18" charset="-122"/>
            </a:endParaRPr>
          </a:p>
        </p:txBody>
      </p:sp>
      <p:sp>
        <p:nvSpPr>
          <p:cNvPr id="30" name="文本框 29">
            <a:extLst>
              <a:ext uri="{FF2B5EF4-FFF2-40B4-BE49-F238E27FC236}">
                <a16:creationId xmlns:a16="http://schemas.microsoft.com/office/drawing/2014/main" id="{23438BC1-3ABA-2447-D0CF-F8E70F78D596}"/>
              </a:ext>
            </a:extLst>
          </p:cNvPr>
          <p:cNvSpPr txBox="1"/>
          <p:nvPr/>
        </p:nvSpPr>
        <p:spPr>
          <a:xfrm>
            <a:off x="7198466" y="2259504"/>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城市治理</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1" name="文本框 30">
            <a:extLst>
              <a:ext uri="{FF2B5EF4-FFF2-40B4-BE49-F238E27FC236}">
                <a16:creationId xmlns:a16="http://schemas.microsoft.com/office/drawing/2014/main" id="{554BB8B0-6AA7-641F-6E6A-CEE594D8700F}"/>
              </a:ext>
            </a:extLst>
          </p:cNvPr>
          <p:cNvSpPr txBox="1"/>
          <p:nvPr/>
        </p:nvSpPr>
        <p:spPr>
          <a:xfrm>
            <a:off x="6966042" y="2435556"/>
            <a:ext cx="1487094" cy="268022"/>
          </a:xfrm>
          <a:prstGeom prst="rect">
            <a:avLst/>
          </a:prstGeom>
          <a:noFill/>
        </p:spPr>
        <p:txBody>
          <a:bodyPr wrap="square" rtlCol="0">
            <a:spAutoFit/>
          </a:bodyPr>
          <a:lstStyle/>
          <a:p>
            <a:pPr algn="ctr">
              <a:lnSpc>
                <a:spcPct val="120000"/>
              </a:lnSpc>
            </a:pPr>
            <a:r>
              <a:rPr lang="en-US" altLang="zh-CN" sz="1000" dirty="0" err="1">
                <a:solidFill>
                  <a:schemeClr val="bg1"/>
                </a:solidFill>
                <a:latin typeface="+mn-ea"/>
                <a:cs typeface="OPPOSans M" panose="00020600040101010101" pitchFamily="18" charset="-122"/>
              </a:rPr>
              <a:t>Urban.Governance</a:t>
            </a:r>
            <a:endParaRPr lang="en-US" sz="1000" dirty="0">
              <a:solidFill>
                <a:schemeClr val="bg1"/>
              </a:solidFill>
              <a:latin typeface="+mn-ea"/>
              <a:cs typeface="OPPOSans M" panose="00020600040101010101" pitchFamily="18" charset="-122"/>
            </a:endParaRPr>
          </a:p>
        </p:txBody>
      </p:sp>
      <p:sp>
        <p:nvSpPr>
          <p:cNvPr id="32" name="文本框 31">
            <a:extLst>
              <a:ext uri="{FF2B5EF4-FFF2-40B4-BE49-F238E27FC236}">
                <a16:creationId xmlns:a16="http://schemas.microsoft.com/office/drawing/2014/main" id="{D7AD7F96-5546-9DB4-A554-8BFF16A996A0}"/>
              </a:ext>
            </a:extLst>
          </p:cNvPr>
          <p:cNvSpPr txBox="1"/>
          <p:nvPr/>
        </p:nvSpPr>
        <p:spPr>
          <a:xfrm>
            <a:off x="9438238" y="2643979"/>
            <a:ext cx="1022246"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智能交通</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840B6B58-CA98-FB33-BE9C-73804B0A6D63}"/>
              </a:ext>
            </a:extLst>
          </p:cNvPr>
          <p:cNvSpPr txBox="1"/>
          <p:nvPr/>
        </p:nvSpPr>
        <p:spPr>
          <a:xfrm>
            <a:off x="9438237" y="2820031"/>
            <a:ext cx="2218471" cy="268022"/>
          </a:xfrm>
          <a:prstGeom prst="rect">
            <a:avLst/>
          </a:prstGeom>
          <a:noFill/>
        </p:spPr>
        <p:txBody>
          <a:bodyPr wrap="square" rtlCol="0">
            <a:spAutoFit/>
          </a:bodyPr>
          <a:lstStyle/>
          <a:p>
            <a:pPr>
              <a:lnSpc>
                <a:spcPct val="120000"/>
              </a:lnSpc>
            </a:pPr>
            <a:r>
              <a:rPr lang="en-US" altLang="zh-CN" sz="1000" dirty="0">
                <a:latin typeface="+mn-ea"/>
                <a:cs typeface="OPPOSans M" panose="00020600040101010101" pitchFamily="18" charset="-122"/>
              </a:rPr>
              <a:t>Smart Transportation</a:t>
            </a:r>
            <a:endParaRPr lang="en-US" sz="1000" dirty="0">
              <a:latin typeface="+mn-ea"/>
              <a:cs typeface="OPPOSans M" panose="00020600040101010101" pitchFamily="18" charset="-122"/>
            </a:endParaRPr>
          </a:p>
        </p:txBody>
      </p:sp>
      <p:sp>
        <p:nvSpPr>
          <p:cNvPr id="34" name="文本框 33">
            <a:extLst>
              <a:ext uri="{FF2B5EF4-FFF2-40B4-BE49-F238E27FC236}">
                <a16:creationId xmlns:a16="http://schemas.microsoft.com/office/drawing/2014/main" id="{7F314776-9E49-6A9B-DF1D-2242E74128FD}"/>
              </a:ext>
            </a:extLst>
          </p:cNvPr>
          <p:cNvSpPr txBox="1"/>
          <p:nvPr/>
        </p:nvSpPr>
        <p:spPr>
          <a:xfrm>
            <a:off x="10054378" y="3095459"/>
            <a:ext cx="1022246"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智能导航</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5" name="文本框 34">
            <a:extLst>
              <a:ext uri="{FF2B5EF4-FFF2-40B4-BE49-F238E27FC236}">
                <a16:creationId xmlns:a16="http://schemas.microsoft.com/office/drawing/2014/main" id="{B0BFDEE9-AD02-97F0-5C8A-14A5A32EBC6F}"/>
              </a:ext>
            </a:extLst>
          </p:cNvPr>
          <p:cNvSpPr txBox="1"/>
          <p:nvPr/>
        </p:nvSpPr>
        <p:spPr>
          <a:xfrm>
            <a:off x="10054378" y="3271511"/>
            <a:ext cx="1487094" cy="268022"/>
          </a:xfrm>
          <a:prstGeom prst="rect">
            <a:avLst/>
          </a:prstGeom>
          <a:noFill/>
        </p:spPr>
        <p:txBody>
          <a:bodyPr wrap="square" rtlCol="0">
            <a:spAutoFit/>
          </a:bodyPr>
          <a:lstStyle/>
          <a:p>
            <a:pPr>
              <a:lnSpc>
                <a:spcPct val="120000"/>
              </a:lnSpc>
            </a:pPr>
            <a:r>
              <a:rPr lang="en-US" altLang="zh-CN" sz="1000" dirty="0">
                <a:latin typeface="+mn-ea"/>
                <a:cs typeface="OPPOSans M" panose="00020600040101010101" pitchFamily="18" charset="-122"/>
              </a:rPr>
              <a:t>Digital Policing </a:t>
            </a:r>
            <a:endParaRPr lang="en-US" sz="1000" dirty="0">
              <a:latin typeface="+mn-ea"/>
              <a:cs typeface="OPPOSans M" panose="00020600040101010101" pitchFamily="18" charset="-122"/>
            </a:endParaRPr>
          </a:p>
        </p:txBody>
      </p:sp>
      <p:sp>
        <p:nvSpPr>
          <p:cNvPr id="36" name="椭圆 35">
            <a:extLst>
              <a:ext uri="{FF2B5EF4-FFF2-40B4-BE49-F238E27FC236}">
                <a16:creationId xmlns:a16="http://schemas.microsoft.com/office/drawing/2014/main" id="{316F1191-1B2F-35CF-0081-547366EB423C}"/>
              </a:ext>
            </a:extLst>
          </p:cNvPr>
          <p:cNvSpPr/>
          <p:nvPr/>
        </p:nvSpPr>
        <p:spPr>
          <a:xfrm>
            <a:off x="2139462" y="2915674"/>
            <a:ext cx="7913077" cy="788795"/>
          </a:xfrm>
          <a:prstGeom prst="ellipse">
            <a:avLst/>
          </a:prstGeom>
          <a:noFill/>
          <a:ln>
            <a:gradFill>
              <a:gsLst>
                <a:gs pos="0">
                  <a:srgbClr val="E31D19">
                    <a:alpha val="0"/>
                  </a:srgbClr>
                </a:gs>
                <a:gs pos="100000">
                  <a:srgbClr val="E31D19">
                    <a:alpha val="4000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4BD5B88-DAFC-D3C9-07B5-5B83DACA252D}"/>
              </a:ext>
            </a:extLst>
          </p:cNvPr>
          <p:cNvSpPr txBox="1"/>
          <p:nvPr/>
        </p:nvSpPr>
        <p:spPr>
          <a:xfrm>
            <a:off x="8054322" y="3316877"/>
            <a:ext cx="1022246"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智能安保</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15645D55-8356-A0EB-9023-54E99A4F1103}"/>
              </a:ext>
            </a:extLst>
          </p:cNvPr>
          <p:cNvSpPr txBox="1"/>
          <p:nvPr/>
        </p:nvSpPr>
        <p:spPr>
          <a:xfrm>
            <a:off x="8054322" y="3492929"/>
            <a:ext cx="1487094" cy="268022"/>
          </a:xfrm>
          <a:prstGeom prst="rect">
            <a:avLst/>
          </a:prstGeom>
          <a:noFill/>
        </p:spPr>
        <p:txBody>
          <a:bodyPr wrap="square" rtlCol="0">
            <a:spAutoFit/>
          </a:bodyPr>
          <a:lstStyle/>
          <a:p>
            <a:pPr>
              <a:lnSpc>
                <a:spcPct val="120000"/>
              </a:lnSpc>
            </a:pPr>
            <a:r>
              <a:rPr lang="en-US" altLang="zh-CN" sz="1000" dirty="0">
                <a:latin typeface="+mn-ea"/>
                <a:cs typeface="OPPOSans M" panose="00020600040101010101" pitchFamily="18" charset="-122"/>
              </a:rPr>
              <a:t>Smart Security</a:t>
            </a:r>
            <a:endParaRPr lang="en-US" sz="1000" dirty="0">
              <a:latin typeface="+mn-ea"/>
              <a:cs typeface="OPPOSans M" panose="00020600040101010101" pitchFamily="18" charset="-122"/>
            </a:endParaRPr>
          </a:p>
        </p:txBody>
      </p:sp>
      <p:sp>
        <p:nvSpPr>
          <p:cNvPr id="39" name="文本框 38">
            <a:extLst>
              <a:ext uri="{FF2B5EF4-FFF2-40B4-BE49-F238E27FC236}">
                <a16:creationId xmlns:a16="http://schemas.microsoft.com/office/drawing/2014/main" id="{700792A2-592D-EE7A-17D9-E1E53B0BB6C7}"/>
              </a:ext>
            </a:extLst>
          </p:cNvPr>
          <p:cNvSpPr txBox="1"/>
          <p:nvPr/>
        </p:nvSpPr>
        <p:spPr>
          <a:xfrm>
            <a:off x="6483612" y="3396826"/>
            <a:ext cx="1022246"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一网通办</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5A330956-1635-5077-AE2B-24F89F9B5168}"/>
              </a:ext>
            </a:extLst>
          </p:cNvPr>
          <p:cNvSpPr txBox="1"/>
          <p:nvPr/>
        </p:nvSpPr>
        <p:spPr>
          <a:xfrm>
            <a:off x="6483611" y="3572878"/>
            <a:ext cx="1620953" cy="268022"/>
          </a:xfrm>
          <a:prstGeom prst="rect">
            <a:avLst/>
          </a:prstGeom>
          <a:noFill/>
        </p:spPr>
        <p:txBody>
          <a:bodyPr wrap="square" rtlCol="0">
            <a:spAutoFit/>
          </a:bodyPr>
          <a:lstStyle/>
          <a:p>
            <a:pPr>
              <a:lnSpc>
                <a:spcPct val="120000"/>
              </a:lnSpc>
            </a:pPr>
            <a:r>
              <a:rPr lang="en-US" altLang="zh-CN" sz="1000" dirty="0">
                <a:latin typeface="+mn-ea"/>
                <a:cs typeface="OPPOSans M" panose="00020600040101010101" pitchFamily="18" charset="-122"/>
              </a:rPr>
              <a:t> </a:t>
            </a:r>
            <a:r>
              <a:rPr lang="en-US" altLang="zh-CN" sz="1000" dirty="0" err="1">
                <a:latin typeface="+mn-ea"/>
                <a:cs typeface="OPPOSans M" panose="00020600040101010101" pitchFamily="18" charset="-122"/>
              </a:rPr>
              <a:t>Authenticatec</a:t>
            </a:r>
            <a:r>
              <a:rPr lang="en-US" altLang="zh-CN" sz="1000" dirty="0">
                <a:latin typeface="+mn-ea"/>
                <a:cs typeface="OPPOSans M" panose="00020600040101010101" pitchFamily="18" charset="-122"/>
              </a:rPr>
              <a:t> d Once</a:t>
            </a:r>
            <a:endParaRPr lang="en-US" sz="1000" dirty="0">
              <a:latin typeface="+mn-ea"/>
              <a:cs typeface="OPPOSans M" panose="00020600040101010101" pitchFamily="18" charset="-122"/>
            </a:endParaRPr>
          </a:p>
        </p:txBody>
      </p:sp>
      <p:sp>
        <p:nvSpPr>
          <p:cNvPr id="41" name="文本框 40">
            <a:extLst>
              <a:ext uri="{FF2B5EF4-FFF2-40B4-BE49-F238E27FC236}">
                <a16:creationId xmlns:a16="http://schemas.microsoft.com/office/drawing/2014/main" id="{1B197D99-8BE8-A515-6837-765732279FA7}"/>
              </a:ext>
            </a:extLst>
          </p:cNvPr>
          <p:cNvSpPr txBox="1"/>
          <p:nvPr/>
        </p:nvSpPr>
        <p:spPr>
          <a:xfrm>
            <a:off x="4289547" y="3442595"/>
            <a:ext cx="1022246"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最多跑一次</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6D45FC73-BF7E-1DC1-9C39-2A641244FD03}"/>
              </a:ext>
            </a:extLst>
          </p:cNvPr>
          <p:cNvSpPr txBox="1"/>
          <p:nvPr/>
        </p:nvSpPr>
        <p:spPr>
          <a:xfrm>
            <a:off x="3824699" y="3618647"/>
            <a:ext cx="1487094" cy="268022"/>
          </a:xfrm>
          <a:prstGeom prst="rect">
            <a:avLst/>
          </a:prstGeom>
          <a:noFill/>
        </p:spPr>
        <p:txBody>
          <a:bodyPr wrap="square" rtlCol="0">
            <a:spAutoFit/>
          </a:bodyPr>
          <a:lstStyle/>
          <a:p>
            <a:pPr algn="r">
              <a:lnSpc>
                <a:spcPct val="120000"/>
              </a:lnSpc>
            </a:pPr>
            <a:r>
              <a:rPr lang="en-US" altLang="zh-CN" sz="1000" dirty="0">
                <a:latin typeface="+mn-ea"/>
                <a:cs typeface="OPPOSans M" panose="00020600040101010101" pitchFamily="18" charset="-122"/>
              </a:rPr>
              <a:t>Go Once at Most</a:t>
            </a:r>
            <a:endParaRPr lang="en-US" sz="1000" dirty="0">
              <a:latin typeface="+mn-ea"/>
              <a:cs typeface="OPPOSans M" panose="00020600040101010101" pitchFamily="18" charset="-122"/>
            </a:endParaRPr>
          </a:p>
        </p:txBody>
      </p:sp>
      <p:sp>
        <p:nvSpPr>
          <p:cNvPr id="43" name="文本框 42">
            <a:extLst>
              <a:ext uri="{FF2B5EF4-FFF2-40B4-BE49-F238E27FC236}">
                <a16:creationId xmlns:a16="http://schemas.microsoft.com/office/drawing/2014/main" id="{A79AADE7-6A13-4207-2FCF-C38C172646A6}"/>
              </a:ext>
            </a:extLst>
          </p:cNvPr>
          <p:cNvSpPr txBox="1"/>
          <p:nvPr/>
        </p:nvSpPr>
        <p:spPr>
          <a:xfrm>
            <a:off x="2654506" y="3260395"/>
            <a:ext cx="1022246"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一事通办</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053E4D4B-2CB5-9355-8D83-66B74BCCD069}"/>
              </a:ext>
            </a:extLst>
          </p:cNvPr>
          <p:cNvSpPr txBox="1"/>
          <p:nvPr/>
        </p:nvSpPr>
        <p:spPr>
          <a:xfrm>
            <a:off x="2189658" y="3436447"/>
            <a:ext cx="1487094" cy="268022"/>
          </a:xfrm>
          <a:prstGeom prst="rect">
            <a:avLst/>
          </a:prstGeom>
          <a:noFill/>
        </p:spPr>
        <p:txBody>
          <a:bodyPr wrap="square" rtlCol="0">
            <a:spAutoFit/>
          </a:bodyPr>
          <a:lstStyle/>
          <a:p>
            <a:pPr algn="r">
              <a:lnSpc>
                <a:spcPct val="120000"/>
              </a:lnSpc>
            </a:pPr>
            <a:r>
              <a:rPr lang="en-US" altLang="zh-CN" sz="1000" dirty="0">
                <a:latin typeface="+mn-ea"/>
                <a:cs typeface="OPPOSans M" panose="00020600040101010101" pitchFamily="18" charset="-122"/>
              </a:rPr>
              <a:t>One-stop Services</a:t>
            </a:r>
            <a:endParaRPr lang="en-US" sz="1000" dirty="0">
              <a:latin typeface="+mn-ea"/>
              <a:cs typeface="OPPOSans M" panose="00020600040101010101" pitchFamily="18" charset="-122"/>
            </a:endParaRPr>
          </a:p>
        </p:txBody>
      </p:sp>
      <p:sp>
        <p:nvSpPr>
          <p:cNvPr id="45" name="文本框 44">
            <a:extLst>
              <a:ext uri="{FF2B5EF4-FFF2-40B4-BE49-F238E27FC236}">
                <a16:creationId xmlns:a16="http://schemas.microsoft.com/office/drawing/2014/main" id="{EB74F958-792B-1BBB-EC30-C29306CAD315}"/>
              </a:ext>
            </a:extLst>
          </p:cNvPr>
          <p:cNvSpPr txBox="1"/>
          <p:nvPr/>
        </p:nvSpPr>
        <p:spPr>
          <a:xfrm>
            <a:off x="1310521" y="3082749"/>
            <a:ext cx="1022246"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智能导航</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9FE8B589-AAE8-4F65-F8B2-A56C05ED4123}"/>
              </a:ext>
            </a:extLst>
          </p:cNvPr>
          <p:cNvSpPr txBox="1"/>
          <p:nvPr/>
        </p:nvSpPr>
        <p:spPr>
          <a:xfrm>
            <a:off x="845673" y="3258801"/>
            <a:ext cx="1487094" cy="268022"/>
          </a:xfrm>
          <a:prstGeom prst="rect">
            <a:avLst/>
          </a:prstGeom>
          <a:noFill/>
        </p:spPr>
        <p:txBody>
          <a:bodyPr wrap="square" rtlCol="0">
            <a:spAutoFit/>
          </a:bodyPr>
          <a:lstStyle/>
          <a:p>
            <a:pPr algn="r">
              <a:lnSpc>
                <a:spcPct val="120000"/>
              </a:lnSpc>
            </a:pPr>
            <a:r>
              <a:rPr lang="en-US" altLang="zh-CN" sz="1000" dirty="0">
                <a:latin typeface="+mn-ea"/>
                <a:cs typeface="OPPOSans M" panose="00020600040101010101" pitchFamily="18" charset="-122"/>
              </a:rPr>
              <a:t>Smart Navigation</a:t>
            </a:r>
            <a:endParaRPr lang="en-US" sz="1000" dirty="0">
              <a:latin typeface="+mn-ea"/>
              <a:cs typeface="OPPOSans M" panose="00020600040101010101" pitchFamily="18" charset="-122"/>
            </a:endParaRPr>
          </a:p>
        </p:txBody>
      </p:sp>
      <p:sp>
        <p:nvSpPr>
          <p:cNvPr id="47" name="文本框 46">
            <a:extLst>
              <a:ext uri="{FF2B5EF4-FFF2-40B4-BE49-F238E27FC236}">
                <a16:creationId xmlns:a16="http://schemas.microsoft.com/office/drawing/2014/main" id="{992B3EDC-9E31-5656-B7B8-1DE8AD3259B9}"/>
              </a:ext>
            </a:extLst>
          </p:cNvPr>
          <p:cNvSpPr txBox="1"/>
          <p:nvPr/>
        </p:nvSpPr>
        <p:spPr>
          <a:xfrm>
            <a:off x="2182395" y="2616164"/>
            <a:ext cx="1022246"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智能旅游</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文本框 47">
            <a:extLst>
              <a:ext uri="{FF2B5EF4-FFF2-40B4-BE49-F238E27FC236}">
                <a16:creationId xmlns:a16="http://schemas.microsoft.com/office/drawing/2014/main" id="{1A78C6B7-BA45-5191-DCA1-08D3A5EBA538}"/>
              </a:ext>
            </a:extLst>
          </p:cNvPr>
          <p:cNvSpPr txBox="1"/>
          <p:nvPr/>
        </p:nvSpPr>
        <p:spPr>
          <a:xfrm>
            <a:off x="1717547" y="2792216"/>
            <a:ext cx="1487094" cy="268022"/>
          </a:xfrm>
          <a:prstGeom prst="rect">
            <a:avLst/>
          </a:prstGeom>
          <a:noFill/>
        </p:spPr>
        <p:txBody>
          <a:bodyPr wrap="square" rtlCol="0">
            <a:spAutoFit/>
          </a:bodyPr>
          <a:lstStyle/>
          <a:p>
            <a:pPr algn="r">
              <a:lnSpc>
                <a:spcPct val="120000"/>
              </a:lnSpc>
            </a:pPr>
            <a:r>
              <a:rPr lang="en-US" altLang="zh-CN" sz="1000" dirty="0">
                <a:latin typeface="+mn-ea"/>
                <a:cs typeface="OPPOSans M" panose="00020600040101010101" pitchFamily="18" charset="-122"/>
              </a:rPr>
              <a:t>Smart Tourism</a:t>
            </a:r>
            <a:endParaRPr lang="en-US" sz="1000" dirty="0">
              <a:latin typeface="+mn-ea"/>
              <a:cs typeface="OPPOSans M" panose="00020600040101010101" pitchFamily="18" charset="-122"/>
            </a:endParaRPr>
          </a:p>
        </p:txBody>
      </p:sp>
      <p:sp>
        <p:nvSpPr>
          <p:cNvPr id="49" name="文本框 48">
            <a:extLst>
              <a:ext uri="{FF2B5EF4-FFF2-40B4-BE49-F238E27FC236}">
                <a16:creationId xmlns:a16="http://schemas.microsoft.com/office/drawing/2014/main" id="{FFD925D5-95CB-DEB4-7A40-DCF3D87E053A}"/>
              </a:ext>
            </a:extLst>
          </p:cNvPr>
          <p:cNvSpPr txBox="1"/>
          <p:nvPr/>
        </p:nvSpPr>
        <p:spPr>
          <a:xfrm>
            <a:off x="4229669" y="4461906"/>
            <a:ext cx="102224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业务中台</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D5CCEA49-E9C1-9996-ECAD-0601CED0E4F3}"/>
              </a:ext>
            </a:extLst>
          </p:cNvPr>
          <p:cNvSpPr txBox="1"/>
          <p:nvPr/>
        </p:nvSpPr>
        <p:spPr>
          <a:xfrm>
            <a:off x="3846286" y="4637958"/>
            <a:ext cx="1789012" cy="268022"/>
          </a:xfrm>
          <a:prstGeom prst="rect">
            <a:avLst/>
          </a:prstGeom>
          <a:noFill/>
        </p:spPr>
        <p:txBody>
          <a:bodyPr wrap="square" rtlCol="0">
            <a:spAutoFit/>
          </a:bodyPr>
          <a:lstStyle/>
          <a:p>
            <a:pPr algn="ctr">
              <a:lnSpc>
                <a:spcPct val="120000"/>
              </a:lnSpc>
            </a:pPr>
            <a:r>
              <a:rPr lang="en-US" altLang="zh-CN" sz="1000" dirty="0">
                <a:latin typeface="+mn-ea"/>
                <a:cs typeface="OPPOSans M" panose="00020600040101010101" pitchFamily="18" charset="-122"/>
              </a:rPr>
              <a:t>Business Middle Office</a:t>
            </a:r>
            <a:endParaRPr lang="en-US" sz="1000" dirty="0">
              <a:latin typeface="+mn-ea"/>
              <a:cs typeface="OPPOSans M" panose="00020600040101010101" pitchFamily="18" charset="-122"/>
            </a:endParaRPr>
          </a:p>
        </p:txBody>
      </p:sp>
      <p:sp>
        <p:nvSpPr>
          <p:cNvPr id="51" name="文本框 50">
            <a:extLst>
              <a:ext uri="{FF2B5EF4-FFF2-40B4-BE49-F238E27FC236}">
                <a16:creationId xmlns:a16="http://schemas.microsoft.com/office/drawing/2014/main" id="{2948910E-1B1A-E0E0-5146-404F941C1B60}"/>
              </a:ext>
            </a:extLst>
          </p:cNvPr>
          <p:cNvSpPr txBox="1"/>
          <p:nvPr/>
        </p:nvSpPr>
        <p:spPr>
          <a:xfrm>
            <a:off x="6961993" y="4461906"/>
            <a:ext cx="102224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数据中台</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2" name="文本框 51">
            <a:extLst>
              <a:ext uri="{FF2B5EF4-FFF2-40B4-BE49-F238E27FC236}">
                <a16:creationId xmlns:a16="http://schemas.microsoft.com/office/drawing/2014/main" id="{D75D1C7E-BD8A-5BC6-D9AD-1BEA22002A48}"/>
              </a:ext>
            </a:extLst>
          </p:cNvPr>
          <p:cNvSpPr txBox="1"/>
          <p:nvPr/>
        </p:nvSpPr>
        <p:spPr>
          <a:xfrm>
            <a:off x="6729569" y="4637958"/>
            <a:ext cx="1487094" cy="268022"/>
          </a:xfrm>
          <a:prstGeom prst="rect">
            <a:avLst/>
          </a:prstGeom>
          <a:noFill/>
        </p:spPr>
        <p:txBody>
          <a:bodyPr wrap="square" rtlCol="0">
            <a:spAutoFit/>
          </a:bodyPr>
          <a:lstStyle/>
          <a:p>
            <a:pPr algn="ctr">
              <a:lnSpc>
                <a:spcPct val="120000"/>
              </a:lnSpc>
            </a:pPr>
            <a:r>
              <a:rPr lang="en-US" altLang="zh-CN" sz="1000" dirty="0">
                <a:latin typeface="+mn-ea"/>
                <a:cs typeface="OPPOSans M" panose="00020600040101010101" pitchFamily="18" charset="-122"/>
              </a:rPr>
              <a:t>Data Middle Office </a:t>
            </a:r>
            <a:endParaRPr lang="en-US" sz="1000" dirty="0">
              <a:latin typeface="+mn-ea"/>
              <a:cs typeface="OPPOSans M" panose="00020600040101010101" pitchFamily="18" charset="-122"/>
            </a:endParaRPr>
          </a:p>
        </p:txBody>
      </p:sp>
      <p:sp>
        <p:nvSpPr>
          <p:cNvPr id="53" name="文本框 52">
            <a:extLst>
              <a:ext uri="{FF2B5EF4-FFF2-40B4-BE49-F238E27FC236}">
                <a16:creationId xmlns:a16="http://schemas.microsoft.com/office/drawing/2014/main" id="{A12DF9B1-164E-614D-AD59-E190C9F928B5}"/>
              </a:ext>
            </a:extLst>
          </p:cNvPr>
          <p:cNvSpPr txBox="1"/>
          <p:nvPr/>
        </p:nvSpPr>
        <p:spPr>
          <a:xfrm>
            <a:off x="5584878" y="5448290"/>
            <a:ext cx="102224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大数据</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4" name="文本框 53">
            <a:extLst>
              <a:ext uri="{FF2B5EF4-FFF2-40B4-BE49-F238E27FC236}">
                <a16:creationId xmlns:a16="http://schemas.microsoft.com/office/drawing/2014/main" id="{4EF187A8-ADA9-E5DE-500E-B7FEEA398DA3}"/>
              </a:ext>
            </a:extLst>
          </p:cNvPr>
          <p:cNvSpPr txBox="1"/>
          <p:nvPr/>
        </p:nvSpPr>
        <p:spPr>
          <a:xfrm>
            <a:off x="5352454" y="5624342"/>
            <a:ext cx="1487094" cy="268022"/>
          </a:xfrm>
          <a:prstGeom prst="rect">
            <a:avLst/>
          </a:prstGeom>
          <a:noFill/>
        </p:spPr>
        <p:txBody>
          <a:bodyPr wrap="square" rtlCol="0">
            <a:spAutoFit/>
          </a:bodyPr>
          <a:lstStyle/>
          <a:p>
            <a:pPr algn="ctr">
              <a:lnSpc>
                <a:spcPct val="120000"/>
              </a:lnSpc>
            </a:pPr>
            <a:r>
              <a:rPr lang="en-US" altLang="zh-CN" sz="1000" dirty="0">
                <a:latin typeface="+mn-ea"/>
                <a:cs typeface="OPPOSans M" panose="00020600040101010101" pitchFamily="18" charset="-122"/>
              </a:rPr>
              <a:t>Big Data</a:t>
            </a:r>
            <a:endParaRPr lang="en-US" sz="1000" dirty="0">
              <a:latin typeface="+mn-ea"/>
              <a:cs typeface="OPPOSans M" panose="00020600040101010101" pitchFamily="18" charset="-122"/>
            </a:endParaRPr>
          </a:p>
        </p:txBody>
      </p:sp>
      <p:sp>
        <p:nvSpPr>
          <p:cNvPr id="55" name="文本框 54">
            <a:extLst>
              <a:ext uri="{FF2B5EF4-FFF2-40B4-BE49-F238E27FC236}">
                <a16:creationId xmlns:a16="http://schemas.microsoft.com/office/drawing/2014/main" id="{CC1AC33E-960E-4A8B-D7AB-0529FC1005D0}"/>
              </a:ext>
            </a:extLst>
          </p:cNvPr>
          <p:cNvSpPr txBox="1"/>
          <p:nvPr/>
        </p:nvSpPr>
        <p:spPr>
          <a:xfrm>
            <a:off x="5352455" y="5917333"/>
            <a:ext cx="1487092"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云化基础设施</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D123C6DF-C9E2-7500-A7A2-36941B5B078C}"/>
              </a:ext>
            </a:extLst>
          </p:cNvPr>
          <p:cNvSpPr txBox="1"/>
          <p:nvPr/>
        </p:nvSpPr>
        <p:spPr>
          <a:xfrm>
            <a:off x="4931465" y="6093385"/>
            <a:ext cx="2329072" cy="268022"/>
          </a:xfrm>
          <a:prstGeom prst="rect">
            <a:avLst/>
          </a:prstGeom>
          <a:noFill/>
        </p:spPr>
        <p:txBody>
          <a:bodyPr wrap="square" rtlCol="0">
            <a:spAutoFit/>
          </a:bodyPr>
          <a:lstStyle/>
          <a:p>
            <a:pPr algn="ctr">
              <a:lnSpc>
                <a:spcPct val="120000"/>
              </a:lnSpc>
            </a:pPr>
            <a:r>
              <a:rPr lang="en-US" altLang="zh-CN" sz="1000" dirty="0">
                <a:latin typeface="+mn-ea"/>
                <a:cs typeface="OPPOSans M" panose="00020600040101010101" pitchFamily="18" charset="-122"/>
              </a:rPr>
              <a:t>Cloud-based infrastructure</a:t>
            </a:r>
            <a:endParaRPr lang="en-US" sz="1000" dirty="0">
              <a:latin typeface="+mn-ea"/>
              <a:cs typeface="OPPOSans M" panose="00020600040101010101" pitchFamily="18" charset="-122"/>
            </a:endParaRPr>
          </a:p>
        </p:txBody>
      </p:sp>
      <p:sp>
        <p:nvSpPr>
          <p:cNvPr id="57" name="文本框 56">
            <a:extLst>
              <a:ext uri="{FF2B5EF4-FFF2-40B4-BE49-F238E27FC236}">
                <a16:creationId xmlns:a16="http://schemas.microsoft.com/office/drawing/2014/main" id="{0D646D22-3EAC-11F4-86D3-FD9F489ACE77}"/>
              </a:ext>
            </a:extLst>
          </p:cNvPr>
          <p:cNvSpPr txBox="1"/>
          <p:nvPr/>
        </p:nvSpPr>
        <p:spPr>
          <a:xfrm>
            <a:off x="3909219" y="5667334"/>
            <a:ext cx="1022246" cy="276999"/>
          </a:xfrm>
          <a:prstGeom prst="rect">
            <a:avLst/>
          </a:prstGeom>
          <a:noFill/>
        </p:spPr>
        <p:txBody>
          <a:bodyPr wrap="square" rtlCol="0">
            <a:spAutoFit/>
          </a:bodyPr>
          <a:lstStyle/>
          <a:p>
            <a:pPr algn="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智联网</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D5EADEA6-6FB0-BCFD-E79C-EDE727603ACA}"/>
              </a:ext>
            </a:extLst>
          </p:cNvPr>
          <p:cNvSpPr txBox="1"/>
          <p:nvPr/>
        </p:nvSpPr>
        <p:spPr>
          <a:xfrm>
            <a:off x="3171371" y="5843386"/>
            <a:ext cx="1760094" cy="268022"/>
          </a:xfrm>
          <a:prstGeom prst="rect">
            <a:avLst/>
          </a:prstGeom>
          <a:noFill/>
        </p:spPr>
        <p:txBody>
          <a:bodyPr wrap="square" rtlCol="0">
            <a:spAutoFit/>
          </a:bodyPr>
          <a:lstStyle/>
          <a:p>
            <a:pPr algn="r">
              <a:lnSpc>
                <a:spcPct val="120000"/>
              </a:lnSpc>
            </a:pPr>
            <a:r>
              <a:rPr lang="en-US" altLang="zh-CN" sz="1000" dirty="0">
                <a:latin typeface="+mn-ea"/>
                <a:cs typeface="OPPOSans M" panose="00020600040101010101" pitchFamily="18" charset="-122"/>
              </a:rPr>
              <a:t>Internet of Intelligences</a:t>
            </a:r>
            <a:endParaRPr lang="en-US" sz="1000" dirty="0">
              <a:latin typeface="+mn-ea"/>
              <a:cs typeface="OPPOSans M" panose="00020600040101010101" pitchFamily="18" charset="-122"/>
            </a:endParaRPr>
          </a:p>
        </p:txBody>
      </p:sp>
      <p:sp>
        <p:nvSpPr>
          <p:cNvPr id="59" name="文本框 58">
            <a:extLst>
              <a:ext uri="{FF2B5EF4-FFF2-40B4-BE49-F238E27FC236}">
                <a16:creationId xmlns:a16="http://schemas.microsoft.com/office/drawing/2014/main" id="{7F7FD0E6-4505-AD70-3C1F-07EA553F7FC4}"/>
              </a:ext>
            </a:extLst>
          </p:cNvPr>
          <p:cNvSpPr txBox="1"/>
          <p:nvPr/>
        </p:nvSpPr>
        <p:spPr>
          <a:xfrm>
            <a:off x="7301190" y="5623651"/>
            <a:ext cx="1022246"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移动协同</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0" name="文本框 59">
            <a:extLst>
              <a:ext uri="{FF2B5EF4-FFF2-40B4-BE49-F238E27FC236}">
                <a16:creationId xmlns:a16="http://schemas.microsoft.com/office/drawing/2014/main" id="{D7F315D7-F9EF-8D97-0F3C-B2D1A7FB7B40}"/>
              </a:ext>
            </a:extLst>
          </p:cNvPr>
          <p:cNvSpPr txBox="1"/>
          <p:nvPr/>
        </p:nvSpPr>
        <p:spPr>
          <a:xfrm>
            <a:off x="7301190" y="5799703"/>
            <a:ext cx="1487094" cy="268022"/>
          </a:xfrm>
          <a:prstGeom prst="rect">
            <a:avLst/>
          </a:prstGeom>
          <a:noFill/>
        </p:spPr>
        <p:txBody>
          <a:bodyPr wrap="square" rtlCol="0">
            <a:spAutoFit/>
          </a:bodyPr>
          <a:lstStyle/>
          <a:p>
            <a:pPr>
              <a:lnSpc>
                <a:spcPct val="120000"/>
              </a:lnSpc>
            </a:pPr>
            <a:r>
              <a:rPr lang="en-US" altLang="zh-CN" sz="1000" dirty="0">
                <a:latin typeface="+mn-ea"/>
                <a:cs typeface="OPPOSans M" panose="00020600040101010101" pitchFamily="18" charset="-122"/>
              </a:rPr>
              <a:t>Unparalleled Mobility </a:t>
            </a:r>
            <a:endParaRPr lang="en-US" sz="1000" dirty="0">
              <a:latin typeface="+mn-ea"/>
              <a:cs typeface="OPPOSans M" panose="00020600040101010101" pitchFamily="18" charset="-122"/>
            </a:endParaRPr>
          </a:p>
        </p:txBody>
      </p:sp>
      <p:cxnSp>
        <p:nvCxnSpPr>
          <p:cNvPr id="62" name="直接连接符 61">
            <a:extLst>
              <a:ext uri="{FF2B5EF4-FFF2-40B4-BE49-F238E27FC236}">
                <a16:creationId xmlns:a16="http://schemas.microsoft.com/office/drawing/2014/main" id="{0F296331-D319-ABF7-59BB-95D51DBCB6ED}"/>
              </a:ext>
            </a:extLst>
          </p:cNvPr>
          <p:cNvCxnSpPr>
            <a:cxnSpLocks/>
          </p:cNvCxnSpPr>
          <p:nvPr/>
        </p:nvCxnSpPr>
        <p:spPr>
          <a:xfrm flipV="1">
            <a:off x="8616666" y="2741020"/>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2B0FB01-8BEB-10EB-79EE-1946A586F7DE}"/>
              </a:ext>
            </a:extLst>
          </p:cNvPr>
          <p:cNvCxnSpPr>
            <a:cxnSpLocks/>
          </p:cNvCxnSpPr>
          <p:nvPr/>
        </p:nvCxnSpPr>
        <p:spPr>
          <a:xfrm flipV="1">
            <a:off x="9262639" y="2818312"/>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3AA2BC0-9FF3-3332-A236-EF0C119A6F86}"/>
              </a:ext>
            </a:extLst>
          </p:cNvPr>
          <p:cNvCxnSpPr>
            <a:cxnSpLocks/>
          </p:cNvCxnSpPr>
          <p:nvPr/>
        </p:nvCxnSpPr>
        <p:spPr>
          <a:xfrm flipV="1">
            <a:off x="9821955" y="3184458"/>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6539EB63-F8C1-A1A5-BBA3-319701779767}"/>
              </a:ext>
            </a:extLst>
          </p:cNvPr>
          <p:cNvCxnSpPr>
            <a:cxnSpLocks/>
          </p:cNvCxnSpPr>
          <p:nvPr/>
        </p:nvCxnSpPr>
        <p:spPr>
          <a:xfrm flipV="1">
            <a:off x="7874565" y="3426975"/>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0889495-DF06-1646-970E-62EE4094FB16}"/>
              </a:ext>
            </a:extLst>
          </p:cNvPr>
          <p:cNvCxnSpPr>
            <a:cxnSpLocks/>
          </p:cNvCxnSpPr>
          <p:nvPr/>
        </p:nvCxnSpPr>
        <p:spPr>
          <a:xfrm flipV="1">
            <a:off x="6263344" y="3467506"/>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DE4247D-53DF-5FF8-5660-675EEB5E6FED}"/>
              </a:ext>
            </a:extLst>
          </p:cNvPr>
          <p:cNvCxnSpPr>
            <a:cxnSpLocks/>
          </p:cNvCxnSpPr>
          <p:nvPr/>
        </p:nvCxnSpPr>
        <p:spPr>
          <a:xfrm flipH="1" flipV="1">
            <a:off x="5331626" y="3467506"/>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517B451-C24F-7FB5-E4F8-047F0102D58F}"/>
              </a:ext>
            </a:extLst>
          </p:cNvPr>
          <p:cNvCxnSpPr>
            <a:cxnSpLocks/>
          </p:cNvCxnSpPr>
          <p:nvPr/>
        </p:nvCxnSpPr>
        <p:spPr>
          <a:xfrm flipH="1" flipV="1">
            <a:off x="3645576" y="3379869"/>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DE6AE2B-D381-0396-CDCB-4B53381188E6}"/>
              </a:ext>
            </a:extLst>
          </p:cNvPr>
          <p:cNvCxnSpPr>
            <a:cxnSpLocks/>
          </p:cNvCxnSpPr>
          <p:nvPr/>
        </p:nvCxnSpPr>
        <p:spPr>
          <a:xfrm flipH="1" flipV="1">
            <a:off x="2293278" y="3239165"/>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44B8460-E5D6-F5D6-F51D-3241EC35D897}"/>
              </a:ext>
            </a:extLst>
          </p:cNvPr>
          <p:cNvCxnSpPr>
            <a:cxnSpLocks/>
          </p:cNvCxnSpPr>
          <p:nvPr/>
        </p:nvCxnSpPr>
        <p:spPr>
          <a:xfrm flipH="1" flipV="1">
            <a:off x="3196529" y="2742408"/>
            <a:ext cx="219347" cy="251947"/>
          </a:xfrm>
          <a:prstGeom prst="line">
            <a:avLst/>
          </a:prstGeom>
          <a:ln>
            <a:solidFill>
              <a:srgbClr val="E31D19"/>
            </a:solidFill>
            <a:prstDash val="dash"/>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776950"/>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4" name="任意多边形: 形状 93">
            <a:extLst>
              <a:ext uri="{FF2B5EF4-FFF2-40B4-BE49-F238E27FC236}">
                <a16:creationId xmlns:a16="http://schemas.microsoft.com/office/drawing/2014/main" id="{3670924A-93CA-0361-16B8-1B9D2ACABDE1}"/>
              </a:ext>
            </a:extLst>
          </p:cNvPr>
          <p:cNvSpPr/>
          <p:nvPr/>
        </p:nvSpPr>
        <p:spPr>
          <a:xfrm>
            <a:off x="-23314" y="11571"/>
            <a:ext cx="12375161" cy="6781823"/>
          </a:xfrm>
          <a:custGeom>
            <a:avLst/>
            <a:gdLst>
              <a:gd name="connsiteX0" fmla="*/ 6119315 w 12375161"/>
              <a:gd name="connsiteY0" fmla="*/ 599117 h 6781823"/>
              <a:gd name="connsiteX1" fmla="*/ 3301002 w 12375161"/>
              <a:gd name="connsiteY1" fmla="*/ 3417431 h 6781823"/>
              <a:gd name="connsiteX2" fmla="*/ 6119315 w 12375161"/>
              <a:gd name="connsiteY2" fmla="*/ 6235744 h 6781823"/>
              <a:gd name="connsiteX3" fmla="*/ 8937629 w 12375161"/>
              <a:gd name="connsiteY3" fmla="*/ 3417431 h 6781823"/>
              <a:gd name="connsiteX4" fmla="*/ 6119315 w 12375161"/>
              <a:gd name="connsiteY4" fmla="*/ 599117 h 6781823"/>
              <a:gd name="connsiteX5" fmla="*/ 46257 w 12375161"/>
              <a:gd name="connsiteY5" fmla="*/ 0 h 6781823"/>
              <a:gd name="connsiteX6" fmla="*/ 12192374 w 12375161"/>
              <a:gd name="connsiteY6" fmla="*/ 0 h 6781823"/>
              <a:gd name="connsiteX7" fmla="*/ 12247304 w 12375161"/>
              <a:gd name="connsiteY7" fmla="*/ 95532 h 6781823"/>
              <a:gd name="connsiteX8" fmla="*/ 12375161 w 12375161"/>
              <a:gd name="connsiteY8" fmla="*/ 348963 h 6781823"/>
              <a:gd name="connsiteX9" fmla="*/ 12375161 w 12375161"/>
              <a:gd name="connsiteY9" fmla="*/ 6489691 h 6781823"/>
              <a:gd name="connsiteX10" fmla="*/ 12247304 w 12375161"/>
              <a:gd name="connsiteY10" fmla="*/ 6739329 h 6781823"/>
              <a:gd name="connsiteX11" fmla="*/ 12222356 w 12375161"/>
              <a:gd name="connsiteY11" fmla="*/ 6781823 h 6781823"/>
              <a:gd name="connsiteX12" fmla="*/ 15761 w 12375161"/>
              <a:gd name="connsiteY12" fmla="*/ 6781823 h 6781823"/>
              <a:gd name="connsiteX13" fmla="*/ 0 w 12375161"/>
              <a:gd name="connsiteY13" fmla="*/ 6754412 h 6781823"/>
              <a:gd name="connsiteX14" fmla="*/ 0 w 12375161"/>
              <a:gd name="connsiteY14" fmla="*/ 80449 h 67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75161" h="6781823">
                <a:moveTo>
                  <a:pt x="6119315" y="599117"/>
                </a:moveTo>
                <a:cubicBezTo>
                  <a:pt x="4562804" y="599117"/>
                  <a:pt x="3301002" y="1860919"/>
                  <a:pt x="3301002" y="3417431"/>
                </a:cubicBezTo>
                <a:cubicBezTo>
                  <a:pt x="3301002" y="4973942"/>
                  <a:pt x="4562804" y="6235744"/>
                  <a:pt x="6119315" y="6235744"/>
                </a:cubicBezTo>
                <a:cubicBezTo>
                  <a:pt x="7675828" y="6235744"/>
                  <a:pt x="8937629" y="4973942"/>
                  <a:pt x="8937629" y="3417431"/>
                </a:cubicBezTo>
                <a:cubicBezTo>
                  <a:pt x="8937629" y="1860919"/>
                  <a:pt x="7675828" y="599117"/>
                  <a:pt x="6119315" y="599117"/>
                </a:cubicBezTo>
                <a:close/>
                <a:moveTo>
                  <a:pt x="46257" y="0"/>
                </a:moveTo>
                <a:lnTo>
                  <a:pt x="12192374" y="0"/>
                </a:lnTo>
                <a:lnTo>
                  <a:pt x="12247304" y="95532"/>
                </a:lnTo>
                <a:lnTo>
                  <a:pt x="12375161" y="348963"/>
                </a:lnTo>
                <a:lnTo>
                  <a:pt x="12375161" y="6489691"/>
                </a:lnTo>
                <a:lnTo>
                  <a:pt x="12247304" y="6739329"/>
                </a:lnTo>
                <a:lnTo>
                  <a:pt x="12222356" y="6781823"/>
                </a:lnTo>
                <a:lnTo>
                  <a:pt x="15761" y="6781823"/>
                </a:lnTo>
                <a:lnTo>
                  <a:pt x="0" y="6754412"/>
                </a:lnTo>
                <a:lnTo>
                  <a:pt x="0" y="80449"/>
                </a:lnTo>
                <a:close/>
              </a:path>
            </a:pathLst>
          </a:custGeom>
          <a:solidFill>
            <a:srgbClr val="FDE8E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2" name="矩形: 圆角 11">
            <a:extLst>
              <a:ext uri="{FF2B5EF4-FFF2-40B4-BE49-F238E27FC236}">
                <a16:creationId xmlns:a16="http://schemas.microsoft.com/office/drawing/2014/main" id="{90F40B76-A16D-E294-FE65-120161FFD6A0}"/>
              </a:ext>
            </a:extLst>
          </p:cNvPr>
          <p:cNvSpPr/>
          <p:nvPr/>
        </p:nvSpPr>
        <p:spPr>
          <a:xfrm flipV="1">
            <a:off x="3717891" y="1874018"/>
            <a:ext cx="4818184" cy="3857499"/>
          </a:xfrm>
          <a:prstGeom prst="roundRect">
            <a:avLst>
              <a:gd name="adj" fmla="val 2097"/>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EA9E95E5-2CC8-275E-94A1-E05B219A7DFD}"/>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444CF9D7-43FC-0779-C0AE-EAF5D5233866}"/>
              </a:ext>
            </a:extLst>
          </p:cNvPr>
          <p:cNvSpPr txBox="1"/>
          <p:nvPr/>
        </p:nvSpPr>
        <p:spPr>
          <a:xfrm>
            <a:off x="718457" y="566161"/>
            <a:ext cx="3070071"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市场现状及解决方案</a:t>
            </a:r>
            <a:endParaRPr lang="en-US" sz="2500" dirty="0">
              <a:effectLst>
                <a:outerShdw blurRad="254000" sx="102000" sy="102000" algn="ctr" rotWithShape="0">
                  <a:prstClr val="black">
                    <a:alpha val="20000"/>
                  </a:prstClr>
                </a:outerShdw>
              </a:effectLst>
              <a:latin typeface="+mj-ea"/>
              <a:ea typeface="+mj-ea"/>
            </a:endParaRPr>
          </a:p>
        </p:txBody>
      </p:sp>
      <p:sp>
        <p:nvSpPr>
          <p:cNvPr id="2" name="矩形: 圆角 1">
            <a:extLst>
              <a:ext uri="{FF2B5EF4-FFF2-40B4-BE49-F238E27FC236}">
                <a16:creationId xmlns:a16="http://schemas.microsoft.com/office/drawing/2014/main" id="{63639014-1B5B-31F9-8776-9725A730F997}"/>
              </a:ext>
            </a:extLst>
          </p:cNvPr>
          <p:cNvSpPr/>
          <p:nvPr/>
        </p:nvSpPr>
        <p:spPr>
          <a:xfrm flipV="1">
            <a:off x="392430" y="3227070"/>
            <a:ext cx="1409700" cy="1325880"/>
          </a:xfrm>
          <a:prstGeom prst="roundRect">
            <a:avLst>
              <a:gd name="adj" fmla="val 431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圆顶角 5">
            <a:extLst>
              <a:ext uri="{FF2B5EF4-FFF2-40B4-BE49-F238E27FC236}">
                <a16:creationId xmlns:a16="http://schemas.microsoft.com/office/drawing/2014/main" id="{754EE449-6181-FA9A-BC7B-C3635B398E84}"/>
              </a:ext>
            </a:extLst>
          </p:cNvPr>
          <p:cNvSpPr/>
          <p:nvPr/>
        </p:nvSpPr>
        <p:spPr>
          <a:xfrm flipV="1">
            <a:off x="392430" y="4232910"/>
            <a:ext cx="1409700"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7" name="矩形: 圆角 6">
            <a:extLst>
              <a:ext uri="{FF2B5EF4-FFF2-40B4-BE49-F238E27FC236}">
                <a16:creationId xmlns:a16="http://schemas.microsoft.com/office/drawing/2014/main" id="{A7C06B30-F8A1-271A-D8A6-6716E685322D}"/>
              </a:ext>
            </a:extLst>
          </p:cNvPr>
          <p:cNvSpPr/>
          <p:nvPr/>
        </p:nvSpPr>
        <p:spPr>
          <a:xfrm flipV="1">
            <a:off x="2110740" y="2244090"/>
            <a:ext cx="1409700" cy="3352800"/>
          </a:xfrm>
          <a:prstGeom prst="roundRect">
            <a:avLst>
              <a:gd name="adj" fmla="val 431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顶角 7">
            <a:extLst>
              <a:ext uri="{FF2B5EF4-FFF2-40B4-BE49-F238E27FC236}">
                <a16:creationId xmlns:a16="http://schemas.microsoft.com/office/drawing/2014/main" id="{762A5C17-5C13-0A61-BAE2-5DFDFD4F8453}"/>
              </a:ext>
            </a:extLst>
          </p:cNvPr>
          <p:cNvSpPr/>
          <p:nvPr/>
        </p:nvSpPr>
        <p:spPr>
          <a:xfrm flipV="1">
            <a:off x="2110740" y="5276850"/>
            <a:ext cx="1409700"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9" name="矩形: 圆角 8">
            <a:extLst>
              <a:ext uri="{FF2B5EF4-FFF2-40B4-BE49-F238E27FC236}">
                <a16:creationId xmlns:a16="http://schemas.microsoft.com/office/drawing/2014/main" id="{C4DFAF38-1F93-3420-5703-5434366B2F4D}"/>
              </a:ext>
            </a:extLst>
          </p:cNvPr>
          <p:cNvSpPr/>
          <p:nvPr/>
        </p:nvSpPr>
        <p:spPr>
          <a:xfrm flipV="1">
            <a:off x="3912869" y="2019719"/>
            <a:ext cx="4472479" cy="2687892"/>
          </a:xfrm>
          <a:prstGeom prst="roundRect">
            <a:avLst>
              <a:gd name="adj" fmla="val 4311"/>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圆顶角 9">
            <a:extLst>
              <a:ext uri="{FF2B5EF4-FFF2-40B4-BE49-F238E27FC236}">
                <a16:creationId xmlns:a16="http://schemas.microsoft.com/office/drawing/2014/main" id="{C161610A-F6C5-B119-6209-BD7EAE1087D6}"/>
              </a:ext>
            </a:extLst>
          </p:cNvPr>
          <p:cNvSpPr/>
          <p:nvPr/>
        </p:nvSpPr>
        <p:spPr>
          <a:xfrm flipV="1">
            <a:off x="3912869" y="4387571"/>
            <a:ext cx="4472479"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1" name="矩形: 圆顶角 10">
            <a:extLst>
              <a:ext uri="{FF2B5EF4-FFF2-40B4-BE49-F238E27FC236}">
                <a16:creationId xmlns:a16="http://schemas.microsoft.com/office/drawing/2014/main" id="{1A39FE76-3D4A-A28F-5AD9-D53E59964809}"/>
              </a:ext>
            </a:extLst>
          </p:cNvPr>
          <p:cNvSpPr/>
          <p:nvPr/>
        </p:nvSpPr>
        <p:spPr>
          <a:xfrm flipV="1">
            <a:off x="3717891" y="5614760"/>
            <a:ext cx="4818184"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 name="矩形: 圆角 12">
            <a:extLst>
              <a:ext uri="{FF2B5EF4-FFF2-40B4-BE49-F238E27FC236}">
                <a16:creationId xmlns:a16="http://schemas.microsoft.com/office/drawing/2014/main" id="{E4FEFE1C-56FA-6D53-09E1-E26D23372B47}"/>
              </a:ext>
            </a:extLst>
          </p:cNvPr>
          <p:cNvSpPr/>
          <p:nvPr/>
        </p:nvSpPr>
        <p:spPr>
          <a:xfrm flipV="1">
            <a:off x="8731053" y="2244090"/>
            <a:ext cx="1409700" cy="3352800"/>
          </a:xfrm>
          <a:prstGeom prst="roundRect">
            <a:avLst>
              <a:gd name="adj" fmla="val 431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顶角 13">
            <a:extLst>
              <a:ext uri="{FF2B5EF4-FFF2-40B4-BE49-F238E27FC236}">
                <a16:creationId xmlns:a16="http://schemas.microsoft.com/office/drawing/2014/main" id="{CC94F324-E929-2C69-1342-80F08A8691EA}"/>
              </a:ext>
            </a:extLst>
          </p:cNvPr>
          <p:cNvSpPr/>
          <p:nvPr/>
        </p:nvSpPr>
        <p:spPr>
          <a:xfrm flipV="1">
            <a:off x="8731053" y="5276850"/>
            <a:ext cx="1409700"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5" name="矩形: 圆角 14">
            <a:extLst>
              <a:ext uri="{FF2B5EF4-FFF2-40B4-BE49-F238E27FC236}">
                <a16:creationId xmlns:a16="http://schemas.microsoft.com/office/drawing/2014/main" id="{610D2ACA-A9CE-7CDC-AAC7-00A938148A6F}"/>
              </a:ext>
            </a:extLst>
          </p:cNvPr>
          <p:cNvSpPr/>
          <p:nvPr/>
        </p:nvSpPr>
        <p:spPr>
          <a:xfrm flipV="1">
            <a:off x="10461526" y="3227070"/>
            <a:ext cx="1409700" cy="1325880"/>
          </a:xfrm>
          <a:prstGeom prst="roundRect">
            <a:avLst>
              <a:gd name="adj" fmla="val 4311"/>
            </a:avLst>
          </a:prstGeom>
          <a:gradFill>
            <a:gsLst>
              <a:gs pos="0">
                <a:srgbClr val="E31D19">
                  <a:alpha val="0"/>
                </a:srgbClr>
              </a:gs>
              <a:gs pos="100000">
                <a:srgbClr val="E31D19">
                  <a:alpha val="3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顶角 15">
            <a:extLst>
              <a:ext uri="{FF2B5EF4-FFF2-40B4-BE49-F238E27FC236}">
                <a16:creationId xmlns:a16="http://schemas.microsoft.com/office/drawing/2014/main" id="{C5174997-07D2-4CA8-E45A-8CD2263AD14C}"/>
              </a:ext>
            </a:extLst>
          </p:cNvPr>
          <p:cNvSpPr/>
          <p:nvPr/>
        </p:nvSpPr>
        <p:spPr>
          <a:xfrm flipV="1">
            <a:off x="10461526" y="4232910"/>
            <a:ext cx="1409700" cy="519340"/>
          </a:xfrm>
          <a:prstGeom prst="round2SameRect">
            <a:avLst>
              <a:gd name="adj1" fmla="val 10381"/>
              <a:gd name="adj2" fmla="val 0"/>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7" name="矩形: 圆角 16">
            <a:extLst>
              <a:ext uri="{FF2B5EF4-FFF2-40B4-BE49-F238E27FC236}">
                <a16:creationId xmlns:a16="http://schemas.microsoft.com/office/drawing/2014/main" id="{04250262-2F11-731D-9F04-059F31024336}"/>
              </a:ext>
            </a:extLst>
          </p:cNvPr>
          <p:cNvSpPr/>
          <p:nvPr/>
        </p:nvSpPr>
        <p:spPr>
          <a:xfrm>
            <a:off x="2273003" y="2444524"/>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3FFF4B91-A257-862F-CBD1-6CBE23649A9E}"/>
              </a:ext>
            </a:extLst>
          </p:cNvPr>
          <p:cNvSpPr/>
          <p:nvPr/>
        </p:nvSpPr>
        <p:spPr>
          <a:xfrm>
            <a:off x="2273003" y="2997182"/>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E3BDDFFE-F6A4-F284-256B-35BEB59D2B99}"/>
              </a:ext>
            </a:extLst>
          </p:cNvPr>
          <p:cNvSpPr/>
          <p:nvPr/>
        </p:nvSpPr>
        <p:spPr>
          <a:xfrm>
            <a:off x="2273003" y="3549840"/>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圆角 19">
            <a:extLst>
              <a:ext uri="{FF2B5EF4-FFF2-40B4-BE49-F238E27FC236}">
                <a16:creationId xmlns:a16="http://schemas.microsoft.com/office/drawing/2014/main" id="{BF89D0A3-0109-5FDB-FF03-78AF6A2A0E44}"/>
              </a:ext>
            </a:extLst>
          </p:cNvPr>
          <p:cNvSpPr/>
          <p:nvPr/>
        </p:nvSpPr>
        <p:spPr>
          <a:xfrm>
            <a:off x="2273003" y="4102498"/>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C30D38C8-89DD-3075-BF15-7C29206181C9}"/>
              </a:ext>
            </a:extLst>
          </p:cNvPr>
          <p:cNvSpPr/>
          <p:nvPr/>
        </p:nvSpPr>
        <p:spPr>
          <a:xfrm>
            <a:off x="2273003" y="4655158"/>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27C69A91-7E4D-3476-95EB-2EF51EA63AE4}"/>
              </a:ext>
            </a:extLst>
          </p:cNvPr>
          <p:cNvSpPr/>
          <p:nvPr/>
        </p:nvSpPr>
        <p:spPr>
          <a:xfrm>
            <a:off x="8909939" y="2444524"/>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a:extLst>
              <a:ext uri="{FF2B5EF4-FFF2-40B4-BE49-F238E27FC236}">
                <a16:creationId xmlns:a16="http://schemas.microsoft.com/office/drawing/2014/main" id="{E8260A36-EC3E-2351-7CA2-0715C0FECEC0}"/>
              </a:ext>
            </a:extLst>
          </p:cNvPr>
          <p:cNvSpPr/>
          <p:nvPr/>
        </p:nvSpPr>
        <p:spPr>
          <a:xfrm>
            <a:off x="8909939" y="2997182"/>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a:extLst>
              <a:ext uri="{FF2B5EF4-FFF2-40B4-BE49-F238E27FC236}">
                <a16:creationId xmlns:a16="http://schemas.microsoft.com/office/drawing/2014/main" id="{C0B43546-AEA0-E4B9-554C-E60A030CA5CA}"/>
              </a:ext>
            </a:extLst>
          </p:cNvPr>
          <p:cNvSpPr/>
          <p:nvPr/>
        </p:nvSpPr>
        <p:spPr>
          <a:xfrm>
            <a:off x="8909939" y="3549840"/>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24">
            <a:extLst>
              <a:ext uri="{FF2B5EF4-FFF2-40B4-BE49-F238E27FC236}">
                <a16:creationId xmlns:a16="http://schemas.microsoft.com/office/drawing/2014/main" id="{9AF3A405-86CD-FB35-DB5C-9F2D7DF1A60D}"/>
              </a:ext>
            </a:extLst>
          </p:cNvPr>
          <p:cNvSpPr/>
          <p:nvPr/>
        </p:nvSpPr>
        <p:spPr>
          <a:xfrm>
            <a:off x="8909939" y="4102498"/>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圆角 25">
            <a:extLst>
              <a:ext uri="{FF2B5EF4-FFF2-40B4-BE49-F238E27FC236}">
                <a16:creationId xmlns:a16="http://schemas.microsoft.com/office/drawing/2014/main" id="{31A396E8-65B5-18DB-D86E-3EA02EA8B11A}"/>
              </a:ext>
            </a:extLst>
          </p:cNvPr>
          <p:cNvSpPr/>
          <p:nvPr/>
        </p:nvSpPr>
        <p:spPr>
          <a:xfrm>
            <a:off x="8909939" y="4655158"/>
            <a:ext cx="1085174"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圆角 29">
            <a:extLst>
              <a:ext uri="{FF2B5EF4-FFF2-40B4-BE49-F238E27FC236}">
                <a16:creationId xmlns:a16="http://schemas.microsoft.com/office/drawing/2014/main" id="{221E06C9-0DB2-D13D-EB4B-EBEAA1512D24}"/>
              </a:ext>
            </a:extLst>
          </p:cNvPr>
          <p:cNvSpPr/>
          <p:nvPr/>
        </p:nvSpPr>
        <p:spPr>
          <a:xfrm>
            <a:off x="6796657" y="5049637"/>
            <a:ext cx="892761" cy="454426"/>
          </a:xfrm>
          <a:prstGeom prst="roundRect">
            <a:avLst>
              <a:gd name="adj" fmla="val 6550"/>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圆角 30">
            <a:extLst>
              <a:ext uri="{FF2B5EF4-FFF2-40B4-BE49-F238E27FC236}">
                <a16:creationId xmlns:a16="http://schemas.microsoft.com/office/drawing/2014/main" id="{18D3CAFC-EC4A-061B-F79D-3C037987D813}"/>
              </a:ext>
            </a:extLst>
          </p:cNvPr>
          <p:cNvSpPr/>
          <p:nvPr/>
        </p:nvSpPr>
        <p:spPr>
          <a:xfrm>
            <a:off x="7739062" y="5049637"/>
            <a:ext cx="640425" cy="454426"/>
          </a:xfrm>
          <a:prstGeom prst="roundRect">
            <a:avLst>
              <a:gd name="adj" fmla="val 6550"/>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圆角 31">
            <a:extLst>
              <a:ext uri="{FF2B5EF4-FFF2-40B4-BE49-F238E27FC236}">
                <a16:creationId xmlns:a16="http://schemas.microsoft.com/office/drawing/2014/main" id="{A7D183FA-F855-3F70-65A4-48F55D8EF493}"/>
              </a:ext>
            </a:extLst>
          </p:cNvPr>
          <p:cNvSpPr/>
          <p:nvPr/>
        </p:nvSpPr>
        <p:spPr>
          <a:xfrm>
            <a:off x="4379240" y="2215904"/>
            <a:ext cx="2576392" cy="570138"/>
          </a:xfrm>
          <a:prstGeom prst="roundRect">
            <a:avLst>
              <a:gd name="adj" fmla="val 17827"/>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圆角 32">
            <a:extLst>
              <a:ext uri="{FF2B5EF4-FFF2-40B4-BE49-F238E27FC236}">
                <a16:creationId xmlns:a16="http://schemas.microsoft.com/office/drawing/2014/main" id="{F8A615E5-6BCC-4884-D4E2-2A7D39D54438}"/>
              </a:ext>
            </a:extLst>
          </p:cNvPr>
          <p:cNvSpPr/>
          <p:nvPr/>
        </p:nvSpPr>
        <p:spPr>
          <a:xfrm>
            <a:off x="4849545" y="2940019"/>
            <a:ext cx="2576392" cy="570138"/>
          </a:xfrm>
          <a:prstGeom prst="roundRect">
            <a:avLst>
              <a:gd name="adj" fmla="val 17827"/>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3">
            <a:extLst>
              <a:ext uri="{FF2B5EF4-FFF2-40B4-BE49-F238E27FC236}">
                <a16:creationId xmlns:a16="http://schemas.microsoft.com/office/drawing/2014/main" id="{C5A17525-45B7-0F9D-0022-1861D11B1CC1}"/>
              </a:ext>
            </a:extLst>
          </p:cNvPr>
          <p:cNvSpPr/>
          <p:nvPr/>
        </p:nvSpPr>
        <p:spPr>
          <a:xfrm>
            <a:off x="5319851" y="3663163"/>
            <a:ext cx="2576392" cy="570138"/>
          </a:xfrm>
          <a:prstGeom prst="roundRect">
            <a:avLst>
              <a:gd name="adj" fmla="val 17827"/>
            </a:avLst>
          </a:prstGeom>
          <a:solidFill>
            <a:schemeClr val="bg1">
              <a:alpha val="30000"/>
            </a:schemeClr>
          </a:solid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圆角 34">
            <a:extLst>
              <a:ext uri="{FF2B5EF4-FFF2-40B4-BE49-F238E27FC236}">
                <a16:creationId xmlns:a16="http://schemas.microsoft.com/office/drawing/2014/main" id="{00A1DC68-085E-393E-FFBD-06A0583B6DB5}"/>
              </a:ext>
            </a:extLst>
          </p:cNvPr>
          <p:cNvSpPr/>
          <p:nvPr/>
        </p:nvSpPr>
        <p:spPr>
          <a:xfrm>
            <a:off x="4918668" y="2997498"/>
            <a:ext cx="563787" cy="454548"/>
          </a:xfrm>
          <a:prstGeom prst="roundRect">
            <a:avLst>
              <a:gd name="adj" fmla="val 18033"/>
            </a:avLst>
          </a:prstGeom>
          <a:gradFill>
            <a:gsLst>
              <a:gs pos="0">
                <a:srgbClr val="FEF9F9"/>
              </a:gs>
              <a:gs pos="100000">
                <a:srgbClr val="FEFAFA"/>
              </a:gs>
            </a:gsLst>
            <a:lin ang="5400000" scaled="0"/>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圆角 35">
            <a:extLst>
              <a:ext uri="{FF2B5EF4-FFF2-40B4-BE49-F238E27FC236}">
                <a16:creationId xmlns:a16="http://schemas.microsoft.com/office/drawing/2014/main" id="{24137D8B-925B-7D10-EC7B-14089070EF05}"/>
              </a:ext>
            </a:extLst>
          </p:cNvPr>
          <p:cNvSpPr/>
          <p:nvPr/>
        </p:nvSpPr>
        <p:spPr>
          <a:xfrm>
            <a:off x="5544664" y="2997498"/>
            <a:ext cx="563787" cy="454548"/>
          </a:xfrm>
          <a:prstGeom prst="roundRect">
            <a:avLst>
              <a:gd name="adj" fmla="val 18033"/>
            </a:avLst>
          </a:prstGeom>
          <a:gradFill>
            <a:gsLst>
              <a:gs pos="0">
                <a:srgbClr val="FEF9F9"/>
              </a:gs>
              <a:gs pos="100000">
                <a:srgbClr val="FEFAFA"/>
              </a:gs>
            </a:gsLst>
            <a:lin ang="5400000" scaled="0"/>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圆角 36">
            <a:extLst>
              <a:ext uri="{FF2B5EF4-FFF2-40B4-BE49-F238E27FC236}">
                <a16:creationId xmlns:a16="http://schemas.microsoft.com/office/drawing/2014/main" id="{19AB3D6A-DB21-9BF3-F198-3B5CB830A461}"/>
              </a:ext>
            </a:extLst>
          </p:cNvPr>
          <p:cNvSpPr/>
          <p:nvPr/>
        </p:nvSpPr>
        <p:spPr>
          <a:xfrm>
            <a:off x="6170660" y="2997498"/>
            <a:ext cx="563787" cy="454548"/>
          </a:xfrm>
          <a:prstGeom prst="roundRect">
            <a:avLst>
              <a:gd name="adj" fmla="val 18033"/>
            </a:avLst>
          </a:prstGeom>
          <a:gradFill>
            <a:gsLst>
              <a:gs pos="0">
                <a:srgbClr val="FEF9F9"/>
              </a:gs>
              <a:gs pos="100000">
                <a:srgbClr val="FEFAFA"/>
              </a:gs>
            </a:gsLst>
            <a:lin ang="5400000" scaled="0"/>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圆角 37">
            <a:extLst>
              <a:ext uri="{FF2B5EF4-FFF2-40B4-BE49-F238E27FC236}">
                <a16:creationId xmlns:a16="http://schemas.microsoft.com/office/drawing/2014/main" id="{24ACF666-F378-62F1-DAD8-293912E62DDF}"/>
              </a:ext>
            </a:extLst>
          </p:cNvPr>
          <p:cNvSpPr/>
          <p:nvPr/>
        </p:nvSpPr>
        <p:spPr>
          <a:xfrm>
            <a:off x="6796657" y="2997498"/>
            <a:ext cx="563787" cy="454548"/>
          </a:xfrm>
          <a:prstGeom prst="roundRect">
            <a:avLst>
              <a:gd name="adj" fmla="val 18033"/>
            </a:avLst>
          </a:prstGeom>
          <a:gradFill>
            <a:gsLst>
              <a:gs pos="0">
                <a:srgbClr val="FEF9F9"/>
              </a:gs>
              <a:gs pos="100000">
                <a:srgbClr val="FEFAFA"/>
              </a:gs>
            </a:gsLst>
            <a:lin ang="5400000" scaled="0"/>
          </a:gra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圆角 28">
            <a:extLst>
              <a:ext uri="{FF2B5EF4-FFF2-40B4-BE49-F238E27FC236}">
                <a16:creationId xmlns:a16="http://schemas.microsoft.com/office/drawing/2014/main" id="{3E27AE35-D504-EA10-1960-6F1863BCB35E}"/>
              </a:ext>
            </a:extLst>
          </p:cNvPr>
          <p:cNvSpPr/>
          <p:nvPr/>
        </p:nvSpPr>
        <p:spPr>
          <a:xfrm>
            <a:off x="5849525" y="5049637"/>
            <a:ext cx="892761" cy="454426"/>
          </a:xfrm>
          <a:prstGeom prst="roundRect">
            <a:avLst>
              <a:gd name="adj" fmla="val 6550"/>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圆角 27">
            <a:extLst>
              <a:ext uri="{FF2B5EF4-FFF2-40B4-BE49-F238E27FC236}">
                <a16:creationId xmlns:a16="http://schemas.microsoft.com/office/drawing/2014/main" id="{F5B02E16-0578-E406-5766-FDBE517F3326}"/>
              </a:ext>
            </a:extLst>
          </p:cNvPr>
          <p:cNvSpPr/>
          <p:nvPr/>
        </p:nvSpPr>
        <p:spPr>
          <a:xfrm>
            <a:off x="4902394" y="5049637"/>
            <a:ext cx="892761" cy="454426"/>
          </a:xfrm>
          <a:prstGeom prst="roundRect">
            <a:avLst>
              <a:gd name="adj" fmla="val 6550"/>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圆角 26">
            <a:extLst>
              <a:ext uri="{FF2B5EF4-FFF2-40B4-BE49-F238E27FC236}">
                <a16:creationId xmlns:a16="http://schemas.microsoft.com/office/drawing/2014/main" id="{751563DB-B2D6-F30D-4AB7-72E138C3F3D1}"/>
              </a:ext>
            </a:extLst>
          </p:cNvPr>
          <p:cNvSpPr/>
          <p:nvPr/>
        </p:nvSpPr>
        <p:spPr>
          <a:xfrm>
            <a:off x="3955263" y="5049637"/>
            <a:ext cx="892761" cy="454426"/>
          </a:xfrm>
          <a:prstGeom prst="roundRect">
            <a:avLst>
              <a:gd name="adj" fmla="val 6550"/>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箭头: 右 38">
            <a:extLst>
              <a:ext uri="{FF2B5EF4-FFF2-40B4-BE49-F238E27FC236}">
                <a16:creationId xmlns:a16="http://schemas.microsoft.com/office/drawing/2014/main" id="{1CBFA789-1549-3621-2D5A-6509725D1CC5}"/>
              </a:ext>
            </a:extLst>
          </p:cNvPr>
          <p:cNvSpPr/>
          <p:nvPr/>
        </p:nvSpPr>
        <p:spPr>
          <a:xfrm>
            <a:off x="3682703" y="2297156"/>
            <a:ext cx="696537"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箭头: 右 39">
            <a:extLst>
              <a:ext uri="{FF2B5EF4-FFF2-40B4-BE49-F238E27FC236}">
                <a16:creationId xmlns:a16="http://schemas.microsoft.com/office/drawing/2014/main" id="{DA74BD9E-DB22-0E80-4635-B13408896FC6}"/>
              </a:ext>
            </a:extLst>
          </p:cNvPr>
          <p:cNvSpPr/>
          <p:nvPr/>
        </p:nvSpPr>
        <p:spPr>
          <a:xfrm>
            <a:off x="3682703" y="3020301"/>
            <a:ext cx="1165321"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箭头: 右 40">
            <a:extLst>
              <a:ext uri="{FF2B5EF4-FFF2-40B4-BE49-F238E27FC236}">
                <a16:creationId xmlns:a16="http://schemas.microsoft.com/office/drawing/2014/main" id="{2D672953-6D7A-E019-828B-382DD72C305A}"/>
              </a:ext>
            </a:extLst>
          </p:cNvPr>
          <p:cNvSpPr/>
          <p:nvPr/>
        </p:nvSpPr>
        <p:spPr>
          <a:xfrm>
            <a:off x="3682703" y="3743445"/>
            <a:ext cx="1637148"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箭头: 右 41">
            <a:extLst>
              <a:ext uri="{FF2B5EF4-FFF2-40B4-BE49-F238E27FC236}">
                <a16:creationId xmlns:a16="http://schemas.microsoft.com/office/drawing/2014/main" id="{82EDA845-FBFA-C46C-DDFF-705042C99955}"/>
              </a:ext>
            </a:extLst>
          </p:cNvPr>
          <p:cNvSpPr/>
          <p:nvPr/>
        </p:nvSpPr>
        <p:spPr>
          <a:xfrm flipH="1">
            <a:off x="6971747" y="2289649"/>
            <a:ext cx="1494109"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箭头: 右 42">
            <a:extLst>
              <a:ext uri="{FF2B5EF4-FFF2-40B4-BE49-F238E27FC236}">
                <a16:creationId xmlns:a16="http://schemas.microsoft.com/office/drawing/2014/main" id="{A6BC00A7-A2F1-38DE-47E6-0D8C55E29BB4}"/>
              </a:ext>
            </a:extLst>
          </p:cNvPr>
          <p:cNvSpPr/>
          <p:nvPr/>
        </p:nvSpPr>
        <p:spPr>
          <a:xfrm flipH="1">
            <a:off x="7422654" y="3020301"/>
            <a:ext cx="1063506"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箭头: 右 43">
            <a:extLst>
              <a:ext uri="{FF2B5EF4-FFF2-40B4-BE49-F238E27FC236}">
                <a16:creationId xmlns:a16="http://schemas.microsoft.com/office/drawing/2014/main" id="{8F9C6222-457A-4B6B-6323-8792DB3CBF90}"/>
              </a:ext>
            </a:extLst>
          </p:cNvPr>
          <p:cNvSpPr/>
          <p:nvPr/>
        </p:nvSpPr>
        <p:spPr>
          <a:xfrm flipH="1">
            <a:off x="7900395" y="3743445"/>
            <a:ext cx="635680" cy="409574"/>
          </a:xfrm>
          <a:prstGeom prst="rightArrow">
            <a:avLst>
              <a:gd name="adj1" fmla="val 50000"/>
              <a:gd name="adj2" fmla="val 68369"/>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37B029F6-371A-FC92-612D-FB2BCA5B26AB}"/>
              </a:ext>
            </a:extLst>
          </p:cNvPr>
          <p:cNvSpPr/>
          <p:nvPr/>
        </p:nvSpPr>
        <p:spPr>
          <a:xfrm>
            <a:off x="806171" y="3510157"/>
            <a:ext cx="582217" cy="582217"/>
          </a:xfrm>
          <a:prstGeom prst="ellipse">
            <a:avLst/>
          </a:prstGeom>
          <a:gradFill>
            <a:gsLst>
              <a:gs pos="0">
                <a:srgbClr val="E31D19">
                  <a:alpha val="0"/>
                </a:srgbClr>
              </a:gs>
              <a:gs pos="100000">
                <a:srgbClr val="E31D1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F2101272-DA1A-A8AF-4CDA-17FABAE2F532}"/>
              </a:ext>
            </a:extLst>
          </p:cNvPr>
          <p:cNvSpPr/>
          <p:nvPr/>
        </p:nvSpPr>
        <p:spPr>
          <a:xfrm>
            <a:off x="10875267" y="3510157"/>
            <a:ext cx="582217" cy="582217"/>
          </a:xfrm>
          <a:prstGeom prst="ellipse">
            <a:avLst/>
          </a:prstGeom>
          <a:gradFill>
            <a:gsLst>
              <a:gs pos="0">
                <a:srgbClr val="E31D19">
                  <a:alpha val="0"/>
                </a:srgbClr>
              </a:gs>
              <a:gs pos="100000">
                <a:srgbClr val="E31D19"/>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形 49">
            <a:extLst>
              <a:ext uri="{FF2B5EF4-FFF2-40B4-BE49-F238E27FC236}">
                <a16:creationId xmlns:a16="http://schemas.microsoft.com/office/drawing/2014/main" id="{D901AA26-128C-5EF2-A513-D5654FB92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8162" y="3670697"/>
            <a:ext cx="296426" cy="261137"/>
          </a:xfrm>
          <a:prstGeom prst="rect">
            <a:avLst/>
          </a:prstGeom>
        </p:spPr>
      </p:pic>
      <p:pic>
        <p:nvPicPr>
          <p:cNvPr id="52" name="图形 51">
            <a:extLst>
              <a:ext uri="{FF2B5EF4-FFF2-40B4-BE49-F238E27FC236}">
                <a16:creationId xmlns:a16="http://schemas.microsoft.com/office/drawing/2014/main" id="{F0F7367E-6040-23F1-E4AF-ED0D556A48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075" y="3666740"/>
            <a:ext cx="212409" cy="269051"/>
          </a:xfrm>
          <a:prstGeom prst="rect">
            <a:avLst/>
          </a:prstGeom>
        </p:spPr>
      </p:pic>
      <p:grpSp>
        <p:nvGrpSpPr>
          <p:cNvPr id="61" name="组合 60">
            <a:extLst>
              <a:ext uri="{FF2B5EF4-FFF2-40B4-BE49-F238E27FC236}">
                <a16:creationId xmlns:a16="http://schemas.microsoft.com/office/drawing/2014/main" id="{45E8F2CE-C413-6E1D-5C0B-A1EB00E3C4CB}"/>
              </a:ext>
            </a:extLst>
          </p:cNvPr>
          <p:cNvGrpSpPr/>
          <p:nvPr/>
        </p:nvGrpSpPr>
        <p:grpSpPr>
          <a:xfrm>
            <a:off x="4792283" y="2175286"/>
            <a:ext cx="2213755" cy="730115"/>
            <a:chOff x="4792283" y="2135916"/>
            <a:chExt cx="2213755" cy="730115"/>
          </a:xfrm>
        </p:grpSpPr>
        <p:pic>
          <p:nvPicPr>
            <p:cNvPr id="48" name="图形 47">
              <a:extLst>
                <a:ext uri="{FF2B5EF4-FFF2-40B4-BE49-F238E27FC236}">
                  <a16:creationId xmlns:a16="http://schemas.microsoft.com/office/drawing/2014/main" id="{7FF259F4-0539-512B-1A61-B8DCFAF59A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5923" y="2135916"/>
              <a:ext cx="730115" cy="730115"/>
            </a:xfrm>
            <a:prstGeom prst="rect">
              <a:avLst/>
            </a:prstGeom>
          </p:spPr>
        </p:pic>
        <p:pic>
          <p:nvPicPr>
            <p:cNvPr id="54" name="图形 53">
              <a:extLst>
                <a:ext uri="{FF2B5EF4-FFF2-40B4-BE49-F238E27FC236}">
                  <a16:creationId xmlns:a16="http://schemas.microsoft.com/office/drawing/2014/main" id="{5A20A12D-7483-9AA1-E946-98C946B96C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2283" y="2135916"/>
              <a:ext cx="730115" cy="730115"/>
            </a:xfrm>
            <a:prstGeom prst="rect">
              <a:avLst/>
            </a:prstGeom>
          </p:spPr>
        </p:pic>
        <p:pic>
          <p:nvPicPr>
            <p:cNvPr id="58" name="图形 57">
              <a:extLst>
                <a:ext uri="{FF2B5EF4-FFF2-40B4-BE49-F238E27FC236}">
                  <a16:creationId xmlns:a16="http://schemas.microsoft.com/office/drawing/2014/main" id="{5BC884EC-3206-73D9-BE1E-AA330D9487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34103" y="2135916"/>
              <a:ext cx="730115" cy="730115"/>
            </a:xfrm>
            <a:prstGeom prst="rect">
              <a:avLst/>
            </a:prstGeom>
          </p:spPr>
        </p:pic>
        <p:pic>
          <p:nvPicPr>
            <p:cNvPr id="60" name="图形 59">
              <a:extLst>
                <a:ext uri="{FF2B5EF4-FFF2-40B4-BE49-F238E27FC236}">
                  <a16:creationId xmlns:a16="http://schemas.microsoft.com/office/drawing/2014/main" id="{9D6ABB82-7E29-8EE6-2368-CB87764E768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05013" y="2135916"/>
              <a:ext cx="730115" cy="730115"/>
            </a:xfrm>
            <a:prstGeom prst="rect">
              <a:avLst/>
            </a:prstGeom>
          </p:spPr>
        </p:pic>
        <p:pic>
          <p:nvPicPr>
            <p:cNvPr id="56" name="图形 55">
              <a:extLst>
                <a:ext uri="{FF2B5EF4-FFF2-40B4-BE49-F238E27FC236}">
                  <a16:creationId xmlns:a16="http://schemas.microsoft.com/office/drawing/2014/main" id="{A841C641-D283-7CAD-6D62-4FED1284BF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63193" y="2135916"/>
              <a:ext cx="730115" cy="730115"/>
            </a:xfrm>
            <a:prstGeom prst="rect">
              <a:avLst/>
            </a:prstGeom>
          </p:spPr>
        </p:pic>
      </p:grpSp>
      <p:sp>
        <p:nvSpPr>
          <p:cNvPr id="62" name="文本框 61">
            <a:extLst>
              <a:ext uri="{FF2B5EF4-FFF2-40B4-BE49-F238E27FC236}">
                <a16:creationId xmlns:a16="http://schemas.microsoft.com/office/drawing/2014/main" id="{70CEB153-3EA8-305D-B409-2CE6B3B3BCA9}"/>
              </a:ext>
            </a:extLst>
          </p:cNvPr>
          <p:cNvSpPr txBox="1"/>
          <p:nvPr/>
        </p:nvSpPr>
        <p:spPr>
          <a:xfrm>
            <a:off x="579248" y="4354080"/>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客户</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3FB06F25-260D-FE90-FE92-40F5C84DF9E6}"/>
              </a:ext>
            </a:extLst>
          </p:cNvPr>
          <p:cNvSpPr txBox="1"/>
          <p:nvPr/>
        </p:nvSpPr>
        <p:spPr>
          <a:xfrm>
            <a:off x="2273003" y="5398020"/>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需求</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4" name="文本框 63">
            <a:extLst>
              <a:ext uri="{FF2B5EF4-FFF2-40B4-BE49-F238E27FC236}">
                <a16:creationId xmlns:a16="http://schemas.microsoft.com/office/drawing/2014/main" id="{EFA0B0A1-AEED-55DA-4605-8827B971A613}"/>
              </a:ext>
            </a:extLst>
          </p:cNvPr>
          <p:cNvSpPr txBox="1"/>
          <p:nvPr/>
        </p:nvSpPr>
        <p:spPr>
          <a:xfrm>
            <a:off x="5753095" y="5766135"/>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智能终端</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5" name="文本框 64">
            <a:extLst>
              <a:ext uri="{FF2B5EF4-FFF2-40B4-BE49-F238E27FC236}">
                <a16:creationId xmlns:a16="http://schemas.microsoft.com/office/drawing/2014/main" id="{1DA6CE7B-9633-112B-A6A9-6B04B21EACF3}"/>
              </a:ext>
            </a:extLst>
          </p:cNvPr>
          <p:cNvSpPr txBox="1"/>
          <p:nvPr/>
        </p:nvSpPr>
        <p:spPr>
          <a:xfrm>
            <a:off x="8942070" y="5398019"/>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服务</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6" name="文本框 65">
            <a:extLst>
              <a:ext uri="{FF2B5EF4-FFF2-40B4-BE49-F238E27FC236}">
                <a16:creationId xmlns:a16="http://schemas.microsoft.com/office/drawing/2014/main" id="{77AE5265-C40C-C842-4841-01709EF8BCE3}"/>
              </a:ext>
            </a:extLst>
          </p:cNvPr>
          <p:cNvSpPr txBox="1"/>
          <p:nvPr/>
        </p:nvSpPr>
        <p:spPr>
          <a:xfrm>
            <a:off x="10655252" y="4370242"/>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企业</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7" name="文本框 66">
            <a:extLst>
              <a:ext uri="{FF2B5EF4-FFF2-40B4-BE49-F238E27FC236}">
                <a16:creationId xmlns:a16="http://schemas.microsoft.com/office/drawing/2014/main" id="{B501C083-6F3D-67B0-5B64-6CDBA5F8038D}"/>
              </a:ext>
            </a:extLst>
          </p:cNvPr>
          <p:cNvSpPr txBox="1"/>
          <p:nvPr/>
        </p:nvSpPr>
        <p:spPr>
          <a:xfrm>
            <a:off x="5637985" y="4501975"/>
            <a:ext cx="1022246" cy="276999"/>
          </a:xfrm>
          <a:prstGeom prst="rect">
            <a:avLst/>
          </a:prstGeom>
          <a:noFill/>
        </p:spPr>
        <p:txBody>
          <a:bodyPr wrap="square" rtlCol="0">
            <a:spAutoFit/>
          </a:bodyPr>
          <a:lstStyle/>
          <a:p>
            <a:pPr algn="ctr"/>
            <a:r>
              <a:rPr lang="zh-CN" alt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载体</a:t>
            </a:r>
            <a:endParaRPr lang="en-US" sz="1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8" name="文本框 67">
            <a:extLst>
              <a:ext uri="{FF2B5EF4-FFF2-40B4-BE49-F238E27FC236}">
                <a16:creationId xmlns:a16="http://schemas.microsoft.com/office/drawing/2014/main" id="{40273D19-419A-E5D3-99B8-2F1A3BCED358}"/>
              </a:ext>
            </a:extLst>
          </p:cNvPr>
          <p:cNvSpPr txBox="1"/>
          <p:nvPr/>
        </p:nvSpPr>
        <p:spPr>
          <a:xfrm>
            <a:off x="2304467" y="2520883"/>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沟通需求</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9" name="文本框 68">
            <a:extLst>
              <a:ext uri="{FF2B5EF4-FFF2-40B4-BE49-F238E27FC236}">
                <a16:creationId xmlns:a16="http://schemas.microsoft.com/office/drawing/2014/main" id="{DD2B7E7C-4EB2-A0D3-CF40-FFA56E575E50}"/>
              </a:ext>
            </a:extLst>
          </p:cNvPr>
          <p:cNvSpPr txBox="1"/>
          <p:nvPr/>
        </p:nvSpPr>
        <p:spPr>
          <a:xfrm>
            <a:off x="2304467" y="3096695"/>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娱乐需求</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0" name="文本框 69">
            <a:extLst>
              <a:ext uri="{FF2B5EF4-FFF2-40B4-BE49-F238E27FC236}">
                <a16:creationId xmlns:a16="http://schemas.microsoft.com/office/drawing/2014/main" id="{F99E68EB-751E-00A8-4458-44F20DAFA458}"/>
              </a:ext>
            </a:extLst>
          </p:cNvPr>
          <p:cNvSpPr txBox="1"/>
          <p:nvPr/>
        </p:nvSpPr>
        <p:spPr>
          <a:xfrm>
            <a:off x="2304467" y="3638554"/>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日常需求</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1" name="文本框 70">
            <a:extLst>
              <a:ext uri="{FF2B5EF4-FFF2-40B4-BE49-F238E27FC236}">
                <a16:creationId xmlns:a16="http://schemas.microsoft.com/office/drawing/2014/main" id="{1E4EFFC9-E31C-EE7C-5AC1-1A443B1D9B2E}"/>
              </a:ext>
            </a:extLst>
          </p:cNvPr>
          <p:cNvSpPr txBox="1"/>
          <p:nvPr/>
        </p:nvSpPr>
        <p:spPr>
          <a:xfrm>
            <a:off x="2304467" y="4191211"/>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办公需求</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2" name="文本框 71">
            <a:extLst>
              <a:ext uri="{FF2B5EF4-FFF2-40B4-BE49-F238E27FC236}">
                <a16:creationId xmlns:a16="http://schemas.microsoft.com/office/drawing/2014/main" id="{36955DFD-2DE8-2BF1-E550-BBD94B838734}"/>
              </a:ext>
            </a:extLst>
          </p:cNvPr>
          <p:cNvSpPr txBox="1"/>
          <p:nvPr/>
        </p:nvSpPr>
        <p:spPr>
          <a:xfrm>
            <a:off x="2304467" y="4733150"/>
            <a:ext cx="1022246" cy="276999"/>
          </a:xfrm>
          <a:prstGeom prst="rect">
            <a:avLst/>
          </a:prstGeom>
          <a:noFill/>
        </p:spPr>
        <p:txBody>
          <a:bodyPr wrap="square" rtlCol="0">
            <a:spAutoFit/>
          </a:bodyPr>
          <a:lstStyle/>
          <a:p>
            <a:pPr algn="ctr"/>
            <a:r>
              <a:rPr lang="en-US" altLang="zh-CN"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a:t>
            </a:r>
          </a:p>
        </p:txBody>
      </p:sp>
      <p:sp>
        <p:nvSpPr>
          <p:cNvPr id="73" name="文本框 72">
            <a:extLst>
              <a:ext uri="{FF2B5EF4-FFF2-40B4-BE49-F238E27FC236}">
                <a16:creationId xmlns:a16="http://schemas.microsoft.com/office/drawing/2014/main" id="{28CC53C3-A840-7BCE-90F6-060DFEE0C8CB}"/>
              </a:ext>
            </a:extLst>
          </p:cNvPr>
          <p:cNvSpPr txBox="1"/>
          <p:nvPr/>
        </p:nvSpPr>
        <p:spPr>
          <a:xfrm>
            <a:off x="8949118" y="2520883"/>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社交服务</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4" name="文本框 73">
            <a:extLst>
              <a:ext uri="{FF2B5EF4-FFF2-40B4-BE49-F238E27FC236}">
                <a16:creationId xmlns:a16="http://schemas.microsoft.com/office/drawing/2014/main" id="{A6FB5CE8-D5FA-2064-0CC8-A0380B29788A}"/>
              </a:ext>
            </a:extLst>
          </p:cNvPr>
          <p:cNvSpPr txBox="1"/>
          <p:nvPr/>
        </p:nvSpPr>
        <p:spPr>
          <a:xfrm>
            <a:off x="8949118" y="3096695"/>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影音服务</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5" name="文本框 74">
            <a:extLst>
              <a:ext uri="{FF2B5EF4-FFF2-40B4-BE49-F238E27FC236}">
                <a16:creationId xmlns:a16="http://schemas.microsoft.com/office/drawing/2014/main" id="{CB9C67A9-3628-A81F-D861-1B7A6A17BF5A}"/>
              </a:ext>
            </a:extLst>
          </p:cNvPr>
          <p:cNvSpPr txBox="1"/>
          <p:nvPr/>
        </p:nvSpPr>
        <p:spPr>
          <a:xfrm>
            <a:off x="8949118" y="3638554"/>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出行服务</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6" name="文本框 75">
            <a:extLst>
              <a:ext uri="{FF2B5EF4-FFF2-40B4-BE49-F238E27FC236}">
                <a16:creationId xmlns:a16="http://schemas.microsoft.com/office/drawing/2014/main" id="{CBF46C70-9308-101F-9D3F-218DF215061A}"/>
              </a:ext>
            </a:extLst>
          </p:cNvPr>
          <p:cNvSpPr txBox="1"/>
          <p:nvPr/>
        </p:nvSpPr>
        <p:spPr>
          <a:xfrm>
            <a:off x="8949118" y="4191211"/>
            <a:ext cx="1022246" cy="276999"/>
          </a:xfrm>
          <a:prstGeom prst="rect">
            <a:avLst/>
          </a:prstGeom>
          <a:noFill/>
        </p:spPr>
        <p:txBody>
          <a:bodyPr wrap="square" rtlCol="0">
            <a:spAutoFit/>
          </a:bodyPr>
          <a:lstStyle/>
          <a:p>
            <a:pPr algn="ctr"/>
            <a:r>
              <a:rPr lang="zh-CN" alt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rPr>
              <a:t>工具服务</a:t>
            </a:r>
            <a:endParaRPr lang="en-US" sz="1200" dirty="0">
              <a:solidFill>
                <a:srgbClr val="E31D19"/>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77" name="文本框 76">
            <a:extLst>
              <a:ext uri="{FF2B5EF4-FFF2-40B4-BE49-F238E27FC236}">
                <a16:creationId xmlns:a16="http://schemas.microsoft.com/office/drawing/2014/main" id="{32BD39AA-2E60-7665-1FA7-7C716D868F88}"/>
              </a:ext>
            </a:extLst>
          </p:cNvPr>
          <p:cNvSpPr txBox="1"/>
          <p:nvPr/>
        </p:nvSpPr>
        <p:spPr>
          <a:xfrm>
            <a:off x="8949118" y="4733150"/>
            <a:ext cx="1022246" cy="276999"/>
          </a:xfrm>
          <a:prstGeom prst="rect">
            <a:avLst/>
          </a:prstGeom>
          <a:noFill/>
        </p:spPr>
        <p:txBody>
          <a:bodyPr wrap="square" rtlCol="0">
            <a:spAutoFit/>
          </a:bodyPr>
          <a:lstStyle/>
          <a:p>
            <a:pPr algn="ctr"/>
            <a:r>
              <a:rPr lang="en-US" altLang="zh-CN" sz="1200" dirty="0">
                <a:latin typeface="OPPOSans B" panose="00020600040101010101" pitchFamily="18" charset="-122"/>
                <a:ea typeface="OPPOSans B" panose="00020600040101010101" pitchFamily="18" charset="-122"/>
                <a:cs typeface="OPPOSans B" panose="00020600040101010101" pitchFamily="18" charset="-122"/>
              </a:rPr>
              <a:t>……</a:t>
            </a:r>
          </a:p>
        </p:txBody>
      </p:sp>
      <p:sp>
        <p:nvSpPr>
          <p:cNvPr id="78" name="文本框 77">
            <a:extLst>
              <a:ext uri="{FF2B5EF4-FFF2-40B4-BE49-F238E27FC236}">
                <a16:creationId xmlns:a16="http://schemas.microsoft.com/office/drawing/2014/main" id="{52CAB6D4-6D24-6F14-9A94-D844C5D94D99}"/>
              </a:ext>
            </a:extLst>
          </p:cNvPr>
          <p:cNvSpPr txBox="1"/>
          <p:nvPr/>
        </p:nvSpPr>
        <p:spPr>
          <a:xfrm>
            <a:off x="6108451" y="3809732"/>
            <a:ext cx="1022246" cy="307777"/>
          </a:xfrm>
          <a:prstGeom prst="rect">
            <a:avLst/>
          </a:prstGeom>
          <a:noFill/>
        </p:spPr>
        <p:txBody>
          <a:bodyPr wrap="square" rtlCol="0">
            <a:spAutoFit/>
          </a:bodyPr>
          <a:lstStyle/>
          <a:p>
            <a:pPr algn="ctr"/>
            <a:r>
              <a:rPr lang="zh-CN" altLang="en-US" sz="1400" dirty="0">
                <a:latin typeface="OPPOSans B" panose="00020600040101010101" pitchFamily="18" charset="-122"/>
                <a:ea typeface="OPPOSans B" panose="00020600040101010101" pitchFamily="18" charset="-122"/>
                <a:cs typeface="OPPOSans B" panose="00020600040101010101" pitchFamily="18" charset="-122"/>
              </a:rPr>
              <a:t>能力</a:t>
            </a:r>
            <a:r>
              <a:rPr lang="en-US" altLang="zh-CN" sz="1400" dirty="0">
                <a:latin typeface="OPPOSans B" panose="00020600040101010101" pitchFamily="18" charset="-122"/>
                <a:ea typeface="OPPOSans B" panose="00020600040101010101" pitchFamily="18" charset="-122"/>
                <a:cs typeface="OPPOSans B" panose="00020600040101010101" pitchFamily="18" charset="-122"/>
              </a:rPr>
              <a:t>API</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79" name="文本框 78">
            <a:extLst>
              <a:ext uri="{FF2B5EF4-FFF2-40B4-BE49-F238E27FC236}">
                <a16:creationId xmlns:a16="http://schemas.microsoft.com/office/drawing/2014/main" id="{C8C07656-2672-5C06-DE00-43D531FF1DC5}"/>
              </a:ext>
            </a:extLst>
          </p:cNvPr>
          <p:cNvSpPr txBox="1"/>
          <p:nvPr/>
        </p:nvSpPr>
        <p:spPr>
          <a:xfrm>
            <a:off x="3967067" y="5138350"/>
            <a:ext cx="88095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智能手机</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0" name="文本框 79">
            <a:extLst>
              <a:ext uri="{FF2B5EF4-FFF2-40B4-BE49-F238E27FC236}">
                <a16:creationId xmlns:a16="http://schemas.microsoft.com/office/drawing/2014/main" id="{0EB8B2EB-2C57-12BC-F195-B2B4CB402F1F}"/>
              </a:ext>
            </a:extLst>
          </p:cNvPr>
          <p:cNvSpPr txBox="1"/>
          <p:nvPr/>
        </p:nvSpPr>
        <p:spPr>
          <a:xfrm>
            <a:off x="4908296" y="5138350"/>
            <a:ext cx="88095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智能穿戴</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1" name="文本框 80">
            <a:extLst>
              <a:ext uri="{FF2B5EF4-FFF2-40B4-BE49-F238E27FC236}">
                <a16:creationId xmlns:a16="http://schemas.microsoft.com/office/drawing/2014/main" id="{13B2F2B1-49E0-3895-BA5F-3D39F4A74F35}"/>
              </a:ext>
            </a:extLst>
          </p:cNvPr>
          <p:cNvSpPr txBox="1"/>
          <p:nvPr/>
        </p:nvSpPr>
        <p:spPr>
          <a:xfrm>
            <a:off x="5835445" y="5138350"/>
            <a:ext cx="88095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智能大屏</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2" name="文本框 81">
            <a:extLst>
              <a:ext uri="{FF2B5EF4-FFF2-40B4-BE49-F238E27FC236}">
                <a16:creationId xmlns:a16="http://schemas.microsoft.com/office/drawing/2014/main" id="{5D518C90-F813-1EB7-E152-7BF34A458382}"/>
              </a:ext>
            </a:extLst>
          </p:cNvPr>
          <p:cNvSpPr txBox="1"/>
          <p:nvPr/>
        </p:nvSpPr>
        <p:spPr>
          <a:xfrm>
            <a:off x="6802559" y="5138350"/>
            <a:ext cx="880956" cy="276999"/>
          </a:xfrm>
          <a:prstGeom prst="rect">
            <a:avLst/>
          </a:prstGeom>
          <a:noFill/>
        </p:spPr>
        <p:txBody>
          <a:bodyPr wrap="square" rtlCol="0">
            <a:spAutoFit/>
          </a:bodyPr>
          <a:lstStyle/>
          <a:p>
            <a:pPr algn="ctr"/>
            <a:r>
              <a:rPr lang="zh-CN" altLang="en-US" sz="1200" dirty="0">
                <a:latin typeface="OPPOSans B" panose="00020600040101010101" pitchFamily="18" charset="-122"/>
                <a:ea typeface="OPPOSans B" panose="00020600040101010101" pitchFamily="18" charset="-122"/>
                <a:cs typeface="OPPOSans B" panose="00020600040101010101" pitchFamily="18" charset="-122"/>
              </a:rPr>
              <a:t>智能家居</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4BF2C847-B619-D39C-084B-3630A6BAAE71}"/>
              </a:ext>
            </a:extLst>
          </p:cNvPr>
          <p:cNvSpPr txBox="1"/>
          <p:nvPr/>
        </p:nvSpPr>
        <p:spPr>
          <a:xfrm>
            <a:off x="7775384" y="5106322"/>
            <a:ext cx="567780" cy="276999"/>
          </a:xfrm>
          <a:prstGeom prst="rect">
            <a:avLst/>
          </a:prstGeom>
          <a:noFill/>
        </p:spPr>
        <p:txBody>
          <a:bodyPr wrap="square" rtlCol="0">
            <a:spAutoFit/>
          </a:bodyPr>
          <a:lstStyle/>
          <a:p>
            <a:pPr algn="ctr"/>
            <a:r>
              <a:rPr lang="en-US" sz="1200" dirty="0">
                <a:latin typeface="OPPOSans B" panose="00020600040101010101" pitchFamily="18" charset="-122"/>
                <a:ea typeface="OPPOSans B" panose="00020600040101010101" pitchFamily="18" charset="-122"/>
                <a:cs typeface="OPPOSans B" panose="00020600040101010101" pitchFamily="18" charset="-122"/>
              </a:rPr>
              <a:t>……</a:t>
            </a:r>
          </a:p>
        </p:txBody>
      </p:sp>
      <p:sp>
        <p:nvSpPr>
          <p:cNvPr id="84" name="文本框 83">
            <a:extLst>
              <a:ext uri="{FF2B5EF4-FFF2-40B4-BE49-F238E27FC236}">
                <a16:creationId xmlns:a16="http://schemas.microsoft.com/office/drawing/2014/main" id="{B0402A78-21E3-4294-D643-CDC48AC230A6}"/>
              </a:ext>
            </a:extLst>
          </p:cNvPr>
          <p:cNvSpPr txBox="1"/>
          <p:nvPr/>
        </p:nvSpPr>
        <p:spPr>
          <a:xfrm>
            <a:off x="4912171" y="3095860"/>
            <a:ext cx="567000" cy="215444"/>
          </a:xfrm>
          <a:prstGeom prst="rect">
            <a:avLst/>
          </a:prstGeom>
          <a:noFill/>
        </p:spPr>
        <p:txBody>
          <a:bodyPr wrap="square" rtlCol="0">
            <a:spAutoFit/>
          </a:bodyPr>
          <a:lstStyle/>
          <a:p>
            <a:pPr algn="ctr"/>
            <a:r>
              <a:rPr lang="zh-CN" altLang="en-US" sz="800" dirty="0">
                <a:latin typeface="OPPOSans B" panose="00020600040101010101" pitchFamily="18" charset="-122"/>
                <a:ea typeface="OPPOSans B" panose="00020600040101010101" pitchFamily="18" charset="-122"/>
                <a:cs typeface="OPPOSans B" panose="00020600040101010101" pitchFamily="18" charset="-122"/>
              </a:rPr>
              <a:t>轻应用</a:t>
            </a:r>
            <a:endParaRPr lang="en-US" sz="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5" name="文本框 84">
            <a:extLst>
              <a:ext uri="{FF2B5EF4-FFF2-40B4-BE49-F238E27FC236}">
                <a16:creationId xmlns:a16="http://schemas.microsoft.com/office/drawing/2014/main" id="{83D11DB8-25A8-4D84-6CE7-649FB34D6022}"/>
              </a:ext>
            </a:extLst>
          </p:cNvPr>
          <p:cNvSpPr txBox="1"/>
          <p:nvPr/>
        </p:nvSpPr>
        <p:spPr>
          <a:xfrm>
            <a:off x="5541380" y="3095860"/>
            <a:ext cx="567000" cy="215444"/>
          </a:xfrm>
          <a:prstGeom prst="rect">
            <a:avLst/>
          </a:prstGeom>
          <a:noFill/>
        </p:spPr>
        <p:txBody>
          <a:bodyPr wrap="square" rtlCol="0">
            <a:spAutoFit/>
          </a:bodyPr>
          <a:lstStyle/>
          <a:p>
            <a:pPr algn="ctr"/>
            <a:r>
              <a:rPr lang="zh-CN" altLang="en-US" sz="800" dirty="0">
                <a:latin typeface="OPPOSans B" panose="00020600040101010101" pitchFamily="18" charset="-122"/>
                <a:ea typeface="OPPOSans B" panose="00020600040101010101" pitchFamily="18" charset="-122"/>
                <a:cs typeface="OPPOSans B" panose="00020600040101010101" pitchFamily="18" charset="-122"/>
              </a:rPr>
              <a:t>小程序</a:t>
            </a:r>
            <a:endParaRPr lang="en-US" sz="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6" name="文本框 85">
            <a:extLst>
              <a:ext uri="{FF2B5EF4-FFF2-40B4-BE49-F238E27FC236}">
                <a16:creationId xmlns:a16="http://schemas.microsoft.com/office/drawing/2014/main" id="{12CFEEA2-76FD-6074-5DA3-3AECF72F4ACD}"/>
              </a:ext>
            </a:extLst>
          </p:cNvPr>
          <p:cNvSpPr txBox="1"/>
          <p:nvPr/>
        </p:nvSpPr>
        <p:spPr>
          <a:xfrm>
            <a:off x="6175286" y="3095860"/>
            <a:ext cx="567000" cy="215444"/>
          </a:xfrm>
          <a:prstGeom prst="rect">
            <a:avLst/>
          </a:prstGeom>
          <a:noFill/>
        </p:spPr>
        <p:txBody>
          <a:bodyPr wrap="square" rtlCol="0">
            <a:spAutoFit/>
          </a:bodyPr>
          <a:lstStyle/>
          <a:p>
            <a:pPr algn="ctr"/>
            <a:r>
              <a:rPr lang="zh-CN" altLang="en-US" sz="800" dirty="0">
                <a:latin typeface="OPPOSans B" panose="00020600040101010101" pitchFamily="18" charset="-122"/>
                <a:ea typeface="OPPOSans B" panose="00020600040101010101" pitchFamily="18" charset="-122"/>
                <a:cs typeface="OPPOSans B" panose="00020600040101010101" pitchFamily="18" charset="-122"/>
              </a:rPr>
              <a:t>快应用</a:t>
            </a:r>
            <a:endParaRPr lang="en-US" sz="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7" name="文本框 86">
            <a:extLst>
              <a:ext uri="{FF2B5EF4-FFF2-40B4-BE49-F238E27FC236}">
                <a16:creationId xmlns:a16="http://schemas.microsoft.com/office/drawing/2014/main" id="{8026B148-4226-680A-53BE-51BAF9EF649F}"/>
              </a:ext>
            </a:extLst>
          </p:cNvPr>
          <p:cNvSpPr txBox="1"/>
          <p:nvPr/>
        </p:nvSpPr>
        <p:spPr>
          <a:xfrm>
            <a:off x="6769297" y="3095860"/>
            <a:ext cx="645518" cy="215444"/>
          </a:xfrm>
          <a:prstGeom prst="rect">
            <a:avLst/>
          </a:prstGeom>
          <a:noFill/>
        </p:spPr>
        <p:txBody>
          <a:bodyPr wrap="square" rtlCol="0">
            <a:spAutoFit/>
          </a:bodyPr>
          <a:lstStyle/>
          <a:p>
            <a:pPr algn="ctr"/>
            <a:r>
              <a:rPr lang="zh-CN" altLang="en-US" sz="800" dirty="0">
                <a:latin typeface="OPPOSans B" panose="00020600040101010101" pitchFamily="18" charset="-122"/>
                <a:ea typeface="OPPOSans B" panose="00020600040101010101" pitchFamily="18" charset="-122"/>
                <a:cs typeface="OPPOSans B" panose="00020600040101010101" pitchFamily="18" charset="-122"/>
              </a:rPr>
              <a:t>服务卡片</a:t>
            </a:r>
            <a:endParaRPr lang="en-US" sz="8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88" name="文本框 87">
            <a:extLst>
              <a:ext uri="{FF2B5EF4-FFF2-40B4-BE49-F238E27FC236}">
                <a16:creationId xmlns:a16="http://schemas.microsoft.com/office/drawing/2014/main" id="{02BC977F-FF88-F1E0-0356-3EC424D39BC8}"/>
              </a:ext>
            </a:extLst>
          </p:cNvPr>
          <p:cNvSpPr txBox="1"/>
          <p:nvPr/>
        </p:nvSpPr>
        <p:spPr>
          <a:xfrm>
            <a:off x="4423310" y="2379934"/>
            <a:ext cx="629703" cy="307777"/>
          </a:xfrm>
          <a:prstGeom prst="rect">
            <a:avLst/>
          </a:prstGeom>
          <a:noFill/>
        </p:spPr>
        <p:txBody>
          <a:bodyPr wrap="square" rtlCol="0">
            <a:spAutoFit/>
          </a:bodyPr>
          <a:lstStyle/>
          <a:p>
            <a:r>
              <a:rPr lang="en-US" altLang="zh-CN" sz="1400" dirty="0">
                <a:latin typeface="OPPOSans B" panose="00020600040101010101" pitchFamily="18" charset="-122"/>
                <a:ea typeface="OPPOSans B" panose="00020600040101010101" pitchFamily="18" charset="-122"/>
                <a:cs typeface="OPPOSans B" panose="00020600040101010101" pitchFamily="18" charset="-122"/>
              </a:rPr>
              <a:t>APP</a:t>
            </a:r>
            <a:endParaRPr 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05205741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323F4D9C-7D7B-9A90-CB52-A5D5C09F6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id="{8341EC4C-37F0-390C-0B5F-E6C2EFB8B271}"/>
              </a:ext>
            </a:extLst>
          </p:cNvPr>
          <p:cNvSpPr txBox="1"/>
          <p:nvPr/>
        </p:nvSpPr>
        <p:spPr>
          <a:xfrm>
            <a:off x="1688542" y="976411"/>
            <a:ext cx="8814916" cy="246221"/>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由</a:t>
            </a:r>
            <a:r>
              <a:rPr lang="en-US" altLang="zh-CN"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PULSE</a:t>
            </a:r>
            <a:r>
              <a:rPr lang="zh-CN" altLang="en-US"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侧重技术和商业度量转向</a:t>
            </a:r>
            <a:r>
              <a:rPr lang="en-US" altLang="zh-CN"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HEART</a:t>
            </a:r>
            <a:r>
              <a:rPr lang="zh-CN" altLang="en-US"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侧重用户体验度量，通过</a:t>
            </a:r>
            <a:r>
              <a:rPr lang="en-US" altLang="zh-CN"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GSM</a:t>
            </a:r>
            <a:r>
              <a:rPr lang="zh-CN" altLang="en-US"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rPr>
              <a:t>可统一有效地评估体验决策</a:t>
            </a:r>
            <a:endParaRPr lang="en-US" sz="1000" dirty="0">
              <a:solidFill>
                <a:srgbClr val="E31D19"/>
              </a:solidFill>
              <a:effectLst/>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a:extLst>
              <a:ext uri="{FF2B5EF4-FFF2-40B4-BE49-F238E27FC236}">
                <a16:creationId xmlns:a16="http://schemas.microsoft.com/office/drawing/2014/main" id="{FDEA5D12-04CD-DE92-75C9-61BD922532AD}"/>
              </a:ext>
            </a:extLst>
          </p:cNvPr>
          <p:cNvSpPr txBox="1"/>
          <p:nvPr/>
        </p:nvSpPr>
        <p:spPr>
          <a:xfrm>
            <a:off x="2555317" y="597813"/>
            <a:ext cx="7081366" cy="430887"/>
          </a:xfrm>
          <a:prstGeom prst="rect">
            <a:avLst/>
          </a:prstGeom>
          <a:noFill/>
        </p:spPr>
        <p:txBody>
          <a:bodyPr wrap="square" rtlCol="0">
            <a:spAutoFit/>
          </a:bodyPr>
          <a:lstStyle>
            <a:defPPr>
              <a:defRPr lang="en-US"/>
            </a:defPPr>
            <a:lvl1pPr>
              <a:lnSpc>
                <a:spcPct val="130000"/>
              </a:lnSpc>
              <a:defRPr sz="1000">
                <a:latin typeface="+mn-ea"/>
                <a:cs typeface="OPPOSans B" panose="00020600040101010101" pitchFamily="18" charset="-122"/>
              </a:defRPr>
            </a:lvl1pPr>
          </a:lstStyle>
          <a:p>
            <a:pPr algn="ctr">
              <a:lnSpc>
                <a:spcPct val="100000"/>
              </a:lnSpc>
            </a:pPr>
            <a:r>
              <a:rPr lang="en-US" altLang="zh-CN" sz="2200" dirty="0">
                <a:effectLst>
                  <a:outerShdw blurRad="190500" sx="102000" sy="102000" algn="ctr" rotWithShape="0">
                    <a:prstClr val="black">
                      <a:alpha val="20000"/>
                    </a:prstClr>
                  </a:outerShdw>
                </a:effectLst>
                <a:latin typeface="+mj-ea"/>
                <a:ea typeface="+mj-ea"/>
              </a:rPr>
              <a:t>PULSE</a:t>
            </a:r>
            <a:r>
              <a:rPr lang="zh-CN" altLang="en-US" sz="2200" dirty="0">
                <a:effectLst>
                  <a:outerShdw blurRad="190500" sx="102000" sy="102000" algn="ctr" rotWithShape="0">
                    <a:prstClr val="black">
                      <a:alpha val="20000"/>
                    </a:prstClr>
                  </a:outerShdw>
                </a:effectLst>
                <a:latin typeface="+mj-ea"/>
                <a:ea typeface="+mj-ea"/>
              </a:rPr>
              <a:t>、</a:t>
            </a:r>
            <a:r>
              <a:rPr lang="en-US" altLang="zh-CN" sz="2200" dirty="0">
                <a:effectLst>
                  <a:outerShdw blurRad="190500" sx="102000" sy="102000" algn="ctr" rotWithShape="0">
                    <a:prstClr val="black">
                      <a:alpha val="20000"/>
                    </a:prstClr>
                  </a:outerShdw>
                </a:effectLst>
                <a:latin typeface="+mj-ea"/>
                <a:ea typeface="+mj-ea"/>
              </a:rPr>
              <a:t>HEART</a:t>
            </a:r>
            <a:r>
              <a:rPr lang="zh-CN" altLang="en-US" sz="2200" dirty="0">
                <a:effectLst>
                  <a:outerShdw blurRad="190500" sx="102000" sy="102000" algn="ctr" rotWithShape="0">
                    <a:prstClr val="black">
                      <a:alpha val="20000"/>
                    </a:prstClr>
                  </a:outerShdw>
                </a:effectLst>
                <a:latin typeface="+mj-ea"/>
                <a:ea typeface="+mj-ea"/>
              </a:rPr>
              <a:t>、</a:t>
            </a:r>
            <a:r>
              <a:rPr lang="en-US" altLang="zh-CN" sz="2200" dirty="0">
                <a:effectLst>
                  <a:outerShdw blurRad="190500" sx="102000" sy="102000" algn="ctr" rotWithShape="0">
                    <a:prstClr val="black">
                      <a:alpha val="20000"/>
                    </a:prstClr>
                  </a:outerShdw>
                </a:effectLst>
                <a:latin typeface="+mj-ea"/>
                <a:ea typeface="+mj-ea"/>
              </a:rPr>
              <a:t>GSM</a:t>
            </a:r>
            <a:r>
              <a:rPr lang="zh-CN" altLang="en-US" sz="2200" dirty="0">
                <a:effectLst>
                  <a:outerShdw blurRad="190500" sx="102000" sy="102000" algn="ctr" rotWithShape="0">
                    <a:prstClr val="black">
                      <a:alpha val="20000"/>
                    </a:prstClr>
                  </a:outerShdw>
                </a:effectLst>
                <a:latin typeface="+mj-ea"/>
                <a:ea typeface="+mj-ea"/>
              </a:rPr>
              <a:t>背景和价值</a:t>
            </a:r>
            <a:endParaRPr lang="en-US" sz="2200" dirty="0">
              <a:effectLst>
                <a:outerShdw blurRad="190500" sx="102000" sy="102000" algn="ctr" rotWithShape="0">
                  <a:prstClr val="black">
                    <a:alpha val="20000"/>
                  </a:prstClr>
                </a:outerShdw>
              </a:effectLst>
              <a:latin typeface="+mj-ea"/>
              <a:ea typeface="+mj-ea"/>
            </a:endParaRPr>
          </a:p>
        </p:txBody>
      </p:sp>
      <p:pic>
        <p:nvPicPr>
          <p:cNvPr id="6" name="图形 5">
            <a:extLst>
              <a:ext uri="{FF2B5EF4-FFF2-40B4-BE49-F238E27FC236}">
                <a16:creationId xmlns:a16="http://schemas.microsoft.com/office/drawing/2014/main" id="{4CC7266F-5E96-C845-7792-C799400D85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6276" y="2615805"/>
            <a:ext cx="2555036" cy="2817584"/>
          </a:xfrm>
          <a:prstGeom prst="rect">
            <a:avLst/>
          </a:prstGeom>
        </p:spPr>
      </p:pic>
      <p:sp>
        <p:nvSpPr>
          <p:cNvPr id="7" name="六边形 6">
            <a:extLst>
              <a:ext uri="{FF2B5EF4-FFF2-40B4-BE49-F238E27FC236}">
                <a16:creationId xmlns:a16="http://schemas.microsoft.com/office/drawing/2014/main" id="{41154740-8D91-8495-A6E0-11AE1D8813FE}"/>
              </a:ext>
            </a:extLst>
          </p:cNvPr>
          <p:cNvSpPr/>
          <p:nvPr/>
        </p:nvSpPr>
        <p:spPr>
          <a:xfrm rot="16200000">
            <a:off x="4084308" y="2231546"/>
            <a:ext cx="4038973" cy="3586102"/>
          </a:xfrm>
          <a:prstGeom prst="hexagon">
            <a:avLst>
              <a:gd name="adj" fmla="val 28319"/>
              <a:gd name="vf" fmla="val 115470"/>
            </a:avLst>
          </a:prstGeom>
          <a:noFill/>
          <a:ln>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形 8">
            <a:extLst>
              <a:ext uri="{FF2B5EF4-FFF2-40B4-BE49-F238E27FC236}">
                <a16:creationId xmlns:a16="http://schemas.microsoft.com/office/drawing/2014/main" id="{81687F62-C5D5-D1BB-03E8-34082F3528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7162" y="3870017"/>
            <a:ext cx="340911" cy="315658"/>
          </a:xfrm>
          <a:prstGeom prst="rect">
            <a:avLst/>
          </a:prstGeom>
        </p:spPr>
      </p:pic>
      <p:pic>
        <p:nvPicPr>
          <p:cNvPr id="11" name="图形 10">
            <a:extLst>
              <a:ext uri="{FF2B5EF4-FFF2-40B4-BE49-F238E27FC236}">
                <a16:creationId xmlns:a16="http://schemas.microsoft.com/office/drawing/2014/main" id="{9CC17459-26B1-AC73-9BB7-47002D8AA1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8989" y="2312773"/>
            <a:ext cx="340911" cy="340911"/>
          </a:xfrm>
          <a:prstGeom prst="rect">
            <a:avLst/>
          </a:prstGeom>
        </p:spPr>
      </p:pic>
      <p:pic>
        <p:nvPicPr>
          <p:cNvPr id="13" name="图形 12">
            <a:extLst>
              <a:ext uri="{FF2B5EF4-FFF2-40B4-BE49-F238E27FC236}">
                <a16:creationId xmlns:a16="http://schemas.microsoft.com/office/drawing/2014/main" id="{C6B1C39C-9D3D-B05D-CBCB-00878855B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11110" y="5499435"/>
            <a:ext cx="378790" cy="321972"/>
          </a:xfrm>
          <a:prstGeom prst="rect">
            <a:avLst/>
          </a:prstGeom>
        </p:spPr>
      </p:pic>
      <p:pic>
        <p:nvPicPr>
          <p:cNvPr id="15" name="图形 14">
            <a:extLst>
              <a:ext uri="{FF2B5EF4-FFF2-40B4-BE49-F238E27FC236}">
                <a16:creationId xmlns:a16="http://schemas.microsoft.com/office/drawing/2014/main" id="{FB480E6C-9FF3-BA50-B1BF-3A7EC99302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0808" y="2312773"/>
            <a:ext cx="340911" cy="303032"/>
          </a:xfrm>
          <a:prstGeom prst="rect">
            <a:avLst/>
          </a:prstGeom>
        </p:spPr>
      </p:pic>
      <p:pic>
        <p:nvPicPr>
          <p:cNvPr id="17" name="图形 16">
            <a:extLst>
              <a:ext uri="{FF2B5EF4-FFF2-40B4-BE49-F238E27FC236}">
                <a16:creationId xmlns:a16="http://schemas.microsoft.com/office/drawing/2014/main" id="{3D2737A9-14ED-0B7E-37B8-B43EDDA1CA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3769" y="3854141"/>
            <a:ext cx="303032" cy="340911"/>
          </a:xfrm>
          <a:prstGeom prst="rect">
            <a:avLst/>
          </a:prstGeom>
        </p:spPr>
      </p:pic>
      <p:pic>
        <p:nvPicPr>
          <p:cNvPr id="19" name="图形 18">
            <a:extLst>
              <a:ext uri="{FF2B5EF4-FFF2-40B4-BE49-F238E27FC236}">
                <a16:creationId xmlns:a16="http://schemas.microsoft.com/office/drawing/2014/main" id="{54C4D2A0-99E3-FCC6-750E-558688723E0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39981" y="5499435"/>
            <a:ext cx="340911" cy="340911"/>
          </a:xfrm>
          <a:prstGeom prst="rect">
            <a:avLst/>
          </a:prstGeom>
        </p:spPr>
      </p:pic>
      <p:sp>
        <p:nvSpPr>
          <p:cNvPr id="20" name="文本框 19">
            <a:extLst>
              <a:ext uri="{FF2B5EF4-FFF2-40B4-BE49-F238E27FC236}">
                <a16:creationId xmlns:a16="http://schemas.microsoft.com/office/drawing/2014/main" id="{1E8A473A-CADF-34E5-446E-4A7B979F67CC}"/>
              </a:ext>
            </a:extLst>
          </p:cNvPr>
          <p:cNvSpPr txBox="1"/>
          <p:nvPr/>
        </p:nvSpPr>
        <p:spPr>
          <a:xfrm>
            <a:off x="4826274" y="3754788"/>
            <a:ext cx="2555037" cy="430887"/>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2200" dirty="0">
                <a:solidFill>
                  <a:srgbClr val="E31D19"/>
                </a:solidFill>
                <a:effectLst/>
                <a:cs typeface="OPPOSans B" panose="00020600040101010101" pitchFamily="18" charset="-122"/>
              </a:rPr>
              <a:t>DIRECTIONS</a:t>
            </a:r>
            <a:endParaRPr lang="en-US" sz="2200" dirty="0">
              <a:solidFill>
                <a:srgbClr val="E31D19"/>
              </a:solidFill>
              <a:effectLst/>
              <a:cs typeface="OPPOSans B" panose="00020600040101010101" pitchFamily="18" charset="-122"/>
            </a:endParaRPr>
          </a:p>
        </p:txBody>
      </p:sp>
      <p:cxnSp>
        <p:nvCxnSpPr>
          <p:cNvPr id="22" name="直接连接符 21">
            <a:extLst>
              <a:ext uri="{FF2B5EF4-FFF2-40B4-BE49-F238E27FC236}">
                <a16:creationId xmlns:a16="http://schemas.microsoft.com/office/drawing/2014/main" id="{CDD374DE-3FB8-DB86-12C7-BC78AF7873D9}"/>
              </a:ext>
            </a:extLst>
          </p:cNvPr>
          <p:cNvCxnSpPr/>
          <p:nvPr/>
        </p:nvCxnSpPr>
        <p:spPr>
          <a:xfrm>
            <a:off x="5712488" y="4185675"/>
            <a:ext cx="738554" cy="0"/>
          </a:xfrm>
          <a:prstGeom prst="line">
            <a:avLst/>
          </a:prstGeom>
          <a:ln w="22225">
            <a:gradFill>
              <a:gsLst>
                <a:gs pos="0">
                  <a:srgbClr val="E31D19">
                    <a:alpha val="0"/>
                  </a:srgbClr>
                </a:gs>
                <a:gs pos="50000">
                  <a:srgbClr val="E31D19"/>
                </a:gs>
                <a:gs pos="100000">
                  <a:srgbClr val="E31D19">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A49B169-9F8F-E417-7EC6-47459BF54F22}"/>
              </a:ext>
            </a:extLst>
          </p:cNvPr>
          <p:cNvSpPr txBox="1"/>
          <p:nvPr/>
        </p:nvSpPr>
        <p:spPr>
          <a:xfrm>
            <a:off x="5073255" y="4275579"/>
            <a:ext cx="2061076" cy="400110"/>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2000" dirty="0">
                <a:solidFill>
                  <a:schemeClr val="tx1"/>
                </a:solidFill>
                <a:effectLst/>
                <a:cs typeface="OPPOSans B" panose="00020600040101010101" pitchFamily="18" charset="-122"/>
              </a:rPr>
              <a:t>设计方向</a:t>
            </a:r>
            <a:endParaRPr lang="en-US" sz="2000" dirty="0">
              <a:solidFill>
                <a:schemeClr val="tx1"/>
              </a:solidFill>
              <a:effectLst/>
              <a:cs typeface="OPPOSans B" panose="00020600040101010101" pitchFamily="18" charset="-122"/>
            </a:endParaRPr>
          </a:p>
        </p:txBody>
      </p:sp>
      <p:sp>
        <p:nvSpPr>
          <p:cNvPr id="24" name="文本框 23">
            <a:extLst>
              <a:ext uri="{FF2B5EF4-FFF2-40B4-BE49-F238E27FC236}">
                <a16:creationId xmlns:a16="http://schemas.microsoft.com/office/drawing/2014/main" id="{DA9ADE40-9A3A-0A49-DDBC-DF1730CBBBA2}"/>
              </a:ext>
            </a:extLst>
          </p:cNvPr>
          <p:cNvSpPr txBox="1"/>
          <p:nvPr/>
        </p:nvSpPr>
        <p:spPr>
          <a:xfrm>
            <a:off x="7386901" y="1756556"/>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600" dirty="0">
                <a:solidFill>
                  <a:schemeClr val="tx1"/>
                </a:solidFill>
                <a:effectLst/>
                <a:cs typeface="OPPOSans B" panose="00020600040101010101" pitchFamily="18" charset="-122"/>
              </a:rPr>
              <a:t>践行包豪斯理念</a:t>
            </a:r>
            <a:endParaRPr lang="en-US" sz="1600" dirty="0">
              <a:solidFill>
                <a:schemeClr val="tx1"/>
              </a:solidFill>
              <a:effectLst/>
              <a:cs typeface="OPPOSans B" panose="00020600040101010101" pitchFamily="18" charset="-122"/>
            </a:endParaRPr>
          </a:p>
        </p:txBody>
      </p:sp>
      <p:cxnSp>
        <p:nvCxnSpPr>
          <p:cNvPr id="26" name="直接连接符 25">
            <a:extLst>
              <a:ext uri="{FF2B5EF4-FFF2-40B4-BE49-F238E27FC236}">
                <a16:creationId xmlns:a16="http://schemas.microsoft.com/office/drawing/2014/main" id="{40E4DB81-4BEE-11FD-5374-735798B60696}"/>
              </a:ext>
            </a:extLst>
          </p:cNvPr>
          <p:cNvCxnSpPr/>
          <p:nvPr/>
        </p:nvCxnSpPr>
        <p:spPr>
          <a:xfrm>
            <a:off x="7490822" y="2069227"/>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55BD4C9-A83E-4F10-B742-25764BC21D7B}"/>
              </a:ext>
            </a:extLst>
          </p:cNvPr>
          <p:cNvSpPr txBox="1"/>
          <p:nvPr/>
        </p:nvSpPr>
        <p:spPr>
          <a:xfrm>
            <a:off x="7381878" y="2115300"/>
            <a:ext cx="2254806" cy="555601"/>
          </a:xfrm>
          <a:prstGeom prst="rect">
            <a:avLst/>
          </a:prstGeom>
          <a:noFill/>
        </p:spPr>
        <p:txBody>
          <a:bodyPr wrap="square" rtlCol="0">
            <a:spAutoFit/>
          </a:bodyPr>
          <a:lstStyle/>
          <a:p>
            <a:pP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排除干扰，删减重复多余的内容，平衡业务目标与用户目标。</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6054D1C7-2750-9F5B-C290-38D99D6DEEC7}"/>
              </a:ext>
            </a:extLst>
          </p:cNvPr>
          <p:cNvSpPr txBox="1"/>
          <p:nvPr/>
        </p:nvSpPr>
        <p:spPr>
          <a:xfrm>
            <a:off x="8555456" y="3652846"/>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600" dirty="0">
                <a:solidFill>
                  <a:schemeClr val="tx1"/>
                </a:solidFill>
                <a:effectLst/>
                <a:cs typeface="OPPOSans B" panose="00020600040101010101" pitchFamily="18" charset="-122"/>
              </a:rPr>
              <a:t>定义高端品牌</a:t>
            </a:r>
            <a:endParaRPr lang="en-US" sz="1600" dirty="0">
              <a:solidFill>
                <a:schemeClr val="tx1"/>
              </a:solidFill>
              <a:effectLst/>
              <a:cs typeface="OPPOSans B" panose="00020600040101010101" pitchFamily="18" charset="-122"/>
            </a:endParaRPr>
          </a:p>
        </p:txBody>
      </p:sp>
      <p:cxnSp>
        <p:nvCxnSpPr>
          <p:cNvPr id="29" name="直接连接符 28">
            <a:extLst>
              <a:ext uri="{FF2B5EF4-FFF2-40B4-BE49-F238E27FC236}">
                <a16:creationId xmlns:a16="http://schemas.microsoft.com/office/drawing/2014/main" id="{F195EFA0-74E7-2D1F-ABE7-E7C98F0C55E9}"/>
              </a:ext>
            </a:extLst>
          </p:cNvPr>
          <p:cNvCxnSpPr/>
          <p:nvPr/>
        </p:nvCxnSpPr>
        <p:spPr>
          <a:xfrm>
            <a:off x="8659377" y="3965517"/>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D01324C-2273-2E65-893F-F176163C390F}"/>
              </a:ext>
            </a:extLst>
          </p:cNvPr>
          <p:cNvSpPr txBox="1"/>
          <p:nvPr/>
        </p:nvSpPr>
        <p:spPr>
          <a:xfrm>
            <a:off x="8550432" y="4011590"/>
            <a:ext cx="2124825" cy="555601"/>
          </a:xfrm>
          <a:prstGeom prst="rect">
            <a:avLst/>
          </a:prstGeom>
          <a:noFill/>
        </p:spPr>
        <p:txBody>
          <a:bodyPr wrap="square" rtlCol="0">
            <a:spAutoFit/>
          </a:bodyPr>
          <a:lstStyle/>
          <a:p>
            <a:pP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结合品牌高端方向，调整界面整体设计风格。</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3DD305DB-698E-3673-D879-35416175AAA0}"/>
              </a:ext>
            </a:extLst>
          </p:cNvPr>
          <p:cNvSpPr txBox="1"/>
          <p:nvPr/>
        </p:nvSpPr>
        <p:spPr>
          <a:xfrm>
            <a:off x="7417392" y="5524777"/>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r>
              <a:rPr lang="zh-CN" altLang="en-US" sz="1600" dirty="0">
                <a:solidFill>
                  <a:schemeClr val="tx1"/>
                </a:solidFill>
                <a:effectLst/>
                <a:cs typeface="OPPOSans B" panose="00020600040101010101" pitchFamily="18" charset="-122"/>
              </a:rPr>
              <a:t>优化用户场景</a:t>
            </a:r>
            <a:endParaRPr lang="en-US" sz="1600" dirty="0">
              <a:solidFill>
                <a:schemeClr val="tx1"/>
              </a:solidFill>
              <a:effectLst/>
              <a:cs typeface="OPPOSans B" panose="00020600040101010101" pitchFamily="18" charset="-122"/>
            </a:endParaRPr>
          </a:p>
        </p:txBody>
      </p:sp>
      <p:cxnSp>
        <p:nvCxnSpPr>
          <p:cNvPr id="32" name="直接连接符 31">
            <a:extLst>
              <a:ext uri="{FF2B5EF4-FFF2-40B4-BE49-F238E27FC236}">
                <a16:creationId xmlns:a16="http://schemas.microsoft.com/office/drawing/2014/main" id="{86A701B9-4DC3-376B-C7EB-68549F9D4F8B}"/>
              </a:ext>
            </a:extLst>
          </p:cNvPr>
          <p:cNvCxnSpPr/>
          <p:nvPr/>
        </p:nvCxnSpPr>
        <p:spPr>
          <a:xfrm>
            <a:off x="7521313" y="5837448"/>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444FFCD-FBAF-CBA2-84A4-89F2C9F02151}"/>
              </a:ext>
            </a:extLst>
          </p:cNvPr>
          <p:cNvSpPr txBox="1"/>
          <p:nvPr/>
        </p:nvSpPr>
        <p:spPr>
          <a:xfrm>
            <a:off x="7412368" y="5883521"/>
            <a:ext cx="2510039" cy="313227"/>
          </a:xfrm>
          <a:prstGeom prst="rect">
            <a:avLst/>
          </a:prstGeom>
          <a:noFill/>
        </p:spPr>
        <p:txBody>
          <a:bodyPr wrap="square" rtlCol="0">
            <a:spAutoFit/>
          </a:bodyPr>
          <a:lstStyle/>
          <a:p>
            <a:pP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解决原来洁面中单一的操作逻辑</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文本框 33">
            <a:extLst>
              <a:ext uri="{FF2B5EF4-FFF2-40B4-BE49-F238E27FC236}">
                <a16:creationId xmlns:a16="http://schemas.microsoft.com/office/drawing/2014/main" id="{12B883D2-1B94-1B8B-0A39-7D797DAE2A33}"/>
              </a:ext>
            </a:extLst>
          </p:cNvPr>
          <p:cNvSpPr txBox="1"/>
          <p:nvPr/>
        </p:nvSpPr>
        <p:spPr>
          <a:xfrm>
            <a:off x="2635937" y="5524777"/>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zh-CN" altLang="en-US" sz="1600" dirty="0">
                <a:solidFill>
                  <a:schemeClr val="tx1"/>
                </a:solidFill>
                <a:effectLst/>
                <a:cs typeface="OPPOSans B" panose="00020600040101010101" pitchFamily="18" charset="-122"/>
              </a:rPr>
              <a:t>优化体验反馈</a:t>
            </a:r>
            <a:endParaRPr lang="en-US" sz="1600" dirty="0">
              <a:solidFill>
                <a:schemeClr val="tx1"/>
              </a:solidFill>
              <a:effectLst/>
              <a:cs typeface="OPPOSans B" panose="00020600040101010101" pitchFamily="18" charset="-122"/>
            </a:endParaRPr>
          </a:p>
        </p:txBody>
      </p:sp>
      <p:cxnSp>
        <p:nvCxnSpPr>
          <p:cNvPr id="35" name="直接连接符 34">
            <a:extLst>
              <a:ext uri="{FF2B5EF4-FFF2-40B4-BE49-F238E27FC236}">
                <a16:creationId xmlns:a16="http://schemas.microsoft.com/office/drawing/2014/main" id="{62CADAA6-E464-F705-B195-62BF1E4C2414}"/>
              </a:ext>
            </a:extLst>
          </p:cNvPr>
          <p:cNvCxnSpPr>
            <a:cxnSpLocks/>
          </p:cNvCxnSpPr>
          <p:nvPr/>
        </p:nvCxnSpPr>
        <p:spPr>
          <a:xfrm>
            <a:off x="4411263" y="5837448"/>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278B21F-CDB6-CAB1-9422-3EEB4081BB5C}"/>
              </a:ext>
            </a:extLst>
          </p:cNvPr>
          <p:cNvSpPr txBox="1"/>
          <p:nvPr/>
        </p:nvSpPr>
        <p:spPr>
          <a:xfrm>
            <a:off x="2269593" y="5883521"/>
            <a:ext cx="2427420" cy="555601"/>
          </a:xfrm>
          <a:prstGeom prst="rect">
            <a:avLst/>
          </a:prstGeom>
          <a:noFill/>
        </p:spPr>
        <p:txBody>
          <a:bodyPr wrap="square" rtlCol="0">
            <a:spAutoFit/>
          </a:bodyPr>
          <a:lstStyle/>
          <a:p>
            <a:pPr algn="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完成操作后给予反馈信息，避免用户在界面中形成迷茫感</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文本框 36">
            <a:extLst>
              <a:ext uri="{FF2B5EF4-FFF2-40B4-BE49-F238E27FC236}">
                <a16:creationId xmlns:a16="http://schemas.microsoft.com/office/drawing/2014/main" id="{7570F5FB-E964-4211-1F17-DAEAAB8BB3A5}"/>
              </a:ext>
            </a:extLst>
          </p:cNvPr>
          <p:cNvSpPr txBox="1"/>
          <p:nvPr/>
        </p:nvSpPr>
        <p:spPr>
          <a:xfrm>
            <a:off x="1664722" y="3684864"/>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zh-CN" altLang="en-US" sz="1600" dirty="0">
                <a:solidFill>
                  <a:schemeClr val="tx1"/>
                </a:solidFill>
                <a:effectLst/>
                <a:cs typeface="OPPOSans B" panose="00020600040101010101" pitchFamily="18" charset="-122"/>
              </a:rPr>
              <a:t>完善内容层级</a:t>
            </a:r>
            <a:endParaRPr lang="en-US" sz="1600" dirty="0">
              <a:solidFill>
                <a:schemeClr val="tx1"/>
              </a:solidFill>
              <a:effectLst/>
              <a:cs typeface="OPPOSans B" panose="00020600040101010101" pitchFamily="18" charset="-122"/>
            </a:endParaRPr>
          </a:p>
        </p:txBody>
      </p:sp>
      <p:cxnSp>
        <p:nvCxnSpPr>
          <p:cNvPr id="38" name="直接连接符 37">
            <a:extLst>
              <a:ext uri="{FF2B5EF4-FFF2-40B4-BE49-F238E27FC236}">
                <a16:creationId xmlns:a16="http://schemas.microsoft.com/office/drawing/2014/main" id="{1ACB99B2-9E4A-7E34-36CA-95B39FA39310}"/>
              </a:ext>
            </a:extLst>
          </p:cNvPr>
          <p:cNvCxnSpPr>
            <a:cxnSpLocks/>
          </p:cNvCxnSpPr>
          <p:nvPr/>
        </p:nvCxnSpPr>
        <p:spPr>
          <a:xfrm>
            <a:off x="3440048" y="3997535"/>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ED7550F-6F22-4DE7-0C9F-43BABFD11621}"/>
              </a:ext>
            </a:extLst>
          </p:cNvPr>
          <p:cNvSpPr txBox="1"/>
          <p:nvPr/>
        </p:nvSpPr>
        <p:spPr>
          <a:xfrm>
            <a:off x="1438275" y="4043608"/>
            <a:ext cx="2287523" cy="555601"/>
          </a:xfrm>
          <a:prstGeom prst="rect">
            <a:avLst/>
          </a:prstGeom>
          <a:noFill/>
        </p:spPr>
        <p:txBody>
          <a:bodyPr wrap="square" rtlCol="0">
            <a:spAutoFit/>
          </a:bodyPr>
          <a:lstStyle/>
          <a:p>
            <a:pPr algn="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对产品功能进行优先级排序，合理调整层级间关系</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E26DAA3B-CBF8-4FC3-2373-92D13A919192}"/>
              </a:ext>
            </a:extLst>
          </p:cNvPr>
          <p:cNvSpPr txBox="1"/>
          <p:nvPr/>
        </p:nvSpPr>
        <p:spPr>
          <a:xfrm>
            <a:off x="2676491" y="1754553"/>
            <a:ext cx="2061076" cy="338554"/>
          </a:xfrm>
          <a:prstGeom prst="rect">
            <a:avLst/>
          </a:prstGeom>
          <a:noFill/>
          <a:effectLst/>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r"/>
            <a:r>
              <a:rPr lang="zh-CN" altLang="en-US" sz="1600" dirty="0">
                <a:solidFill>
                  <a:schemeClr val="tx1"/>
                </a:solidFill>
                <a:effectLst/>
                <a:cs typeface="OPPOSans B" panose="00020600040101010101" pitchFamily="18" charset="-122"/>
              </a:rPr>
              <a:t>满足产品目标</a:t>
            </a:r>
            <a:endParaRPr lang="en-US" sz="1600" dirty="0">
              <a:solidFill>
                <a:schemeClr val="tx1"/>
              </a:solidFill>
              <a:effectLst/>
              <a:cs typeface="OPPOSans B" panose="00020600040101010101" pitchFamily="18" charset="-122"/>
            </a:endParaRPr>
          </a:p>
        </p:txBody>
      </p:sp>
      <p:cxnSp>
        <p:nvCxnSpPr>
          <p:cNvPr id="41" name="直接连接符 40">
            <a:extLst>
              <a:ext uri="{FF2B5EF4-FFF2-40B4-BE49-F238E27FC236}">
                <a16:creationId xmlns:a16="http://schemas.microsoft.com/office/drawing/2014/main" id="{8B41CBCE-CF67-1BCE-FB43-8C609A6907FC}"/>
              </a:ext>
            </a:extLst>
          </p:cNvPr>
          <p:cNvCxnSpPr>
            <a:cxnSpLocks/>
          </p:cNvCxnSpPr>
          <p:nvPr/>
        </p:nvCxnSpPr>
        <p:spPr>
          <a:xfrm>
            <a:off x="4451817" y="2067224"/>
            <a:ext cx="180975" cy="0"/>
          </a:xfrm>
          <a:prstGeom prst="line">
            <a:avLst/>
          </a:prstGeom>
          <a:ln w="38100">
            <a:solidFill>
              <a:srgbClr val="E31D19"/>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0F9F31D-12D5-7342-3B53-589EF72CF894}"/>
              </a:ext>
            </a:extLst>
          </p:cNvPr>
          <p:cNvSpPr txBox="1"/>
          <p:nvPr/>
        </p:nvSpPr>
        <p:spPr>
          <a:xfrm>
            <a:off x="2729121" y="2113297"/>
            <a:ext cx="2008446" cy="555601"/>
          </a:xfrm>
          <a:prstGeom prst="rect">
            <a:avLst/>
          </a:prstGeom>
          <a:noFill/>
        </p:spPr>
        <p:txBody>
          <a:bodyPr wrap="square" rtlCol="0">
            <a:spAutoFit/>
          </a:bodyPr>
          <a:lstStyle/>
          <a:p>
            <a:pPr algn="r">
              <a:lnSpc>
                <a:spcPct val="150000"/>
              </a:lnSpc>
            </a:pPr>
            <a:r>
              <a:rPr lang="zh-CN" alt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rPr>
              <a:t>通过增加促销模块，满足业务目的，完成流量转化</a:t>
            </a:r>
            <a:endParaRPr lang="en-US" sz="1050" dirty="0">
              <a:solidFill>
                <a:schemeClr val="tx1">
                  <a:alpha val="3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288557189"/>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9906AFD-7C99-6603-BB7F-310B93EF9E40}"/>
              </a:ext>
            </a:extLst>
          </p:cNvPr>
          <p:cNvSpPr/>
          <p:nvPr/>
        </p:nvSpPr>
        <p:spPr>
          <a:xfrm>
            <a:off x="660400" y="660401"/>
            <a:ext cx="58057" cy="268513"/>
          </a:xfrm>
          <a:prstGeom prst="rect">
            <a:avLst/>
          </a:prstGeom>
          <a:solidFill>
            <a:srgbClr val="DE1C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CEB65D7F-5FD4-6AF2-28B3-D77621A06761}"/>
              </a:ext>
            </a:extLst>
          </p:cNvPr>
          <p:cNvSpPr txBox="1"/>
          <p:nvPr/>
        </p:nvSpPr>
        <p:spPr>
          <a:xfrm>
            <a:off x="718457" y="566161"/>
            <a:ext cx="1467068" cy="477054"/>
          </a:xfrm>
          <a:prstGeom prst="rect">
            <a:avLst/>
          </a:prstGeom>
          <a:noFill/>
        </p:spPr>
        <p:txBody>
          <a:bodyPr wrap="none" rtlCol="0">
            <a:spAutoFit/>
          </a:bodyPr>
          <a:lstStyle/>
          <a:p>
            <a:r>
              <a:rPr lang="zh-CN" altLang="en-US" sz="2500" dirty="0">
                <a:effectLst>
                  <a:outerShdw blurRad="254000" sx="102000" sy="102000" algn="ctr" rotWithShape="0">
                    <a:prstClr val="black">
                      <a:alpha val="20000"/>
                    </a:prstClr>
                  </a:outerShdw>
                </a:effectLst>
                <a:latin typeface="+mj-ea"/>
                <a:ea typeface="+mj-ea"/>
              </a:rPr>
              <a:t>品牌透传</a:t>
            </a:r>
            <a:endParaRPr lang="en-US" sz="2500" dirty="0">
              <a:effectLst>
                <a:outerShdw blurRad="254000" sx="102000" sy="102000" algn="ctr" rotWithShape="0">
                  <a:prstClr val="black">
                    <a:alpha val="20000"/>
                  </a:prstClr>
                </a:outerShdw>
              </a:effectLst>
              <a:latin typeface="+mj-ea"/>
              <a:ea typeface="+mj-ea"/>
            </a:endParaRPr>
          </a:p>
        </p:txBody>
      </p:sp>
      <p:pic>
        <p:nvPicPr>
          <p:cNvPr id="9" name="图形 8">
            <a:extLst>
              <a:ext uri="{FF2B5EF4-FFF2-40B4-BE49-F238E27FC236}">
                <a16:creationId xmlns:a16="http://schemas.microsoft.com/office/drawing/2014/main" id="{F872E02B-D410-892B-2818-4CD91B63F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0084" y="2572165"/>
            <a:ext cx="536872" cy="268436"/>
          </a:xfrm>
          <a:prstGeom prst="rect">
            <a:avLst/>
          </a:prstGeom>
        </p:spPr>
      </p:pic>
      <p:pic>
        <p:nvPicPr>
          <p:cNvPr id="10" name="图形 9">
            <a:extLst>
              <a:ext uri="{FF2B5EF4-FFF2-40B4-BE49-F238E27FC236}">
                <a16:creationId xmlns:a16="http://schemas.microsoft.com/office/drawing/2014/main" id="{3C60E572-9530-4DEE-D0B6-F9F553F81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5590084" y="5000951"/>
            <a:ext cx="536872" cy="268436"/>
          </a:xfrm>
          <a:prstGeom prst="rect">
            <a:avLst/>
          </a:prstGeom>
        </p:spPr>
      </p:pic>
      <p:grpSp>
        <p:nvGrpSpPr>
          <p:cNvPr id="13" name="组合 12">
            <a:extLst>
              <a:ext uri="{FF2B5EF4-FFF2-40B4-BE49-F238E27FC236}">
                <a16:creationId xmlns:a16="http://schemas.microsoft.com/office/drawing/2014/main" id="{02D8F874-8A32-E864-B395-5F1306CFDF05}"/>
              </a:ext>
            </a:extLst>
          </p:cNvPr>
          <p:cNvGrpSpPr/>
          <p:nvPr/>
        </p:nvGrpSpPr>
        <p:grpSpPr>
          <a:xfrm rot="16200000">
            <a:off x="5590084" y="2558491"/>
            <a:ext cx="536872" cy="2697222"/>
            <a:chOff x="5713909" y="3571096"/>
            <a:chExt cx="536872" cy="2697222"/>
          </a:xfrm>
        </p:grpSpPr>
        <p:pic>
          <p:nvPicPr>
            <p:cNvPr id="11" name="图形 10">
              <a:extLst>
                <a:ext uri="{FF2B5EF4-FFF2-40B4-BE49-F238E27FC236}">
                  <a16:creationId xmlns:a16="http://schemas.microsoft.com/office/drawing/2014/main" id="{517D2666-1E8E-D649-7C29-33D787F892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3909" y="3571096"/>
              <a:ext cx="536872" cy="268436"/>
            </a:xfrm>
            <a:prstGeom prst="rect">
              <a:avLst/>
            </a:prstGeom>
          </p:spPr>
        </p:pic>
        <p:pic>
          <p:nvPicPr>
            <p:cNvPr id="12" name="图形 11">
              <a:extLst>
                <a:ext uri="{FF2B5EF4-FFF2-40B4-BE49-F238E27FC236}">
                  <a16:creationId xmlns:a16="http://schemas.microsoft.com/office/drawing/2014/main" id="{970782CC-3C30-60F1-A93F-9A039CCDFB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5713909" y="5999882"/>
              <a:ext cx="536872" cy="268436"/>
            </a:xfrm>
            <a:prstGeom prst="rect">
              <a:avLst/>
            </a:prstGeom>
          </p:spPr>
        </p:pic>
      </p:grpSp>
      <p:sp>
        <p:nvSpPr>
          <p:cNvPr id="8" name="椭圆 7">
            <a:extLst>
              <a:ext uri="{FF2B5EF4-FFF2-40B4-BE49-F238E27FC236}">
                <a16:creationId xmlns:a16="http://schemas.microsoft.com/office/drawing/2014/main" id="{9CEA50D7-0DE1-0864-FBD0-5777E9A34EE9}"/>
              </a:ext>
            </a:extLst>
          </p:cNvPr>
          <p:cNvSpPr/>
          <p:nvPr/>
        </p:nvSpPr>
        <p:spPr>
          <a:xfrm>
            <a:off x="4661987" y="2725433"/>
            <a:ext cx="2409736" cy="2409736"/>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矩形: 圆角 14">
            <a:extLst>
              <a:ext uri="{FF2B5EF4-FFF2-40B4-BE49-F238E27FC236}">
                <a16:creationId xmlns:a16="http://schemas.microsoft.com/office/drawing/2014/main" id="{283C0983-F395-CB45-6A11-03E4F4291FE5}"/>
              </a:ext>
            </a:extLst>
          </p:cNvPr>
          <p:cNvSpPr/>
          <p:nvPr/>
        </p:nvSpPr>
        <p:spPr>
          <a:xfrm>
            <a:off x="1350391" y="252806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86110B34-4623-908B-BFA1-69F6D3BC28A1}"/>
              </a:ext>
            </a:extLst>
          </p:cNvPr>
          <p:cNvSpPr/>
          <p:nvPr/>
        </p:nvSpPr>
        <p:spPr>
          <a:xfrm>
            <a:off x="1350391" y="329585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圆角 16">
            <a:extLst>
              <a:ext uri="{FF2B5EF4-FFF2-40B4-BE49-F238E27FC236}">
                <a16:creationId xmlns:a16="http://schemas.microsoft.com/office/drawing/2014/main" id="{85F959D1-615A-8C21-56BC-37C84427979D}"/>
              </a:ext>
            </a:extLst>
          </p:cNvPr>
          <p:cNvSpPr/>
          <p:nvPr/>
        </p:nvSpPr>
        <p:spPr>
          <a:xfrm>
            <a:off x="1350391" y="406364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圆角 17">
            <a:extLst>
              <a:ext uri="{FF2B5EF4-FFF2-40B4-BE49-F238E27FC236}">
                <a16:creationId xmlns:a16="http://schemas.microsoft.com/office/drawing/2014/main" id="{819F3C6E-C6AB-AF10-5357-30690739D4F3}"/>
              </a:ext>
            </a:extLst>
          </p:cNvPr>
          <p:cNvSpPr/>
          <p:nvPr/>
        </p:nvSpPr>
        <p:spPr>
          <a:xfrm>
            <a:off x="1350391" y="4831437"/>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62162EA4-F708-4687-2EC2-36C7E5401D62}"/>
              </a:ext>
            </a:extLst>
          </p:cNvPr>
          <p:cNvSpPr/>
          <p:nvPr/>
        </p:nvSpPr>
        <p:spPr>
          <a:xfrm>
            <a:off x="8986602" y="252806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圆角 19">
            <a:extLst>
              <a:ext uri="{FF2B5EF4-FFF2-40B4-BE49-F238E27FC236}">
                <a16:creationId xmlns:a16="http://schemas.microsoft.com/office/drawing/2014/main" id="{0D914D73-2640-31D4-316A-A5181BF5ADD3}"/>
              </a:ext>
            </a:extLst>
          </p:cNvPr>
          <p:cNvSpPr/>
          <p:nvPr/>
        </p:nvSpPr>
        <p:spPr>
          <a:xfrm>
            <a:off x="8986602" y="329585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角 20">
            <a:extLst>
              <a:ext uri="{FF2B5EF4-FFF2-40B4-BE49-F238E27FC236}">
                <a16:creationId xmlns:a16="http://schemas.microsoft.com/office/drawing/2014/main" id="{CAE24F62-C204-F2C0-F385-1BCBBCFC5F5E}"/>
              </a:ext>
            </a:extLst>
          </p:cNvPr>
          <p:cNvSpPr/>
          <p:nvPr/>
        </p:nvSpPr>
        <p:spPr>
          <a:xfrm>
            <a:off x="8986602" y="4063648"/>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a:extLst>
              <a:ext uri="{FF2B5EF4-FFF2-40B4-BE49-F238E27FC236}">
                <a16:creationId xmlns:a16="http://schemas.microsoft.com/office/drawing/2014/main" id="{DC7D7C80-3F20-52C3-8FA4-31F2768CAEDE}"/>
              </a:ext>
            </a:extLst>
          </p:cNvPr>
          <p:cNvSpPr/>
          <p:nvPr/>
        </p:nvSpPr>
        <p:spPr>
          <a:xfrm>
            <a:off x="8986602" y="4831437"/>
            <a:ext cx="1396717" cy="430912"/>
          </a:xfrm>
          <a:prstGeom prst="roundRect">
            <a:avLst>
              <a:gd name="adj"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图形 24">
            <a:extLst>
              <a:ext uri="{FF2B5EF4-FFF2-40B4-BE49-F238E27FC236}">
                <a16:creationId xmlns:a16="http://schemas.microsoft.com/office/drawing/2014/main" id="{75AC615D-ADFB-A948-CFF8-FAF6706A09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8015" y="1874807"/>
            <a:ext cx="1144493" cy="1327865"/>
          </a:xfrm>
          <a:prstGeom prst="rect">
            <a:avLst/>
          </a:prstGeom>
        </p:spPr>
      </p:pic>
      <p:pic>
        <p:nvPicPr>
          <p:cNvPr id="28" name="图形 27">
            <a:extLst>
              <a:ext uri="{FF2B5EF4-FFF2-40B4-BE49-F238E27FC236}">
                <a16:creationId xmlns:a16="http://schemas.microsoft.com/office/drawing/2014/main" id="{22AE6CD8-074A-A50E-C5AC-F57F68FBBB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79635" y="4723324"/>
            <a:ext cx="1126139" cy="1306570"/>
          </a:xfrm>
          <a:prstGeom prst="rect">
            <a:avLst/>
          </a:prstGeom>
        </p:spPr>
      </p:pic>
      <p:pic>
        <p:nvPicPr>
          <p:cNvPr id="30" name="图形 29">
            <a:extLst>
              <a:ext uri="{FF2B5EF4-FFF2-40B4-BE49-F238E27FC236}">
                <a16:creationId xmlns:a16="http://schemas.microsoft.com/office/drawing/2014/main" id="{D960C4D2-1786-99A0-35C5-3CD243AE06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6773" y="4792916"/>
            <a:ext cx="1396717" cy="1203837"/>
          </a:xfrm>
          <a:prstGeom prst="rect">
            <a:avLst/>
          </a:prstGeom>
        </p:spPr>
      </p:pic>
      <p:pic>
        <p:nvPicPr>
          <p:cNvPr id="32" name="图形 31">
            <a:extLst>
              <a:ext uri="{FF2B5EF4-FFF2-40B4-BE49-F238E27FC236}">
                <a16:creationId xmlns:a16="http://schemas.microsoft.com/office/drawing/2014/main" id="{2A984E54-5782-7C91-3ADF-3D8A42867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9057" y="1874297"/>
            <a:ext cx="1396717" cy="1203836"/>
          </a:xfrm>
          <a:prstGeom prst="rect">
            <a:avLst/>
          </a:prstGeom>
        </p:spPr>
      </p:pic>
      <p:sp>
        <p:nvSpPr>
          <p:cNvPr id="14" name="矩形: 圆角 13">
            <a:extLst>
              <a:ext uri="{FF2B5EF4-FFF2-40B4-BE49-F238E27FC236}">
                <a16:creationId xmlns:a16="http://schemas.microsoft.com/office/drawing/2014/main" id="{14238288-730C-FCB3-0C36-FD0E4194534A}"/>
              </a:ext>
            </a:extLst>
          </p:cNvPr>
          <p:cNvSpPr/>
          <p:nvPr/>
        </p:nvSpPr>
        <p:spPr>
          <a:xfrm>
            <a:off x="4778345" y="1558269"/>
            <a:ext cx="2160350" cy="951055"/>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任意多边形: 形状 34">
            <a:extLst>
              <a:ext uri="{FF2B5EF4-FFF2-40B4-BE49-F238E27FC236}">
                <a16:creationId xmlns:a16="http://schemas.microsoft.com/office/drawing/2014/main" id="{579A2432-B4AF-DAB1-E9F5-47CE786528D7}"/>
              </a:ext>
            </a:extLst>
          </p:cNvPr>
          <p:cNvSpPr/>
          <p:nvPr/>
        </p:nvSpPr>
        <p:spPr>
          <a:xfrm>
            <a:off x="2494929" y="2743524"/>
            <a:ext cx="1185286" cy="2354453"/>
          </a:xfrm>
          <a:custGeom>
            <a:avLst/>
            <a:gdLst>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9" fmla="*/ 295968 w 1714948"/>
              <a:gd name="connsiteY9" fmla="*/ 309696 h 2354453"/>
              <a:gd name="connsiteX10" fmla="*/ 49113 w 1714948"/>
              <a:gd name="connsiteY10" fmla="*/ 309696 h 2354453"/>
              <a:gd name="connsiteX11" fmla="*/ 90458 w 1714948"/>
              <a:gd name="connsiteY11" fmla="*/ 233523 h 2354453"/>
              <a:gd name="connsiteX12" fmla="*/ 529662 w 1714948"/>
              <a:gd name="connsiteY12" fmla="*/ 0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12" fmla="*/ 387408 w 1714948"/>
              <a:gd name="connsiteY12" fmla="*/ 401136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0" fmla="*/ 49113 w 1714948"/>
              <a:gd name="connsiteY0" fmla="*/ 309696 h 2354453"/>
              <a:gd name="connsiteX1" fmla="*/ 90458 w 1714948"/>
              <a:gd name="connsiteY1" fmla="*/ 233523 h 2354453"/>
              <a:gd name="connsiteX2" fmla="*/ 529662 w 1714948"/>
              <a:gd name="connsiteY2" fmla="*/ 0 h 2354453"/>
              <a:gd name="connsiteX3" fmla="*/ 1185286 w 1714948"/>
              <a:gd name="connsiteY3" fmla="*/ 0 h 2354453"/>
              <a:gd name="connsiteX4" fmla="*/ 1714948 w 1714948"/>
              <a:gd name="connsiteY4" fmla="*/ 529662 h 2354453"/>
              <a:gd name="connsiteX5" fmla="*/ 1714948 w 1714948"/>
              <a:gd name="connsiteY5" fmla="*/ 1824791 h 2354453"/>
              <a:gd name="connsiteX6" fmla="*/ 1185286 w 1714948"/>
              <a:gd name="connsiteY6" fmla="*/ 2354453 h 2354453"/>
              <a:gd name="connsiteX7" fmla="*/ 529662 w 1714948"/>
              <a:gd name="connsiteY7" fmla="*/ 2354453 h 2354453"/>
              <a:gd name="connsiteX8" fmla="*/ 0 w 1714948"/>
              <a:gd name="connsiteY8" fmla="*/ 1824791 h 2354453"/>
              <a:gd name="connsiteX9" fmla="*/ 0 w 1714948"/>
              <a:gd name="connsiteY9" fmla="*/ 1676273 h 2354453"/>
              <a:gd name="connsiteX10" fmla="*/ 295968 w 1714948"/>
              <a:gd name="connsiteY10" fmla="*/ 1676273 h 2354453"/>
              <a:gd name="connsiteX0" fmla="*/ 90458 w 1714948"/>
              <a:gd name="connsiteY0" fmla="*/ 233523 h 2354453"/>
              <a:gd name="connsiteX1" fmla="*/ 529662 w 1714948"/>
              <a:gd name="connsiteY1" fmla="*/ 0 h 2354453"/>
              <a:gd name="connsiteX2" fmla="*/ 1185286 w 1714948"/>
              <a:gd name="connsiteY2" fmla="*/ 0 h 2354453"/>
              <a:gd name="connsiteX3" fmla="*/ 1714948 w 1714948"/>
              <a:gd name="connsiteY3" fmla="*/ 529662 h 2354453"/>
              <a:gd name="connsiteX4" fmla="*/ 1714948 w 1714948"/>
              <a:gd name="connsiteY4" fmla="*/ 1824791 h 2354453"/>
              <a:gd name="connsiteX5" fmla="*/ 1185286 w 1714948"/>
              <a:gd name="connsiteY5" fmla="*/ 2354453 h 2354453"/>
              <a:gd name="connsiteX6" fmla="*/ 529662 w 1714948"/>
              <a:gd name="connsiteY6" fmla="*/ 2354453 h 2354453"/>
              <a:gd name="connsiteX7" fmla="*/ 0 w 1714948"/>
              <a:gd name="connsiteY7" fmla="*/ 1824791 h 2354453"/>
              <a:gd name="connsiteX8" fmla="*/ 0 w 1714948"/>
              <a:gd name="connsiteY8" fmla="*/ 1676273 h 2354453"/>
              <a:gd name="connsiteX9" fmla="*/ 295968 w 1714948"/>
              <a:gd name="connsiteY9"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0" fmla="*/ 0 w 1185286"/>
              <a:gd name="connsiteY0" fmla="*/ 0 h 2354453"/>
              <a:gd name="connsiteX1" fmla="*/ 655624 w 1185286"/>
              <a:gd name="connsiteY1" fmla="*/ 0 h 2354453"/>
              <a:gd name="connsiteX2" fmla="*/ 1185286 w 1185286"/>
              <a:gd name="connsiteY2" fmla="*/ 529662 h 2354453"/>
              <a:gd name="connsiteX3" fmla="*/ 1185286 w 1185286"/>
              <a:gd name="connsiteY3" fmla="*/ 1824791 h 2354453"/>
              <a:gd name="connsiteX4" fmla="*/ 655624 w 1185286"/>
              <a:gd name="connsiteY4" fmla="*/ 2354453 h 2354453"/>
              <a:gd name="connsiteX5" fmla="*/ 0 w 1185286"/>
              <a:gd name="connsiteY5" fmla="*/ 2354453 h 23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286" h="2354453">
                <a:moveTo>
                  <a:pt x="0" y="0"/>
                </a:moveTo>
                <a:lnTo>
                  <a:pt x="655624" y="0"/>
                </a:lnTo>
                <a:cubicBezTo>
                  <a:pt x="948148" y="0"/>
                  <a:pt x="1185286" y="237138"/>
                  <a:pt x="1185286" y="529662"/>
                </a:cubicBezTo>
                <a:lnTo>
                  <a:pt x="1185286" y="1824791"/>
                </a:lnTo>
                <a:cubicBezTo>
                  <a:pt x="1185286" y="2117315"/>
                  <a:pt x="948148" y="2354453"/>
                  <a:pt x="655624" y="2354453"/>
                </a:cubicBezTo>
                <a:lnTo>
                  <a:pt x="0" y="235445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任意多边形: 形状 35">
            <a:extLst>
              <a:ext uri="{FF2B5EF4-FFF2-40B4-BE49-F238E27FC236}">
                <a16:creationId xmlns:a16="http://schemas.microsoft.com/office/drawing/2014/main" id="{A4D15387-DD2C-9D87-10CC-7E3542BAFD04}"/>
              </a:ext>
            </a:extLst>
          </p:cNvPr>
          <p:cNvSpPr/>
          <p:nvPr/>
        </p:nvSpPr>
        <p:spPr>
          <a:xfrm>
            <a:off x="2515244" y="3484739"/>
            <a:ext cx="619617" cy="872024"/>
          </a:xfrm>
          <a:custGeom>
            <a:avLst/>
            <a:gdLst>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9" fmla="*/ 295968 w 1714948"/>
              <a:gd name="connsiteY9" fmla="*/ 309696 h 2354453"/>
              <a:gd name="connsiteX10" fmla="*/ 49113 w 1714948"/>
              <a:gd name="connsiteY10" fmla="*/ 309696 h 2354453"/>
              <a:gd name="connsiteX11" fmla="*/ 90458 w 1714948"/>
              <a:gd name="connsiteY11" fmla="*/ 233523 h 2354453"/>
              <a:gd name="connsiteX12" fmla="*/ 529662 w 1714948"/>
              <a:gd name="connsiteY12" fmla="*/ 0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12" fmla="*/ 387408 w 1714948"/>
              <a:gd name="connsiteY12" fmla="*/ 401136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0" fmla="*/ 49113 w 1714948"/>
              <a:gd name="connsiteY0" fmla="*/ 309696 h 2354453"/>
              <a:gd name="connsiteX1" fmla="*/ 90458 w 1714948"/>
              <a:gd name="connsiteY1" fmla="*/ 233523 h 2354453"/>
              <a:gd name="connsiteX2" fmla="*/ 529662 w 1714948"/>
              <a:gd name="connsiteY2" fmla="*/ 0 h 2354453"/>
              <a:gd name="connsiteX3" fmla="*/ 1185286 w 1714948"/>
              <a:gd name="connsiteY3" fmla="*/ 0 h 2354453"/>
              <a:gd name="connsiteX4" fmla="*/ 1714948 w 1714948"/>
              <a:gd name="connsiteY4" fmla="*/ 529662 h 2354453"/>
              <a:gd name="connsiteX5" fmla="*/ 1714948 w 1714948"/>
              <a:gd name="connsiteY5" fmla="*/ 1824791 h 2354453"/>
              <a:gd name="connsiteX6" fmla="*/ 1185286 w 1714948"/>
              <a:gd name="connsiteY6" fmla="*/ 2354453 h 2354453"/>
              <a:gd name="connsiteX7" fmla="*/ 529662 w 1714948"/>
              <a:gd name="connsiteY7" fmla="*/ 2354453 h 2354453"/>
              <a:gd name="connsiteX8" fmla="*/ 0 w 1714948"/>
              <a:gd name="connsiteY8" fmla="*/ 1824791 h 2354453"/>
              <a:gd name="connsiteX9" fmla="*/ 0 w 1714948"/>
              <a:gd name="connsiteY9" fmla="*/ 1676273 h 2354453"/>
              <a:gd name="connsiteX10" fmla="*/ 295968 w 1714948"/>
              <a:gd name="connsiteY10" fmla="*/ 1676273 h 2354453"/>
              <a:gd name="connsiteX0" fmla="*/ 90458 w 1714948"/>
              <a:gd name="connsiteY0" fmla="*/ 233523 h 2354453"/>
              <a:gd name="connsiteX1" fmla="*/ 529662 w 1714948"/>
              <a:gd name="connsiteY1" fmla="*/ 0 h 2354453"/>
              <a:gd name="connsiteX2" fmla="*/ 1185286 w 1714948"/>
              <a:gd name="connsiteY2" fmla="*/ 0 h 2354453"/>
              <a:gd name="connsiteX3" fmla="*/ 1714948 w 1714948"/>
              <a:gd name="connsiteY3" fmla="*/ 529662 h 2354453"/>
              <a:gd name="connsiteX4" fmla="*/ 1714948 w 1714948"/>
              <a:gd name="connsiteY4" fmla="*/ 1824791 h 2354453"/>
              <a:gd name="connsiteX5" fmla="*/ 1185286 w 1714948"/>
              <a:gd name="connsiteY5" fmla="*/ 2354453 h 2354453"/>
              <a:gd name="connsiteX6" fmla="*/ 529662 w 1714948"/>
              <a:gd name="connsiteY6" fmla="*/ 2354453 h 2354453"/>
              <a:gd name="connsiteX7" fmla="*/ 0 w 1714948"/>
              <a:gd name="connsiteY7" fmla="*/ 1824791 h 2354453"/>
              <a:gd name="connsiteX8" fmla="*/ 0 w 1714948"/>
              <a:gd name="connsiteY8" fmla="*/ 1676273 h 2354453"/>
              <a:gd name="connsiteX9" fmla="*/ 295968 w 1714948"/>
              <a:gd name="connsiteY9"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0" fmla="*/ 0 w 1185286"/>
              <a:gd name="connsiteY0" fmla="*/ 0 h 2354453"/>
              <a:gd name="connsiteX1" fmla="*/ 655624 w 1185286"/>
              <a:gd name="connsiteY1" fmla="*/ 0 h 2354453"/>
              <a:gd name="connsiteX2" fmla="*/ 1185286 w 1185286"/>
              <a:gd name="connsiteY2" fmla="*/ 529662 h 2354453"/>
              <a:gd name="connsiteX3" fmla="*/ 1185286 w 1185286"/>
              <a:gd name="connsiteY3" fmla="*/ 1824791 h 2354453"/>
              <a:gd name="connsiteX4" fmla="*/ 655624 w 1185286"/>
              <a:gd name="connsiteY4" fmla="*/ 2354453 h 2354453"/>
              <a:gd name="connsiteX5" fmla="*/ 0 w 1185286"/>
              <a:gd name="connsiteY5" fmla="*/ 2354453 h 23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286" h="2354453">
                <a:moveTo>
                  <a:pt x="0" y="0"/>
                </a:moveTo>
                <a:lnTo>
                  <a:pt x="655624" y="0"/>
                </a:lnTo>
                <a:cubicBezTo>
                  <a:pt x="948148" y="0"/>
                  <a:pt x="1185286" y="237138"/>
                  <a:pt x="1185286" y="529662"/>
                </a:cubicBezTo>
                <a:lnTo>
                  <a:pt x="1185286" y="1824791"/>
                </a:lnTo>
                <a:cubicBezTo>
                  <a:pt x="1185286" y="2117315"/>
                  <a:pt x="948148" y="2354453"/>
                  <a:pt x="655624" y="2354453"/>
                </a:cubicBezTo>
                <a:lnTo>
                  <a:pt x="0" y="235445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椭圆 5">
            <a:extLst>
              <a:ext uri="{FF2B5EF4-FFF2-40B4-BE49-F238E27FC236}">
                <a16:creationId xmlns:a16="http://schemas.microsoft.com/office/drawing/2014/main" id="{04DEAFD7-6DBA-0EC3-E00A-FC01DC8A8BBA}"/>
              </a:ext>
            </a:extLst>
          </p:cNvPr>
          <p:cNvSpPr/>
          <p:nvPr/>
        </p:nvSpPr>
        <p:spPr>
          <a:xfrm>
            <a:off x="3061970" y="3302559"/>
            <a:ext cx="1255485" cy="1255485"/>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组合 39">
            <a:extLst>
              <a:ext uri="{FF2B5EF4-FFF2-40B4-BE49-F238E27FC236}">
                <a16:creationId xmlns:a16="http://schemas.microsoft.com/office/drawing/2014/main" id="{B8D00DF6-FB1B-E4AF-B8FC-3CAA5158BE90}"/>
              </a:ext>
            </a:extLst>
          </p:cNvPr>
          <p:cNvGrpSpPr/>
          <p:nvPr/>
        </p:nvGrpSpPr>
        <p:grpSpPr>
          <a:xfrm flipH="1">
            <a:off x="8032370" y="2743524"/>
            <a:ext cx="1185286" cy="2354453"/>
            <a:chOff x="3948444" y="4107307"/>
            <a:chExt cx="1185286" cy="2354453"/>
          </a:xfrm>
        </p:grpSpPr>
        <p:sp>
          <p:nvSpPr>
            <p:cNvPr id="38" name="任意多边形: 形状 37">
              <a:extLst>
                <a:ext uri="{FF2B5EF4-FFF2-40B4-BE49-F238E27FC236}">
                  <a16:creationId xmlns:a16="http://schemas.microsoft.com/office/drawing/2014/main" id="{A9DDB312-B913-4CE6-BFC7-852FC761C599}"/>
                </a:ext>
              </a:extLst>
            </p:cNvPr>
            <p:cNvSpPr/>
            <p:nvPr/>
          </p:nvSpPr>
          <p:spPr>
            <a:xfrm>
              <a:off x="3948444" y="4107307"/>
              <a:ext cx="1185286" cy="2354453"/>
            </a:xfrm>
            <a:custGeom>
              <a:avLst/>
              <a:gdLst>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9" fmla="*/ 295968 w 1714948"/>
                <a:gd name="connsiteY9" fmla="*/ 309696 h 2354453"/>
                <a:gd name="connsiteX10" fmla="*/ 49113 w 1714948"/>
                <a:gd name="connsiteY10" fmla="*/ 309696 h 2354453"/>
                <a:gd name="connsiteX11" fmla="*/ 90458 w 1714948"/>
                <a:gd name="connsiteY11" fmla="*/ 233523 h 2354453"/>
                <a:gd name="connsiteX12" fmla="*/ 529662 w 1714948"/>
                <a:gd name="connsiteY12" fmla="*/ 0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12" fmla="*/ 387408 w 1714948"/>
                <a:gd name="connsiteY12" fmla="*/ 401136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0" fmla="*/ 49113 w 1714948"/>
                <a:gd name="connsiteY0" fmla="*/ 309696 h 2354453"/>
                <a:gd name="connsiteX1" fmla="*/ 90458 w 1714948"/>
                <a:gd name="connsiteY1" fmla="*/ 233523 h 2354453"/>
                <a:gd name="connsiteX2" fmla="*/ 529662 w 1714948"/>
                <a:gd name="connsiteY2" fmla="*/ 0 h 2354453"/>
                <a:gd name="connsiteX3" fmla="*/ 1185286 w 1714948"/>
                <a:gd name="connsiteY3" fmla="*/ 0 h 2354453"/>
                <a:gd name="connsiteX4" fmla="*/ 1714948 w 1714948"/>
                <a:gd name="connsiteY4" fmla="*/ 529662 h 2354453"/>
                <a:gd name="connsiteX5" fmla="*/ 1714948 w 1714948"/>
                <a:gd name="connsiteY5" fmla="*/ 1824791 h 2354453"/>
                <a:gd name="connsiteX6" fmla="*/ 1185286 w 1714948"/>
                <a:gd name="connsiteY6" fmla="*/ 2354453 h 2354453"/>
                <a:gd name="connsiteX7" fmla="*/ 529662 w 1714948"/>
                <a:gd name="connsiteY7" fmla="*/ 2354453 h 2354453"/>
                <a:gd name="connsiteX8" fmla="*/ 0 w 1714948"/>
                <a:gd name="connsiteY8" fmla="*/ 1824791 h 2354453"/>
                <a:gd name="connsiteX9" fmla="*/ 0 w 1714948"/>
                <a:gd name="connsiteY9" fmla="*/ 1676273 h 2354453"/>
                <a:gd name="connsiteX10" fmla="*/ 295968 w 1714948"/>
                <a:gd name="connsiteY10" fmla="*/ 1676273 h 2354453"/>
                <a:gd name="connsiteX0" fmla="*/ 90458 w 1714948"/>
                <a:gd name="connsiteY0" fmla="*/ 233523 h 2354453"/>
                <a:gd name="connsiteX1" fmla="*/ 529662 w 1714948"/>
                <a:gd name="connsiteY1" fmla="*/ 0 h 2354453"/>
                <a:gd name="connsiteX2" fmla="*/ 1185286 w 1714948"/>
                <a:gd name="connsiteY2" fmla="*/ 0 h 2354453"/>
                <a:gd name="connsiteX3" fmla="*/ 1714948 w 1714948"/>
                <a:gd name="connsiteY3" fmla="*/ 529662 h 2354453"/>
                <a:gd name="connsiteX4" fmla="*/ 1714948 w 1714948"/>
                <a:gd name="connsiteY4" fmla="*/ 1824791 h 2354453"/>
                <a:gd name="connsiteX5" fmla="*/ 1185286 w 1714948"/>
                <a:gd name="connsiteY5" fmla="*/ 2354453 h 2354453"/>
                <a:gd name="connsiteX6" fmla="*/ 529662 w 1714948"/>
                <a:gd name="connsiteY6" fmla="*/ 2354453 h 2354453"/>
                <a:gd name="connsiteX7" fmla="*/ 0 w 1714948"/>
                <a:gd name="connsiteY7" fmla="*/ 1824791 h 2354453"/>
                <a:gd name="connsiteX8" fmla="*/ 0 w 1714948"/>
                <a:gd name="connsiteY8" fmla="*/ 1676273 h 2354453"/>
                <a:gd name="connsiteX9" fmla="*/ 295968 w 1714948"/>
                <a:gd name="connsiteY9"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0" fmla="*/ 0 w 1185286"/>
                <a:gd name="connsiteY0" fmla="*/ 0 h 2354453"/>
                <a:gd name="connsiteX1" fmla="*/ 655624 w 1185286"/>
                <a:gd name="connsiteY1" fmla="*/ 0 h 2354453"/>
                <a:gd name="connsiteX2" fmla="*/ 1185286 w 1185286"/>
                <a:gd name="connsiteY2" fmla="*/ 529662 h 2354453"/>
                <a:gd name="connsiteX3" fmla="*/ 1185286 w 1185286"/>
                <a:gd name="connsiteY3" fmla="*/ 1824791 h 2354453"/>
                <a:gd name="connsiteX4" fmla="*/ 655624 w 1185286"/>
                <a:gd name="connsiteY4" fmla="*/ 2354453 h 2354453"/>
                <a:gd name="connsiteX5" fmla="*/ 0 w 1185286"/>
                <a:gd name="connsiteY5" fmla="*/ 2354453 h 23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286" h="2354453">
                  <a:moveTo>
                    <a:pt x="0" y="0"/>
                  </a:moveTo>
                  <a:lnTo>
                    <a:pt x="655624" y="0"/>
                  </a:lnTo>
                  <a:cubicBezTo>
                    <a:pt x="948148" y="0"/>
                    <a:pt x="1185286" y="237138"/>
                    <a:pt x="1185286" y="529662"/>
                  </a:cubicBezTo>
                  <a:lnTo>
                    <a:pt x="1185286" y="1824791"/>
                  </a:lnTo>
                  <a:cubicBezTo>
                    <a:pt x="1185286" y="2117315"/>
                    <a:pt x="948148" y="2354453"/>
                    <a:pt x="655624" y="2354453"/>
                  </a:cubicBezTo>
                  <a:lnTo>
                    <a:pt x="0" y="235445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任意多边形: 形状 38">
              <a:extLst>
                <a:ext uri="{FF2B5EF4-FFF2-40B4-BE49-F238E27FC236}">
                  <a16:creationId xmlns:a16="http://schemas.microsoft.com/office/drawing/2014/main" id="{A16868A2-D313-61C7-9E78-60C5B767171F}"/>
                </a:ext>
              </a:extLst>
            </p:cNvPr>
            <p:cNvSpPr/>
            <p:nvPr/>
          </p:nvSpPr>
          <p:spPr>
            <a:xfrm>
              <a:off x="3968759" y="4848522"/>
              <a:ext cx="619617" cy="872024"/>
            </a:xfrm>
            <a:custGeom>
              <a:avLst/>
              <a:gdLst>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9" fmla="*/ 295968 w 1714948"/>
                <a:gd name="connsiteY9" fmla="*/ 309696 h 2354453"/>
                <a:gd name="connsiteX10" fmla="*/ 49113 w 1714948"/>
                <a:gd name="connsiteY10" fmla="*/ 309696 h 2354453"/>
                <a:gd name="connsiteX11" fmla="*/ 90458 w 1714948"/>
                <a:gd name="connsiteY11" fmla="*/ 233523 h 2354453"/>
                <a:gd name="connsiteX12" fmla="*/ 529662 w 1714948"/>
                <a:gd name="connsiteY12" fmla="*/ 0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12" fmla="*/ 387408 w 1714948"/>
                <a:gd name="connsiteY12" fmla="*/ 401136 h 2354453"/>
                <a:gd name="connsiteX0" fmla="*/ 295968 w 1714948"/>
                <a:gd name="connsiteY0" fmla="*/ 309696 h 2354453"/>
                <a:gd name="connsiteX1" fmla="*/ 49113 w 1714948"/>
                <a:gd name="connsiteY1" fmla="*/ 309696 h 2354453"/>
                <a:gd name="connsiteX2" fmla="*/ 90458 w 1714948"/>
                <a:gd name="connsiteY2" fmla="*/ 233523 h 2354453"/>
                <a:gd name="connsiteX3" fmla="*/ 529662 w 1714948"/>
                <a:gd name="connsiteY3" fmla="*/ 0 h 2354453"/>
                <a:gd name="connsiteX4" fmla="*/ 1185286 w 1714948"/>
                <a:gd name="connsiteY4" fmla="*/ 0 h 2354453"/>
                <a:gd name="connsiteX5" fmla="*/ 1714948 w 1714948"/>
                <a:gd name="connsiteY5" fmla="*/ 529662 h 2354453"/>
                <a:gd name="connsiteX6" fmla="*/ 1714948 w 1714948"/>
                <a:gd name="connsiteY6" fmla="*/ 1824791 h 2354453"/>
                <a:gd name="connsiteX7" fmla="*/ 1185286 w 1714948"/>
                <a:gd name="connsiteY7" fmla="*/ 2354453 h 2354453"/>
                <a:gd name="connsiteX8" fmla="*/ 529662 w 1714948"/>
                <a:gd name="connsiteY8" fmla="*/ 2354453 h 2354453"/>
                <a:gd name="connsiteX9" fmla="*/ 0 w 1714948"/>
                <a:gd name="connsiteY9" fmla="*/ 1824791 h 2354453"/>
                <a:gd name="connsiteX10" fmla="*/ 0 w 1714948"/>
                <a:gd name="connsiteY10" fmla="*/ 1676273 h 2354453"/>
                <a:gd name="connsiteX11" fmla="*/ 295968 w 1714948"/>
                <a:gd name="connsiteY11" fmla="*/ 1676273 h 2354453"/>
                <a:gd name="connsiteX0" fmla="*/ 49113 w 1714948"/>
                <a:gd name="connsiteY0" fmla="*/ 309696 h 2354453"/>
                <a:gd name="connsiteX1" fmla="*/ 90458 w 1714948"/>
                <a:gd name="connsiteY1" fmla="*/ 233523 h 2354453"/>
                <a:gd name="connsiteX2" fmla="*/ 529662 w 1714948"/>
                <a:gd name="connsiteY2" fmla="*/ 0 h 2354453"/>
                <a:gd name="connsiteX3" fmla="*/ 1185286 w 1714948"/>
                <a:gd name="connsiteY3" fmla="*/ 0 h 2354453"/>
                <a:gd name="connsiteX4" fmla="*/ 1714948 w 1714948"/>
                <a:gd name="connsiteY4" fmla="*/ 529662 h 2354453"/>
                <a:gd name="connsiteX5" fmla="*/ 1714948 w 1714948"/>
                <a:gd name="connsiteY5" fmla="*/ 1824791 h 2354453"/>
                <a:gd name="connsiteX6" fmla="*/ 1185286 w 1714948"/>
                <a:gd name="connsiteY6" fmla="*/ 2354453 h 2354453"/>
                <a:gd name="connsiteX7" fmla="*/ 529662 w 1714948"/>
                <a:gd name="connsiteY7" fmla="*/ 2354453 h 2354453"/>
                <a:gd name="connsiteX8" fmla="*/ 0 w 1714948"/>
                <a:gd name="connsiteY8" fmla="*/ 1824791 h 2354453"/>
                <a:gd name="connsiteX9" fmla="*/ 0 w 1714948"/>
                <a:gd name="connsiteY9" fmla="*/ 1676273 h 2354453"/>
                <a:gd name="connsiteX10" fmla="*/ 295968 w 1714948"/>
                <a:gd name="connsiteY10" fmla="*/ 1676273 h 2354453"/>
                <a:gd name="connsiteX0" fmla="*/ 90458 w 1714948"/>
                <a:gd name="connsiteY0" fmla="*/ 233523 h 2354453"/>
                <a:gd name="connsiteX1" fmla="*/ 529662 w 1714948"/>
                <a:gd name="connsiteY1" fmla="*/ 0 h 2354453"/>
                <a:gd name="connsiteX2" fmla="*/ 1185286 w 1714948"/>
                <a:gd name="connsiteY2" fmla="*/ 0 h 2354453"/>
                <a:gd name="connsiteX3" fmla="*/ 1714948 w 1714948"/>
                <a:gd name="connsiteY3" fmla="*/ 529662 h 2354453"/>
                <a:gd name="connsiteX4" fmla="*/ 1714948 w 1714948"/>
                <a:gd name="connsiteY4" fmla="*/ 1824791 h 2354453"/>
                <a:gd name="connsiteX5" fmla="*/ 1185286 w 1714948"/>
                <a:gd name="connsiteY5" fmla="*/ 2354453 h 2354453"/>
                <a:gd name="connsiteX6" fmla="*/ 529662 w 1714948"/>
                <a:gd name="connsiteY6" fmla="*/ 2354453 h 2354453"/>
                <a:gd name="connsiteX7" fmla="*/ 0 w 1714948"/>
                <a:gd name="connsiteY7" fmla="*/ 1824791 h 2354453"/>
                <a:gd name="connsiteX8" fmla="*/ 0 w 1714948"/>
                <a:gd name="connsiteY8" fmla="*/ 1676273 h 2354453"/>
                <a:gd name="connsiteX9" fmla="*/ 295968 w 1714948"/>
                <a:gd name="connsiteY9"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8" fmla="*/ 295968 w 1714948"/>
                <a:gd name="connsiteY8"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7" fmla="*/ 0 w 1714948"/>
                <a:gd name="connsiteY7" fmla="*/ 1676273 h 2354453"/>
                <a:gd name="connsiteX0" fmla="*/ 529662 w 1714948"/>
                <a:gd name="connsiteY0" fmla="*/ 0 h 2354453"/>
                <a:gd name="connsiteX1" fmla="*/ 1185286 w 1714948"/>
                <a:gd name="connsiteY1" fmla="*/ 0 h 2354453"/>
                <a:gd name="connsiteX2" fmla="*/ 1714948 w 1714948"/>
                <a:gd name="connsiteY2" fmla="*/ 529662 h 2354453"/>
                <a:gd name="connsiteX3" fmla="*/ 1714948 w 1714948"/>
                <a:gd name="connsiteY3" fmla="*/ 1824791 h 2354453"/>
                <a:gd name="connsiteX4" fmla="*/ 1185286 w 1714948"/>
                <a:gd name="connsiteY4" fmla="*/ 2354453 h 2354453"/>
                <a:gd name="connsiteX5" fmla="*/ 529662 w 1714948"/>
                <a:gd name="connsiteY5" fmla="*/ 2354453 h 2354453"/>
                <a:gd name="connsiteX6" fmla="*/ 0 w 1714948"/>
                <a:gd name="connsiteY6" fmla="*/ 1824791 h 2354453"/>
                <a:gd name="connsiteX0" fmla="*/ 0 w 1185286"/>
                <a:gd name="connsiteY0" fmla="*/ 0 h 2354453"/>
                <a:gd name="connsiteX1" fmla="*/ 655624 w 1185286"/>
                <a:gd name="connsiteY1" fmla="*/ 0 h 2354453"/>
                <a:gd name="connsiteX2" fmla="*/ 1185286 w 1185286"/>
                <a:gd name="connsiteY2" fmla="*/ 529662 h 2354453"/>
                <a:gd name="connsiteX3" fmla="*/ 1185286 w 1185286"/>
                <a:gd name="connsiteY3" fmla="*/ 1824791 h 2354453"/>
                <a:gd name="connsiteX4" fmla="*/ 655624 w 1185286"/>
                <a:gd name="connsiteY4" fmla="*/ 2354453 h 2354453"/>
                <a:gd name="connsiteX5" fmla="*/ 0 w 1185286"/>
                <a:gd name="connsiteY5" fmla="*/ 2354453 h 235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286" h="2354453">
                  <a:moveTo>
                    <a:pt x="0" y="0"/>
                  </a:moveTo>
                  <a:lnTo>
                    <a:pt x="655624" y="0"/>
                  </a:lnTo>
                  <a:cubicBezTo>
                    <a:pt x="948148" y="0"/>
                    <a:pt x="1185286" y="237138"/>
                    <a:pt x="1185286" y="529662"/>
                  </a:cubicBezTo>
                  <a:lnTo>
                    <a:pt x="1185286" y="1824791"/>
                  </a:lnTo>
                  <a:cubicBezTo>
                    <a:pt x="1185286" y="2117315"/>
                    <a:pt x="948148" y="2354453"/>
                    <a:pt x="655624" y="2354453"/>
                  </a:cubicBezTo>
                  <a:lnTo>
                    <a:pt x="0" y="235445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椭圆 6">
            <a:extLst>
              <a:ext uri="{FF2B5EF4-FFF2-40B4-BE49-F238E27FC236}">
                <a16:creationId xmlns:a16="http://schemas.microsoft.com/office/drawing/2014/main" id="{9C01D7A8-C423-2CD8-7AC4-9075F2073D3B}"/>
              </a:ext>
            </a:extLst>
          </p:cNvPr>
          <p:cNvSpPr/>
          <p:nvPr/>
        </p:nvSpPr>
        <p:spPr>
          <a:xfrm>
            <a:off x="7416256" y="3302559"/>
            <a:ext cx="1255485" cy="1255485"/>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a:extLst>
              <a:ext uri="{FF2B5EF4-FFF2-40B4-BE49-F238E27FC236}">
                <a16:creationId xmlns:a16="http://schemas.microsoft.com/office/drawing/2014/main" id="{0B11858F-60CF-B03E-EC29-9A0A3821E835}"/>
              </a:ext>
            </a:extLst>
          </p:cNvPr>
          <p:cNvSpPr txBox="1"/>
          <p:nvPr/>
        </p:nvSpPr>
        <p:spPr>
          <a:xfrm>
            <a:off x="660399" y="1178037"/>
            <a:ext cx="10588625" cy="524824"/>
          </a:xfrm>
          <a:prstGeom prst="rect">
            <a:avLst/>
          </a:prstGeom>
          <a:noFill/>
        </p:spPr>
        <p:txBody>
          <a:bodyPr wrap="square" rtlCol="0">
            <a:spAutoFit/>
          </a:bodyPr>
          <a:lstStyle/>
          <a:p>
            <a:pPr>
              <a:lnSpc>
                <a:spcPct val="120000"/>
              </a:lnSpc>
            </a:pP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品牌的传递离不开理念的传达</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我们一直以让闲置不用都物尽其用为准则</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扎根循环经济</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同时做最有品质的二手商品</a:t>
            </a:r>
            <a:r>
              <a:rPr lang="en-US" altLang="zh-CN"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rPr>
              <a:t>拍拍严选布局线上线下给用户更全面的优质体验和服务。</a:t>
            </a:r>
            <a:endParaRPr lang="en-US" sz="1200" dirty="0">
              <a:solidFill>
                <a:schemeClr val="tx1">
                  <a:alpha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E8E69E0A-473B-7CA3-AB42-287A5A045E6E}"/>
              </a:ext>
            </a:extLst>
          </p:cNvPr>
          <p:cNvSpPr txBox="1"/>
          <p:nvPr/>
        </p:nvSpPr>
        <p:spPr>
          <a:xfrm>
            <a:off x="4867003" y="3559728"/>
            <a:ext cx="1999704" cy="584775"/>
          </a:xfrm>
          <a:prstGeom prst="rect">
            <a:avLst/>
          </a:prstGeom>
          <a:noFill/>
        </p:spPr>
        <p:txBody>
          <a:bodyPr wrap="square" rtlCol="0">
            <a:spAutoFit/>
          </a:bodyPr>
          <a:lstStyle/>
          <a:p>
            <a:pPr algn="ctr"/>
            <a:r>
              <a:rPr lang="zh-CN" altLang="en-US" sz="3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拍拍严选</a:t>
            </a:r>
            <a:endParaRPr lang="en-US" sz="32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3" name="文本框 42">
            <a:extLst>
              <a:ext uri="{FF2B5EF4-FFF2-40B4-BE49-F238E27FC236}">
                <a16:creationId xmlns:a16="http://schemas.microsoft.com/office/drawing/2014/main" id="{536AFCA4-9FD4-92F4-B521-B914C491A9CE}"/>
              </a:ext>
            </a:extLst>
          </p:cNvPr>
          <p:cNvSpPr txBox="1"/>
          <p:nvPr/>
        </p:nvSpPr>
        <p:spPr>
          <a:xfrm>
            <a:off x="4930423" y="4104966"/>
            <a:ext cx="1872864" cy="303225"/>
          </a:xfrm>
          <a:prstGeom prst="rect">
            <a:avLst/>
          </a:prstGeom>
          <a:noFill/>
        </p:spPr>
        <p:txBody>
          <a:bodyPr wrap="square" rtlCol="0">
            <a:spAutoFit/>
          </a:bodyPr>
          <a:lstStyle/>
          <a:p>
            <a:pPr algn="ctr">
              <a:lnSpc>
                <a:spcPct val="120000"/>
              </a:lnSpc>
            </a:pPr>
            <a:r>
              <a:rPr lang="zh-CN" altLang="en-US" sz="1200" spc="300" dirty="0">
                <a:solidFill>
                  <a:schemeClr val="bg1"/>
                </a:solidFill>
                <a:latin typeface="+mn-ea"/>
                <a:cs typeface="OPPOSans M" panose="00020600040101010101" pitchFamily="18" charset="-122"/>
              </a:rPr>
              <a:t>京东旗下品质二手</a:t>
            </a:r>
            <a:endParaRPr lang="en-US" sz="1200" spc="300" dirty="0">
              <a:solidFill>
                <a:schemeClr val="bg1"/>
              </a:solidFill>
              <a:latin typeface="+mn-ea"/>
              <a:cs typeface="OPPOSans M" panose="00020600040101010101" pitchFamily="18" charset="-122"/>
            </a:endParaRPr>
          </a:p>
        </p:txBody>
      </p:sp>
      <p:sp>
        <p:nvSpPr>
          <p:cNvPr id="37" name="文本框 36">
            <a:extLst>
              <a:ext uri="{FF2B5EF4-FFF2-40B4-BE49-F238E27FC236}">
                <a16:creationId xmlns:a16="http://schemas.microsoft.com/office/drawing/2014/main" id="{120B5CC3-4DCF-124E-0FC1-23E2C3F9E6E4}"/>
              </a:ext>
            </a:extLst>
          </p:cNvPr>
          <p:cNvSpPr txBox="1"/>
          <p:nvPr/>
        </p:nvSpPr>
        <p:spPr>
          <a:xfrm>
            <a:off x="3012808" y="3638665"/>
            <a:ext cx="1371700" cy="369332"/>
          </a:xfrm>
          <a:prstGeom prst="rect">
            <a:avLst/>
          </a:prstGeom>
          <a:noFill/>
        </p:spPr>
        <p:txBody>
          <a:bodyPr wrap="square" rtlCol="0">
            <a:spAutoFit/>
          </a:bodyPr>
          <a:lstStyle/>
          <a:p>
            <a:pPr algn="ctr"/>
            <a:r>
              <a:rPr lang="zh-CN" alt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使命愿景</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4" name="文本框 43">
            <a:extLst>
              <a:ext uri="{FF2B5EF4-FFF2-40B4-BE49-F238E27FC236}">
                <a16:creationId xmlns:a16="http://schemas.microsoft.com/office/drawing/2014/main" id="{5F6450FC-9721-9089-F39C-2D5FB7171200}"/>
              </a:ext>
            </a:extLst>
          </p:cNvPr>
          <p:cNvSpPr txBox="1"/>
          <p:nvPr/>
        </p:nvSpPr>
        <p:spPr>
          <a:xfrm>
            <a:off x="2700930" y="3945905"/>
            <a:ext cx="1995456"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循环经济</a:t>
            </a:r>
            <a:endParaRPr lang="en-US" sz="1200" dirty="0">
              <a:solidFill>
                <a:schemeClr val="bg1"/>
              </a:solidFill>
              <a:latin typeface="+mn-ea"/>
              <a:cs typeface="OPPOSans M" panose="00020600040101010101" pitchFamily="18" charset="-122"/>
            </a:endParaRPr>
          </a:p>
        </p:txBody>
      </p:sp>
      <p:sp>
        <p:nvSpPr>
          <p:cNvPr id="45" name="文本框 44">
            <a:extLst>
              <a:ext uri="{FF2B5EF4-FFF2-40B4-BE49-F238E27FC236}">
                <a16:creationId xmlns:a16="http://schemas.microsoft.com/office/drawing/2014/main" id="{24004D51-B677-FC40-BC51-2E51E70CF746}"/>
              </a:ext>
            </a:extLst>
          </p:cNvPr>
          <p:cNvSpPr txBox="1"/>
          <p:nvPr/>
        </p:nvSpPr>
        <p:spPr>
          <a:xfrm>
            <a:off x="7338335" y="3638665"/>
            <a:ext cx="1371700" cy="369332"/>
          </a:xfrm>
          <a:prstGeom prst="rect">
            <a:avLst/>
          </a:prstGeom>
          <a:noFill/>
        </p:spPr>
        <p:txBody>
          <a:bodyPr wrap="square" rtlCol="0">
            <a:spAutoFit/>
          </a:bodyPr>
          <a:lstStyle/>
          <a:p>
            <a:pPr algn="ctr"/>
            <a:r>
              <a:rPr lang="zh-CN" alt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构建信任</a:t>
            </a:r>
            <a:endParaRPr lang="en-US"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F550CD3A-15D3-EA93-1C50-68A1482BEB16}"/>
              </a:ext>
            </a:extLst>
          </p:cNvPr>
          <p:cNvSpPr txBox="1"/>
          <p:nvPr/>
        </p:nvSpPr>
        <p:spPr>
          <a:xfrm>
            <a:off x="7026457" y="3945905"/>
            <a:ext cx="1995456" cy="303225"/>
          </a:xfrm>
          <a:prstGeom prst="rect">
            <a:avLst/>
          </a:prstGeom>
          <a:noFill/>
        </p:spPr>
        <p:txBody>
          <a:bodyPr wrap="square" rtlCol="0">
            <a:spAutoFit/>
          </a:bodyPr>
          <a:lstStyle/>
          <a:p>
            <a:pPr algn="ctr">
              <a:lnSpc>
                <a:spcPct val="120000"/>
              </a:lnSpc>
            </a:pPr>
            <a:r>
              <a:rPr lang="zh-CN" altLang="en-US" sz="1200" dirty="0">
                <a:solidFill>
                  <a:schemeClr val="bg1"/>
                </a:solidFill>
                <a:latin typeface="+mn-ea"/>
                <a:cs typeface="OPPOSans M" panose="00020600040101010101" pitchFamily="18" charset="-122"/>
              </a:rPr>
              <a:t>品质</a:t>
            </a:r>
            <a:r>
              <a:rPr lang="en-US" altLang="zh-CN" sz="1200" dirty="0">
                <a:solidFill>
                  <a:schemeClr val="bg1"/>
                </a:solidFill>
                <a:latin typeface="+mn-ea"/>
                <a:cs typeface="OPPOSans M" panose="00020600040101010101" pitchFamily="18" charset="-122"/>
              </a:rPr>
              <a:t>/</a:t>
            </a:r>
            <a:r>
              <a:rPr lang="zh-CN" altLang="en-US" sz="1200" dirty="0">
                <a:solidFill>
                  <a:schemeClr val="bg1"/>
                </a:solidFill>
                <a:latin typeface="+mn-ea"/>
                <a:cs typeface="OPPOSans M" panose="00020600040101010101" pitchFamily="18" charset="-122"/>
              </a:rPr>
              <a:t>低价</a:t>
            </a:r>
            <a:endParaRPr lang="en-US" sz="1200" dirty="0">
              <a:solidFill>
                <a:schemeClr val="bg1"/>
              </a:solidFill>
              <a:latin typeface="+mn-ea"/>
              <a:cs typeface="OPPOSans M" panose="00020600040101010101" pitchFamily="18" charset="-122"/>
            </a:endParaRPr>
          </a:p>
        </p:txBody>
      </p:sp>
      <p:sp>
        <p:nvSpPr>
          <p:cNvPr id="47" name="文本框 46">
            <a:extLst>
              <a:ext uri="{FF2B5EF4-FFF2-40B4-BE49-F238E27FC236}">
                <a16:creationId xmlns:a16="http://schemas.microsoft.com/office/drawing/2014/main" id="{ABF95B30-D5A3-7627-74CC-B324F548AF80}"/>
              </a:ext>
            </a:extLst>
          </p:cNvPr>
          <p:cNvSpPr txBox="1"/>
          <p:nvPr/>
        </p:nvSpPr>
        <p:spPr>
          <a:xfrm>
            <a:off x="1020290" y="2572512"/>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保驾碳中和</a:t>
            </a:r>
            <a:endParaRPr lang="en-US" sz="1400" dirty="0">
              <a:solidFill>
                <a:schemeClr val="bg1"/>
              </a:solidFill>
              <a:latin typeface="+mn-ea"/>
              <a:cs typeface="OPPOSans M" panose="00020600040101010101" pitchFamily="18" charset="-122"/>
            </a:endParaRPr>
          </a:p>
        </p:txBody>
      </p:sp>
      <p:sp>
        <p:nvSpPr>
          <p:cNvPr id="48" name="文本框 47">
            <a:extLst>
              <a:ext uri="{FF2B5EF4-FFF2-40B4-BE49-F238E27FC236}">
                <a16:creationId xmlns:a16="http://schemas.microsoft.com/office/drawing/2014/main" id="{36118F8A-EB8D-47AD-355A-E34F8C40E839}"/>
              </a:ext>
            </a:extLst>
          </p:cNvPr>
          <p:cNvSpPr txBox="1"/>
          <p:nvPr/>
        </p:nvSpPr>
        <p:spPr>
          <a:xfrm>
            <a:off x="1020290" y="3342165"/>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减少碳排放</a:t>
            </a:r>
            <a:endParaRPr lang="en-US" sz="1400" dirty="0">
              <a:solidFill>
                <a:schemeClr val="bg1"/>
              </a:solidFill>
              <a:latin typeface="+mn-ea"/>
              <a:cs typeface="OPPOSans M" panose="00020600040101010101" pitchFamily="18" charset="-122"/>
            </a:endParaRPr>
          </a:p>
        </p:txBody>
      </p:sp>
      <p:sp>
        <p:nvSpPr>
          <p:cNvPr id="49" name="文本框 48">
            <a:extLst>
              <a:ext uri="{FF2B5EF4-FFF2-40B4-BE49-F238E27FC236}">
                <a16:creationId xmlns:a16="http://schemas.microsoft.com/office/drawing/2014/main" id="{845897A8-C07C-1B22-61DB-30D092F4D0E5}"/>
              </a:ext>
            </a:extLst>
          </p:cNvPr>
          <p:cNvSpPr txBox="1"/>
          <p:nvPr/>
        </p:nvSpPr>
        <p:spPr>
          <a:xfrm>
            <a:off x="1020290" y="4111818"/>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第二次新生</a:t>
            </a:r>
            <a:endParaRPr lang="en-US" sz="1400" dirty="0">
              <a:solidFill>
                <a:schemeClr val="bg1"/>
              </a:solidFill>
              <a:latin typeface="+mn-ea"/>
              <a:cs typeface="OPPOSans M" panose="00020600040101010101" pitchFamily="18" charset="-122"/>
            </a:endParaRPr>
          </a:p>
        </p:txBody>
      </p:sp>
      <p:sp>
        <p:nvSpPr>
          <p:cNvPr id="50" name="文本框 49">
            <a:extLst>
              <a:ext uri="{FF2B5EF4-FFF2-40B4-BE49-F238E27FC236}">
                <a16:creationId xmlns:a16="http://schemas.microsoft.com/office/drawing/2014/main" id="{4590CF6D-0258-6DD5-C568-DE7E850BE82B}"/>
              </a:ext>
            </a:extLst>
          </p:cNvPr>
          <p:cNvSpPr txBox="1"/>
          <p:nvPr/>
        </p:nvSpPr>
        <p:spPr>
          <a:xfrm>
            <a:off x="1020290" y="4877422"/>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地球友好产品</a:t>
            </a:r>
            <a:endParaRPr lang="en-US" sz="1400" dirty="0">
              <a:solidFill>
                <a:schemeClr val="bg1"/>
              </a:solidFill>
              <a:latin typeface="+mn-ea"/>
              <a:cs typeface="OPPOSans M" panose="00020600040101010101" pitchFamily="18" charset="-122"/>
            </a:endParaRPr>
          </a:p>
        </p:txBody>
      </p:sp>
      <p:sp>
        <p:nvSpPr>
          <p:cNvPr id="51" name="文本框 50">
            <a:extLst>
              <a:ext uri="{FF2B5EF4-FFF2-40B4-BE49-F238E27FC236}">
                <a16:creationId xmlns:a16="http://schemas.microsoft.com/office/drawing/2014/main" id="{748CA5F3-55C0-9B33-DF27-B374D44AE86B}"/>
              </a:ext>
            </a:extLst>
          </p:cNvPr>
          <p:cNvSpPr txBox="1"/>
          <p:nvPr/>
        </p:nvSpPr>
        <p:spPr>
          <a:xfrm>
            <a:off x="8731972" y="2572512"/>
            <a:ext cx="1995456" cy="338298"/>
          </a:xfrm>
          <a:prstGeom prst="rect">
            <a:avLst/>
          </a:prstGeom>
          <a:noFill/>
        </p:spPr>
        <p:txBody>
          <a:bodyPr wrap="square" rtlCol="0">
            <a:spAutoFit/>
          </a:bodyPr>
          <a:lstStyle/>
          <a:p>
            <a:pPr algn="ctr">
              <a:lnSpc>
                <a:spcPct val="120000"/>
              </a:lnSpc>
            </a:pPr>
            <a:r>
              <a:rPr lang="en-US" altLang="zh-CN" sz="1400" dirty="0">
                <a:solidFill>
                  <a:schemeClr val="bg1"/>
                </a:solidFill>
                <a:latin typeface="+mn-ea"/>
                <a:cs typeface="OPPOSans M" panose="00020600040101010101" pitchFamily="18" charset="-122"/>
              </a:rPr>
              <a:t>70+</a:t>
            </a:r>
            <a:r>
              <a:rPr lang="zh-CN" altLang="en-US" sz="1400" dirty="0">
                <a:solidFill>
                  <a:schemeClr val="bg1"/>
                </a:solidFill>
                <a:latin typeface="+mn-ea"/>
                <a:cs typeface="OPPOSans M" panose="00020600040101010101" pitchFamily="18" charset="-122"/>
              </a:rPr>
              <a:t>细节质检</a:t>
            </a:r>
            <a:endParaRPr lang="en-US" sz="1400" dirty="0">
              <a:solidFill>
                <a:schemeClr val="bg1"/>
              </a:solidFill>
              <a:latin typeface="+mn-ea"/>
              <a:cs typeface="OPPOSans M" panose="00020600040101010101" pitchFamily="18" charset="-122"/>
            </a:endParaRPr>
          </a:p>
        </p:txBody>
      </p:sp>
      <p:sp>
        <p:nvSpPr>
          <p:cNvPr id="52" name="文本框 51">
            <a:extLst>
              <a:ext uri="{FF2B5EF4-FFF2-40B4-BE49-F238E27FC236}">
                <a16:creationId xmlns:a16="http://schemas.microsoft.com/office/drawing/2014/main" id="{D05E94AA-A893-0B89-649D-BE53938C0485}"/>
              </a:ext>
            </a:extLst>
          </p:cNvPr>
          <p:cNvSpPr txBox="1"/>
          <p:nvPr/>
        </p:nvSpPr>
        <p:spPr>
          <a:xfrm>
            <a:off x="8731972" y="3342165"/>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一年专业质保</a:t>
            </a:r>
            <a:endParaRPr lang="en-US" sz="1400" dirty="0">
              <a:solidFill>
                <a:schemeClr val="bg1"/>
              </a:solidFill>
              <a:latin typeface="+mn-ea"/>
              <a:cs typeface="OPPOSans M" panose="00020600040101010101" pitchFamily="18" charset="-122"/>
            </a:endParaRPr>
          </a:p>
        </p:txBody>
      </p:sp>
      <p:sp>
        <p:nvSpPr>
          <p:cNvPr id="53" name="文本框 52">
            <a:extLst>
              <a:ext uri="{FF2B5EF4-FFF2-40B4-BE49-F238E27FC236}">
                <a16:creationId xmlns:a16="http://schemas.microsoft.com/office/drawing/2014/main" id="{3944C1F1-0882-F933-7457-F8220285E788}"/>
              </a:ext>
            </a:extLst>
          </p:cNvPr>
          <p:cNvSpPr txBox="1"/>
          <p:nvPr/>
        </p:nvSpPr>
        <p:spPr>
          <a:xfrm>
            <a:off x="8731972" y="4111818"/>
            <a:ext cx="1995456" cy="338298"/>
          </a:xfrm>
          <a:prstGeom prst="rect">
            <a:avLst/>
          </a:prstGeom>
          <a:noFill/>
        </p:spPr>
        <p:txBody>
          <a:bodyPr wrap="square" rtlCol="0">
            <a:spAutoFit/>
          </a:bodyPr>
          <a:lstStyle/>
          <a:p>
            <a:pPr algn="ctr">
              <a:lnSpc>
                <a:spcPct val="120000"/>
              </a:lnSpc>
            </a:pPr>
            <a:r>
              <a:rPr lang="en-US" altLang="zh-CN" sz="1400" dirty="0">
                <a:solidFill>
                  <a:schemeClr val="bg1"/>
                </a:solidFill>
                <a:latin typeface="+mn-ea"/>
                <a:cs typeface="OPPOSans M" panose="00020600040101010101" pitchFamily="18" charset="-122"/>
              </a:rPr>
              <a:t>7</a:t>
            </a:r>
            <a:r>
              <a:rPr lang="zh-CN" altLang="en-US" sz="1400" dirty="0">
                <a:solidFill>
                  <a:schemeClr val="bg1"/>
                </a:solidFill>
                <a:latin typeface="+mn-ea"/>
                <a:cs typeface="OPPOSans M" panose="00020600040101010101" pitchFamily="18" charset="-122"/>
              </a:rPr>
              <a:t>天无理由</a:t>
            </a:r>
            <a:endParaRPr lang="en-US" sz="1400" dirty="0">
              <a:solidFill>
                <a:schemeClr val="bg1"/>
              </a:solidFill>
              <a:latin typeface="+mn-ea"/>
              <a:cs typeface="OPPOSans M" panose="00020600040101010101" pitchFamily="18" charset="-122"/>
            </a:endParaRPr>
          </a:p>
        </p:txBody>
      </p:sp>
      <p:sp>
        <p:nvSpPr>
          <p:cNvPr id="54" name="文本框 53">
            <a:extLst>
              <a:ext uri="{FF2B5EF4-FFF2-40B4-BE49-F238E27FC236}">
                <a16:creationId xmlns:a16="http://schemas.microsoft.com/office/drawing/2014/main" id="{0C869D57-ABED-7438-634F-61B5E275B74E}"/>
              </a:ext>
            </a:extLst>
          </p:cNvPr>
          <p:cNvSpPr txBox="1"/>
          <p:nvPr/>
        </p:nvSpPr>
        <p:spPr>
          <a:xfrm>
            <a:off x="8731972" y="4877422"/>
            <a:ext cx="19954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mn-ea"/>
                <a:cs typeface="OPPOSans M" panose="00020600040101010101" pitchFamily="18" charset="-122"/>
              </a:rPr>
              <a:t>使命愿景</a:t>
            </a:r>
            <a:endParaRPr lang="en-US" sz="1400" dirty="0">
              <a:solidFill>
                <a:schemeClr val="bg1"/>
              </a:solidFill>
              <a:latin typeface="+mn-ea"/>
              <a:cs typeface="OPPOSans M" panose="00020600040101010101" pitchFamily="18" charset="-122"/>
            </a:endParaRPr>
          </a:p>
        </p:txBody>
      </p:sp>
      <p:sp>
        <p:nvSpPr>
          <p:cNvPr id="55" name="文本框 54">
            <a:extLst>
              <a:ext uri="{FF2B5EF4-FFF2-40B4-BE49-F238E27FC236}">
                <a16:creationId xmlns:a16="http://schemas.microsoft.com/office/drawing/2014/main" id="{59BC432C-56EC-721F-F84C-650666854CA6}"/>
              </a:ext>
            </a:extLst>
          </p:cNvPr>
          <p:cNvSpPr txBox="1"/>
          <p:nvPr/>
        </p:nvSpPr>
        <p:spPr>
          <a:xfrm>
            <a:off x="5178881" y="1693908"/>
            <a:ext cx="1371700" cy="369332"/>
          </a:xfrm>
          <a:prstGeom prst="rect">
            <a:avLst/>
          </a:prstGeom>
          <a:noFill/>
        </p:spPr>
        <p:txBody>
          <a:bodyPr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线上产品</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6" name="文本框 55">
            <a:extLst>
              <a:ext uri="{FF2B5EF4-FFF2-40B4-BE49-F238E27FC236}">
                <a16:creationId xmlns:a16="http://schemas.microsoft.com/office/drawing/2014/main" id="{B997B513-2925-2859-CCFF-568F5F49035A}"/>
              </a:ext>
            </a:extLst>
          </p:cNvPr>
          <p:cNvSpPr txBox="1"/>
          <p:nvPr/>
        </p:nvSpPr>
        <p:spPr>
          <a:xfrm>
            <a:off x="4867003" y="2001148"/>
            <a:ext cx="1995456" cy="303225"/>
          </a:xfrm>
          <a:prstGeom prst="rect">
            <a:avLst/>
          </a:prstGeom>
          <a:noFill/>
        </p:spPr>
        <p:txBody>
          <a:bodyPr wrap="square" rtlCol="0">
            <a:spAutoFit/>
          </a:bodyPr>
          <a:lstStyle/>
          <a:p>
            <a:pPr algn="ctr">
              <a:lnSpc>
                <a:spcPct val="120000"/>
              </a:lnSpc>
            </a:pPr>
            <a:r>
              <a:rPr lang="en-US" altLang="zh-CN" sz="1200" dirty="0">
                <a:latin typeface="+mn-ea"/>
                <a:cs typeface="OPPOSans M" panose="00020600040101010101" pitchFamily="18" charset="-122"/>
              </a:rPr>
              <a:t>APP </a:t>
            </a:r>
            <a:r>
              <a:rPr lang="zh-CN" altLang="en-US" sz="1200" dirty="0">
                <a:latin typeface="+mn-ea"/>
                <a:cs typeface="OPPOSans M" panose="00020600040101010101" pitchFamily="18" charset="-122"/>
              </a:rPr>
              <a:t>小程序 京东拍拍</a:t>
            </a:r>
            <a:endParaRPr lang="en-US" sz="1200" dirty="0">
              <a:latin typeface="+mn-ea"/>
              <a:cs typeface="OPPOSans M" panose="00020600040101010101" pitchFamily="18" charset="-122"/>
            </a:endParaRPr>
          </a:p>
        </p:txBody>
      </p:sp>
      <p:sp>
        <p:nvSpPr>
          <p:cNvPr id="59" name="文本框 58">
            <a:extLst>
              <a:ext uri="{FF2B5EF4-FFF2-40B4-BE49-F238E27FC236}">
                <a16:creationId xmlns:a16="http://schemas.microsoft.com/office/drawing/2014/main" id="{6C32E528-1636-256C-E74A-65867BA98BBA}"/>
              </a:ext>
            </a:extLst>
          </p:cNvPr>
          <p:cNvSpPr txBox="1"/>
          <p:nvPr/>
        </p:nvSpPr>
        <p:spPr>
          <a:xfrm>
            <a:off x="3836139" y="1995290"/>
            <a:ext cx="2081085" cy="1131412"/>
          </a:xfrm>
          <a:prstGeom prst="rect">
            <a:avLst/>
          </a:prstGeom>
          <a:noFill/>
        </p:spPr>
        <p:txBody>
          <a:bodyPr wrap="square" rtlCol="0">
            <a:prstTxWarp prst="textArchUp">
              <a:avLst>
                <a:gd name="adj" fmla="val 10616059"/>
              </a:avLst>
            </a:prstTxWarp>
            <a:spAutoFit/>
          </a:bodyPr>
          <a:lstStyle/>
          <a:p>
            <a:r>
              <a:rPr lang="zh-CN" alt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循环经济</a:t>
            </a:r>
            <a:endParaRPr 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文本框 62">
            <a:extLst>
              <a:ext uri="{FF2B5EF4-FFF2-40B4-BE49-F238E27FC236}">
                <a16:creationId xmlns:a16="http://schemas.microsoft.com/office/drawing/2014/main" id="{C96632AE-3207-3674-BF7B-8A72C3066076}"/>
              </a:ext>
            </a:extLst>
          </p:cNvPr>
          <p:cNvSpPr txBox="1"/>
          <p:nvPr/>
        </p:nvSpPr>
        <p:spPr>
          <a:xfrm>
            <a:off x="5746717" y="1995290"/>
            <a:ext cx="2081085" cy="1131412"/>
          </a:xfrm>
          <a:prstGeom prst="rect">
            <a:avLst/>
          </a:prstGeom>
          <a:noFill/>
        </p:spPr>
        <p:txBody>
          <a:bodyPr wrap="square" rtlCol="0">
            <a:prstTxWarp prst="textArchUp">
              <a:avLst>
                <a:gd name="adj" fmla="val 10616059"/>
              </a:avLst>
            </a:prstTxWarp>
            <a:spAutoFit/>
          </a:bodyPr>
          <a:lstStyle/>
          <a:p>
            <a:pPr algn="r"/>
            <a:r>
              <a:rPr lang="zh-CN" alt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品牌选传</a:t>
            </a:r>
            <a:endParaRPr 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4" name="文本框 63">
            <a:extLst>
              <a:ext uri="{FF2B5EF4-FFF2-40B4-BE49-F238E27FC236}">
                <a16:creationId xmlns:a16="http://schemas.microsoft.com/office/drawing/2014/main" id="{4B64AD7D-2537-331F-0723-DE161F4D098C}"/>
              </a:ext>
            </a:extLst>
          </p:cNvPr>
          <p:cNvSpPr txBox="1"/>
          <p:nvPr/>
        </p:nvSpPr>
        <p:spPr>
          <a:xfrm flipH="1" flipV="1">
            <a:off x="5762744" y="4761826"/>
            <a:ext cx="2081085" cy="1131412"/>
          </a:xfrm>
          <a:prstGeom prst="rect">
            <a:avLst/>
          </a:prstGeom>
          <a:noFill/>
        </p:spPr>
        <p:txBody>
          <a:bodyPr wrap="square" rtlCol="0">
            <a:prstTxWarp prst="textArchUp">
              <a:avLst>
                <a:gd name="adj" fmla="val 10616059"/>
              </a:avLst>
            </a:prstTxWarp>
            <a:spAutoFit/>
          </a:bodyPr>
          <a:lstStyle/>
          <a:p>
            <a:r>
              <a:rPr lang="zh-CN" alt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品牌宣传</a:t>
            </a:r>
            <a:endParaRPr 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5" name="文本框 64">
            <a:extLst>
              <a:ext uri="{FF2B5EF4-FFF2-40B4-BE49-F238E27FC236}">
                <a16:creationId xmlns:a16="http://schemas.microsoft.com/office/drawing/2014/main" id="{AC5BC977-0DB7-7C9F-08E0-547F1B3D9EE5}"/>
              </a:ext>
            </a:extLst>
          </p:cNvPr>
          <p:cNvSpPr txBox="1"/>
          <p:nvPr/>
        </p:nvSpPr>
        <p:spPr>
          <a:xfrm flipH="1" flipV="1">
            <a:off x="3832293" y="4719437"/>
            <a:ext cx="2081085" cy="1131412"/>
          </a:xfrm>
          <a:prstGeom prst="rect">
            <a:avLst/>
          </a:prstGeom>
          <a:noFill/>
        </p:spPr>
        <p:txBody>
          <a:bodyPr wrap="square" rtlCol="0">
            <a:prstTxWarp prst="textArchUp">
              <a:avLst>
                <a:gd name="adj" fmla="val 10616059"/>
              </a:avLst>
            </a:prstTxWarp>
            <a:spAutoFit/>
          </a:bodyPr>
          <a:lstStyle/>
          <a:p>
            <a:pPr algn="r"/>
            <a:r>
              <a:rPr lang="zh-CN" alt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循环经济</a:t>
            </a:r>
            <a:endParaRPr lang="en-US" sz="12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矩形: 圆角 22">
            <a:extLst>
              <a:ext uri="{FF2B5EF4-FFF2-40B4-BE49-F238E27FC236}">
                <a16:creationId xmlns:a16="http://schemas.microsoft.com/office/drawing/2014/main" id="{E0E5DBD7-73AD-F5C6-EE45-27288DE011B8}"/>
              </a:ext>
            </a:extLst>
          </p:cNvPr>
          <p:cNvSpPr/>
          <p:nvPr/>
        </p:nvSpPr>
        <p:spPr>
          <a:xfrm>
            <a:off x="4778345" y="5340784"/>
            <a:ext cx="2160350" cy="951055"/>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56">
            <a:extLst>
              <a:ext uri="{FF2B5EF4-FFF2-40B4-BE49-F238E27FC236}">
                <a16:creationId xmlns:a16="http://schemas.microsoft.com/office/drawing/2014/main" id="{6A0894BE-1FA1-C583-96F8-7F49BB327DB8}"/>
              </a:ext>
            </a:extLst>
          </p:cNvPr>
          <p:cNvSpPr txBox="1"/>
          <p:nvPr/>
        </p:nvSpPr>
        <p:spPr>
          <a:xfrm>
            <a:off x="5178881" y="5510611"/>
            <a:ext cx="1371700" cy="369332"/>
          </a:xfrm>
          <a:prstGeom prst="rect">
            <a:avLst/>
          </a:prstGeom>
          <a:noFill/>
        </p:spPr>
        <p:txBody>
          <a:bodyPr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线下门店</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60395930-D78B-B35B-4FDD-CDDED5CD9FE0}"/>
              </a:ext>
            </a:extLst>
          </p:cNvPr>
          <p:cNvSpPr txBox="1"/>
          <p:nvPr/>
        </p:nvSpPr>
        <p:spPr>
          <a:xfrm>
            <a:off x="4867003" y="5817851"/>
            <a:ext cx="1995456" cy="303225"/>
          </a:xfrm>
          <a:prstGeom prst="rect">
            <a:avLst/>
          </a:prstGeom>
          <a:noFill/>
        </p:spPr>
        <p:txBody>
          <a:bodyPr wrap="square" rtlCol="0">
            <a:spAutoFit/>
          </a:bodyPr>
          <a:lstStyle/>
          <a:p>
            <a:pPr algn="ctr">
              <a:lnSpc>
                <a:spcPct val="120000"/>
              </a:lnSpc>
            </a:pPr>
            <a:r>
              <a:rPr lang="zh-CN" altLang="en-US" sz="1200" dirty="0">
                <a:latin typeface="+mn-ea"/>
                <a:cs typeface="OPPOSans M" panose="00020600040101010101" pitchFamily="18" charset="-122"/>
              </a:rPr>
              <a:t>全国</a:t>
            </a:r>
            <a:r>
              <a:rPr lang="en-US" altLang="zh-CN" sz="1200" dirty="0">
                <a:latin typeface="+mn-ea"/>
                <a:cs typeface="OPPOSans M" panose="00020600040101010101" pitchFamily="18" charset="-122"/>
              </a:rPr>
              <a:t>15+</a:t>
            </a:r>
            <a:r>
              <a:rPr lang="zh-CN" altLang="en-US" sz="1200" dirty="0">
                <a:latin typeface="+mn-ea"/>
                <a:cs typeface="OPPOSans M" panose="00020600040101010101" pitchFamily="18" charset="-122"/>
              </a:rPr>
              <a:t>体验店</a:t>
            </a:r>
            <a:endParaRPr lang="en-US" sz="1200" dirty="0">
              <a:latin typeface="+mn-ea"/>
              <a:cs typeface="OPPOSans M" panose="00020600040101010101" pitchFamily="18" charset="-122"/>
            </a:endParaRPr>
          </a:p>
        </p:txBody>
      </p:sp>
    </p:spTree>
    <p:extLst>
      <p:ext uri="{BB962C8B-B14F-4D97-AF65-F5344CB8AC3E}">
        <p14:creationId xmlns:p14="http://schemas.microsoft.com/office/powerpoint/2010/main" val="305957739"/>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219CDDA-D757-485D-BB6C-13ABB0957EA8}"/>
              </a:ext>
            </a:extLst>
          </p:cNvPr>
          <p:cNvSpPr txBox="1"/>
          <p:nvPr/>
        </p:nvSpPr>
        <p:spPr>
          <a:xfrm>
            <a:off x="4092575" y="612200"/>
            <a:ext cx="4006849" cy="584775"/>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3200" dirty="0"/>
              <a:t>品牌影响力大事记</a:t>
            </a:r>
            <a:endParaRPr lang="en-US" sz="3200" dirty="0"/>
          </a:p>
        </p:txBody>
      </p:sp>
      <p:sp>
        <p:nvSpPr>
          <p:cNvPr id="2" name="平行四边形 1">
            <a:extLst>
              <a:ext uri="{FF2B5EF4-FFF2-40B4-BE49-F238E27FC236}">
                <a16:creationId xmlns:a16="http://schemas.microsoft.com/office/drawing/2014/main" id="{B50E1BC2-0416-47DE-4972-547C768E0783}"/>
              </a:ext>
            </a:extLst>
          </p:cNvPr>
          <p:cNvSpPr/>
          <p:nvPr/>
        </p:nvSpPr>
        <p:spPr>
          <a:xfrm>
            <a:off x="2849880"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平行四边形 4">
            <a:extLst>
              <a:ext uri="{FF2B5EF4-FFF2-40B4-BE49-F238E27FC236}">
                <a16:creationId xmlns:a16="http://schemas.microsoft.com/office/drawing/2014/main" id="{AFDA8DBF-BE9D-D751-4C05-D8C916E25F6C}"/>
              </a:ext>
            </a:extLst>
          </p:cNvPr>
          <p:cNvSpPr/>
          <p:nvPr/>
        </p:nvSpPr>
        <p:spPr>
          <a:xfrm flipH="1">
            <a:off x="7990839"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任意多边形: 形状 5">
            <a:extLst>
              <a:ext uri="{FF2B5EF4-FFF2-40B4-BE49-F238E27FC236}">
                <a16:creationId xmlns:a16="http://schemas.microsoft.com/office/drawing/2014/main" id="{BD1381CB-4F75-21BC-56C4-35FFFBD5B6EE}"/>
              </a:ext>
            </a:extLst>
          </p:cNvPr>
          <p:cNvSpPr/>
          <p:nvPr/>
        </p:nvSpPr>
        <p:spPr>
          <a:xfrm>
            <a:off x="-349250" y="2861162"/>
            <a:ext cx="12865100" cy="2365316"/>
          </a:xfrm>
          <a:custGeom>
            <a:avLst/>
            <a:gdLst>
              <a:gd name="connsiteX0" fmla="*/ 0 w 12865100"/>
              <a:gd name="connsiteY0" fmla="*/ 1672738 h 2365316"/>
              <a:gd name="connsiteX1" fmla="*/ 1574800 w 12865100"/>
              <a:gd name="connsiteY1" fmla="*/ 2688 h 2365316"/>
              <a:gd name="connsiteX2" fmla="*/ 3206750 w 12865100"/>
              <a:gd name="connsiteY2" fmla="*/ 2015638 h 2365316"/>
              <a:gd name="connsiteX3" fmla="*/ 5264150 w 12865100"/>
              <a:gd name="connsiteY3" fmla="*/ 193188 h 2365316"/>
              <a:gd name="connsiteX4" fmla="*/ 7118350 w 12865100"/>
              <a:gd name="connsiteY4" fmla="*/ 2295038 h 2365316"/>
              <a:gd name="connsiteX5" fmla="*/ 9124950 w 12865100"/>
              <a:gd name="connsiteY5" fmla="*/ 275738 h 2365316"/>
              <a:gd name="connsiteX6" fmla="*/ 11366500 w 12865100"/>
              <a:gd name="connsiteY6" fmla="*/ 2364888 h 2365316"/>
              <a:gd name="connsiteX7" fmla="*/ 12865100 w 12865100"/>
              <a:gd name="connsiteY7" fmla="*/ 66188 h 236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65100" h="2365316">
                <a:moveTo>
                  <a:pt x="0" y="1672738"/>
                </a:moveTo>
                <a:cubicBezTo>
                  <a:pt x="520171" y="809138"/>
                  <a:pt x="1040342" y="-54462"/>
                  <a:pt x="1574800" y="2688"/>
                </a:cubicBezTo>
                <a:cubicBezTo>
                  <a:pt x="2109258" y="59838"/>
                  <a:pt x="2591858" y="1983888"/>
                  <a:pt x="3206750" y="2015638"/>
                </a:cubicBezTo>
                <a:cubicBezTo>
                  <a:pt x="3821642" y="2047388"/>
                  <a:pt x="4612217" y="146621"/>
                  <a:pt x="5264150" y="193188"/>
                </a:cubicBezTo>
                <a:cubicBezTo>
                  <a:pt x="5916083" y="239755"/>
                  <a:pt x="6474883" y="2281280"/>
                  <a:pt x="7118350" y="2295038"/>
                </a:cubicBezTo>
                <a:cubicBezTo>
                  <a:pt x="7761817" y="2308796"/>
                  <a:pt x="8416925" y="264096"/>
                  <a:pt x="9124950" y="275738"/>
                </a:cubicBezTo>
                <a:cubicBezTo>
                  <a:pt x="9832975" y="287380"/>
                  <a:pt x="10743142" y="2399813"/>
                  <a:pt x="11366500" y="2364888"/>
                </a:cubicBezTo>
                <a:cubicBezTo>
                  <a:pt x="11989858" y="2329963"/>
                  <a:pt x="11960225" y="158263"/>
                  <a:pt x="12865100" y="66188"/>
                </a:cubicBezTo>
              </a:path>
            </a:pathLst>
          </a:custGeom>
          <a:noFill/>
          <a:ln>
            <a:solidFill>
              <a:srgbClr val="E31D1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组合 8">
            <a:extLst>
              <a:ext uri="{FF2B5EF4-FFF2-40B4-BE49-F238E27FC236}">
                <a16:creationId xmlns:a16="http://schemas.microsoft.com/office/drawing/2014/main" id="{1FADBBF3-C297-A209-1E47-285FBF2C9A09}"/>
              </a:ext>
            </a:extLst>
          </p:cNvPr>
          <p:cNvGrpSpPr/>
          <p:nvPr/>
        </p:nvGrpSpPr>
        <p:grpSpPr>
          <a:xfrm>
            <a:off x="1017270" y="2667487"/>
            <a:ext cx="463550" cy="463550"/>
            <a:chOff x="266700" y="2317750"/>
            <a:chExt cx="543412" cy="543412"/>
          </a:xfrm>
        </p:grpSpPr>
        <p:sp>
          <p:nvSpPr>
            <p:cNvPr id="7" name="椭圆 6">
              <a:extLst>
                <a:ext uri="{FF2B5EF4-FFF2-40B4-BE49-F238E27FC236}">
                  <a16:creationId xmlns:a16="http://schemas.microsoft.com/office/drawing/2014/main" id="{77379400-37F1-FC85-8CA8-62ECDC5E39E4}"/>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F2597858-BD95-5C7E-2AB3-1C8341C96404}"/>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a:extLst>
              <a:ext uri="{FF2B5EF4-FFF2-40B4-BE49-F238E27FC236}">
                <a16:creationId xmlns:a16="http://schemas.microsoft.com/office/drawing/2014/main" id="{8FA5BB6B-8914-878B-F3BF-DB6A5034421A}"/>
              </a:ext>
            </a:extLst>
          </p:cNvPr>
          <p:cNvGrpSpPr/>
          <p:nvPr/>
        </p:nvGrpSpPr>
        <p:grpSpPr>
          <a:xfrm>
            <a:off x="2651760" y="4538197"/>
            <a:ext cx="463550" cy="463550"/>
            <a:chOff x="266700" y="2317750"/>
            <a:chExt cx="543412" cy="543412"/>
          </a:xfrm>
        </p:grpSpPr>
        <p:sp>
          <p:nvSpPr>
            <p:cNvPr id="11" name="椭圆 10">
              <a:extLst>
                <a:ext uri="{FF2B5EF4-FFF2-40B4-BE49-F238E27FC236}">
                  <a16:creationId xmlns:a16="http://schemas.microsoft.com/office/drawing/2014/main" id="{54B2680C-6DE3-FC06-50B6-EBC5AF3AF044}"/>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ABE5D8B2-9F7A-80DE-AA61-FBA5EFF2DB67}"/>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a:extLst>
              <a:ext uri="{FF2B5EF4-FFF2-40B4-BE49-F238E27FC236}">
                <a16:creationId xmlns:a16="http://schemas.microsoft.com/office/drawing/2014/main" id="{684B787B-D0C4-5F7D-A0A4-448E4029CCA7}"/>
              </a:ext>
            </a:extLst>
          </p:cNvPr>
          <p:cNvGrpSpPr/>
          <p:nvPr/>
        </p:nvGrpSpPr>
        <p:grpSpPr>
          <a:xfrm>
            <a:off x="4705350" y="2861162"/>
            <a:ext cx="463550" cy="463550"/>
            <a:chOff x="266700" y="2317750"/>
            <a:chExt cx="543412" cy="543412"/>
          </a:xfrm>
        </p:grpSpPr>
        <p:sp>
          <p:nvSpPr>
            <p:cNvPr id="14" name="椭圆 13">
              <a:extLst>
                <a:ext uri="{FF2B5EF4-FFF2-40B4-BE49-F238E27FC236}">
                  <a16:creationId xmlns:a16="http://schemas.microsoft.com/office/drawing/2014/main" id="{8A920B76-3AC8-7C2F-C11A-4142F26D82F0}"/>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EDBF74E4-231D-3D8C-4D17-905AAD2506CF}"/>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组合 15">
            <a:extLst>
              <a:ext uri="{FF2B5EF4-FFF2-40B4-BE49-F238E27FC236}">
                <a16:creationId xmlns:a16="http://schemas.microsoft.com/office/drawing/2014/main" id="{963B193F-E4D1-88FA-9148-E8D91C00A6D7}"/>
              </a:ext>
            </a:extLst>
          </p:cNvPr>
          <p:cNvGrpSpPr/>
          <p:nvPr/>
        </p:nvGrpSpPr>
        <p:grpSpPr>
          <a:xfrm>
            <a:off x="6569319" y="4831058"/>
            <a:ext cx="463550" cy="463550"/>
            <a:chOff x="266700" y="2317750"/>
            <a:chExt cx="543412" cy="543412"/>
          </a:xfrm>
        </p:grpSpPr>
        <p:sp>
          <p:nvSpPr>
            <p:cNvPr id="17" name="椭圆 16">
              <a:extLst>
                <a:ext uri="{FF2B5EF4-FFF2-40B4-BE49-F238E27FC236}">
                  <a16:creationId xmlns:a16="http://schemas.microsoft.com/office/drawing/2014/main" id="{960DDF69-61DC-9AED-EF20-2AAA62D79A49}"/>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B75EDE2F-6E2E-E3B3-0CAE-867CC0097538}"/>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组合 18">
            <a:extLst>
              <a:ext uri="{FF2B5EF4-FFF2-40B4-BE49-F238E27FC236}">
                <a16:creationId xmlns:a16="http://schemas.microsoft.com/office/drawing/2014/main" id="{FA81FA81-EAB5-9AFE-C7FF-E9A4665F4296}"/>
              </a:ext>
            </a:extLst>
          </p:cNvPr>
          <p:cNvGrpSpPr/>
          <p:nvPr/>
        </p:nvGrpSpPr>
        <p:grpSpPr>
          <a:xfrm>
            <a:off x="8568941" y="2899262"/>
            <a:ext cx="463550" cy="463550"/>
            <a:chOff x="266700" y="2317750"/>
            <a:chExt cx="543412" cy="543412"/>
          </a:xfrm>
        </p:grpSpPr>
        <p:sp>
          <p:nvSpPr>
            <p:cNvPr id="20" name="椭圆 19">
              <a:extLst>
                <a:ext uri="{FF2B5EF4-FFF2-40B4-BE49-F238E27FC236}">
                  <a16:creationId xmlns:a16="http://schemas.microsoft.com/office/drawing/2014/main" id="{2A7DFA12-F127-7E17-5307-5B64356C919E}"/>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3D760F2E-66FE-7D81-DFEE-633A0E62C3FD}"/>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EE6B9FE5-F87B-92CF-3CA6-5B0B74852199}"/>
              </a:ext>
            </a:extLst>
          </p:cNvPr>
          <p:cNvGrpSpPr/>
          <p:nvPr/>
        </p:nvGrpSpPr>
        <p:grpSpPr>
          <a:xfrm>
            <a:off x="10729337" y="4937289"/>
            <a:ext cx="463550" cy="463550"/>
            <a:chOff x="266700" y="2317750"/>
            <a:chExt cx="543412" cy="543412"/>
          </a:xfrm>
        </p:grpSpPr>
        <p:sp>
          <p:nvSpPr>
            <p:cNvPr id="23" name="椭圆 22">
              <a:extLst>
                <a:ext uri="{FF2B5EF4-FFF2-40B4-BE49-F238E27FC236}">
                  <a16:creationId xmlns:a16="http://schemas.microsoft.com/office/drawing/2014/main" id="{5A7E9817-91A3-9767-3FB2-A51D3FA7E803}"/>
                </a:ext>
              </a:extLst>
            </p:cNvPr>
            <p:cNvSpPr/>
            <p:nvPr/>
          </p:nvSpPr>
          <p:spPr>
            <a:xfrm>
              <a:off x="266700" y="2317750"/>
              <a:ext cx="543412" cy="543412"/>
            </a:xfrm>
            <a:prstGeom prst="ellipse">
              <a:avLst/>
            </a:prstGeom>
            <a:gradFill flip="none" rotWithShape="1">
              <a:gsLst>
                <a:gs pos="72000">
                  <a:srgbClr val="E31D19">
                    <a:alpha val="0"/>
                  </a:srgbClr>
                </a:gs>
                <a:gs pos="100000">
                  <a:srgbClr val="E31D1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6BF9DA2D-78A9-EE8D-9BED-1B5F81C006FE}"/>
                </a:ext>
              </a:extLst>
            </p:cNvPr>
            <p:cNvSpPr/>
            <p:nvPr/>
          </p:nvSpPr>
          <p:spPr>
            <a:xfrm>
              <a:off x="413874" y="2464924"/>
              <a:ext cx="249064" cy="249064"/>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箭头: 右 24">
            <a:extLst>
              <a:ext uri="{FF2B5EF4-FFF2-40B4-BE49-F238E27FC236}">
                <a16:creationId xmlns:a16="http://schemas.microsoft.com/office/drawing/2014/main" id="{723E95A4-082A-CF90-5612-F3FACDB82B19}"/>
              </a:ext>
            </a:extLst>
          </p:cNvPr>
          <p:cNvSpPr/>
          <p:nvPr/>
        </p:nvSpPr>
        <p:spPr>
          <a:xfrm rot="16200000">
            <a:off x="10465682" y="3694967"/>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箭头: 右 25">
            <a:extLst>
              <a:ext uri="{FF2B5EF4-FFF2-40B4-BE49-F238E27FC236}">
                <a16:creationId xmlns:a16="http://schemas.microsoft.com/office/drawing/2014/main" id="{8BE22766-CE38-D5BA-0E09-90ACCB40E427}"/>
              </a:ext>
            </a:extLst>
          </p:cNvPr>
          <p:cNvSpPr/>
          <p:nvPr/>
        </p:nvSpPr>
        <p:spPr>
          <a:xfrm rot="16200000">
            <a:off x="6336383" y="3694967"/>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箭头: 右 26">
            <a:extLst>
              <a:ext uri="{FF2B5EF4-FFF2-40B4-BE49-F238E27FC236}">
                <a16:creationId xmlns:a16="http://schemas.microsoft.com/office/drawing/2014/main" id="{8F8311B3-A6D5-1010-F366-3596A354588E}"/>
              </a:ext>
            </a:extLst>
          </p:cNvPr>
          <p:cNvSpPr/>
          <p:nvPr/>
        </p:nvSpPr>
        <p:spPr>
          <a:xfrm rot="16200000">
            <a:off x="2388348" y="3694967"/>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箭头: 右 27">
            <a:extLst>
              <a:ext uri="{FF2B5EF4-FFF2-40B4-BE49-F238E27FC236}">
                <a16:creationId xmlns:a16="http://schemas.microsoft.com/office/drawing/2014/main" id="{5D174899-4D1A-405E-C385-37DF5A19E2DE}"/>
              </a:ext>
            </a:extLst>
          </p:cNvPr>
          <p:cNvSpPr/>
          <p:nvPr/>
        </p:nvSpPr>
        <p:spPr>
          <a:xfrm rot="5400000" flipV="1">
            <a:off x="726734" y="4116165"/>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9" name="箭头: 右 28">
            <a:extLst>
              <a:ext uri="{FF2B5EF4-FFF2-40B4-BE49-F238E27FC236}">
                <a16:creationId xmlns:a16="http://schemas.microsoft.com/office/drawing/2014/main" id="{0C81CD11-23D7-8827-642D-85BCC8CCDA5C}"/>
              </a:ext>
            </a:extLst>
          </p:cNvPr>
          <p:cNvSpPr/>
          <p:nvPr/>
        </p:nvSpPr>
        <p:spPr>
          <a:xfrm rot="5400000" flipV="1">
            <a:off x="4441695" y="4116166"/>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0" name="箭头: 右 29">
            <a:extLst>
              <a:ext uri="{FF2B5EF4-FFF2-40B4-BE49-F238E27FC236}">
                <a16:creationId xmlns:a16="http://schemas.microsoft.com/office/drawing/2014/main" id="{43BECA92-FB35-BCE0-BF02-051CF1FA5A02}"/>
              </a:ext>
            </a:extLst>
          </p:cNvPr>
          <p:cNvSpPr/>
          <p:nvPr/>
        </p:nvSpPr>
        <p:spPr>
          <a:xfrm rot="5400000" flipV="1">
            <a:off x="8310162" y="4116167"/>
            <a:ext cx="960142" cy="181741"/>
          </a:xfrm>
          <a:prstGeom prst="rightArrow">
            <a:avLst>
              <a:gd name="adj1" fmla="val 50000"/>
              <a:gd name="adj2" fmla="val 67471"/>
            </a:avLst>
          </a:prstGeom>
          <a:gradFill>
            <a:gsLst>
              <a:gs pos="0">
                <a:srgbClr val="E31D19">
                  <a:alpha val="0"/>
                </a:srgbClr>
              </a:gs>
              <a:gs pos="100000">
                <a:srgbClr val="E31D19">
                  <a:alpha val="70000"/>
                </a:srgbClr>
              </a:gs>
            </a:gsLst>
            <a:lin ang="0" scaled="0"/>
          </a:gradFill>
          <a:ln w="6350">
            <a:gradFill>
              <a:gsLst>
                <a:gs pos="1000">
                  <a:srgbClr val="E31D19">
                    <a:alpha val="0"/>
                  </a:srgbClr>
                </a:gs>
                <a:gs pos="100000">
                  <a:srgbClr val="E31D19"/>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1" name="平行四边形 30">
            <a:extLst>
              <a:ext uri="{FF2B5EF4-FFF2-40B4-BE49-F238E27FC236}">
                <a16:creationId xmlns:a16="http://schemas.microsoft.com/office/drawing/2014/main" id="{85033EB4-D8BB-8BBD-28CD-D14538453198}"/>
              </a:ext>
            </a:extLst>
          </p:cNvPr>
          <p:cNvSpPr/>
          <p:nvPr/>
        </p:nvSpPr>
        <p:spPr>
          <a:xfrm flipH="1" flipV="1">
            <a:off x="2283650" y="2898959"/>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89369E06-A0D3-411C-2432-10C34629442F}"/>
              </a:ext>
            </a:extLst>
          </p:cNvPr>
          <p:cNvSpPr txBox="1"/>
          <p:nvPr/>
        </p:nvSpPr>
        <p:spPr>
          <a:xfrm>
            <a:off x="2388775" y="2673871"/>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2016.12</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3" name="文本框 32">
            <a:extLst>
              <a:ext uri="{FF2B5EF4-FFF2-40B4-BE49-F238E27FC236}">
                <a16:creationId xmlns:a16="http://schemas.microsoft.com/office/drawing/2014/main" id="{FC33B6B8-2350-5B18-2763-078AB05801DC}"/>
              </a:ext>
            </a:extLst>
          </p:cNvPr>
          <p:cNvSpPr txBox="1"/>
          <p:nvPr/>
        </p:nvSpPr>
        <p:spPr>
          <a:xfrm>
            <a:off x="1286141" y="2052178"/>
            <a:ext cx="3164556" cy="621773"/>
          </a:xfrm>
          <a:prstGeom prst="rect">
            <a:avLst/>
          </a:prstGeom>
          <a:noFill/>
        </p:spPr>
        <p:txBody>
          <a:bodyPr wrap="square" rtlCol="0">
            <a:spAutoFit/>
          </a:bodyPr>
          <a:lstStyle/>
          <a:p>
            <a:pPr algn="ctr">
              <a:lnSpc>
                <a:spcPct val="150000"/>
              </a:lnSpc>
            </a:pPr>
            <a:r>
              <a:rPr lang="zh-CN" altLang="en-US" sz="1200" spc="300" dirty="0">
                <a:latin typeface="+mn-ea"/>
                <a:cs typeface="OPPOSans M" panose="00020600040101010101" pitchFamily="18" charset="-122"/>
              </a:rPr>
              <a:t>公众号粉丝突破</a:t>
            </a:r>
            <a:r>
              <a:rPr lang="en-US" altLang="zh-CN" sz="1200" spc="300" dirty="0">
                <a:latin typeface="+mn-ea"/>
                <a:cs typeface="OPPOSans M" panose="00020600040101010101" pitchFamily="18" charset="-122"/>
              </a:rPr>
              <a:t>10</a:t>
            </a:r>
            <a:r>
              <a:rPr lang="zh-CN" altLang="en-US" sz="1200" spc="300" dirty="0">
                <a:latin typeface="+mn-ea"/>
                <a:cs typeface="OPPOSans M" panose="00020600040101010101" pitchFamily="18" charset="-122"/>
              </a:rPr>
              <a:t>万</a:t>
            </a:r>
            <a:endParaRPr lang="en-US" altLang="zh-CN" sz="1200" spc="300" dirty="0">
              <a:latin typeface="+mn-ea"/>
              <a:cs typeface="OPPOSans M" panose="00020600040101010101" pitchFamily="18" charset="-122"/>
            </a:endParaRPr>
          </a:p>
          <a:p>
            <a:pPr algn="ctr">
              <a:lnSpc>
                <a:spcPct val="150000"/>
              </a:lnSpc>
            </a:pPr>
            <a:r>
              <a:rPr lang="zh-CN" altLang="en-US" sz="1200" spc="300" dirty="0">
                <a:latin typeface="+mn-ea"/>
                <a:cs typeface="OPPOSans M" panose="00020600040101010101" pitchFamily="18" charset="-122"/>
              </a:rPr>
              <a:t>首期收费课程单天销售额突破</a:t>
            </a:r>
            <a:r>
              <a:rPr lang="en-US" altLang="zh-CN" sz="1200" spc="300" dirty="0">
                <a:latin typeface="+mn-ea"/>
                <a:cs typeface="OPPOSans M" panose="00020600040101010101" pitchFamily="18" charset="-122"/>
              </a:rPr>
              <a:t>10</a:t>
            </a:r>
            <a:r>
              <a:rPr lang="zh-CN" altLang="en-US" sz="1200" spc="300" dirty="0">
                <a:latin typeface="+mn-ea"/>
                <a:cs typeface="OPPOSans M" panose="00020600040101010101" pitchFamily="18" charset="-122"/>
              </a:rPr>
              <a:t>万</a:t>
            </a:r>
            <a:endParaRPr lang="en-US" sz="1200" spc="300" dirty="0">
              <a:latin typeface="+mn-ea"/>
              <a:cs typeface="OPPOSans M" panose="00020600040101010101" pitchFamily="18" charset="-122"/>
            </a:endParaRPr>
          </a:p>
        </p:txBody>
      </p:sp>
      <p:sp>
        <p:nvSpPr>
          <p:cNvPr id="38" name="平行四边形 37">
            <a:extLst>
              <a:ext uri="{FF2B5EF4-FFF2-40B4-BE49-F238E27FC236}">
                <a16:creationId xmlns:a16="http://schemas.microsoft.com/office/drawing/2014/main" id="{0450D150-34B6-00E0-0845-E2354F00283D}"/>
              </a:ext>
            </a:extLst>
          </p:cNvPr>
          <p:cNvSpPr/>
          <p:nvPr/>
        </p:nvSpPr>
        <p:spPr>
          <a:xfrm flipH="1" flipV="1">
            <a:off x="6273088" y="2898959"/>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0C4D566F-7953-3B65-8D07-9FF8B404A8C6}"/>
              </a:ext>
            </a:extLst>
          </p:cNvPr>
          <p:cNvSpPr txBox="1"/>
          <p:nvPr/>
        </p:nvSpPr>
        <p:spPr>
          <a:xfrm>
            <a:off x="6378213" y="2673871"/>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2017.08</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04F7AEA1-0FCC-C521-4DA4-33E6C33E5267}"/>
              </a:ext>
            </a:extLst>
          </p:cNvPr>
          <p:cNvSpPr txBox="1"/>
          <p:nvPr/>
        </p:nvSpPr>
        <p:spPr>
          <a:xfrm>
            <a:off x="5484407" y="2052178"/>
            <a:ext cx="2746900" cy="524824"/>
          </a:xfrm>
          <a:prstGeom prst="rect">
            <a:avLst/>
          </a:prstGeom>
          <a:noFill/>
        </p:spPr>
        <p:txBody>
          <a:bodyPr wrap="square" rtlCol="0">
            <a:spAutoFit/>
          </a:bodyPr>
          <a:lstStyle/>
          <a:p>
            <a:pPr algn="ctr">
              <a:lnSpc>
                <a:spcPct val="120000"/>
              </a:lnSpc>
            </a:pPr>
            <a:r>
              <a:rPr lang="zh-CN" altLang="en-US" sz="1200" dirty="0">
                <a:latin typeface="+mn-ea"/>
                <a:cs typeface="OPPOSans M" panose="00020600040101010101" pitchFamily="18" charset="-122"/>
              </a:rPr>
              <a:t>一周进步获得知乎机构号新星榜</a:t>
            </a:r>
            <a:endParaRPr lang="en-US" altLang="zh-CN" sz="1200" dirty="0">
              <a:latin typeface="+mn-ea"/>
              <a:cs typeface="OPPOSans M" panose="00020600040101010101" pitchFamily="18" charset="-122"/>
            </a:endParaRPr>
          </a:p>
          <a:p>
            <a:pPr algn="ctr">
              <a:lnSpc>
                <a:spcPct val="120000"/>
              </a:lnSpc>
            </a:pPr>
            <a:r>
              <a:rPr lang="zh-CN" altLang="en-US" sz="1200" dirty="0">
                <a:latin typeface="+mn-ea"/>
                <a:cs typeface="OPPOSans M" panose="00020600040101010101" pitchFamily="18" charset="-122"/>
              </a:rPr>
              <a:t>知乎教育领域新榜第二</a:t>
            </a:r>
            <a:endParaRPr lang="en-US" sz="1200" dirty="0">
              <a:latin typeface="+mn-ea"/>
              <a:cs typeface="OPPOSans M" panose="00020600040101010101" pitchFamily="18" charset="-122"/>
            </a:endParaRPr>
          </a:p>
        </p:txBody>
      </p:sp>
      <p:sp>
        <p:nvSpPr>
          <p:cNvPr id="41" name="平行四边形 40">
            <a:extLst>
              <a:ext uri="{FF2B5EF4-FFF2-40B4-BE49-F238E27FC236}">
                <a16:creationId xmlns:a16="http://schemas.microsoft.com/office/drawing/2014/main" id="{5DE367D0-2A8A-F7A8-31C6-D550B13E0EAF}"/>
              </a:ext>
            </a:extLst>
          </p:cNvPr>
          <p:cNvSpPr/>
          <p:nvPr/>
        </p:nvSpPr>
        <p:spPr>
          <a:xfrm flipH="1" flipV="1">
            <a:off x="10335797" y="2898959"/>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0D489E3C-B502-E5D3-CA69-7D16682FC073}"/>
              </a:ext>
            </a:extLst>
          </p:cNvPr>
          <p:cNvSpPr txBox="1"/>
          <p:nvPr/>
        </p:nvSpPr>
        <p:spPr>
          <a:xfrm>
            <a:off x="10440922" y="2673871"/>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2018.02</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3" name="文本框 42">
            <a:extLst>
              <a:ext uri="{FF2B5EF4-FFF2-40B4-BE49-F238E27FC236}">
                <a16:creationId xmlns:a16="http://schemas.microsoft.com/office/drawing/2014/main" id="{490813F8-BC17-09FB-99D6-FC61B89E036F}"/>
              </a:ext>
            </a:extLst>
          </p:cNvPr>
          <p:cNvSpPr txBox="1"/>
          <p:nvPr/>
        </p:nvSpPr>
        <p:spPr>
          <a:xfrm>
            <a:off x="8898260" y="2052178"/>
            <a:ext cx="2746900" cy="524824"/>
          </a:xfrm>
          <a:prstGeom prst="rect">
            <a:avLst/>
          </a:prstGeom>
          <a:noFill/>
        </p:spPr>
        <p:txBody>
          <a:bodyPr wrap="square" rtlCol="0">
            <a:spAutoFit/>
          </a:bodyPr>
          <a:lstStyle/>
          <a:p>
            <a:pPr algn="r">
              <a:lnSpc>
                <a:spcPct val="120000"/>
              </a:lnSpc>
            </a:pPr>
            <a:r>
              <a:rPr lang="zh-CN" altLang="en-US" sz="1200" dirty="0">
                <a:latin typeface="+mn-ea"/>
                <a:cs typeface="OPPOSans M" panose="00020600040101010101" pitchFamily="18" charset="-122"/>
              </a:rPr>
              <a:t>微信公众号粉丝突破</a:t>
            </a:r>
            <a:r>
              <a:rPr lang="en-US" altLang="zh-CN" sz="1200" dirty="0">
                <a:latin typeface="+mn-ea"/>
                <a:cs typeface="OPPOSans M" panose="00020600040101010101" pitchFamily="18" charset="-122"/>
              </a:rPr>
              <a:t>50</a:t>
            </a:r>
            <a:r>
              <a:rPr lang="zh-CN" altLang="en-US" sz="1200" dirty="0">
                <a:latin typeface="+mn-ea"/>
                <a:cs typeface="OPPOSans M" panose="00020600040101010101" pitchFamily="18" charset="-122"/>
              </a:rPr>
              <a:t>万</a:t>
            </a:r>
            <a:endParaRPr lang="en-US" altLang="zh-CN" sz="1200" dirty="0">
              <a:latin typeface="+mn-ea"/>
              <a:cs typeface="OPPOSans M" panose="00020600040101010101" pitchFamily="18" charset="-122"/>
            </a:endParaRPr>
          </a:p>
          <a:p>
            <a:pPr algn="r">
              <a:lnSpc>
                <a:spcPct val="120000"/>
              </a:lnSpc>
            </a:pPr>
            <a:r>
              <a:rPr lang="zh-CN" altLang="en-US" sz="1200" dirty="0">
                <a:latin typeface="+mn-ea"/>
                <a:cs typeface="OPPOSans M" panose="00020600040101010101" pitchFamily="18" charset="-122"/>
              </a:rPr>
              <a:t>荣获深圳大学新锐校友企业奖</a:t>
            </a:r>
            <a:endParaRPr lang="en-US" sz="1200" dirty="0">
              <a:latin typeface="+mn-ea"/>
              <a:cs typeface="OPPOSans M" panose="00020600040101010101" pitchFamily="18" charset="-122"/>
            </a:endParaRPr>
          </a:p>
        </p:txBody>
      </p:sp>
      <p:sp>
        <p:nvSpPr>
          <p:cNvPr id="44" name="平行四边形 43">
            <a:extLst>
              <a:ext uri="{FF2B5EF4-FFF2-40B4-BE49-F238E27FC236}">
                <a16:creationId xmlns:a16="http://schemas.microsoft.com/office/drawing/2014/main" id="{4E6E78E5-50F9-24E8-3194-42E7439EE649}"/>
              </a:ext>
            </a:extLst>
          </p:cNvPr>
          <p:cNvSpPr/>
          <p:nvPr/>
        </p:nvSpPr>
        <p:spPr>
          <a:xfrm flipH="1" flipV="1">
            <a:off x="8231307" y="5090450"/>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14A93B2D-C72F-3D1C-CD4C-2B181B4AC78D}"/>
              </a:ext>
            </a:extLst>
          </p:cNvPr>
          <p:cNvSpPr txBox="1"/>
          <p:nvPr/>
        </p:nvSpPr>
        <p:spPr>
          <a:xfrm>
            <a:off x="8336432" y="4865362"/>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2017.11</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平行四边形 45">
            <a:extLst>
              <a:ext uri="{FF2B5EF4-FFF2-40B4-BE49-F238E27FC236}">
                <a16:creationId xmlns:a16="http://schemas.microsoft.com/office/drawing/2014/main" id="{61266079-78B6-4DC2-B290-FE701B6E2327}"/>
              </a:ext>
            </a:extLst>
          </p:cNvPr>
          <p:cNvSpPr/>
          <p:nvPr/>
        </p:nvSpPr>
        <p:spPr>
          <a:xfrm flipH="1" flipV="1">
            <a:off x="4270614" y="5090450"/>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本框 46">
            <a:extLst>
              <a:ext uri="{FF2B5EF4-FFF2-40B4-BE49-F238E27FC236}">
                <a16:creationId xmlns:a16="http://schemas.microsoft.com/office/drawing/2014/main" id="{6DC68E2A-3885-F099-9EC0-50E9C5FD703F}"/>
              </a:ext>
            </a:extLst>
          </p:cNvPr>
          <p:cNvSpPr txBox="1"/>
          <p:nvPr/>
        </p:nvSpPr>
        <p:spPr>
          <a:xfrm>
            <a:off x="4375739" y="4865362"/>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2017.03</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8" name="平行四边形 47">
            <a:extLst>
              <a:ext uri="{FF2B5EF4-FFF2-40B4-BE49-F238E27FC236}">
                <a16:creationId xmlns:a16="http://schemas.microsoft.com/office/drawing/2014/main" id="{5A519FE5-1DE7-C3D6-678E-A6E1A2B2F9C4}"/>
              </a:ext>
            </a:extLst>
          </p:cNvPr>
          <p:cNvSpPr/>
          <p:nvPr/>
        </p:nvSpPr>
        <p:spPr>
          <a:xfrm flipH="1" flipV="1">
            <a:off x="651401" y="5090450"/>
            <a:ext cx="1351280" cy="45719"/>
          </a:xfrm>
          <a:prstGeom prst="parallelogram">
            <a:avLst>
              <a:gd name="adj" fmla="val 108336"/>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文本框 48">
            <a:extLst>
              <a:ext uri="{FF2B5EF4-FFF2-40B4-BE49-F238E27FC236}">
                <a16:creationId xmlns:a16="http://schemas.microsoft.com/office/drawing/2014/main" id="{0ED7246F-1CDA-D812-10D8-06760938C174}"/>
              </a:ext>
            </a:extLst>
          </p:cNvPr>
          <p:cNvSpPr txBox="1"/>
          <p:nvPr/>
        </p:nvSpPr>
        <p:spPr>
          <a:xfrm>
            <a:off x="756526" y="4865362"/>
            <a:ext cx="1371700" cy="338554"/>
          </a:xfrm>
          <a:prstGeom prst="rect">
            <a:avLst/>
          </a:prstGeom>
          <a:noFill/>
        </p:spPr>
        <p:txBody>
          <a:bodyPr wrap="square" rtlCol="0">
            <a:spAutoFit/>
          </a:bodyPr>
          <a:lstStyle/>
          <a:p>
            <a:r>
              <a:rPr lang="en-US" altLang="zh-CN" sz="1600" dirty="0">
                <a:latin typeface="OPPOSans B" panose="00020600040101010101" pitchFamily="18" charset="-122"/>
                <a:ea typeface="OPPOSans B" panose="00020600040101010101" pitchFamily="18" charset="-122"/>
                <a:cs typeface="OPPOSans B" panose="00020600040101010101" pitchFamily="18" charset="-122"/>
              </a:rPr>
              <a:t>2016.05</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50" name="文本框 49">
            <a:extLst>
              <a:ext uri="{FF2B5EF4-FFF2-40B4-BE49-F238E27FC236}">
                <a16:creationId xmlns:a16="http://schemas.microsoft.com/office/drawing/2014/main" id="{26FE16FF-1D4A-E63F-146A-3C896B492B8A}"/>
              </a:ext>
            </a:extLst>
          </p:cNvPr>
          <p:cNvSpPr txBox="1"/>
          <p:nvPr/>
        </p:nvSpPr>
        <p:spPr>
          <a:xfrm>
            <a:off x="651401" y="5264275"/>
            <a:ext cx="3164556" cy="621773"/>
          </a:xfrm>
          <a:prstGeom prst="rect">
            <a:avLst/>
          </a:prstGeom>
          <a:noFill/>
        </p:spPr>
        <p:txBody>
          <a:bodyPr wrap="square" rtlCol="0">
            <a:spAutoFit/>
          </a:bodyPr>
          <a:lstStyle/>
          <a:p>
            <a:pPr>
              <a:lnSpc>
                <a:spcPct val="150000"/>
              </a:lnSpc>
            </a:pPr>
            <a:r>
              <a:rPr lang="zh-CN" altLang="en-US" sz="1200" spc="300" dirty="0">
                <a:latin typeface="+mn-ea"/>
                <a:cs typeface="OPPOSans M" panose="00020600040101010101" pitchFamily="18" charset="-122"/>
              </a:rPr>
              <a:t>一周进步公众号创立</a:t>
            </a:r>
            <a:endParaRPr lang="en-US" altLang="zh-CN" sz="1200" spc="300" dirty="0">
              <a:latin typeface="+mn-ea"/>
              <a:cs typeface="OPPOSans M" panose="00020600040101010101" pitchFamily="18" charset="-122"/>
            </a:endParaRPr>
          </a:p>
          <a:p>
            <a:pPr>
              <a:lnSpc>
                <a:spcPct val="150000"/>
              </a:lnSpc>
            </a:pPr>
            <a:r>
              <a:rPr lang="zh-CN" altLang="en-US" sz="1200" spc="300" dirty="0">
                <a:latin typeface="+mn-ea"/>
                <a:cs typeface="OPPOSans M" panose="00020600040101010101" pitchFamily="18" charset="-122"/>
              </a:rPr>
              <a:t>首期免费课程开始招生</a:t>
            </a:r>
            <a:endParaRPr lang="en-US" sz="1200" spc="300" dirty="0">
              <a:latin typeface="+mn-ea"/>
              <a:cs typeface="OPPOSans M" panose="00020600040101010101" pitchFamily="18" charset="-122"/>
            </a:endParaRPr>
          </a:p>
        </p:txBody>
      </p:sp>
      <p:sp>
        <p:nvSpPr>
          <p:cNvPr id="51" name="文本框 50">
            <a:extLst>
              <a:ext uri="{FF2B5EF4-FFF2-40B4-BE49-F238E27FC236}">
                <a16:creationId xmlns:a16="http://schemas.microsoft.com/office/drawing/2014/main" id="{037ADF5F-2F1E-079D-2E8C-D78704AEA21A}"/>
              </a:ext>
            </a:extLst>
          </p:cNvPr>
          <p:cNvSpPr txBox="1"/>
          <p:nvPr/>
        </p:nvSpPr>
        <p:spPr>
          <a:xfrm>
            <a:off x="3354847" y="5264275"/>
            <a:ext cx="3164556" cy="344774"/>
          </a:xfrm>
          <a:prstGeom prst="rect">
            <a:avLst/>
          </a:prstGeom>
          <a:noFill/>
        </p:spPr>
        <p:txBody>
          <a:bodyPr wrap="square" rtlCol="0">
            <a:spAutoFit/>
          </a:bodyPr>
          <a:lstStyle/>
          <a:p>
            <a:pPr algn="ctr">
              <a:lnSpc>
                <a:spcPct val="150000"/>
              </a:lnSpc>
            </a:pPr>
            <a:r>
              <a:rPr lang="zh-CN" altLang="en-US" sz="1200" spc="300" dirty="0">
                <a:latin typeface="+mn-ea"/>
                <a:cs typeface="OPPOSans M" panose="00020600040101010101" pitchFamily="18" charset="-122"/>
              </a:rPr>
              <a:t>获得微软系种子轮投资</a:t>
            </a:r>
            <a:endParaRPr lang="en-US" sz="1200" spc="300" dirty="0">
              <a:latin typeface="+mn-ea"/>
              <a:cs typeface="OPPOSans M" panose="00020600040101010101" pitchFamily="18" charset="-122"/>
            </a:endParaRPr>
          </a:p>
        </p:txBody>
      </p:sp>
      <p:sp>
        <p:nvSpPr>
          <p:cNvPr id="52" name="文本框 51">
            <a:extLst>
              <a:ext uri="{FF2B5EF4-FFF2-40B4-BE49-F238E27FC236}">
                <a16:creationId xmlns:a16="http://schemas.microsoft.com/office/drawing/2014/main" id="{841B0074-9CCF-0262-F4F6-E509CE7C95B9}"/>
              </a:ext>
            </a:extLst>
          </p:cNvPr>
          <p:cNvSpPr txBox="1"/>
          <p:nvPr/>
        </p:nvSpPr>
        <p:spPr>
          <a:xfrm>
            <a:off x="6933432" y="5264275"/>
            <a:ext cx="3734568" cy="621773"/>
          </a:xfrm>
          <a:prstGeom prst="rect">
            <a:avLst/>
          </a:prstGeom>
          <a:noFill/>
        </p:spPr>
        <p:txBody>
          <a:bodyPr wrap="square" rtlCol="0">
            <a:spAutoFit/>
          </a:bodyPr>
          <a:lstStyle/>
          <a:p>
            <a:pPr algn="ctr">
              <a:lnSpc>
                <a:spcPct val="150000"/>
              </a:lnSpc>
            </a:pPr>
            <a:r>
              <a:rPr lang="zh-CN" altLang="en-US" sz="1200" spc="300" dirty="0">
                <a:latin typeface="+mn-ea"/>
                <a:cs typeface="OPPOSans M" panose="00020600040101010101" pitchFamily="18" charset="-122"/>
              </a:rPr>
              <a:t>新榜指数</a:t>
            </a:r>
            <a:r>
              <a:rPr lang="en-US" altLang="zh-CN" sz="1200" spc="300" dirty="0">
                <a:latin typeface="+mn-ea"/>
                <a:cs typeface="OPPOSans M" panose="00020600040101010101" pitchFamily="18" charset="-122"/>
              </a:rPr>
              <a:t>763.1(</a:t>
            </a:r>
            <a:r>
              <a:rPr lang="zh-CN" altLang="en-US" sz="1200" spc="300" dirty="0">
                <a:latin typeface="+mn-ea"/>
                <a:cs typeface="OPPOSans M" panose="00020600040101010101" pitchFamily="18" charset="-122"/>
              </a:rPr>
              <a:t>职场领域全国排名前</a:t>
            </a:r>
            <a:r>
              <a:rPr lang="en-US" altLang="zh-CN" sz="1200" spc="300" dirty="0">
                <a:latin typeface="+mn-ea"/>
                <a:cs typeface="OPPOSans M" panose="00020600040101010101" pitchFamily="18" charset="-122"/>
              </a:rPr>
              <a:t>+)</a:t>
            </a:r>
          </a:p>
          <a:p>
            <a:pPr algn="ctr">
              <a:lnSpc>
                <a:spcPct val="150000"/>
              </a:lnSpc>
            </a:pPr>
            <a:r>
              <a:rPr lang="zh-CN" altLang="en-US" sz="1200" spc="300" dirty="0">
                <a:latin typeface="+mn-ea"/>
                <a:cs typeface="OPPOSans M" panose="00020600040101010101" pitchFamily="18" charset="-122"/>
              </a:rPr>
              <a:t>全网络平台粉丝突破</a:t>
            </a:r>
            <a:r>
              <a:rPr lang="en-US" altLang="zh-CN" sz="1200" spc="300" dirty="0">
                <a:latin typeface="+mn-ea"/>
                <a:cs typeface="OPPOSans M" panose="00020600040101010101" pitchFamily="18" charset="-122"/>
              </a:rPr>
              <a:t>100</a:t>
            </a:r>
            <a:r>
              <a:rPr lang="zh-CN" altLang="en-US" sz="1200" spc="300" dirty="0">
                <a:latin typeface="+mn-ea"/>
                <a:cs typeface="OPPOSans M" panose="00020600040101010101" pitchFamily="18" charset="-122"/>
              </a:rPr>
              <a:t>万</a:t>
            </a:r>
            <a:r>
              <a:rPr lang="en-US" altLang="zh-CN" sz="1200" spc="300" dirty="0">
                <a:latin typeface="+mn-ea"/>
                <a:cs typeface="OPPOSans M" panose="00020600040101010101" pitchFamily="18" charset="-122"/>
              </a:rPr>
              <a:t> </a:t>
            </a:r>
            <a:endParaRPr lang="en-US" sz="1200" spc="300" dirty="0">
              <a:latin typeface="+mn-ea"/>
              <a:cs typeface="OPPOSans M" panose="00020600040101010101" pitchFamily="18" charset="-122"/>
            </a:endParaRPr>
          </a:p>
        </p:txBody>
      </p:sp>
    </p:spTree>
    <p:extLst>
      <p:ext uri="{BB962C8B-B14F-4D97-AF65-F5344CB8AC3E}">
        <p14:creationId xmlns:p14="http://schemas.microsoft.com/office/powerpoint/2010/main" val="2279900301"/>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6F6"/>
        </a:solidFill>
        <a:effectLst/>
      </p:bgPr>
    </p:bg>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2EB5C419-F74F-C720-3F74-745CD9C6C485}"/>
              </a:ext>
            </a:extLst>
          </p:cNvPr>
          <p:cNvSpPr/>
          <p:nvPr/>
        </p:nvSpPr>
        <p:spPr>
          <a:xfrm>
            <a:off x="357189" y="43367"/>
            <a:ext cx="11477625" cy="6792364"/>
          </a:xfrm>
          <a:custGeom>
            <a:avLst/>
            <a:gdLst>
              <a:gd name="connsiteX0" fmla="*/ 2674969 w 11477625"/>
              <a:gd name="connsiteY0" fmla="*/ 0 h 6792364"/>
              <a:gd name="connsiteX1" fmla="*/ 8802656 w 11477625"/>
              <a:gd name="connsiteY1" fmla="*/ 0 h 6792364"/>
              <a:gd name="connsiteX2" fmla="*/ 8947437 w 11477625"/>
              <a:gd name="connsiteY2" fmla="*/ 64773 h 6792364"/>
              <a:gd name="connsiteX3" fmla="*/ 11477625 w 11477625"/>
              <a:gd name="connsiteY3" fmla="*/ 3385633 h 6792364"/>
              <a:gd name="connsiteX4" fmla="*/ 8947437 w 11477625"/>
              <a:gd name="connsiteY4" fmla="*/ 6706494 h 6792364"/>
              <a:gd name="connsiteX5" fmla="*/ 8755497 w 11477625"/>
              <a:gd name="connsiteY5" fmla="*/ 6792364 h 6792364"/>
              <a:gd name="connsiteX6" fmla="*/ 2722127 w 11477625"/>
              <a:gd name="connsiteY6" fmla="*/ 6792364 h 6792364"/>
              <a:gd name="connsiteX7" fmla="*/ 2530187 w 11477625"/>
              <a:gd name="connsiteY7" fmla="*/ 6706494 h 6792364"/>
              <a:gd name="connsiteX8" fmla="*/ 0 w 11477625"/>
              <a:gd name="connsiteY8" fmla="*/ 3385633 h 6792364"/>
              <a:gd name="connsiteX9" fmla="*/ 2530187 w 11477625"/>
              <a:gd name="connsiteY9" fmla="*/ 64773 h 679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77625" h="6792364">
                <a:moveTo>
                  <a:pt x="2674969" y="0"/>
                </a:moveTo>
                <a:lnTo>
                  <a:pt x="8802656" y="0"/>
                </a:lnTo>
                <a:lnTo>
                  <a:pt x="8947437" y="64773"/>
                </a:lnTo>
                <a:cubicBezTo>
                  <a:pt x="10473971" y="784468"/>
                  <a:pt x="11477625" y="2003257"/>
                  <a:pt x="11477625" y="3385633"/>
                </a:cubicBezTo>
                <a:cubicBezTo>
                  <a:pt x="11477625" y="4768010"/>
                  <a:pt x="10473971" y="5986799"/>
                  <a:pt x="8947437" y="6706494"/>
                </a:cubicBezTo>
                <a:lnTo>
                  <a:pt x="8755497" y="6792364"/>
                </a:lnTo>
                <a:lnTo>
                  <a:pt x="2722127" y="6792364"/>
                </a:lnTo>
                <a:lnTo>
                  <a:pt x="2530187" y="6706494"/>
                </a:lnTo>
                <a:cubicBezTo>
                  <a:pt x="1003654" y="5986799"/>
                  <a:pt x="0" y="4768010"/>
                  <a:pt x="0" y="3385633"/>
                </a:cubicBezTo>
                <a:cubicBezTo>
                  <a:pt x="0" y="2003257"/>
                  <a:pt x="1003654" y="784468"/>
                  <a:pt x="2530187" y="64773"/>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图形 22">
            <a:extLst>
              <a:ext uri="{FF2B5EF4-FFF2-40B4-BE49-F238E27FC236}">
                <a16:creationId xmlns:a16="http://schemas.microsoft.com/office/drawing/2014/main" id="{CB292EA8-3B24-C95B-5DFB-AD5D2B26B5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0220" y="564522"/>
            <a:ext cx="7951560" cy="1668925"/>
          </a:xfrm>
          <a:prstGeom prst="rect">
            <a:avLst/>
          </a:prstGeom>
        </p:spPr>
      </p:pic>
      <p:grpSp>
        <p:nvGrpSpPr>
          <p:cNvPr id="16" name="组合 15">
            <a:extLst>
              <a:ext uri="{FF2B5EF4-FFF2-40B4-BE49-F238E27FC236}">
                <a16:creationId xmlns:a16="http://schemas.microsoft.com/office/drawing/2014/main" id="{103592B4-7EFB-7F6A-22BC-7FC188A1DE8F}"/>
              </a:ext>
            </a:extLst>
          </p:cNvPr>
          <p:cNvGrpSpPr/>
          <p:nvPr/>
        </p:nvGrpSpPr>
        <p:grpSpPr>
          <a:xfrm flipH="1" flipV="1">
            <a:off x="2657190" y="2443415"/>
            <a:ext cx="2396786" cy="1971170"/>
            <a:chOff x="7133772" y="2443415"/>
            <a:chExt cx="2396786" cy="1971170"/>
          </a:xfrm>
        </p:grpSpPr>
        <p:sp>
          <p:nvSpPr>
            <p:cNvPr id="17" name="等腰三角形 16">
              <a:extLst>
                <a:ext uri="{FF2B5EF4-FFF2-40B4-BE49-F238E27FC236}">
                  <a16:creationId xmlns:a16="http://schemas.microsoft.com/office/drawing/2014/main" id="{97E12830-ED2D-4B74-7384-48BB0B921608}"/>
                </a:ext>
              </a:extLst>
            </p:cNvPr>
            <p:cNvSpPr/>
            <p:nvPr/>
          </p:nvSpPr>
          <p:spPr>
            <a:xfrm rot="16200000">
              <a:off x="7395485" y="2223816"/>
              <a:ext cx="1873360" cy="2396786"/>
            </a:xfrm>
            <a:prstGeom prst="triangle">
              <a:avLst/>
            </a:prstGeom>
            <a:gradFill>
              <a:gsLst>
                <a:gs pos="0">
                  <a:srgbClr val="E31D19">
                    <a:alpha val="26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接连接符 17">
              <a:extLst>
                <a:ext uri="{FF2B5EF4-FFF2-40B4-BE49-F238E27FC236}">
                  <a16:creationId xmlns:a16="http://schemas.microsoft.com/office/drawing/2014/main" id="{FFC630F6-5DCB-B273-B81B-671BC83A9272}"/>
                </a:ext>
              </a:extLst>
            </p:cNvPr>
            <p:cNvCxnSpPr/>
            <p:nvPr/>
          </p:nvCxnSpPr>
          <p:spPr>
            <a:xfrm>
              <a:off x="8297635" y="3985260"/>
              <a:ext cx="1094015" cy="429325"/>
            </a:xfrm>
            <a:prstGeom prst="line">
              <a:avLst/>
            </a:prstGeom>
            <a:ln w="63500" cap="rnd">
              <a:gradFill>
                <a:gsLst>
                  <a:gs pos="0">
                    <a:srgbClr val="E31D19"/>
                  </a:gs>
                  <a:gs pos="100000">
                    <a:srgbClr val="E31D1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5EA4A0C-FFDD-4CA5-C66A-CCA191CEF842}"/>
                </a:ext>
              </a:extLst>
            </p:cNvPr>
            <p:cNvCxnSpPr>
              <a:cxnSpLocks/>
            </p:cNvCxnSpPr>
            <p:nvPr/>
          </p:nvCxnSpPr>
          <p:spPr>
            <a:xfrm flipV="1">
              <a:off x="8297635" y="2443415"/>
              <a:ext cx="1094015" cy="429325"/>
            </a:xfrm>
            <a:prstGeom prst="line">
              <a:avLst/>
            </a:prstGeom>
            <a:ln w="63500" cap="rnd">
              <a:gradFill>
                <a:gsLst>
                  <a:gs pos="100000">
                    <a:srgbClr val="E31D19"/>
                  </a:gs>
                  <a:gs pos="0">
                    <a:srgbClr val="E31D1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C209992E-507F-08DA-D7E1-AF375C545ADB}"/>
              </a:ext>
            </a:extLst>
          </p:cNvPr>
          <p:cNvGrpSpPr/>
          <p:nvPr/>
        </p:nvGrpSpPr>
        <p:grpSpPr>
          <a:xfrm>
            <a:off x="7164842" y="2443415"/>
            <a:ext cx="2396786" cy="1971170"/>
            <a:chOff x="7133772" y="2443415"/>
            <a:chExt cx="2396786" cy="1971170"/>
          </a:xfrm>
        </p:grpSpPr>
        <p:sp>
          <p:nvSpPr>
            <p:cNvPr id="11" name="等腰三角形 10">
              <a:extLst>
                <a:ext uri="{FF2B5EF4-FFF2-40B4-BE49-F238E27FC236}">
                  <a16:creationId xmlns:a16="http://schemas.microsoft.com/office/drawing/2014/main" id="{59F4902C-5999-8B5C-7F98-F861D1C49165}"/>
                </a:ext>
              </a:extLst>
            </p:cNvPr>
            <p:cNvSpPr/>
            <p:nvPr/>
          </p:nvSpPr>
          <p:spPr>
            <a:xfrm rot="16200000">
              <a:off x="7395485" y="2223816"/>
              <a:ext cx="1873360" cy="2396786"/>
            </a:xfrm>
            <a:prstGeom prst="triangle">
              <a:avLst/>
            </a:prstGeom>
            <a:gradFill>
              <a:gsLst>
                <a:gs pos="0">
                  <a:srgbClr val="E31D19">
                    <a:alpha val="26000"/>
                  </a:srgbClr>
                </a:gs>
                <a:gs pos="100000">
                  <a:srgbClr val="E31D1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a:extLst>
                <a:ext uri="{FF2B5EF4-FFF2-40B4-BE49-F238E27FC236}">
                  <a16:creationId xmlns:a16="http://schemas.microsoft.com/office/drawing/2014/main" id="{19F031D7-E49F-DE11-FC12-E771BA90159E}"/>
                </a:ext>
              </a:extLst>
            </p:cNvPr>
            <p:cNvCxnSpPr/>
            <p:nvPr/>
          </p:nvCxnSpPr>
          <p:spPr>
            <a:xfrm>
              <a:off x="8297635" y="3985260"/>
              <a:ext cx="1094015" cy="429325"/>
            </a:xfrm>
            <a:prstGeom prst="line">
              <a:avLst/>
            </a:prstGeom>
            <a:ln w="63500" cap="rnd">
              <a:gradFill>
                <a:gsLst>
                  <a:gs pos="0">
                    <a:srgbClr val="E31D19"/>
                  </a:gs>
                  <a:gs pos="100000">
                    <a:srgbClr val="E31D1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78A98E8-51F4-9EA1-60E9-A15BDDD6C46B}"/>
                </a:ext>
              </a:extLst>
            </p:cNvPr>
            <p:cNvCxnSpPr>
              <a:cxnSpLocks/>
            </p:cNvCxnSpPr>
            <p:nvPr/>
          </p:nvCxnSpPr>
          <p:spPr>
            <a:xfrm flipV="1">
              <a:off x="8297635" y="2443415"/>
              <a:ext cx="1094015" cy="429325"/>
            </a:xfrm>
            <a:prstGeom prst="line">
              <a:avLst/>
            </a:prstGeom>
            <a:ln w="63500" cap="rnd">
              <a:gradFill>
                <a:gsLst>
                  <a:gs pos="100000">
                    <a:srgbClr val="E31D19"/>
                  </a:gs>
                  <a:gs pos="0">
                    <a:srgbClr val="E31D1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椭圆 4">
            <a:extLst>
              <a:ext uri="{FF2B5EF4-FFF2-40B4-BE49-F238E27FC236}">
                <a16:creationId xmlns:a16="http://schemas.microsoft.com/office/drawing/2014/main" id="{6D3D2BF0-0F8F-EF16-876D-B572C8419BE4}"/>
              </a:ext>
            </a:extLst>
          </p:cNvPr>
          <p:cNvSpPr/>
          <p:nvPr/>
        </p:nvSpPr>
        <p:spPr>
          <a:xfrm>
            <a:off x="3994830" y="1362075"/>
            <a:ext cx="4133850" cy="4133850"/>
          </a:xfrm>
          <a:prstGeom prst="ellipse">
            <a:avLst/>
          </a:prstGeom>
          <a:solidFill>
            <a:srgbClr val="F9F5F4"/>
          </a:solidFill>
          <a:ln w="952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椭圆 3">
            <a:extLst>
              <a:ext uri="{FF2B5EF4-FFF2-40B4-BE49-F238E27FC236}">
                <a16:creationId xmlns:a16="http://schemas.microsoft.com/office/drawing/2014/main" id="{0263C586-FAA0-BF1B-D5A5-9ED1DC19CD73}"/>
              </a:ext>
            </a:extLst>
          </p:cNvPr>
          <p:cNvSpPr/>
          <p:nvPr/>
        </p:nvSpPr>
        <p:spPr>
          <a:xfrm>
            <a:off x="4194855" y="1562100"/>
            <a:ext cx="3733800" cy="3733800"/>
          </a:xfrm>
          <a:prstGeom prst="ellipse">
            <a:avLst/>
          </a:prstGeom>
          <a:solidFill>
            <a:schemeClr val="bg1"/>
          </a:solidFill>
          <a:ln w="9525">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圆: 空心 1">
            <a:extLst>
              <a:ext uri="{FF2B5EF4-FFF2-40B4-BE49-F238E27FC236}">
                <a16:creationId xmlns:a16="http://schemas.microsoft.com/office/drawing/2014/main" id="{536B3BC9-AE7F-1944-E34D-FB947E5D15C4}"/>
              </a:ext>
            </a:extLst>
          </p:cNvPr>
          <p:cNvSpPr/>
          <p:nvPr/>
        </p:nvSpPr>
        <p:spPr>
          <a:xfrm>
            <a:off x="4752067" y="2119312"/>
            <a:ext cx="2619376" cy="2619376"/>
          </a:xfrm>
          <a:prstGeom prst="donut">
            <a:avLst>
              <a:gd name="adj" fmla="val 20259"/>
            </a:avLst>
          </a:prstGeom>
          <a:solidFill>
            <a:srgbClr val="EA3A3A"/>
          </a:solidFill>
          <a:ln w="9525">
            <a:noFill/>
          </a:ln>
          <a:effectLst>
            <a:outerShdw blurRad="177800" dist="38100" algn="l"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0" name="组合 9">
            <a:extLst>
              <a:ext uri="{FF2B5EF4-FFF2-40B4-BE49-F238E27FC236}">
                <a16:creationId xmlns:a16="http://schemas.microsoft.com/office/drawing/2014/main" id="{A66C96F1-DF14-CCE4-4E04-1E646F5A5C2C}"/>
              </a:ext>
            </a:extLst>
          </p:cNvPr>
          <p:cNvGrpSpPr/>
          <p:nvPr/>
        </p:nvGrpSpPr>
        <p:grpSpPr>
          <a:xfrm>
            <a:off x="3855584" y="1216037"/>
            <a:ext cx="4412343" cy="4425926"/>
            <a:chOff x="3824514" y="-4186667"/>
            <a:chExt cx="4412343" cy="4425926"/>
          </a:xfrm>
        </p:grpSpPr>
        <p:cxnSp>
          <p:nvCxnSpPr>
            <p:cNvPr id="7" name="直接连接符 6">
              <a:extLst>
                <a:ext uri="{FF2B5EF4-FFF2-40B4-BE49-F238E27FC236}">
                  <a16:creationId xmlns:a16="http://schemas.microsoft.com/office/drawing/2014/main" id="{D1472F0E-3159-D154-C7B9-770BE231CBC7}"/>
                </a:ext>
              </a:extLst>
            </p:cNvPr>
            <p:cNvCxnSpPr/>
            <p:nvPr/>
          </p:nvCxnSpPr>
          <p:spPr>
            <a:xfrm>
              <a:off x="3824514" y="-1966912"/>
              <a:ext cx="4412343"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95BAA1A-423F-86E9-C810-512405993BFB}"/>
                </a:ext>
              </a:extLst>
            </p:cNvPr>
            <p:cNvCxnSpPr>
              <a:cxnSpLocks/>
            </p:cNvCxnSpPr>
            <p:nvPr/>
          </p:nvCxnSpPr>
          <p:spPr>
            <a:xfrm rot="7200000">
              <a:off x="3824514" y="-1966912"/>
              <a:ext cx="4412343"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274F28-C1B6-61BB-5BDF-4D3C605992CA}"/>
                </a:ext>
              </a:extLst>
            </p:cNvPr>
            <p:cNvCxnSpPr>
              <a:cxnSpLocks/>
            </p:cNvCxnSpPr>
            <p:nvPr/>
          </p:nvCxnSpPr>
          <p:spPr>
            <a:xfrm rot="14400000">
              <a:off x="3824515" y="-1980495"/>
              <a:ext cx="4412343"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pic>
        <p:nvPicPr>
          <p:cNvPr id="21" name="图形 20">
            <a:extLst>
              <a:ext uri="{FF2B5EF4-FFF2-40B4-BE49-F238E27FC236}">
                <a16:creationId xmlns:a16="http://schemas.microsoft.com/office/drawing/2014/main" id="{7EB32376-E72D-BF57-79E8-B21DD73F7B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9793" y="606970"/>
            <a:ext cx="2019300" cy="1016000"/>
          </a:xfrm>
          <a:prstGeom prst="rect">
            <a:avLst/>
          </a:prstGeom>
        </p:spPr>
      </p:pic>
      <p:pic>
        <p:nvPicPr>
          <p:cNvPr id="24" name="图形 23">
            <a:extLst>
              <a:ext uri="{FF2B5EF4-FFF2-40B4-BE49-F238E27FC236}">
                <a16:creationId xmlns:a16="http://schemas.microsoft.com/office/drawing/2014/main" id="{89E17C4E-4380-C0F7-FD50-375BC4E341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5069793" y="5249448"/>
            <a:ext cx="2019300" cy="1016000"/>
          </a:xfrm>
          <a:prstGeom prst="rect">
            <a:avLst/>
          </a:prstGeom>
        </p:spPr>
      </p:pic>
      <p:pic>
        <p:nvPicPr>
          <p:cNvPr id="25" name="图形 24">
            <a:extLst>
              <a:ext uri="{FF2B5EF4-FFF2-40B4-BE49-F238E27FC236}">
                <a16:creationId xmlns:a16="http://schemas.microsoft.com/office/drawing/2014/main" id="{A8F0CB68-C8D7-1966-2048-3C3AAAC11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2120220" y="4679918"/>
            <a:ext cx="7951560" cy="1668925"/>
          </a:xfrm>
          <a:prstGeom prst="rect">
            <a:avLst/>
          </a:prstGeom>
        </p:spPr>
      </p:pic>
      <p:grpSp>
        <p:nvGrpSpPr>
          <p:cNvPr id="30" name="组合 29">
            <a:extLst>
              <a:ext uri="{FF2B5EF4-FFF2-40B4-BE49-F238E27FC236}">
                <a16:creationId xmlns:a16="http://schemas.microsoft.com/office/drawing/2014/main" id="{6C36C0DC-B834-642C-1AD0-D64180ACBA2E}"/>
              </a:ext>
            </a:extLst>
          </p:cNvPr>
          <p:cNvGrpSpPr/>
          <p:nvPr/>
        </p:nvGrpSpPr>
        <p:grpSpPr>
          <a:xfrm>
            <a:off x="9605567" y="2178082"/>
            <a:ext cx="2389762" cy="2389762"/>
            <a:chOff x="9605567" y="2178082"/>
            <a:chExt cx="2389762" cy="2389762"/>
          </a:xfrm>
        </p:grpSpPr>
        <p:sp>
          <p:nvSpPr>
            <p:cNvPr id="29" name="椭圆 28">
              <a:extLst>
                <a:ext uri="{FF2B5EF4-FFF2-40B4-BE49-F238E27FC236}">
                  <a16:creationId xmlns:a16="http://schemas.microsoft.com/office/drawing/2014/main" id="{A955ABD4-EF1A-EDE3-5E14-00D010AB02F2}"/>
                </a:ext>
              </a:extLst>
            </p:cNvPr>
            <p:cNvSpPr/>
            <p:nvPr/>
          </p:nvSpPr>
          <p:spPr>
            <a:xfrm>
              <a:off x="9605567" y="2178082"/>
              <a:ext cx="2389762" cy="2389762"/>
            </a:xfrm>
            <a:prstGeom prst="ellipse">
              <a:avLst/>
            </a:prstGeom>
            <a:solidFill>
              <a:schemeClr val="bg1"/>
            </a:solidFill>
            <a:ln w="9525">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16E4C6E3-F49D-8864-ED09-670C30FA43A6}"/>
                </a:ext>
              </a:extLst>
            </p:cNvPr>
            <p:cNvSpPr/>
            <p:nvPr/>
          </p:nvSpPr>
          <p:spPr>
            <a:xfrm>
              <a:off x="9744475" y="2745221"/>
              <a:ext cx="1255485" cy="1255485"/>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组合 30">
            <a:extLst>
              <a:ext uri="{FF2B5EF4-FFF2-40B4-BE49-F238E27FC236}">
                <a16:creationId xmlns:a16="http://schemas.microsoft.com/office/drawing/2014/main" id="{FB7A3D5F-8746-6A25-4B74-F4A83986DB8E}"/>
              </a:ext>
            </a:extLst>
          </p:cNvPr>
          <p:cNvGrpSpPr/>
          <p:nvPr/>
        </p:nvGrpSpPr>
        <p:grpSpPr>
          <a:xfrm flipH="1">
            <a:off x="396894" y="2178082"/>
            <a:ext cx="2389762" cy="2389762"/>
            <a:chOff x="9605567" y="2178082"/>
            <a:chExt cx="2389762" cy="2389762"/>
          </a:xfrm>
        </p:grpSpPr>
        <p:sp>
          <p:nvSpPr>
            <p:cNvPr id="32" name="椭圆 31">
              <a:extLst>
                <a:ext uri="{FF2B5EF4-FFF2-40B4-BE49-F238E27FC236}">
                  <a16:creationId xmlns:a16="http://schemas.microsoft.com/office/drawing/2014/main" id="{13E59439-C8BE-FBA4-BC95-7A7D539FFD50}"/>
                </a:ext>
              </a:extLst>
            </p:cNvPr>
            <p:cNvSpPr/>
            <p:nvPr/>
          </p:nvSpPr>
          <p:spPr>
            <a:xfrm>
              <a:off x="9605567" y="2178082"/>
              <a:ext cx="2389762" cy="2389762"/>
            </a:xfrm>
            <a:prstGeom prst="ellipse">
              <a:avLst/>
            </a:prstGeom>
            <a:solidFill>
              <a:schemeClr val="bg1"/>
            </a:solidFill>
            <a:ln w="9525">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53D5B76A-667E-8714-7E10-B9C36DC4E422}"/>
                </a:ext>
              </a:extLst>
            </p:cNvPr>
            <p:cNvSpPr/>
            <p:nvPr/>
          </p:nvSpPr>
          <p:spPr>
            <a:xfrm>
              <a:off x="9744475" y="2745221"/>
              <a:ext cx="1255485" cy="1255485"/>
            </a:xfrm>
            <a:prstGeom prst="ellipse">
              <a:avLst/>
            </a:prstGeom>
            <a:gradFill>
              <a:gsLst>
                <a:gs pos="0">
                  <a:schemeClr val="tx1">
                    <a:lumMod val="70000"/>
                    <a:lumOff val="30000"/>
                  </a:schemeClr>
                </a:gs>
                <a:gs pos="100000">
                  <a:schemeClr val="tx1"/>
                </a:gs>
              </a:gsLst>
              <a:lin ang="2700000" scaled="0"/>
            </a:gradFill>
            <a:ln>
              <a:no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文本框 34">
            <a:extLst>
              <a:ext uri="{FF2B5EF4-FFF2-40B4-BE49-F238E27FC236}">
                <a16:creationId xmlns:a16="http://schemas.microsoft.com/office/drawing/2014/main" id="{E4293DE9-2619-98E1-5F74-26C74E514F8A}"/>
              </a:ext>
            </a:extLst>
          </p:cNvPr>
          <p:cNvSpPr txBox="1"/>
          <p:nvPr/>
        </p:nvSpPr>
        <p:spPr>
          <a:xfrm>
            <a:off x="5410150" y="3251126"/>
            <a:ext cx="1371700" cy="461665"/>
          </a:xfrm>
          <a:prstGeom prst="rect">
            <a:avLst/>
          </a:prstGeom>
          <a:noFill/>
        </p:spPr>
        <p:txBody>
          <a:bodyPr wrap="square" rtlCol="0">
            <a:spAutoFit/>
          </a:bodyPr>
          <a:lstStyle/>
          <a:p>
            <a:pPr algn="ctr"/>
            <a:r>
              <a:rPr lang="zh-CN" altLang="en-US" sz="2400" dirty="0">
                <a:latin typeface="OPPOSans B" panose="00020600040101010101" pitchFamily="18" charset="-122"/>
                <a:ea typeface="OPPOSans B" panose="00020600040101010101" pitchFamily="18" charset="-122"/>
                <a:cs typeface="OPPOSans B" panose="00020600040101010101" pitchFamily="18" charset="-122"/>
              </a:rPr>
              <a:t>包装</a:t>
            </a:r>
            <a:endParaRPr lang="en-US" sz="2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4F6A2818-5C5E-D6A3-C7E4-C6C038ACD60C}"/>
              </a:ext>
            </a:extLst>
          </p:cNvPr>
          <p:cNvSpPr txBox="1"/>
          <p:nvPr/>
        </p:nvSpPr>
        <p:spPr>
          <a:xfrm>
            <a:off x="5410150" y="4320769"/>
            <a:ext cx="1371700" cy="338554"/>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通用性</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403CD905-E915-6BB1-AB9D-F235BCB98096}"/>
              </a:ext>
            </a:extLst>
          </p:cNvPr>
          <p:cNvSpPr txBox="1"/>
          <p:nvPr/>
        </p:nvSpPr>
        <p:spPr>
          <a:xfrm>
            <a:off x="5410150" y="2214770"/>
            <a:ext cx="1371700" cy="338554"/>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娱乐化</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9" name="文本框 38">
            <a:extLst>
              <a:ext uri="{FF2B5EF4-FFF2-40B4-BE49-F238E27FC236}">
                <a16:creationId xmlns:a16="http://schemas.microsoft.com/office/drawing/2014/main" id="{5DA64311-455D-657E-32ED-8764A965A21D}"/>
              </a:ext>
            </a:extLst>
          </p:cNvPr>
          <p:cNvSpPr txBox="1"/>
          <p:nvPr/>
        </p:nvSpPr>
        <p:spPr>
          <a:xfrm>
            <a:off x="5720862" y="1673191"/>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0EB35B90-A3B2-E47A-A571-F3C9235342F7}"/>
              </a:ext>
            </a:extLst>
          </p:cNvPr>
          <p:cNvSpPr txBox="1"/>
          <p:nvPr/>
        </p:nvSpPr>
        <p:spPr>
          <a:xfrm>
            <a:off x="4373154" y="2528541"/>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87B3B6C9-EE22-685C-B1FA-97F86E485062}"/>
              </a:ext>
            </a:extLst>
          </p:cNvPr>
          <p:cNvSpPr txBox="1"/>
          <p:nvPr/>
        </p:nvSpPr>
        <p:spPr>
          <a:xfrm>
            <a:off x="4394075" y="4119735"/>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文本框 41">
            <a:extLst>
              <a:ext uri="{FF2B5EF4-FFF2-40B4-BE49-F238E27FC236}">
                <a16:creationId xmlns:a16="http://schemas.microsoft.com/office/drawing/2014/main" id="{22321B06-2AEE-3A58-6AFF-D1FBB631CCF1}"/>
              </a:ext>
            </a:extLst>
          </p:cNvPr>
          <p:cNvSpPr txBox="1"/>
          <p:nvPr/>
        </p:nvSpPr>
        <p:spPr>
          <a:xfrm>
            <a:off x="7047649" y="4119735"/>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3" name="文本框 42">
            <a:extLst>
              <a:ext uri="{FF2B5EF4-FFF2-40B4-BE49-F238E27FC236}">
                <a16:creationId xmlns:a16="http://schemas.microsoft.com/office/drawing/2014/main" id="{576ED70D-E625-3EAE-0EFE-75F920E76873}"/>
              </a:ext>
            </a:extLst>
          </p:cNvPr>
          <p:cNvSpPr txBox="1"/>
          <p:nvPr/>
        </p:nvSpPr>
        <p:spPr>
          <a:xfrm>
            <a:off x="7047649" y="2547771"/>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504ABB07-62B2-4301-AEC8-9B57A6238F14}"/>
              </a:ext>
            </a:extLst>
          </p:cNvPr>
          <p:cNvSpPr txBox="1"/>
          <p:nvPr/>
        </p:nvSpPr>
        <p:spPr>
          <a:xfrm>
            <a:off x="5720862" y="4863809"/>
            <a:ext cx="750276"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919BCBAE-C96E-A773-8116-7A1AABB245BF}"/>
              </a:ext>
            </a:extLst>
          </p:cNvPr>
          <p:cNvSpPr txBox="1"/>
          <p:nvPr/>
        </p:nvSpPr>
        <p:spPr>
          <a:xfrm>
            <a:off x="5410150" y="929564"/>
            <a:ext cx="1371700" cy="369332"/>
          </a:xfrm>
          <a:prstGeom prst="rect">
            <a:avLst/>
          </a:prstGeom>
          <a:noFill/>
        </p:spPr>
        <p:txBody>
          <a:bodyPr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强化</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C7B1B515-E760-78A3-456B-7A595C9C5401}"/>
              </a:ext>
            </a:extLst>
          </p:cNvPr>
          <p:cNvSpPr txBox="1"/>
          <p:nvPr/>
        </p:nvSpPr>
        <p:spPr>
          <a:xfrm>
            <a:off x="5410150" y="5597686"/>
            <a:ext cx="1371700" cy="369332"/>
          </a:xfrm>
          <a:prstGeom prst="rect">
            <a:avLst/>
          </a:prstGeom>
          <a:noFill/>
        </p:spPr>
        <p:txBody>
          <a:bodyPr wrap="square" rtlCol="0">
            <a:spAutoFit/>
          </a:bodyPr>
          <a:lstStyle/>
          <a:p>
            <a:pPr algn="ctr"/>
            <a:r>
              <a:rPr lang="zh-CN" altLang="en-US" dirty="0">
                <a:latin typeface="OPPOSans B" panose="00020600040101010101" pitchFamily="18" charset="-122"/>
                <a:ea typeface="OPPOSans B" panose="00020600040101010101" pitchFamily="18" charset="-122"/>
                <a:cs typeface="OPPOSans B" panose="00020600040101010101" pitchFamily="18" charset="-122"/>
              </a:rPr>
              <a:t>放大</a:t>
            </a:r>
            <a:endParaRPr lang="en-US" dirty="0">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48" name="组合 47">
            <a:extLst>
              <a:ext uri="{FF2B5EF4-FFF2-40B4-BE49-F238E27FC236}">
                <a16:creationId xmlns:a16="http://schemas.microsoft.com/office/drawing/2014/main" id="{7D4A8AC0-F0F9-776D-F7D4-CD1472379B9B}"/>
              </a:ext>
            </a:extLst>
          </p:cNvPr>
          <p:cNvGrpSpPr/>
          <p:nvPr/>
        </p:nvGrpSpPr>
        <p:grpSpPr>
          <a:xfrm>
            <a:off x="5353053" y="5982813"/>
            <a:ext cx="1417404" cy="478104"/>
            <a:chOff x="5418368" y="5982813"/>
            <a:chExt cx="1417404" cy="478104"/>
          </a:xfrm>
        </p:grpSpPr>
        <p:sp>
          <p:nvSpPr>
            <p:cNvPr id="27" name="矩形: 圆角 26">
              <a:extLst>
                <a:ext uri="{FF2B5EF4-FFF2-40B4-BE49-F238E27FC236}">
                  <a16:creationId xmlns:a16="http://schemas.microsoft.com/office/drawing/2014/main" id="{69F9A797-351F-C6F6-3AE7-0E54F0998D3E}"/>
                </a:ext>
              </a:extLst>
            </p:cNvPr>
            <p:cNvSpPr/>
            <p:nvPr/>
          </p:nvSpPr>
          <p:spPr>
            <a:xfrm>
              <a:off x="5418368" y="5982813"/>
              <a:ext cx="1417404" cy="478104"/>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本框 46">
              <a:extLst>
                <a:ext uri="{FF2B5EF4-FFF2-40B4-BE49-F238E27FC236}">
                  <a16:creationId xmlns:a16="http://schemas.microsoft.com/office/drawing/2014/main" id="{889A4993-267B-E5B0-1E32-637C36CBAC3E}"/>
                </a:ext>
              </a:extLst>
            </p:cNvPr>
            <p:cNvSpPr txBox="1"/>
            <p:nvPr/>
          </p:nvSpPr>
          <p:spPr>
            <a:xfrm>
              <a:off x="5441220" y="6052588"/>
              <a:ext cx="1371700" cy="338554"/>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情感满足</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49" name="组合 48">
            <a:extLst>
              <a:ext uri="{FF2B5EF4-FFF2-40B4-BE49-F238E27FC236}">
                <a16:creationId xmlns:a16="http://schemas.microsoft.com/office/drawing/2014/main" id="{813CF820-7BDB-CAC2-5644-8C2A29EF63C0}"/>
              </a:ext>
            </a:extLst>
          </p:cNvPr>
          <p:cNvGrpSpPr/>
          <p:nvPr/>
        </p:nvGrpSpPr>
        <p:grpSpPr>
          <a:xfrm>
            <a:off x="5353053" y="391032"/>
            <a:ext cx="1417404" cy="478104"/>
            <a:chOff x="5418368" y="5982813"/>
            <a:chExt cx="1417404" cy="478104"/>
          </a:xfrm>
        </p:grpSpPr>
        <p:sp>
          <p:nvSpPr>
            <p:cNvPr id="50" name="矩形: 圆角 49">
              <a:extLst>
                <a:ext uri="{FF2B5EF4-FFF2-40B4-BE49-F238E27FC236}">
                  <a16:creationId xmlns:a16="http://schemas.microsoft.com/office/drawing/2014/main" id="{EDE6A1D8-8B73-60B9-6355-367BC16876A6}"/>
                </a:ext>
              </a:extLst>
            </p:cNvPr>
            <p:cNvSpPr/>
            <p:nvPr/>
          </p:nvSpPr>
          <p:spPr>
            <a:xfrm>
              <a:off x="5418368" y="5982813"/>
              <a:ext cx="1417404" cy="478104"/>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文本框 50">
              <a:extLst>
                <a:ext uri="{FF2B5EF4-FFF2-40B4-BE49-F238E27FC236}">
                  <a16:creationId xmlns:a16="http://schemas.microsoft.com/office/drawing/2014/main" id="{67B680BF-25E3-0D3B-6A0D-DFD0DBAC2957}"/>
                </a:ext>
              </a:extLst>
            </p:cNvPr>
            <p:cNvSpPr txBox="1"/>
            <p:nvPr/>
          </p:nvSpPr>
          <p:spPr>
            <a:xfrm>
              <a:off x="5441220" y="6052588"/>
              <a:ext cx="1371700" cy="338554"/>
            </a:xfrm>
            <a:prstGeom prst="rect">
              <a:avLst/>
            </a:prstGeom>
            <a:noFill/>
          </p:spPr>
          <p:txBody>
            <a:bodyPr wrap="square" rtlCol="0">
              <a:spAutoFit/>
            </a:bodyPr>
            <a:lstStyle/>
            <a:p>
              <a:pPr algn="ctr"/>
              <a:r>
                <a:rPr lang="zh-CN" altLang="en-US" sz="1600" dirty="0">
                  <a:latin typeface="OPPOSans B" panose="00020600040101010101" pitchFamily="18" charset="-122"/>
                  <a:ea typeface="OPPOSans B" panose="00020600040101010101" pitchFamily="18" charset="-122"/>
                  <a:cs typeface="OPPOSans B" panose="00020600040101010101" pitchFamily="18" charset="-122"/>
                </a:rPr>
                <a:t>精神传递</a:t>
              </a:r>
              <a:endParaRPr lang="en-US" sz="1600" dirty="0">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52" name="文本框 51">
            <a:extLst>
              <a:ext uri="{FF2B5EF4-FFF2-40B4-BE49-F238E27FC236}">
                <a16:creationId xmlns:a16="http://schemas.microsoft.com/office/drawing/2014/main" id="{C08CC0EA-DAD6-0CEA-44E6-491FE7B481F8}"/>
              </a:ext>
            </a:extLst>
          </p:cNvPr>
          <p:cNvSpPr txBox="1"/>
          <p:nvPr/>
        </p:nvSpPr>
        <p:spPr>
          <a:xfrm rot="20345700">
            <a:off x="8265734" y="2267008"/>
            <a:ext cx="101957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情感连结</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文本框 52">
            <a:extLst>
              <a:ext uri="{FF2B5EF4-FFF2-40B4-BE49-F238E27FC236}">
                <a16:creationId xmlns:a16="http://schemas.microsoft.com/office/drawing/2014/main" id="{A67F6699-02F7-0FC9-BD9E-8A7EE3E187FD}"/>
              </a:ext>
            </a:extLst>
          </p:cNvPr>
          <p:cNvSpPr txBox="1"/>
          <p:nvPr/>
        </p:nvSpPr>
        <p:spPr>
          <a:xfrm rot="1273364">
            <a:off x="8054841" y="4182269"/>
            <a:ext cx="1329594"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激发兴趣</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4" name="文本框 53">
            <a:extLst>
              <a:ext uri="{FF2B5EF4-FFF2-40B4-BE49-F238E27FC236}">
                <a16:creationId xmlns:a16="http://schemas.microsoft.com/office/drawing/2014/main" id="{7BB11EEF-E3FB-8B9D-3192-9D18E848A5CE}"/>
              </a:ext>
            </a:extLst>
          </p:cNvPr>
          <p:cNvSpPr txBox="1"/>
          <p:nvPr/>
        </p:nvSpPr>
        <p:spPr>
          <a:xfrm rot="1273364">
            <a:off x="3023527" y="2402395"/>
            <a:ext cx="1072416"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精细重构</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5" name="文本框 54">
            <a:extLst>
              <a:ext uri="{FF2B5EF4-FFF2-40B4-BE49-F238E27FC236}">
                <a16:creationId xmlns:a16="http://schemas.microsoft.com/office/drawing/2014/main" id="{F2FD498D-4D4B-F05E-6C0A-6E41A127D36B}"/>
              </a:ext>
            </a:extLst>
          </p:cNvPr>
          <p:cNvSpPr txBox="1"/>
          <p:nvPr/>
        </p:nvSpPr>
        <p:spPr>
          <a:xfrm rot="20345700">
            <a:off x="3015324" y="4205967"/>
            <a:ext cx="1044788" cy="276999"/>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高潮浓缩</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6" name="文本框 55">
            <a:extLst>
              <a:ext uri="{FF2B5EF4-FFF2-40B4-BE49-F238E27FC236}">
                <a16:creationId xmlns:a16="http://schemas.microsoft.com/office/drawing/2014/main" id="{70F47F41-570B-8F2C-9749-B7DFCDB13CEE}"/>
              </a:ext>
            </a:extLst>
          </p:cNvPr>
          <p:cNvSpPr txBox="1"/>
          <p:nvPr/>
        </p:nvSpPr>
        <p:spPr>
          <a:xfrm>
            <a:off x="9686367" y="3142131"/>
            <a:ext cx="1371700"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人群</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7" name="文本框 56">
            <a:extLst>
              <a:ext uri="{FF2B5EF4-FFF2-40B4-BE49-F238E27FC236}">
                <a16:creationId xmlns:a16="http://schemas.microsoft.com/office/drawing/2014/main" id="{B90F32C6-7E52-D84A-8196-4D2D0AB820BE}"/>
              </a:ext>
            </a:extLst>
          </p:cNvPr>
          <p:cNvSpPr txBox="1"/>
          <p:nvPr/>
        </p:nvSpPr>
        <p:spPr>
          <a:xfrm>
            <a:off x="1350913" y="3191376"/>
            <a:ext cx="1371700"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内容</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58" name="文本框 57">
            <a:extLst>
              <a:ext uri="{FF2B5EF4-FFF2-40B4-BE49-F238E27FC236}">
                <a16:creationId xmlns:a16="http://schemas.microsoft.com/office/drawing/2014/main" id="{571B25BD-2DA3-6D0D-FA58-3AD9480AAD69}"/>
              </a:ext>
            </a:extLst>
          </p:cNvPr>
          <p:cNvSpPr txBox="1"/>
          <p:nvPr/>
        </p:nvSpPr>
        <p:spPr>
          <a:xfrm>
            <a:off x="11084535" y="2658077"/>
            <a:ext cx="1049701" cy="1452770"/>
          </a:xfrm>
          <a:prstGeom prst="rect">
            <a:avLst/>
          </a:prstGeom>
          <a:noFill/>
        </p:spPr>
        <p:txBody>
          <a:bodyPr wrap="square" rtlCol="0">
            <a:spAutoFit/>
          </a:bodyPr>
          <a:lstStyle/>
          <a:p>
            <a:pP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年轻女性</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下沉中年男</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en-US" sz="1200" dirty="0">
                <a:latin typeface="OPPOSans M" panose="00020600040101010101" pitchFamily="18" charset="-122"/>
                <a:ea typeface="OPPOSans M" panose="00020600040101010101" pitchFamily="18" charset="-122"/>
                <a:cs typeface="OPPOSans M" panose="00020600040101010101" pitchFamily="18" charset="-122"/>
              </a:rPr>
              <a:t>Z</a:t>
            </a: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世代</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男青年</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en-US" sz="1200" dirty="0">
                <a:latin typeface="OPPOSans M" panose="00020600040101010101" pitchFamily="18" charset="-122"/>
                <a:ea typeface="OPPOSans M" panose="00020600040101010101" pitchFamily="18" charset="-122"/>
                <a:cs typeface="OPPOSans M" panose="00020600040101010101" pitchFamily="18" charset="-122"/>
              </a:rPr>
              <a:t>…</a:t>
            </a:r>
          </a:p>
        </p:txBody>
      </p:sp>
      <p:sp>
        <p:nvSpPr>
          <p:cNvPr id="59" name="文本框 58">
            <a:extLst>
              <a:ext uri="{FF2B5EF4-FFF2-40B4-BE49-F238E27FC236}">
                <a16:creationId xmlns:a16="http://schemas.microsoft.com/office/drawing/2014/main" id="{E69BE031-2B52-3365-82F8-2C3EDB936A47}"/>
              </a:ext>
            </a:extLst>
          </p:cNvPr>
          <p:cNvSpPr txBox="1"/>
          <p:nvPr/>
        </p:nvSpPr>
        <p:spPr>
          <a:xfrm>
            <a:off x="222625" y="2658077"/>
            <a:ext cx="1049701" cy="1452770"/>
          </a:xfrm>
          <a:prstGeom prst="rect">
            <a:avLst/>
          </a:prstGeom>
          <a:noFill/>
        </p:spPr>
        <p:txBody>
          <a:bodyPr wrap="square" rtlCol="0">
            <a:spAutoFit/>
          </a:bodyPr>
          <a:lstStyle/>
          <a:p>
            <a:pPr algn="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甜宠剧</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gn="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悬疑剧</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gn="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武侠剧</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gn="r">
              <a:lnSpc>
                <a:spcPct val="15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动漫</a:t>
            </a:r>
            <a:endParaRPr lang="en-US" altLang="zh-CN" sz="1200" dirty="0">
              <a:latin typeface="OPPOSans M" panose="00020600040101010101" pitchFamily="18" charset="-122"/>
              <a:ea typeface="OPPOSans M" panose="00020600040101010101" pitchFamily="18" charset="-122"/>
              <a:cs typeface="OPPOSans M" panose="00020600040101010101" pitchFamily="18" charset="-122"/>
            </a:endParaRPr>
          </a:p>
          <a:p>
            <a:pPr algn="r">
              <a:lnSpc>
                <a:spcPct val="150000"/>
              </a:lnSpc>
            </a:pPr>
            <a:r>
              <a:rPr lang="en-US" sz="1200" dirty="0">
                <a:latin typeface="OPPOSans M" panose="00020600040101010101" pitchFamily="18" charset="-122"/>
                <a:ea typeface="OPPOSans M" panose="00020600040101010101" pitchFamily="18" charset="-122"/>
                <a:cs typeface="OPPOSans M" panose="00020600040101010101" pitchFamily="18" charset="-122"/>
              </a:rPr>
              <a:t>…</a:t>
            </a:r>
          </a:p>
        </p:txBody>
      </p:sp>
    </p:spTree>
    <p:extLst>
      <p:ext uri="{BB962C8B-B14F-4D97-AF65-F5344CB8AC3E}">
        <p14:creationId xmlns:p14="http://schemas.microsoft.com/office/powerpoint/2010/main" val="2445763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278E0A-FF82-42D7-BD59-CCE62F7CCEA7}"/>
              </a:ext>
            </a:extLst>
          </p:cNvPr>
          <p:cNvPicPr>
            <a:picLocks noChangeAspect="1"/>
          </p:cNvPicPr>
          <p:nvPr/>
        </p:nvPicPr>
        <p:blipFill>
          <a:blip r:embed="rId2"/>
          <a:stretch>
            <a:fillRect/>
          </a:stretch>
        </p:blipFill>
        <p:spPr>
          <a:xfrm>
            <a:off x="9525" y="0"/>
            <a:ext cx="12172950" cy="6858000"/>
          </a:xfrm>
          <a:prstGeom prst="rect">
            <a:avLst/>
          </a:prstGeom>
        </p:spPr>
      </p:pic>
      <p:sp>
        <p:nvSpPr>
          <p:cNvPr id="6" name="文本框 5">
            <a:extLst>
              <a:ext uri="{FF2B5EF4-FFF2-40B4-BE49-F238E27FC236}">
                <a16:creationId xmlns:a16="http://schemas.microsoft.com/office/drawing/2014/main" id="{4D06CE12-0A85-441A-AB66-D081F5A73D3E}"/>
              </a:ext>
            </a:extLst>
          </p:cNvPr>
          <p:cNvSpPr txBox="1"/>
          <p:nvPr/>
        </p:nvSpPr>
        <p:spPr>
          <a:xfrm>
            <a:off x="591329" y="623260"/>
            <a:ext cx="1467068"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推进流程</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7" name="弧形 6">
            <a:extLst>
              <a:ext uri="{FF2B5EF4-FFF2-40B4-BE49-F238E27FC236}">
                <a16:creationId xmlns:a16="http://schemas.microsoft.com/office/drawing/2014/main" id="{6E78A7A0-690B-434C-8BDD-B4C1D7294AA6}"/>
              </a:ext>
            </a:extLst>
          </p:cNvPr>
          <p:cNvSpPr/>
          <p:nvPr/>
        </p:nvSpPr>
        <p:spPr>
          <a:xfrm>
            <a:off x="11391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文本框 7">
            <a:extLst>
              <a:ext uri="{FF2B5EF4-FFF2-40B4-BE49-F238E27FC236}">
                <a16:creationId xmlns:a16="http://schemas.microsoft.com/office/drawing/2014/main" id="{E397A93E-A978-47EF-B478-098BB06C0745}"/>
              </a:ext>
            </a:extLst>
          </p:cNvPr>
          <p:cNvSpPr txBox="1"/>
          <p:nvPr/>
        </p:nvSpPr>
        <p:spPr>
          <a:xfrm>
            <a:off x="2020614" y="751701"/>
            <a:ext cx="2492990" cy="276999"/>
          </a:xfrm>
          <a:prstGeom prst="rect">
            <a:avLst/>
          </a:prstGeom>
          <a:noFill/>
        </p:spPr>
        <p:txBody>
          <a:bodyPr wrap="none" rtlCol="0">
            <a:spAutoFit/>
          </a:bodyPr>
          <a:lstStyle/>
          <a:p>
            <a:r>
              <a:rPr lang="zh-CN" altLang="en-US" sz="1200" dirty="0">
                <a:solidFill>
                  <a:schemeClr val="bg1">
                    <a:lumMod val="75000"/>
                  </a:schemeClr>
                </a:solidFill>
                <a:latin typeface="+mn-ea"/>
              </a:rPr>
              <a:t>运用专业的流程解决负责复杂问题</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60381251-1E95-4230-9863-25482F7F89E8}"/>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4A628CE-9B4F-4DCC-90E6-2CDEBC1DA165}"/>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35AE0AFD-72C3-41E4-BCCD-13DD0E3F4E77}"/>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菱形 11">
            <a:extLst>
              <a:ext uri="{FF2B5EF4-FFF2-40B4-BE49-F238E27FC236}">
                <a16:creationId xmlns:a16="http://schemas.microsoft.com/office/drawing/2014/main" id="{576517A2-03B8-44C1-941E-8ABEDD790243}"/>
              </a:ext>
            </a:extLst>
          </p:cNvPr>
          <p:cNvSpPr/>
          <p:nvPr/>
        </p:nvSpPr>
        <p:spPr>
          <a:xfrm>
            <a:off x="660400" y="2204494"/>
            <a:ext cx="6732746" cy="3206750"/>
          </a:xfrm>
          <a:prstGeom prst="diamond">
            <a:avLst/>
          </a:prstGeom>
          <a:gradFill>
            <a:gsLst>
              <a:gs pos="0">
                <a:srgbClr val="EB473F">
                  <a:alpha val="10000"/>
                </a:srgbClr>
              </a:gs>
              <a:gs pos="100000">
                <a:srgbClr val="EB473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菱形 12">
            <a:extLst>
              <a:ext uri="{FF2B5EF4-FFF2-40B4-BE49-F238E27FC236}">
                <a16:creationId xmlns:a16="http://schemas.microsoft.com/office/drawing/2014/main" id="{8A383B3D-6902-403C-B24F-CA622C76F527}"/>
              </a:ext>
            </a:extLst>
          </p:cNvPr>
          <p:cNvSpPr/>
          <p:nvPr/>
        </p:nvSpPr>
        <p:spPr>
          <a:xfrm>
            <a:off x="5004673" y="2204494"/>
            <a:ext cx="6732746" cy="3206750"/>
          </a:xfrm>
          <a:prstGeom prst="diamond">
            <a:avLst/>
          </a:prstGeom>
          <a:gradFill>
            <a:gsLst>
              <a:gs pos="0">
                <a:srgbClr val="EB473F">
                  <a:alpha val="10000"/>
                </a:srgbClr>
              </a:gs>
              <a:gs pos="100000">
                <a:srgbClr val="EB473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任意多边形: 形状 15">
            <a:extLst>
              <a:ext uri="{FF2B5EF4-FFF2-40B4-BE49-F238E27FC236}">
                <a16:creationId xmlns:a16="http://schemas.microsoft.com/office/drawing/2014/main" id="{353CB0DD-51CD-4E55-8D7F-37BC2D91E70B}"/>
              </a:ext>
            </a:extLst>
          </p:cNvPr>
          <p:cNvSpPr/>
          <p:nvPr/>
        </p:nvSpPr>
        <p:spPr>
          <a:xfrm>
            <a:off x="1638300" y="2204494"/>
            <a:ext cx="9055100" cy="1162050"/>
          </a:xfrm>
          <a:custGeom>
            <a:avLst/>
            <a:gdLst>
              <a:gd name="connsiteX0" fmla="*/ 0 w 9055100"/>
              <a:gd name="connsiteY0" fmla="*/ 1155700 h 1162050"/>
              <a:gd name="connsiteX1" fmla="*/ 2476500 w 9055100"/>
              <a:gd name="connsiteY1" fmla="*/ 0 h 1162050"/>
              <a:gd name="connsiteX2" fmla="*/ 4527550 w 9055100"/>
              <a:gd name="connsiteY2" fmla="*/ 1022350 h 1162050"/>
              <a:gd name="connsiteX3" fmla="*/ 6718300 w 9055100"/>
              <a:gd name="connsiteY3" fmla="*/ 6350 h 1162050"/>
              <a:gd name="connsiteX4" fmla="*/ 9055100 w 9055100"/>
              <a:gd name="connsiteY4" fmla="*/ 116205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100" h="1162050">
                <a:moveTo>
                  <a:pt x="0" y="1155700"/>
                </a:moveTo>
                <a:lnTo>
                  <a:pt x="2476500" y="0"/>
                </a:lnTo>
                <a:lnTo>
                  <a:pt x="4527550" y="1022350"/>
                </a:lnTo>
                <a:lnTo>
                  <a:pt x="6718300" y="6350"/>
                </a:lnTo>
                <a:lnTo>
                  <a:pt x="9055100" y="1162050"/>
                </a:lnTo>
              </a:path>
            </a:pathLst>
          </a:custGeom>
          <a:noFill/>
          <a:ln w="38100">
            <a:solidFill>
              <a:srgbClr val="E421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19">
            <a:extLst>
              <a:ext uri="{FF2B5EF4-FFF2-40B4-BE49-F238E27FC236}">
                <a16:creationId xmlns:a16="http://schemas.microsoft.com/office/drawing/2014/main" id="{29DDA5C9-9FBB-4D28-9458-23CEA012C85F}"/>
              </a:ext>
            </a:extLst>
          </p:cNvPr>
          <p:cNvPicPr>
            <a:picLocks noChangeAspect="1"/>
          </p:cNvPicPr>
          <p:nvPr/>
        </p:nvPicPr>
        <p:blipFill rotWithShape="1">
          <a:blip r:embed="rId3"/>
          <a:srcRect l="17720" t="37639" r="16938" b="58796"/>
          <a:stretch/>
        </p:blipFill>
        <p:spPr>
          <a:xfrm>
            <a:off x="2317750" y="2733674"/>
            <a:ext cx="7956550" cy="244475"/>
          </a:xfrm>
          <a:prstGeom prst="rect">
            <a:avLst/>
          </a:prstGeom>
        </p:spPr>
      </p:pic>
      <p:sp>
        <p:nvSpPr>
          <p:cNvPr id="21" name="文本框 20">
            <a:extLst>
              <a:ext uri="{FF2B5EF4-FFF2-40B4-BE49-F238E27FC236}">
                <a16:creationId xmlns:a16="http://schemas.microsoft.com/office/drawing/2014/main" id="{200F6EE7-0F33-424C-82E8-3F197DB2E56C}"/>
              </a:ext>
            </a:extLst>
          </p:cNvPr>
          <p:cNvSpPr txBox="1"/>
          <p:nvPr/>
        </p:nvSpPr>
        <p:spPr>
          <a:xfrm>
            <a:off x="2390893" y="2733674"/>
            <a:ext cx="492443" cy="276999"/>
          </a:xfrm>
          <a:prstGeom prst="rect">
            <a:avLst/>
          </a:prstGeom>
          <a:noFill/>
        </p:spPr>
        <p:txBody>
          <a:bodyPr wrap="none" rtlCol="0">
            <a:spAutoFit/>
          </a:bodyPr>
          <a:lstStyle/>
          <a:p>
            <a:r>
              <a:rPr lang="zh-CN" altLang="en-US" sz="1200" dirty="0">
                <a:latin typeface="+mj-ea"/>
                <a:ea typeface="+mj-ea"/>
              </a:rPr>
              <a:t>发散</a:t>
            </a:r>
            <a:endParaRPr lang="en-US" sz="1200" dirty="0">
              <a:latin typeface="+mj-ea"/>
              <a:ea typeface="+mj-ea"/>
            </a:endParaRPr>
          </a:p>
        </p:txBody>
      </p:sp>
      <p:sp>
        <p:nvSpPr>
          <p:cNvPr id="22" name="文本框 21">
            <a:extLst>
              <a:ext uri="{FF2B5EF4-FFF2-40B4-BE49-F238E27FC236}">
                <a16:creationId xmlns:a16="http://schemas.microsoft.com/office/drawing/2014/main" id="{51CEA42A-F8AC-4BE3-9A82-78FA22B57F89}"/>
              </a:ext>
            </a:extLst>
          </p:cNvPr>
          <p:cNvSpPr txBox="1"/>
          <p:nvPr/>
        </p:nvSpPr>
        <p:spPr>
          <a:xfrm>
            <a:off x="5127743" y="2733674"/>
            <a:ext cx="492443" cy="276999"/>
          </a:xfrm>
          <a:prstGeom prst="rect">
            <a:avLst/>
          </a:prstGeom>
          <a:noFill/>
        </p:spPr>
        <p:txBody>
          <a:bodyPr wrap="none" rtlCol="0">
            <a:spAutoFit/>
          </a:bodyPr>
          <a:lstStyle/>
          <a:p>
            <a:r>
              <a:rPr lang="zh-CN" altLang="en-US" sz="1200" dirty="0">
                <a:latin typeface="+mj-ea"/>
                <a:ea typeface="+mj-ea"/>
              </a:rPr>
              <a:t>聚拢</a:t>
            </a:r>
            <a:endParaRPr lang="en-US" sz="1200" dirty="0">
              <a:latin typeface="+mj-ea"/>
              <a:ea typeface="+mj-ea"/>
            </a:endParaRPr>
          </a:p>
        </p:txBody>
      </p:sp>
      <p:sp>
        <p:nvSpPr>
          <p:cNvPr id="23" name="文本框 22">
            <a:extLst>
              <a:ext uri="{FF2B5EF4-FFF2-40B4-BE49-F238E27FC236}">
                <a16:creationId xmlns:a16="http://schemas.microsoft.com/office/drawing/2014/main" id="{17EA9604-B0C9-4356-A2E9-32D629FEC081}"/>
              </a:ext>
            </a:extLst>
          </p:cNvPr>
          <p:cNvSpPr txBox="1"/>
          <p:nvPr/>
        </p:nvSpPr>
        <p:spPr>
          <a:xfrm>
            <a:off x="6737250" y="2733674"/>
            <a:ext cx="492443" cy="276999"/>
          </a:xfrm>
          <a:prstGeom prst="rect">
            <a:avLst/>
          </a:prstGeom>
          <a:noFill/>
        </p:spPr>
        <p:txBody>
          <a:bodyPr wrap="none" rtlCol="0">
            <a:spAutoFit/>
          </a:bodyPr>
          <a:lstStyle/>
          <a:p>
            <a:r>
              <a:rPr lang="zh-CN" altLang="en-US" sz="1200" dirty="0">
                <a:latin typeface="+mj-ea"/>
                <a:ea typeface="+mj-ea"/>
              </a:rPr>
              <a:t>发散</a:t>
            </a:r>
            <a:endParaRPr lang="en-US" sz="1200" dirty="0">
              <a:latin typeface="+mj-ea"/>
              <a:ea typeface="+mj-ea"/>
            </a:endParaRPr>
          </a:p>
        </p:txBody>
      </p:sp>
      <p:sp>
        <p:nvSpPr>
          <p:cNvPr id="24" name="文本框 23">
            <a:extLst>
              <a:ext uri="{FF2B5EF4-FFF2-40B4-BE49-F238E27FC236}">
                <a16:creationId xmlns:a16="http://schemas.microsoft.com/office/drawing/2014/main" id="{9D724848-B906-4201-BB8F-687801D3AF84}"/>
              </a:ext>
            </a:extLst>
          </p:cNvPr>
          <p:cNvSpPr txBox="1"/>
          <p:nvPr/>
        </p:nvSpPr>
        <p:spPr>
          <a:xfrm>
            <a:off x="9474100" y="2733674"/>
            <a:ext cx="492443" cy="276999"/>
          </a:xfrm>
          <a:prstGeom prst="rect">
            <a:avLst/>
          </a:prstGeom>
          <a:noFill/>
        </p:spPr>
        <p:txBody>
          <a:bodyPr wrap="none" rtlCol="0">
            <a:spAutoFit/>
          </a:bodyPr>
          <a:lstStyle/>
          <a:p>
            <a:r>
              <a:rPr lang="zh-CN" altLang="en-US" sz="1200" dirty="0">
                <a:latin typeface="+mj-ea"/>
                <a:ea typeface="+mj-ea"/>
              </a:rPr>
              <a:t>聚拢</a:t>
            </a:r>
            <a:endParaRPr lang="en-US" sz="1200" dirty="0">
              <a:latin typeface="+mj-ea"/>
              <a:ea typeface="+mj-ea"/>
            </a:endParaRPr>
          </a:p>
        </p:txBody>
      </p:sp>
      <p:sp>
        <p:nvSpPr>
          <p:cNvPr id="25" name="文本框 24">
            <a:extLst>
              <a:ext uri="{FF2B5EF4-FFF2-40B4-BE49-F238E27FC236}">
                <a16:creationId xmlns:a16="http://schemas.microsoft.com/office/drawing/2014/main" id="{B0DF29A5-D883-46AB-A461-DDE585002E64}"/>
              </a:ext>
            </a:extLst>
          </p:cNvPr>
          <p:cNvSpPr txBox="1"/>
          <p:nvPr/>
        </p:nvSpPr>
        <p:spPr>
          <a:xfrm>
            <a:off x="2390893" y="2246998"/>
            <a:ext cx="748923" cy="261610"/>
          </a:xfrm>
          <a:prstGeom prst="rect">
            <a:avLst/>
          </a:prstGeom>
          <a:noFill/>
        </p:spPr>
        <p:txBody>
          <a:bodyPr wrap="none" rtlCol="0">
            <a:spAutoFit/>
          </a:bodyPr>
          <a:lstStyle/>
          <a:p>
            <a:r>
              <a:rPr lang="zh-CN" altLang="en-US" sz="1100" dirty="0">
                <a:latin typeface="+mn-ea"/>
              </a:rPr>
              <a:t>发现问题</a:t>
            </a:r>
            <a:endParaRPr lang="en-US" sz="1100" dirty="0">
              <a:latin typeface="+mn-ea"/>
            </a:endParaRPr>
          </a:p>
        </p:txBody>
      </p:sp>
      <p:sp>
        <p:nvSpPr>
          <p:cNvPr id="26" name="文本框 25">
            <a:extLst>
              <a:ext uri="{FF2B5EF4-FFF2-40B4-BE49-F238E27FC236}">
                <a16:creationId xmlns:a16="http://schemas.microsoft.com/office/drawing/2014/main" id="{43EED53E-BBE8-4DCD-B7C4-7948D1560C42}"/>
              </a:ext>
            </a:extLst>
          </p:cNvPr>
          <p:cNvSpPr txBox="1"/>
          <p:nvPr/>
        </p:nvSpPr>
        <p:spPr>
          <a:xfrm>
            <a:off x="5127743" y="2246998"/>
            <a:ext cx="748923" cy="261610"/>
          </a:xfrm>
          <a:prstGeom prst="rect">
            <a:avLst/>
          </a:prstGeom>
          <a:noFill/>
        </p:spPr>
        <p:txBody>
          <a:bodyPr wrap="none" rtlCol="0">
            <a:spAutoFit/>
          </a:bodyPr>
          <a:lstStyle/>
          <a:p>
            <a:r>
              <a:rPr lang="zh-CN" altLang="en-US" sz="1100" dirty="0">
                <a:latin typeface="+mn-ea"/>
              </a:rPr>
              <a:t>确定问题</a:t>
            </a:r>
            <a:endParaRPr lang="en-US" sz="1100" dirty="0">
              <a:latin typeface="+mn-ea"/>
            </a:endParaRPr>
          </a:p>
        </p:txBody>
      </p:sp>
      <p:sp>
        <p:nvSpPr>
          <p:cNvPr id="27" name="文本框 26">
            <a:extLst>
              <a:ext uri="{FF2B5EF4-FFF2-40B4-BE49-F238E27FC236}">
                <a16:creationId xmlns:a16="http://schemas.microsoft.com/office/drawing/2014/main" id="{AAC7FC70-DD31-4950-8C43-F6091C48E121}"/>
              </a:ext>
            </a:extLst>
          </p:cNvPr>
          <p:cNvSpPr txBox="1"/>
          <p:nvPr/>
        </p:nvSpPr>
        <p:spPr>
          <a:xfrm>
            <a:off x="6735166" y="2246998"/>
            <a:ext cx="748923" cy="261610"/>
          </a:xfrm>
          <a:prstGeom prst="rect">
            <a:avLst/>
          </a:prstGeom>
          <a:noFill/>
        </p:spPr>
        <p:txBody>
          <a:bodyPr wrap="none" rtlCol="0">
            <a:spAutoFit/>
          </a:bodyPr>
          <a:lstStyle/>
          <a:p>
            <a:r>
              <a:rPr lang="zh-CN" altLang="en-US" sz="1100" dirty="0">
                <a:latin typeface="+mn-ea"/>
              </a:rPr>
              <a:t>解决问题</a:t>
            </a:r>
            <a:endParaRPr lang="en-US" sz="1100" dirty="0">
              <a:latin typeface="+mn-ea"/>
            </a:endParaRPr>
          </a:p>
        </p:txBody>
      </p:sp>
      <p:sp>
        <p:nvSpPr>
          <p:cNvPr id="28" name="文本框 27">
            <a:extLst>
              <a:ext uri="{FF2B5EF4-FFF2-40B4-BE49-F238E27FC236}">
                <a16:creationId xmlns:a16="http://schemas.microsoft.com/office/drawing/2014/main" id="{33AF5C36-A979-4887-99B8-55B819AAB15E}"/>
              </a:ext>
            </a:extLst>
          </p:cNvPr>
          <p:cNvSpPr txBox="1"/>
          <p:nvPr/>
        </p:nvSpPr>
        <p:spPr>
          <a:xfrm>
            <a:off x="9468582" y="2246998"/>
            <a:ext cx="748923" cy="261610"/>
          </a:xfrm>
          <a:prstGeom prst="rect">
            <a:avLst/>
          </a:prstGeom>
          <a:noFill/>
        </p:spPr>
        <p:txBody>
          <a:bodyPr wrap="none" rtlCol="0">
            <a:spAutoFit/>
          </a:bodyPr>
          <a:lstStyle/>
          <a:p>
            <a:r>
              <a:rPr lang="zh-CN" altLang="en-US" sz="1100" dirty="0">
                <a:latin typeface="+mn-ea"/>
              </a:rPr>
              <a:t>交付方案</a:t>
            </a:r>
            <a:endParaRPr lang="en-US" sz="1100" dirty="0">
              <a:latin typeface="+mn-ea"/>
            </a:endParaRPr>
          </a:p>
        </p:txBody>
      </p:sp>
      <p:sp>
        <p:nvSpPr>
          <p:cNvPr id="29" name="文本框 28">
            <a:extLst>
              <a:ext uri="{FF2B5EF4-FFF2-40B4-BE49-F238E27FC236}">
                <a16:creationId xmlns:a16="http://schemas.microsoft.com/office/drawing/2014/main" id="{6894AF72-AED8-496C-BD2E-835568ACA02B}"/>
              </a:ext>
            </a:extLst>
          </p:cNvPr>
          <p:cNvSpPr txBox="1"/>
          <p:nvPr/>
        </p:nvSpPr>
        <p:spPr>
          <a:xfrm>
            <a:off x="3472775" y="3137997"/>
            <a:ext cx="1107996" cy="369332"/>
          </a:xfrm>
          <a:prstGeom prst="rect">
            <a:avLst/>
          </a:prstGeom>
          <a:noFill/>
        </p:spPr>
        <p:txBody>
          <a:bodyPr wrap="none" rtlCol="0">
            <a:spAutoFit/>
          </a:bodyPr>
          <a:lstStyle/>
          <a:p>
            <a:r>
              <a:rPr lang="zh-CN" altLang="en-US" dirty="0">
                <a:latin typeface="+mj-ea"/>
                <a:ea typeface="+mj-ea"/>
              </a:rPr>
              <a:t>解决方案</a:t>
            </a:r>
            <a:endParaRPr lang="en-US" dirty="0">
              <a:latin typeface="+mj-ea"/>
              <a:ea typeface="+mj-ea"/>
            </a:endParaRPr>
          </a:p>
        </p:txBody>
      </p:sp>
      <p:sp>
        <p:nvSpPr>
          <p:cNvPr id="31" name="文本框 30">
            <a:extLst>
              <a:ext uri="{FF2B5EF4-FFF2-40B4-BE49-F238E27FC236}">
                <a16:creationId xmlns:a16="http://schemas.microsoft.com/office/drawing/2014/main" id="{A001C118-4386-4044-8CAF-6F582A5B13B7}"/>
              </a:ext>
            </a:extLst>
          </p:cNvPr>
          <p:cNvSpPr txBox="1"/>
          <p:nvPr/>
        </p:nvSpPr>
        <p:spPr>
          <a:xfrm>
            <a:off x="7817048" y="3137997"/>
            <a:ext cx="1107996" cy="369332"/>
          </a:xfrm>
          <a:prstGeom prst="rect">
            <a:avLst/>
          </a:prstGeom>
          <a:noFill/>
        </p:spPr>
        <p:txBody>
          <a:bodyPr wrap="none" rtlCol="0">
            <a:spAutoFit/>
          </a:bodyPr>
          <a:lstStyle/>
          <a:p>
            <a:r>
              <a:rPr lang="zh-CN" altLang="en-US" dirty="0">
                <a:latin typeface="+mj-ea"/>
                <a:ea typeface="+mj-ea"/>
              </a:rPr>
              <a:t>推动落地</a:t>
            </a:r>
            <a:endParaRPr lang="en-US" dirty="0">
              <a:latin typeface="+mj-ea"/>
              <a:ea typeface="+mj-ea"/>
            </a:endParaRPr>
          </a:p>
        </p:txBody>
      </p:sp>
      <p:sp>
        <p:nvSpPr>
          <p:cNvPr id="32" name="文本框 31">
            <a:extLst>
              <a:ext uri="{FF2B5EF4-FFF2-40B4-BE49-F238E27FC236}">
                <a16:creationId xmlns:a16="http://schemas.microsoft.com/office/drawing/2014/main" id="{CBDFB422-349A-4B9D-85AD-734ABD386A93}"/>
              </a:ext>
            </a:extLst>
          </p:cNvPr>
          <p:cNvSpPr txBox="1"/>
          <p:nvPr/>
        </p:nvSpPr>
        <p:spPr>
          <a:xfrm>
            <a:off x="5627170" y="3608567"/>
            <a:ext cx="1107996" cy="369332"/>
          </a:xfrm>
          <a:prstGeom prst="rect">
            <a:avLst/>
          </a:prstGeom>
          <a:noFill/>
        </p:spPr>
        <p:txBody>
          <a:bodyPr wrap="none" rtlCol="0">
            <a:spAutoFit/>
          </a:bodyPr>
          <a:lstStyle/>
          <a:p>
            <a:r>
              <a:rPr lang="zh-CN" altLang="en-US" dirty="0">
                <a:solidFill>
                  <a:srgbClr val="E4211E"/>
                </a:solidFill>
                <a:latin typeface="+mj-ea"/>
                <a:ea typeface="+mj-ea"/>
              </a:rPr>
              <a:t>问题目标</a:t>
            </a:r>
            <a:endParaRPr lang="en-US" dirty="0">
              <a:solidFill>
                <a:srgbClr val="E4211E"/>
              </a:solidFill>
              <a:latin typeface="+mj-ea"/>
              <a:ea typeface="+mj-ea"/>
            </a:endParaRPr>
          </a:p>
        </p:txBody>
      </p:sp>
      <p:sp>
        <p:nvSpPr>
          <p:cNvPr id="33" name="文本框 32">
            <a:extLst>
              <a:ext uri="{FF2B5EF4-FFF2-40B4-BE49-F238E27FC236}">
                <a16:creationId xmlns:a16="http://schemas.microsoft.com/office/drawing/2014/main" id="{FD75DC6E-25F3-4D16-8F38-4586E3718C55}"/>
              </a:ext>
            </a:extLst>
          </p:cNvPr>
          <p:cNvSpPr txBox="1"/>
          <p:nvPr/>
        </p:nvSpPr>
        <p:spPr>
          <a:xfrm>
            <a:off x="1632386" y="3674374"/>
            <a:ext cx="466794" cy="261610"/>
          </a:xfrm>
          <a:prstGeom prst="rect">
            <a:avLst/>
          </a:prstGeom>
          <a:noFill/>
        </p:spPr>
        <p:txBody>
          <a:bodyPr wrap="none" rtlCol="0">
            <a:spAutoFit/>
          </a:bodyPr>
          <a:lstStyle/>
          <a:p>
            <a:r>
              <a:rPr lang="zh-CN" altLang="en-US" sz="1100" dirty="0">
                <a:latin typeface="+mn-ea"/>
              </a:rPr>
              <a:t>推动</a:t>
            </a:r>
            <a:endParaRPr lang="en-US" sz="1100" dirty="0">
              <a:latin typeface="+mn-ea"/>
            </a:endParaRPr>
          </a:p>
        </p:txBody>
      </p:sp>
      <p:sp>
        <p:nvSpPr>
          <p:cNvPr id="34" name="文本框 33">
            <a:extLst>
              <a:ext uri="{FF2B5EF4-FFF2-40B4-BE49-F238E27FC236}">
                <a16:creationId xmlns:a16="http://schemas.microsoft.com/office/drawing/2014/main" id="{9D9C951C-D359-4E2A-A7AA-A66D1410A069}"/>
              </a:ext>
            </a:extLst>
          </p:cNvPr>
          <p:cNvSpPr txBox="1"/>
          <p:nvPr/>
        </p:nvSpPr>
        <p:spPr>
          <a:xfrm>
            <a:off x="4092531" y="3674374"/>
            <a:ext cx="466794" cy="261610"/>
          </a:xfrm>
          <a:prstGeom prst="rect">
            <a:avLst/>
          </a:prstGeom>
          <a:noFill/>
        </p:spPr>
        <p:txBody>
          <a:bodyPr wrap="none" rtlCol="0">
            <a:spAutoFit/>
          </a:bodyPr>
          <a:lstStyle/>
          <a:p>
            <a:r>
              <a:rPr lang="zh-CN" altLang="en-US" sz="1100" dirty="0">
                <a:latin typeface="+mn-ea"/>
              </a:rPr>
              <a:t>发现</a:t>
            </a:r>
            <a:endParaRPr lang="en-US" sz="1100" dirty="0">
              <a:latin typeface="+mn-ea"/>
            </a:endParaRPr>
          </a:p>
        </p:txBody>
      </p:sp>
      <p:sp>
        <p:nvSpPr>
          <p:cNvPr id="35" name="文本框 34">
            <a:extLst>
              <a:ext uri="{FF2B5EF4-FFF2-40B4-BE49-F238E27FC236}">
                <a16:creationId xmlns:a16="http://schemas.microsoft.com/office/drawing/2014/main" id="{BD253B08-73AC-40D1-A8AA-97EA79D2ED75}"/>
              </a:ext>
            </a:extLst>
          </p:cNvPr>
          <p:cNvSpPr txBox="1"/>
          <p:nvPr/>
        </p:nvSpPr>
        <p:spPr>
          <a:xfrm>
            <a:off x="7838494" y="3674374"/>
            <a:ext cx="466794" cy="261610"/>
          </a:xfrm>
          <a:prstGeom prst="rect">
            <a:avLst/>
          </a:prstGeom>
          <a:noFill/>
        </p:spPr>
        <p:txBody>
          <a:bodyPr wrap="none" rtlCol="0">
            <a:spAutoFit/>
          </a:bodyPr>
          <a:lstStyle/>
          <a:p>
            <a:r>
              <a:rPr lang="zh-CN" altLang="en-US" sz="1100" dirty="0">
                <a:latin typeface="+mn-ea"/>
              </a:rPr>
              <a:t>推动</a:t>
            </a:r>
            <a:endParaRPr lang="en-US" sz="1100" dirty="0">
              <a:latin typeface="+mn-ea"/>
            </a:endParaRPr>
          </a:p>
        </p:txBody>
      </p:sp>
      <p:sp>
        <p:nvSpPr>
          <p:cNvPr id="36" name="文本框 35">
            <a:extLst>
              <a:ext uri="{FF2B5EF4-FFF2-40B4-BE49-F238E27FC236}">
                <a16:creationId xmlns:a16="http://schemas.microsoft.com/office/drawing/2014/main" id="{B5A424BE-ED0A-43BE-9ADE-2B5226FDBD82}"/>
              </a:ext>
            </a:extLst>
          </p:cNvPr>
          <p:cNvSpPr txBox="1"/>
          <p:nvPr/>
        </p:nvSpPr>
        <p:spPr>
          <a:xfrm>
            <a:off x="10326217" y="3674374"/>
            <a:ext cx="466794" cy="261610"/>
          </a:xfrm>
          <a:prstGeom prst="rect">
            <a:avLst/>
          </a:prstGeom>
          <a:noFill/>
        </p:spPr>
        <p:txBody>
          <a:bodyPr wrap="none" rtlCol="0">
            <a:spAutoFit/>
          </a:bodyPr>
          <a:lstStyle/>
          <a:p>
            <a:r>
              <a:rPr lang="zh-CN" altLang="en-US" sz="1100" dirty="0">
                <a:latin typeface="+mn-ea"/>
              </a:rPr>
              <a:t>成果</a:t>
            </a:r>
            <a:endParaRPr lang="en-US" sz="1100" dirty="0">
              <a:latin typeface="+mn-ea"/>
            </a:endParaRPr>
          </a:p>
        </p:txBody>
      </p:sp>
      <p:cxnSp>
        <p:nvCxnSpPr>
          <p:cNvPr id="38" name="直接连接符 37">
            <a:extLst>
              <a:ext uri="{FF2B5EF4-FFF2-40B4-BE49-F238E27FC236}">
                <a16:creationId xmlns:a16="http://schemas.microsoft.com/office/drawing/2014/main" id="{5AE53079-067B-43B6-9C39-8976C0B5B77C}"/>
              </a:ext>
            </a:extLst>
          </p:cNvPr>
          <p:cNvCxnSpPr>
            <a:endCxn id="34" idx="1"/>
          </p:cNvCxnSpPr>
          <p:nvPr/>
        </p:nvCxnSpPr>
        <p:spPr>
          <a:xfrm>
            <a:off x="2123519" y="3805179"/>
            <a:ext cx="1969012" cy="0"/>
          </a:xfrm>
          <a:prstGeom prst="line">
            <a:avLst/>
          </a:prstGeom>
          <a:ln>
            <a:solidFill>
              <a:srgbClr val="E4211E"/>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067AC32-A307-4EE9-B8E2-7F054F3255AD}"/>
              </a:ext>
            </a:extLst>
          </p:cNvPr>
          <p:cNvCxnSpPr>
            <a:stCxn id="34" idx="3"/>
          </p:cNvCxnSpPr>
          <p:nvPr/>
        </p:nvCxnSpPr>
        <p:spPr>
          <a:xfrm>
            <a:off x="4559325" y="3805179"/>
            <a:ext cx="371450" cy="0"/>
          </a:xfrm>
          <a:prstGeom prst="line">
            <a:avLst/>
          </a:prstGeom>
          <a:ln>
            <a:solidFill>
              <a:srgbClr val="E4211E"/>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FE7E41B-8733-43BA-88D0-16DD64244AB0}"/>
              </a:ext>
            </a:extLst>
          </p:cNvPr>
          <p:cNvCxnSpPr/>
          <p:nvPr/>
        </p:nvCxnSpPr>
        <p:spPr>
          <a:xfrm>
            <a:off x="7467044" y="3805179"/>
            <a:ext cx="371450" cy="0"/>
          </a:xfrm>
          <a:prstGeom prst="line">
            <a:avLst/>
          </a:prstGeom>
          <a:ln>
            <a:solidFill>
              <a:srgbClr val="E4211E"/>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5D117A1-B618-457A-AB6B-2EF35149694A}"/>
              </a:ext>
            </a:extLst>
          </p:cNvPr>
          <p:cNvCxnSpPr/>
          <p:nvPr/>
        </p:nvCxnSpPr>
        <p:spPr>
          <a:xfrm>
            <a:off x="8352075" y="3805179"/>
            <a:ext cx="1969012" cy="0"/>
          </a:xfrm>
          <a:prstGeom prst="line">
            <a:avLst/>
          </a:prstGeom>
          <a:ln>
            <a:solidFill>
              <a:srgbClr val="E4211E"/>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4A983B3-9950-4594-828C-AE1C8ADE4DDB}"/>
              </a:ext>
            </a:extLst>
          </p:cNvPr>
          <p:cNvSpPr txBox="1"/>
          <p:nvPr/>
        </p:nvSpPr>
        <p:spPr>
          <a:xfrm>
            <a:off x="1632386"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发现问题</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4" name="文本框 43">
            <a:extLst>
              <a:ext uri="{FF2B5EF4-FFF2-40B4-BE49-F238E27FC236}">
                <a16:creationId xmlns:a16="http://schemas.microsoft.com/office/drawing/2014/main" id="{2B4B0F47-D510-416E-A739-628F25BA9092}"/>
              </a:ext>
            </a:extLst>
          </p:cNvPr>
          <p:cNvSpPr txBox="1"/>
          <p:nvPr/>
        </p:nvSpPr>
        <p:spPr>
          <a:xfrm>
            <a:off x="2835890"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确认目标</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文本框 44">
            <a:extLst>
              <a:ext uri="{FF2B5EF4-FFF2-40B4-BE49-F238E27FC236}">
                <a16:creationId xmlns:a16="http://schemas.microsoft.com/office/drawing/2014/main" id="{07D6FEA3-4206-4CF3-92FC-D43C735143B5}"/>
              </a:ext>
            </a:extLst>
          </p:cNvPr>
          <p:cNvSpPr txBox="1"/>
          <p:nvPr/>
        </p:nvSpPr>
        <p:spPr>
          <a:xfrm>
            <a:off x="4039394"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发散收拢</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6" name="文本框 45">
            <a:extLst>
              <a:ext uri="{FF2B5EF4-FFF2-40B4-BE49-F238E27FC236}">
                <a16:creationId xmlns:a16="http://schemas.microsoft.com/office/drawing/2014/main" id="{0A6B8C11-0BF6-4422-A5EE-09A9EF7E0D0F}"/>
              </a:ext>
            </a:extLst>
          </p:cNvPr>
          <p:cNvSpPr txBox="1"/>
          <p:nvPr/>
        </p:nvSpPr>
        <p:spPr>
          <a:xfrm>
            <a:off x="5242898"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方案细化</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7" name="文本框 46">
            <a:extLst>
              <a:ext uri="{FF2B5EF4-FFF2-40B4-BE49-F238E27FC236}">
                <a16:creationId xmlns:a16="http://schemas.microsoft.com/office/drawing/2014/main" id="{7466E765-16BD-4EEC-9550-91AC27F2541B}"/>
              </a:ext>
            </a:extLst>
          </p:cNvPr>
          <p:cNvSpPr txBox="1"/>
          <p:nvPr/>
        </p:nvSpPr>
        <p:spPr>
          <a:xfrm>
            <a:off x="6446402"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结果汇报</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7232EC7F-38CD-49B4-A34F-382FE6401F61}"/>
              </a:ext>
            </a:extLst>
          </p:cNvPr>
          <p:cNvSpPr txBox="1"/>
          <p:nvPr/>
        </p:nvSpPr>
        <p:spPr>
          <a:xfrm>
            <a:off x="7649906"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排期规划</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9" name="文本框 48">
            <a:extLst>
              <a:ext uri="{FF2B5EF4-FFF2-40B4-BE49-F238E27FC236}">
                <a16:creationId xmlns:a16="http://schemas.microsoft.com/office/drawing/2014/main" id="{F61BFA0D-8A2B-4124-910C-151247263344}"/>
              </a:ext>
            </a:extLst>
          </p:cNvPr>
          <p:cNvSpPr txBox="1"/>
          <p:nvPr/>
        </p:nvSpPr>
        <p:spPr>
          <a:xfrm>
            <a:off x="8853410"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内容定案</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0" name="文本框 49">
            <a:extLst>
              <a:ext uri="{FF2B5EF4-FFF2-40B4-BE49-F238E27FC236}">
                <a16:creationId xmlns:a16="http://schemas.microsoft.com/office/drawing/2014/main" id="{F084354B-2902-402C-A99A-A0FB39B94E4C}"/>
              </a:ext>
            </a:extLst>
          </p:cNvPr>
          <p:cNvSpPr txBox="1"/>
          <p:nvPr/>
        </p:nvSpPr>
        <p:spPr>
          <a:xfrm>
            <a:off x="10056912" y="4304282"/>
            <a:ext cx="1005403" cy="338554"/>
          </a:xfrm>
          <a:prstGeom prst="rect">
            <a:avLst/>
          </a:prstGeom>
          <a:noFill/>
        </p:spPr>
        <p:txBody>
          <a:bodyPr wrap="none" rtlCol="0">
            <a:spAutoFit/>
          </a:bodyPr>
          <a:lstStyle/>
          <a:p>
            <a:r>
              <a:rPr lang="zh-CN" alt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rPr>
              <a:t>归纳整理</a:t>
            </a:r>
            <a:endParaRPr lang="en-US" sz="1600" dirty="0">
              <a:solidFill>
                <a:srgbClr val="E4211E"/>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06E79D68-BFD5-43A0-B2C9-0B64D8B0AE4A}"/>
              </a:ext>
            </a:extLst>
          </p:cNvPr>
          <p:cNvSpPr txBox="1"/>
          <p:nvPr/>
        </p:nvSpPr>
        <p:spPr>
          <a:xfrm>
            <a:off x="1632386" y="4657626"/>
            <a:ext cx="748923" cy="261610"/>
          </a:xfrm>
          <a:prstGeom prst="rect">
            <a:avLst/>
          </a:prstGeom>
          <a:noFill/>
        </p:spPr>
        <p:txBody>
          <a:bodyPr wrap="none" rtlCol="0">
            <a:spAutoFit/>
          </a:bodyPr>
          <a:lstStyle/>
          <a:p>
            <a:r>
              <a:rPr lang="zh-CN" altLang="en-US" sz="1100" dirty="0">
                <a:latin typeface="+mn-ea"/>
              </a:rPr>
              <a:t>设计走查</a:t>
            </a:r>
            <a:endParaRPr lang="en-US" sz="1100" dirty="0">
              <a:latin typeface="+mn-ea"/>
            </a:endParaRPr>
          </a:p>
        </p:txBody>
      </p:sp>
      <p:sp>
        <p:nvSpPr>
          <p:cNvPr id="52" name="文本框 51">
            <a:extLst>
              <a:ext uri="{FF2B5EF4-FFF2-40B4-BE49-F238E27FC236}">
                <a16:creationId xmlns:a16="http://schemas.microsoft.com/office/drawing/2014/main" id="{7CC53915-7229-467F-8A3E-8D2E6DE868CF}"/>
              </a:ext>
            </a:extLst>
          </p:cNvPr>
          <p:cNvSpPr txBox="1"/>
          <p:nvPr/>
        </p:nvSpPr>
        <p:spPr>
          <a:xfrm>
            <a:off x="1632386" y="4931578"/>
            <a:ext cx="748923" cy="261610"/>
          </a:xfrm>
          <a:prstGeom prst="rect">
            <a:avLst/>
          </a:prstGeom>
          <a:noFill/>
        </p:spPr>
        <p:txBody>
          <a:bodyPr wrap="none" rtlCol="0">
            <a:spAutoFit/>
          </a:bodyPr>
          <a:lstStyle/>
          <a:p>
            <a:r>
              <a:rPr lang="zh-CN" altLang="en-US" sz="1100" dirty="0">
                <a:latin typeface="+mn-ea"/>
              </a:rPr>
              <a:t>产品规划</a:t>
            </a:r>
            <a:endParaRPr lang="en-US" sz="1100" dirty="0">
              <a:latin typeface="+mn-ea"/>
            </a:endParaRPr>
          </a:p>
        </p:txBody>
      </p:sp>
      <p:sp>
        <p:nvSpPr>
          <p:cNvPr id="53" name="文本框 52">
            <a:extLst>
              <a:ext uri="{FF2B5EF4-FFF2-40B4-BE49-F238E27FC236}">
                <a16:creationId xmlns:a16="http://schemas.microsoft.com/office/drawing/2014/main" id="{9D97D62E-6E81-477C-93AC-F263E342AF05}"/>
              </a:ext>
            </a:extLst>
          </p:cNvPr>
          <p:cNvSpPr txBox="1"/>
          <p:nvPr/>
        </p:nvSpPr>
        <p:spPr>
          <a:xfrm>
            <a:off x="1632386" y="5202978"/>
            <a:ext cx="748923" cy="261610"/>
          </a:xfrm>
          <a:prstGeom prst="rect">
            <a:avLst/>
          </a:prstGeom>
          <a:noFill/>
        </p:spPr>
        <p:txBody>
          <a:bodyPr wrap="none" rtlCol="0">
            <a:spAutoFit/>
          </a:bodyPr>
          <a:lstStyle/>
          <a:p>
            <a:r>
              <a:rPr lang="zh-CN" altLang="en-US" sz="1100" dirty="0">
                <a:latin typeface="+mn-ea"/>
              </a:rPr>
              <a:t>用户调研</a:t>
            </a:r>
            <a:endParaRPr lang="en-US" sz="1100" dirty="0">
              <a:latin typeface="+mn-ea"/>
            </a:endParaRPr>
          </a:p>
        </p:txBody>
      </p:sp>
      <p:sp>
        <p:nvSpPr>
          <p:cNvPr id="54" name="文本框 53">
            <a:extLst>
              <a:ext uri="{FF2B5EF4-FFF2-40B4-BE49-F238E27FC236}">
                <a16:creationId xmlns:a16="http://schemas.microsoft.com/office/drawing/2014/main" id="{9626F3A5-0D58-4E3B-8698-9083CD7A253B}"/>
              </a:ext>
            </a:extLst>
          </p:cNvPr>
          <p:cNvSpPr txBox="1"/>
          <p:nvPr/>
        </p:nvSpPr>
        <p:spPr>
          <a:xfrm>
            <a:off x="1632386" y="5474378"/>
            <a:ext cx="748923" cy="261610"/>
          </a:xfrm>
          <a:prstGeom prst="rect">
            <a:avLst/>
          </a:prstGeom>
          <a:noFill/>
        </p:spPr>
        <p:txBody>
          <a:bodyPr wrap="none" rtlCol="0">
            <a:spAutoFit/>
          </a:bodyPr>
          <a:lstStyle/>
          <a:p>
            <a:r>
              <a:rPr lang="zh-CN" altLang="en-US" sz="1100" dirty="0">
                <a:latin typeface="+mn-ea"/>
              </a:rPr>
              <a:t>交互体验</a:t>
            </a:r>
            <a:endParaRPr lang="en-US" sz="1100" dirty="0">
              <a:latin typeface="+mn-ea"/>
            </a:endParaRPr>
          </a:p>
        </p:txBody>
      </p:sp>
      <p:sp>
        <p:nvSpPr>
          <p:cNvPr id="55" name="文本框 54">
            <a:extLst>
              <a:ext uri="{FF2B5EF4-FFF2-40B4-BE49-F238E27FC236}">
                <a16:creationId xmlns:a16="http://schemas.microsoft.com/office/drawing/2014/main" id="{0E19B234-4B58-43B8-9955-7CFE79450DB9}"/>
              </a:ext>
            </a:extLst>
          </p:cNvPr>
          <p:cNvSpPr txBox="1"/>
          <p:nvPr/>
        </p:nvSpPr>
        <p:spPr>
          <a:xfrm>
            <a:off x="2826657" y="4657626"/>
            <a:ext cx="748923" cy="261610"/>
          </a:xfrm>
          <a:prstGeom prst="rect">
            <a:avLst/>
          </a:prstGeom>
          <a:noFill/>
        </p:spPr>
        <p:txBody>
          <a:bodyPr wrap="none" rtlCol="0">
            <a:spAutoFit/>
          </a:bodyPr>
          <a:lstStyle/>
          <a:p>
            <a:r>
              <a:rPr lang="zh-CN" altLang="en-US" sz="1100" dirty="0">
                <a:latin typeface="+mn-ea"/>
              </a:rPr>
              <a:t>业务目标</a:t>
            </a:r>
            <a:endParaRPr lang="en-US" sz="1100" dirty="0">
              <a:latin typeface="+mn-ea"/>
            </a:endParaRPr>
          </a:p>
        </p:txBody>
      </p:sp>
      <p:sp>
        <p:nvSpPr>
          <p:cNvPr id="56" name="文本框 55">
            <a:extLst>
              <a:ext uri="{FF2B5EF4-FFF2-40B4-BE49-F238E27FC236}">
                <a16:creationId xmlns:a16="http://schemas.microsoft.com/office/drawing/2014/main" id="{2F7A4083-E7C3-466D-9149-4A370882B75F}"/>
              </a:ext>
            </a:extLst>
          </p:cNvPr>
          <p:cNvSpPr txBox="1"/>
          <p:nvPr/>
        </p:nvSpPr>
        <p:spPr>
          <a:xfrm>
            <a:off x="2826657" y="4931578"/>
            <a:ext cx="748923" cy="261610"/>
          </a:xfrm>
          <a:prstGeom prst="rect">
            <a:avLst/>
          </a:prstGeom>
          <a:noFill/>
        </p:spPr>
        <p:txBody>
          <a:bodyPr wrap="none" rtlCol="0">
            <a:spAutoFit/>
          </a:bodyPr>
          <a:lstStyle/>
          <a:p>
            <a:r>
              <a:rPr lang="zh-CN" altLang="en-US" sz="1100" dirty="0">
                <a:latin typeface="+mn-ea"/>
              </a:rPr>
              <a:t>体验目标</a:t>
            </a:r>
            <a:endParaRPr lang="en-US" sz="1100" dirty="0">
              <a:latin typeface="+mn-ea"/>
            </a:endParaRPr>
          </a:p>
        </p:txBody>
      </p:sp>
      <p:sp>
        <p:nvSpPr>
          <p:cNvPr id="57" name="文本框 56">
            <a:extLst>
              <a:ext uri="{FF2B5EF4-FFF2-40B4-BE49-F238E27FC236}">
                <a16:creationId xmlns:a16="http://schemas.microsoft.com/office/drawing/2014/main" id="{E56B7404-9E92-43A0-8BAF-7498365D5C28}"/>
              </a:ext>
            </a:extLst>
          </p:cNvPr>
          <p:cNvSpPr txBox="1"/>
          <p:nvPr/>
        </p:nvSpPr>
        <p:spPr>
          <a:xfrm>
            <a:off x="2826657" y="5202978"/>
            <a:ext cx="748923" cy="261610"/>
          </a:xfrm>
          <a:prstGeom prst="rect">
            <a:avLst/>
          </a:prstGeom>
          <a:noFill/>
        </p:spPr>
        <p:txBody>
          <a:bodyPr wrap="none" rtlCol="0">
            <a:spAutoFit/>
          </a:bodyPr>
          <a:lstStyle/>
          <a:p>
            <a:r>
              <a:rPr lang="zh-CN" altLang="en-US" sz="1100" dirty="0">
                <a:latin typeface="+mn-ea"/>
              </a:rPr>
              <a:t>商业目标</a:t>
            </a:r>
            <a:endParaRPr lang="en-US" sz="1100" dirty="0">
              <a:latin typeface="+mn-ea"/>
            </a:endParaRPr>
          </a:p>
        </p:txBody>
      </p:sp>
      <p:sp>
        <p:nvSpPr>
          <p:cNvPr id="59" name="文本框 58">
            <a:extLst>
              <a:ext uri="{FF2B5EF4-FFF2-40B4-BE49-F238E27FC236}">
                <a16:creationId xmlns:a16="http://schemas.microsoft.com/office/drawing/2014/main" id="{F9875876-B588-423A-9D60-61737A123982}"/>
              </a:ext>
            </a:extLst>
          </p:cNvPr>
          <p:cNvSpPr txBox="1"/>
          <p:nvPr/>
        </p:nvSpPr>
        <p:spPr>
          <a:xfrm>
            <a:off x="4057090" y="4657626"/>
            <a:ext cx="748923" cy="261610"/>
          </a:xfrm>
          <a:prstGeom prst="rect">
            <a:avLst/>
          </a:prstGeom>
          <a:noFill/>
        </p:spPr>
        <p:txBody>
          <a:bodyPr wrap="none" rtlCol="0">
            <a:spAutoFit/>
          </a:bodyPr>
          <a:lstStyle/>
          <a:p>
            <a:r>
              <a:rPr lang="zh-CN" altLang="en-US" sz="1100" dirty="0">
                <a:latin typeface="+mn-ea"/>
              </a:rPr>
              <a:t>竞品分析</a:t>
            </a:r>
            <a:endParaRPr lang="en-US" sz="1100" dirty="0">
              <a:latin typeface="+mn-ea"/>
            </a:endParaRPr>
          </a:p>
        </p:txBody>
      </p:sp>
      <p:sp>
        <p:nvSpPr>
          <p:cNvPr id="60" name="文本框 59">
            <a:extLst>
              <a:ext uri="{FF2B5EF4-FFF2-40B4-BE49-F238E27FC236}">
                <a16:creationId xmlns:a16="http://schemas.microsoft.com/office/drawing/2014/main" id="{A6266F5A-30C5-4DFE-B07B-6D4414D6B4B2}"/>
              </a:ext>
            </a:extLst>
          </p:cNvPr>
          <p:cNvSpPr txBox="1"/>
          <p:nvPr/>
        </p:nvSpPr>
        <p:spPr>
          <a:xfrm>
            <a:off x="4057090" y="4931578"/>
            <a:ext cx="748923" cy="261610"/>
          </a:xfrm>
          <a:prstGeom prst="rect">
            <a:avLst/>
          </a:prstGeom>
          <a:noFill/>
        </p:spPr>
        <p:txBody>
          <a:bodyPr wrap="none" rtlCol="0">
            <a:spAutoFit/>
          </a:bodyPr>
          <a:lstStyle/>
          <a:p>
            <a:r>
              <a:rPr lang="zh-CN" altLang="en-US" sz="1100" dirty="0">
                <a:latin typeface="+mn-ea"/>
              </a:rPr>
              <a:t>头脑风暴</a:t>
            </a:r>
            <a:endParaRPr lang="en-US" sz="1100" dirty="0">
              <a:latin typeface="+mn-ea"/>
            </a:endParaRPr>
          </a:p>
        </p:txBody>
      </p:sp>
      <p:sp>
        <p:nvSpPr>
          <p:cNvPr id="61" name="文本框 60">
            <a:extLst>
              <a:ext uri="{FF2B5EF4-FFF2-40B4-BE49-F238E27FC236}">
                <a16:creationId xmlns:a16="http://schemas.microsoft.com/office/drawing/2014/main" id="{1FA7E6DE-4809-471E-A5A6-A3C00F09FFA8}"/>
              </a:ext>
            </a:extLst>
          </p:cNvPr>
          <p:cNvSpPr txBox="1"/>
          <p:nvPr/>
        </p:nvSpPr>
        <p:spPr>
          <a:xfrm>
            <a:off x="4057090" y="5202978"/>
            <a:ext cx="748923" cy="261610"/>
          </a:xfrm>
          <a:prstGeom prst="rect">
            <a:avLst/>
          </a:prstGeom>
          <a:noFill/>
        </p:spPr>
        <p:txBody>
          <a:bodyPr wrap="none" rtlCol="0">
            <a:spAutoFit/>
          </a:bodyPr>
          <a:lstStyle/>
          <a:p>
            <a:r>
              <a:rPr lang="zh-CN" altLang="en-US" sz="1100" dirty="0">
                <a:latin typeface="+mn-ea"/>
              </a:rPr>
              <a:t>搜索内容</a:t>
            </a:r>
            <a:endParaRPr lang="en-US" sz="1100" dirty="0">
              <a:latin typeface="+mn-ea"/>
            </a:endParaRPr>
          </a:p>
        </p:txBody>
      </p:sp>
      <p:sp>
        <p:nvSpPr>
          <p:cNvPr id="62" name="文本框 61">
            <a:extLst>
              <a:ext uri="{FF2B5EF4-FFF2-40B4-BE49-F238E27FC236}">
                <a16:creationId xmlns:a16="http://schemas.microsoft.com/office/drawing/2014/main" id="{6CEACCCA-C432-4881-A8FB-8CECA3ADE92D}"/>
              </a:ext>
            </a:extLst>
          </p:cNvPr>
          <p:cNvSpPr txBox="1"/>
          <p:nvPr/>
        </p:nvSpPr>
        <p:spPr>
          <a:xfrm>
            <a:off x="4057090" y="5474378"/>
            <a:ext cx="748923" cy="261610"/>
          </a:xfrm>
          <a:prstGeom prst="rect">
            <a:avLst/>
          </a:prstGeom>
          <a:noFill/>
        </p:spPr>
        <p:txBody>
          <a:bodyPr wrap="none" rtlCol="0">
            <a:spAutoFit/>
          </a:bodyPr>
          <a:lstStyle/>
          <a:p>
            <a:r>
              <a:rPr lang="zh-CN" altLang="en-US" sz="1100" dirty="0">
                <a:latin typeface="+mn-ea"/>
              </a:rPr>
              <a:t>案例讨论</a:t>
            </a:r>
            <a:endParaRPr lang="en-US" sz="1100" dirty="0">
              <a:latin typeface="+mn-ea"/>
            </a:endParaRPr>
          </a:p>
        </p:txBody>
      </p:sp>
      <p:sp>
        <p:nvSpPr>
          <p:cNvPr id="63" name="文本框 62">
            <a:extLst>
              <a:ext uri="{FF2B5EF4-FFF2-40B4-BE49-F238E27FC236}">
                <a16:creationId xmlns:a16="http://schemas.microsoft.com/office/drawing/2014/main" id="{33FF131C-A198-41C5-BEED-FCFC16A713FA}"/>
              </a:ext>
            </a:extLst>
          </p:cNvPr>
          <p:cNvSpPr txBox="1"/>
          <p:nvPr/>
        </p:nvSpPr>
        <p:spPr>
          <a:xfrm>
            <a:off x="5245724" y="4657626"/>
            <a:ext cx="748923" cy="261610"/>
          </a:xfrm>
          <a:prstGeom prst="rect">
            <a:avLst/>
          </a:prstGeom>
          <a:noFill/>
        </p:spPr>
        <p:txBody>
          <a:bodyPr wrap="none" rtlCol="0">
            <a:spAutoFit/>
          </a:bodyPr>
          <a:lstStyle/>
          <a:p>
            <a:r>
              <a:rPr lang="zh-CN" altLang="en-US" sz="1100" dirty="0">
                <a:latin typeface="+mn-ea"/>
              </a:rPr>
              <a:t>内容评审</a:t>
            </a:r>
            <a:endParaRPr lang="en-US" sz="1100" dirty="0">
              <a:latin typeface="+mn-ea"/>
            </a:endParaRPr>
          </a:p>
        </p:txBody>
      </p:sp>
      <p:sp>
        <p:nvSpPr>
          <p:cNvPr id="64" name="文本框 63">
            <a:extLst>
              <a:ext uri="{FF2B5EF4-FFF2-40B4-BE49-F238E27FC236}">
                <a16:creationId xmlns:a16="http://schemas.microsoft.com/office/drawing/2014/main" id="{0BD8AC97-3A69-42D2-B9CB-AEE4596523A0}"/>
              </a:ext>
            </a:extLst>
          </p:cNvPr>
          <p:cNvSpPr txBox="1"/>
          <p:nvPr/>
        </p:nvSpPr>
        <p:spPr>
          <a:xfrm>
            <a:off x="5245724" y="4931578"/>
            <a:ext cx="748923" cy="261610"/>
          </a:xfrm>
          <a:prstGeom prst="rect">
            <a:avLst/>
          </a:prstGeom>
          <a:noFill/>
        </p:spPr>
        <p:txBody>
          <a:bodyPr wrap="none" rtlCol="0">
            <a:spAutoFit/>
          </a:bodyPr>
          <a:lstStyle/>
          <a:p>
            <a:r>
              <a:rPr lang="zh-CN" altLang="en-US" sz="1100" dirty="0">
                <a:latin typeface="+mn-ea"/>
              </a:rPr>
              <a:t>修改内容</a:t>
            </a:r>
            <a:endParaRPr lang="en-US" sz="1100" dirty="0">
              <a:latin typeface="+mn-ea"/>
            </a:endParaRPr>
          </a:p>
        </p:txBody>
      </p:sp>
      <p:sp>
        <p:nvSpPr>
          <p:cNvPr id="65" name="文本框 64">
            <a:extLst>
              <a:ext uri="{FF2B5EF4-FFF2-40B4-BE49-F238E27FC236}">
                <a16:creationId xmlns:a16="http://schemas.microsoft.com/office/drawing/2014/main" id="{8B96D1A5-2E9B-4CF9-BE86-587A824D38BD}"/>
              </a:ext>
            </a:extLst>
          </p:cNvPr>
          <p:cNvSpPr txBox="1"/>
          <p:nvPr/>
        </p:nvSpPr>
        <p:spPr>
          <a:xfrm>
            <a:off x="5245724" y="5202978"/>
            <a:ext cx="748923" cy="261610"/>
          </a:xfrm>
          <a:prstGeom prst="rect">
            <a:avLst/>
          </a:prstGeom>
          <a:noFill/>
        </p:spPr>
        <p:txBody>
          <a:bodyPr wrap="none" rtlCol="0">
            <a:spAutoFit/>
          </a:bodyPr>
          <a:lstStyle/>
          <a:p>
            <a:r>
              <a:rPr lang="zh-CN" altLang="en-US" sz="1100" dirty="0">
                <a:latin typeface="+mn-ea"/>
              </a:rPr>
              <a:t>问题搜集</a:t>
            </a:r>
            <a:endParaRPr lang="en-US" sz="1100" dirty="0">
              <a:latin typeface="+mn-ea"/>
            </a:endParaRPr>
          </a:p>
        </p:txBody>
      </p:sp>
      <p:sp>
        <p:nvSpPr>
          <p:cNvPr id="66" name="文本框 65">
            <a:extLst>
              <a:ext uri="{FF2B5EF4-FFF2-40B4-BE49-F238E27FC236}">
                <a16:creationId xmlns:a16="http://schemas.microsoft.com/office/drawing/2014/main" id="{D8863F28-BE2E-4ECB-AB7B-5B477FA21B01}"/>
              </a:ext>
            </a:extLst>
          </p:cNvPr>
          <p:cNvSpPr txBox="1"/>
          <p:nvPr/>
        </p:nvSpPr>
        <p:spPr>
          <a:xfrm>
            <a:off x="5245724" y="5474378"/>
            <a:ext cx="748923" cy="261610"/>
          </a:xfrm>
          <a:prstGeom prst="rect">
            <a:avLst/>
          </a:prstGeom>
          <a:noFill/>
        </p:spPr>
        <p:txBody>
          <a:bodyPr wrap="none" rtlCol="0">
            <a:spAutoFit/>
          </a:bodyPr>
          <a:lstStyle/>
          <a:p>
            <a:r>
              <a:rPr lang="zh-CN" altLang="en-US" sz="1100" dirty="0">
                <a:latin typeface="+mn-ea"/>
              </a:rPr>
              <a:t>沟通方案</a:t>
            </a:r>
            <a:endParaRPr lang="en-US" sz="1100" dirty="0">
              <a:latin typeface="+mn-ea"/>
            </a:endParaRPr>
          </a:p>
        </p:txBody>
      </p:sp>
      <p:sp>
        <p:nvSpPr>
          <p:cNvPr id="67" name="文本框 66">
            <a:extLst>
              <a:ext uri="{FF2B5EF4-FFF2-40B4-BE49-F238E27FC236}">
                <a16:creationId xmlns:a16="http://schemas.microsoft.com/office/drawing/2014/main" id="{F8C8EA29-B1C7-49BA-AEEF-AC1A104F2FD4}"/>
              </a:ext>
            </a:extLst>
          </p:cNvPr>
          <p:cNvSpPr txBox="1"/>
          <p:nvPr/>
        </p:nvSpPr>
        <p:spPr>
          <a:xfrm>
            <a:off x="6446845" y="4657626"/>
            <a:ext cx="748923" cy="261610"/>
          </a:xfrm>
          <a:prstGeom prst="rect">
            <a:avLst/>
          </a:prstGeom>
          <a:noFill/>
        </p:spPr>
        <p:txBody>
          <a:bodyPr wrap="none" rtlCol="0">
            <a:spAutoFit/>
          </a:bodyPr>
          <a:lstStyle/>
          <a:p>
            <a:r>
              <a:rPr lang="zh-CN" altLang="en-US" sz="1100" dirty="0">
                <a:latin typeface="+mn-ea"/>
              </a:rPr>
              <a:t>角色评审</a:t>
            </a:r>
            <a:endParaRPr lang="en-US" sz="1100" dirty="0">
              <a:latin typeface="+mn-ea"/>
            </a:endParaRPr>
          </a:p>
        </p:txBody>
      </p:sp>
      <p:sp>
        <p:nvSpPr>
          <p:cNvPr id="68" name="文本框 67">
            <a:extLst>
              <a:ext uri="{FF2B5EF4-FFF2-40B4-BE49-F238E27FC236}">
                <a16:creationId xmlns:a16="http://schemas.microsoft.com/office/drawing/2014/main" id="{77929CE6-308D-49C3-A315-663869DE02C2}"/>
              </a:ext>
            </a:extLst>
          </p:cNvPr>
          <p:cNvSpPr txBox="1"/>
          <p:nvPr/>
        </p:nvSpPr>
        <p:spPr>
          <a:xfrm>
            <a:off x="6446845" y="4931578"/>
            <a:ext cx="748923" cy="261610"/>
          </a:xfrm>
          <a:prstGeom prst="rect">
            <a:avLst/>
          </a:prstGeom>
          <a:noFill/>
        </p:spPr>
        <p:txBody>
          <a:bodyPr wrap="none" rtlCol="0">
            <a:spAutoFit/>
          </a:bodyPr>
          <a:lstStyle/>
          <a:p>
            <a:r>
              <a:rPr lang="zh-CN" altLang="en-US" sz="1100" dirty="0">
                <a:latin typeface="+mn-ea"/>
              </a:rPr>
              <a:t>问题收集</a:t>
            </a:r>
            <a:endParaRPr lang="en-US" sz="1100" dirty="0">
              <a:latin typeface="+mn-ea"/>
            </a:endParaRPr>
          </a:p>
        </p:txBody>
      </p:sp>
      <p:sp>
        <p:nvSpPr>
          <p:cNvPr id="69" name="文本框 68">
            <a:extLst>
              <a:ext uri="{FF2B5EF4-FFF2-40B4-BE49-F238E27FC236}">
                <a16:creationId xmlns:a16="http://schemas.microsoft.com/office/drawing/2014/main" id="{6690B008-E5B1-4436-BDE9-2DD0CCE5C7F8}"/>
              </a:ext>
            </a:extLst>
          </p:cNvPr>
          <p:cNvSpPr txBox="1"/>
          <p:nvPr/>
        </p:nvSpPr>
        <p:spPr>
          <a:xfrm>
            <a:off x="6446845" y="5202978"/>
            <a:ext cx="748923" cy="261610"/>
          </a:xfrm>
          <a:prstGeom prst="rect">
            <a:avLst/>
          </a:prstGeom>
          <a:noFill/>
        </p:spPr>
        <p:txBody>
          <a:bodyPr wrap="none" rtlCol="0">
            <a:spAutoFit/>
          </a:bodyPr>
          <a:lstStyle/>
          <a:p>
            <a:r>
              <a:rPr lang="zh-CN" altLang="en-US" sz="1100" dirty="0">
                <a:latin typeface="+mn-ea"/>
              </a:rPr>
              <a:t>项目汇报</a:t>
            </a:r>
            <a:endParaRPr lang="en-US" sz="1100" dirty="0">
              <a:latin typeface="+mn-ea"/>
            </a:endParaRPr>
          </a:p>
        </p:txBody>
      </p:sp>
      <p:sp>
        <p:nvSpPr>
          <p:cNvPr id="70" name="文本框 69">
            <a:extLst>
              <a:ext uri="{FF2B5EF4-FFF2-40B4-BE49-F238E27FC236}">
                <a16:creationId xmlns:a16="http://schemas.microsoft.com/office/drawing/2014/main" id="{80133032-7EC9-4D4D-9A46-08EDF412AAA3}"/>
              </a:ext>
            </a:extLst>
          </p:cNvPr>
          <p:cNvSpPr txBox="1"/>
          <p:nvPr/>
        </p:nvSpPr>
        <p:spPr>
          <a:xfrm>
            <a:off x="6446845" y="5474378"/>
            <a:ext cx="748923" cy="261610"/>
          </a:xfrm>
          <a:prstGeom prst="rect">
            <a:avLst/>
          </a:prstGeom>
          <a:noFill/>
        </p:spPr>
        <p:txBody>
          <a:bodyPr wrap="none" rtlCol="0">
            <a:spAutoFit/>
          </a:bodyPr>
          <a:lstStyle/>
          <a:p>
            <a:r>
              <a:rPr lang="zh-CN" altLang="en-US" sz="1100" dirty="0">
                <a:latin typeface="+mn-ea"/>
              </a:rPr>
              <a:t>优化结果</a:t>
            </a:r>
            <a:endParaRPr lang="en-US" sz="1100" dirty="0">
              <a:latin typeface="+mn-ea"/>
            </a:endParaRPr>
          </a:p>
        </p:txBody>
      </p:sp>
      <p:sp>
        <p:nvSpPr>
          <p:cNvPr id="71" name="文本框 70">
            <a:extLst>
              <a:ext uri="{FF2B5EF4-FFF2-40B4-BE49-F238E27FC236}">
                <a16:creationId xmlns:a16="http://schemas.microsoft.com/office/drawing/2014/main" id="{A356451F-2B19-4013-ABC1-0A066865E5F4}"/>
              </a:ext>
            </a:extLst>
          </p:cNvPr>
          <p:cNvSpPr txBox="1"/>
          <p:nvPr/>
        </p:nvSpPr>
        <p:spPr>
          <a:xfrm>
            <a:off x="7652090" y="4657626"/>
            <a:ext cx="748923" cy="261610"/>
          </a:xfrm>
          <a:prstGeom prst="rect">
            <a:avLst/>
          </a:prstGeom>
          <a:noFill/>
        </p:spPr>
        <p:txBody>
          <a:bodyPr wrap="none" rtlCol="0">
            <a:spAutoFit/>
          </a:bodyPr>
          <a:lstStyle/>
          <a:p>
            <a:r>
              <a:rPr lang="zh-CN" altLang="en-US" sz="1100" dirty="0">
                <a:latin typeface="+mn-ea"/>
              </a:rPr>
              <a:t>制定排期</a:t>
            </a:r>
            <a:endParaRPr lang="en-US" sz="1100" dirty="0">
              <a:latin typeface="+mn-ea"/>
            </a:endParaRPr>
          </a:p>
        </p:txBody>
      </p:sp>
      <p:sp>
        <p:nvSpPr>
          <p:cNvPr id="72" name="文本框 71">
            <a:extLst>
              <a:ext uri="{FF2B5EF4-FFF2-40B4-BE49-F238E27FC236}">
                <a16:creationId xmlns:a16="http://schemas.microsoft.com/office/drawing/2014/main" id="{CCB975F3-611E-40B9-91BF-4A90403CD522}"/>
              </a:ext>
            </a:extLst>
          </p:cNvPr>
          <p:cNvSpPr txBox="1"/>
          <p:nvPr/>
        </p:nvSpPr>
        <p:spPr>
          <a:xfrm>
            <a:off x="7652090" y="4931578"/>
            <a:ext cx="748923" cy="261610"/>
          </a:xfrm>
          <a:prstGeom prst="rect">
            <a:avLst/>
          </a:prstGeom>
          <a:noFill/>
        </p:spPr>
        <p:txBody>
          <a:bodyPr wrap="none" rtlCol="0">
            <a:spAutoFit/>
          </a:bodyPr>
          <a:lstStyle/>
          <a:p>
            <a:r>
              <a:rPr lang="zh-CN" altLang="en-US" sz="1100" dirty="0">
                <a:latin typeface="+mn-ea"/>
              </a:rPr>
              <a:t>开发排期</a:t>
            </a:r>
            <a:endParaRPr lang="en-US" sz="1100" dirty="0">
              <a:latin typeface="+mn-ea"/>
            </a:endParaRPr>
          </a:p>
        </p:txBody>
      </p:sp>
      <p:sp>
        <p:nvSpPr>
          <p:cNvPr id="73" name="文本框 72">
            <a:extLst>
              <a:ext uri="{FF2B5EF4-FFF2-40B4-BE49-F238E27FC236}">
                <a16:creationId xmlns:a16="http://schemas.microsoft.com/office/drawing/2014/main" id="{3C6128D9-1B44-4A6E-B3BA-01C63851673F}"/>
              </a:ext>
            </a:extLst>
          </p:cNvPr>
          <p:cNvSpPr txBox="1"/>
          <p:nvPr/>
        </p:nvSpPr>
        <p:spPr>
          <a:xfrm>
            <a:off x="7652090" y="5202978"/>
            <a:ext cx="748923" cy="261610"/>
          </a:xfrm>
          <a:prstGeom prst="rect">
            <a:avLst/>
          </a:prstGeom>
          <a:noFill/>
        </p:spPr>
        <p:txBody>
          <a:bodyPr wrap="none" rtlCol="0">
            <a:spAutoFit/>
          </a:bodyPr>
          <a:lstStyle/>
          <a:p>
            <a:r>
              <a:rPr lang="zh-CN" altLang="en-US" sz="1100" dirty="0">
                <a:latin typeface="+mn-ea"/>
              </a:rPr>
              <a:t>沟通需求</a:t>
            </a:r>
            <a:endParaRPr lang="en-US" sz="1100" dirty="0">
              <a:latin typeface="+mn-ea"/>
            </a:endParaRPr>
          </a:p>
        </p:txBody>
      </p:sp>
      <p:sp>
        <p:nvSpPr>
          <p:cNvPr id="75" name="文本框 74">
            <a:extLst>
              <a:ext uri="{FF2B5EF4-FFF2-40B4-BE49-F238E27FC236}">
                <a16:creationId xmlns:a16="http://schemas.microsoft.com/office/drawing/2014/main" id="{F0159409-C7FC-48FF-B6B0-C32D460CD888}"/>
              </a:ext>
            </a:extLst>
          </p:cNvPr>
          <p:cNvSpPr txBox="1"/>
          <p:nvPr/>
        </p:nvSpPr>
        <p:spPr>
          <a:xfrm>
            <a:off x="8883541" y="4657626"/>
            <a:ext cx="748923" cy="261610"/>
          </a:xfrm>
          <a:prstGeom prst="rect">
            <a:avLst/>
          </a:prstGeom>
          <a:noFill/>
        </p:spPr>
        <p:txBody>
          <a:bodyPr wrap="none" rtlCol="0">
            <a:spAutoFit/>
          </a:bodyPr>
          <a:lstStyle/>
          <a:p>
            <a:r>
              <a:rPr lang="zh-CN" altLang="en-US" sz="1100" dirty="0">
                <a:latin typeface="+mn-ea"/>
              </a:rPr>
              <a:t>分期落地</a:t>
            </a:r>
            <a:endParaRPr lang="en-US" sz="1100" dirty="0">
              <a:latin typeface="+mn-ea"/>
            </a:endParaRPr>
          </a:p>
        </p:txBody>
      </p:sp>
      <p:sp>
        <p:nvSpPr>
          <p:cNvPr id="76" name="文本框 75">
            <a:extLst>
              <a:ext uri="{FF2B5EF4-FFF2-40B4-BE49-F238E27FC236}">
                <a16:creationId xmlns:a16="http://schemas.microsoft.com/office/drawing/2014/main" id="{3C153E01-CADF-46A3-9969-1CAD15D8C2EB}"/>
              </a:ext>
            </a:extLst>
          </p:cNvPr>
          <p:cNvSpPr txBox="1"/>
          <p:nvPr/>
        </p:nvSpPr>
        <p:spPr>
          <a:xfrm>
            <a:off x="8883541" y="4931578"/>
            <a:ext cx="748923" cy="261610"/>
          </a:xfrm>
          <a:prstGeom prst="rect">
            <a:avLst/>
          </a:prstGeom>
          <a:noFill/>
        </p:spPr>
        <p:txBody>
          <a:bodyPr wrap="none" rtlCol="0">
            <a:spAutoFit/>
          </a:bodyPr>
          <a:lstStyle/>
          <a:p>
            <a:r>
              <a:rPr lang="zh-CN" altLang="en-US" sz="1100" dirty="0">
                <a:latin typeface="+mn-ea"/>
              </a:rPr>
              <a:t>跟进排期</a:t>
            </a:r>
            <a:endParaRPr lang="en-US" sz="1100" dirty="0">
              <a:latin typeface="+mn-ea"/>
            </a:endParaRPr>
          </a:p>
        </p:txBody>
      </p:sp>
      <p:sp>
        <p:nvSpPr>
          <p:cNvPr id="79" name="文本框 78">
            <a:extLst>
              <a:ext uri="{FF2B5EF4-FFF2-40B4-BE49-F238E27FC236}">
                <a16:creationId xmlns:a16="http://schemas.microsoft.com/office/drawing/2014/main" id="{408B2C01-FDA3-4798-855A-089979E59899}"/>
              </a:ext>
            </a:extLst>
          </p:cNvPr>
          <p:cNvSpPr txBox="1"/>
          <p:nvPr/>
        </p:nvSpPr>
        <p:spPr>
          <a:xfrm>
            <a:off x="10063769" y="4657626"/>
            <a:ext cx="748923" cy="261610"/>
          </a:xfrm>
          <a:prstGeom prst="rect">
            <a:avLst/>
          </a:prstGeom>
          <a:noFill/>
        </p:spPr>
        <p:txBody>
          <a:bodyPr wrap="none" rtlCol="0">
            <a:spAutoFit/>
          </a:bodyPr>
          <a:lstStyle/>
          <a:p>
            <a:r>
              <a:rPr lang="zh-CN" altLang="en-US" sz="1100" dirty="0">
                <a:latin typeface="+mn-ea"/>
              </a:rPr>
              <a:t>总结复盘</a:t>
            </a:r>
            <a:endParaRPr lang="en-US" sz="1100" dirty="0">
              <a:latin typeface="+mn-ea"/>
            </a:endParaRPr>
          </a:p>
        </p:txBody>
      </p:sp>
      <p:sp>
        <p:nvSpPr>
          <p:cNvPr id="80" name="文本框 79">
            <a:extLst>
              <a:ext uri="{FF2B5EF4-FFF2-40B4-BE49-F238E27FC236}">
                <a16:creationId xmlns:a16="http://schemas.microsoft.com/office/drawing/2014/main" id="{AD63D9C2-E7FE-4ECC-AEC5-F2FE5F306EEC}"/>
              </a:ext>
            </a:extLst>
          </p:cNvPr>
          <p:cNvSpPr txBox="1"/>
          <p:nvPr/>
        </p:nvSpPr>
        <p:spPr>
          <a:xfrm>
            <a:off x="10063769" y="4931578"/>
            <a:ext cx="748923" cy="261610"/>
          </a:xfrm>
          <a:prstGeom prst="rect">
            <a:avLst/>
          </a:prstGeom>
          <a:noFill/>
        </p:spPr>
        <p:txBody>
          <a:bodyPr wrap="none" rtlCol="0">
            <a:spAutoFit/>
          </a:bodyPr>
          <a:lstStyle/>
          <a:p>
            <a:r>
              <a:rPr lang="zh-CN" altLang="en-US" sz="1100" dirty="0">
                <a:latin typeface="+mn-ea"/>
              </a:rPr>
              <a:t>效果追踪</a:t>
            </a:r>
            <a:endParaRPr lang="en-US" sz="1100" dirty="0">
              <a:latin typeface="+mn-ea"/>
            </a:endParaRPr>
          </a:p>
        </p:txBody>
      </p:sp>
      <p:sp>
        <p:nvSpPr>
          <p:cNvPr id="81" name="文本框 80">
            <a:extLst>
              <a:ext uri="{FF2B5EF4-FFF2-40B4-BE49-F238E27FC236}">
                <a16:creationId xmlns:a16="http://schemas.microsoft.com/office/drawing/2014/main" id="{BB65D531-E076-46B1-A29D-C8365E2A704C}"/>
              </a:ext>
            </a:extLst>
          </p:cNvPr>
          <p:cNvSpPr txBox="1"/>
          <p:nvPr/>
        </p:nvSpPr>
        <p:spPr>
          <a:xfrm>
            <a:off x="10063769" y="5202978"/>
            <a:ext cx="748923" cy="261610"/>
          </a:xfrm>
          <a:prstGeom prst="rect">
            <a:avLst/>
          </a:prstGeom>
          <a:noFill/>
        </p:spPr>
        <p:txBody>
          <a:bodyPr wrap="none" rtlCol="0">
            <a:spAutoFit/>
          </a:bodyPr>
          <a:lstStyle/>
          <a:p>
            <a:r>
              <a:rPr lang="zh-CN" altLang="en-US" sz="1100" dirty="0">
                <a:latin typeface="+mn-ea"/>
              </a:rPr>
              <a:t>沉淀方法</a:t>
            </a:r>
            <a:endParaRPr lang="en-US" sz="1100" dirty="0">
              <a:latin typeface="+mn-ea"/>
            </a:endParaRPr>
          </a:p>
        </p:txBody>
      </p:sp>
    </p:spTree>
    <p:extLst>
      <p:ext uri="{BB962C8B-B14F-4D97-AF65-F5344CB8AC3E}">
        <p14:creationId xmlns:p14="http://schemas.microsoft.com/office/powerpoint/2010/main" val="1393740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2F5AC7E2-50BA-A231-9D61-D7A817598C7F}"/>
              </a:ext>
            </a:extLst>
          </p:cNvPr>
          <p:cNvSpPr/>
          <p:nvPr/>
        </p:nvSpPr>
        <p:spPr>
          <a:xfrm>
            <a:off x="-57432" y="6009"/>
            <a:ext cx="12359565" cy="6845986"/>
          </a:xfrm>
          <a:custGeom>
            <a:avLst/>
            <a:gdLst>
              <a:gd name="connsiteX0" fmla="*/ 10458010 w 12359565"/>
              <a:gd name="connsiteY0" fmla="*/ 0 h 6845986"/>
              <a:gd name="connsiteX1" fmla="*/ 12359565 w 12359565"/>
              <a:gd name="connsiteY1" fmla="*/ 0 h 6845986"/>
              <a:gd name="connsiteX2" fmla="*/ 12359565 w 12359565"/>
              <a:gd name="connsiteY2" fmla="*/ 6845986 h 6845986"/>
              <a:gd name="connsiteX3" fmla="*/ 10458009 w 12359565"/>
              <a:gd name="connsiteY3" fmla="*/ 6845986 h 6845986"/>
              <a:gd name="connsiteX4" fmla="*/ 10561512 w 12359565"/>
              <a:gd name="connsiteY4" fmla="*/ 6714277 h 6845986"/>
              <a:gd name="connsiteX5" fmla="*/ 11654349 w 12359565"/>
              <a:gd name="connsiteY5" fmla="*/ 3422992 h 6845986"/>
              <a:gd name="connsiteX6" fmla="*/ 10561512 w 12359565"/>
              <a:gd name="connsiteY6" fmla="*/ 131708 h 6845986"/>
              <a:gd name="connsiteX7" fmla="*/ 0 w 12359565"/>
              <a:gd name="connsiteY7" fmla="*/ 0 h 6845986"/>
              <a:gd name="connsiteX8" fmla="*/ 1848860 w 12359565"/>
              <a:gd name="connsiteY8" fmla="*/ 0 h 6845986"/>
              <a:gd name="connsiteX9" fmla="*/ 1745358 w 12359565"/>
              <a:gd name="connsiteY9" fmla="*/ 131708 h 6845986"/>
              <a:gd name="connsiteX10" fmla="*/ 652521 w 12359565"/>
              <a:gd name="connsiteY10" fmla="*/ 3422992 h 6845986"/>
              <a:gd name="connsiteX11" fmla="*/ 1745358 w 12359565"/>
              <a:gd name="connsiteY11" fmla="*/ 6714277 h 6845986"/>
              <a:gd name="connsiteX12" fmla="*/ 1848861 w 12359565"/>
              <a:gd name="connsiteY12" fmla="*/ 6845986 h 6845986"/>
              <a:gd name="connsiteX13" fmla="*/ 0 w 12359565"/>
              <a:gd name="connsiteY13" fmla="*/ 6845986 h 68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565" h="6845986">
                <a:moveTo>
                  <a:pt x="10458010" y="0"/>
                </a:moveTo>
                <a:lnTo>
                  <a:pt x="12359565" y="0"/>
                </a:lnTo>
                <a:lnTo>
                  <a:pt x="12359565" y="6845986"/>
                </a:lnTo>
                <a:lnTo>
                  <a:pt x="10458009" y="6845986"/>
                </a:lnTo>
                <a:lnTo>
                  <a:pt x="10561512" y="6714277"/>
                </a:lnTo>
                <a:cubicBezTo>
                  <a:pt x="11247883" y="5796490"/>
                  <a:pt x="11654349" y="4657209"/>
                  <a:pt x="11654349" y="3422992"/>
                </a:cubicBezTo>
                <a:cubicBezTo>
                  <a:pt x="11654349" y="2188776"/>
                  <a:pt x="11247884" y="1049495"/>
                  <a:pt x="10561512" y="131708"/>
                </a:cubicBezTo>
                <a:close/>
                <a:moveTo>
                  <a:pt x="0" y="0"/>
                </a:moveTo>
                <a:lnTo>
                  <a:pt x="1848860" y="0"/>
                </a:lnTo>
                <a:lnTo>
                  <a:pt x="1745358" y="131708"/>
                </a:lnTo>
                <a:cubicBezTo>
                  <a:pt x="1058986" y="1049495"/>
                  <a:pt x="652521" y="2188776"/>
                  <a:pt x="652521" y="3422992"/>
                </a:cubicBezTo>
                <a:cubicBezTo>
                  <a:pt x="652521" y="4657209"/>
                  <a:pt x="1058986" y="5796490"/>
                  <a:pt x="1745358" y="6714277"/>
                </a:cubicBezTo>
                <a:lnTo>
                  <a:pt x="1848861" y="6845986"/>
                </a:lnTo>
                <a:lnTo>
                  <a:pt x="0" y="6845986"/>
                </a:lnTo>
                <a:close/>
              </a:path>
            </a:pathLst>
          </a:custGeom>
          <a:solidFill>
            <a:srgbClr val="FFF6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5" name="任意多边形: 形状 14">
            <a:extLst>
              <a:ext uri="{FF2B5EF4-FFF2-40B4-BE49-F238E27FC236}">
                <a16:creationId xmlns:a16="http://schemas.microsoft.com/office/drawing/2014/main" id="{01B6C984-FE86-78F5-4469-D7286A0AA591}"/>
              </a:ext>
            </a:extLst>
          </p:cNvPr>
          <p:cNvSpPr/>
          <p:nvPr/>
        </p:nvSpPr>
        <p:spPr>
          <a:xfrm>
            <a:off x="552452" y="-46338"/>
            <a:ext cx="11087099" cy="6899995"/>
          </a:xfrm>
          <a:custGeom>
            <a:avLst/>
            <a:gdLst>
              <a:gd name="connsiteX0" fmla="*/ 5543549 w 11087099"/>
              <a:gd name="connsiteY0" fmla="*/ 268649 h 6899995"/>
              <a:gd name="connsiteX1" fmla="*/ 2293699 w 11087099"/>
              <a:gd name="connsiteY1" fmla="*/ 3518500 h 6899995"/>
              <a:gd name="connsiteX2" fmla="*/ 5543549 w 11087099"/>
              <a:gd name="connsiteY2" fmla="*/ 6768351 h 6899995"/>
              <a:gd name="connsiteX3" fmla="*/ 8793400 w 11087099"/>
              <a:gd name="connsiteY3" fmla="*/ 3518500 h 6899995"/>
              <a:gd name="connsiteX4" fmla="*/ 5543549 w 11087099"/>
              <a:gd name="connsiteY4" fmla="*/ 268649 h 6899995"/>
              <a:gd name="connsiteX5" fmla="*/ 1259816 w 11087099"/>
              <a:gd name="connsiteY5" fmla="*/ 0 h 6899995"/>
              <a:gd name="connsiteX6" fmla="*/ 9827282 w 11087099"/>
              <a:gd name="connsiteY6" fmla="*/ 0 h 6899995"/>
              <a:gd name="connsiteX7" fmla="*/ 9985792 w 11087099"/>
              <a:gd name="connsiteY7" fmla="*/ 201706 h 6899995"/>
              <a:gd name="connsiteX8" fmla="*/ 11087099 w 11087099"/>
              <a:gd name="connsiteY8" fmla="*/ 3518500 h 6899995"/>
              <a:gd name="connsiteX9" fmla="*/ 9985792 w 11087099"/>
              <a:gd name="connsiteY9" fmla="*/ 6835295 h 6899995"/>
              <a:gd name="connsiteX10" fmla="*/ 9934947 w 11087099"/>
              <a:gd name="connsiteY10" fmla="*/ 6899995 h 6899995"/>
              <a:gd name="connsiteX11" fmla="*/ 1152151 w 11087099"/>
              <a:gd name="connsiteY11" fmla="*/ 6899995 h 6899995"/>
              <a:gd name="connsiteX12" fmla="*/ 1101307 w 11087099"/>
              <a:gd name="connsiteY12" fmla="*/ 6835295 h 6899995"/>
              <a:gd name="connsiteX13" fmla="*/ 0 w 11087099"/>
              <a:gd name="connsiteY13" fmla="*/ 3518500 h 6899995"/>
              <a:gd name="connsiteX14" fmla="*/ 1101307 w 11087099"/>
              <a:gd name="connsiteY14" fmla="*/ 201706 h 68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7099" h="6899995">
                <a:moveTo>
                  <a:pt x="5543549" y="268649"/>
                </a:moveTo>
                <a:cubicBezTo>
                  <a:pt x="3748706" y="268649"/>
                  <a:pt x="2293699" y="1723657"/>
                  <a:pt x="2293699" y="3518500"/>
                </a:cubicBezTo>
                <a:cubicBezTo>
                  <a:pt x="2293699" y="5313343"/>
                  <a:pt x="3748706" y="6768351"/>
                  <a:pt x="5543549" y="6768351"/>
                </a:cubicBezTo>
                <a:cubicBezTo>
                  <a:pt x="7338392" y="6768351"/>
                  <a:pt x="8793400" y="5313343"/>
                  <a:pt x="8793400" y="3518500"/>
                </a:cubicBezTo>
                <a:cubicBezTo>
                  <a:pt x="8793400" y="1723657"/>
                  <a:pt x="7338392" y="268649"/>
                  <a:pt x="5543549" y="268649"/>
                </a:cubicBezTo>
                <a:close/>
                <a:moveTo>
                  <a:pt x="1259816" y="0"/>
                </a:moveTo>
                <a:lnTo>
                  <a:pt x="9827282" y="0"/>
                </a:lnTo>
                <a:lnTo>
                  <a:pt x="9985792" y="201706"/>
                </a:lnTo>
                <a:cubicBezTo>
                  <a:pt x="10677483" y="1126606"/>
                  <a:pt x="11087099" y="2274718"/>
                  <a:pt x="11087099" y="3518500"/>
                </a:cubicBezTo>
                <a:cubicBezTo>
                  <a:pt x="11087099" y="4762283"/>
                  <a:pt x="10677483" y="5910394"/>
                  <a:pt x="9985792" y="6835295"/>
                </a:cubicBezTo>
                <a:lnTo>
                  <a:pt x="9934947" y="6899995"/>
                </a:lnTo>
                <a:lnTo>
                  <a:pt x="1152151" y="6899995"/>
                </a:lnTo>
                <a:lnTo>
                  <a:pt x="1101307" y="6835295"/>
                </a:lnTo>
                <a:cubicBezTo>
                  <a:pt x="409615" y="5910394"/>
                  <a:pt x="0" y="4762283"/>
                  <a:pt x="0" y="3518500"/>
                </a:cubicBezTo>
                <a:cubicBezTo>
                  <a:pt x="0" y="2274718"/>
                  <a:pt x="409615" y="1126606"/>
                  <a:pt x="1101307" y="201706"/>
                </a:cubicBezTo>
                <a:close/>
              </a:path>
            </a:pathLst>
          </a:custGeom>
          <a:solidFill>
            <a:srgbClr val="FFFA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椭圆 4">
            <a:extLst>
              <a:ext uri="{FF2B5EF4-FFF2-40B4-BE49-F238E27FC236}">
                <a16:creationId xmlns:a16="http://schemas.microsoft.com/office/drawing/2014/main" id="{CA5235B4-7AF8-B2D0-3F2D-86FCA20D7329}"/>
              </a:ext>
            </a:extLst>
          </p:cNvPr>
          <p:cNvSpPr/>
          <p:nvPr/>
        </p:nvSpPr>
        <p:spPr>
          <a:xfrm>
            <a:off x="4190552" y="2013895"/>
            <a:ext cx="3771900" cy="3771900"/>
          </a:xfrm>
          <a:prstGeom prst="ellipse">
            <a:avLst/>
          </a:prstGeom>
          <a:solidFill>
            <a:schemeClr val="bg1"/>
          </a:solidFill>
          <a:ln w="9525">
            <a:solidFill>
              <a:srgbClr val="E31D1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组合 8">
            <a:extLst>
              <a:ext uri="{FF2B5EF4-FFF2-40B4-BE49-F238E27FC236}">
                <a16:creationId xmlns:a16="http://schemas.microsoft.com/office/drawing/2014/main" id="{6EDE676A-7160-99F7-8864-A7844A43F63C}"/>
              </a:ext>
            </a:extLst>
          </p:cNvPr>
          <p:cNvGrpSpPr/>
          <p:nvPr/>
        </p:nvGrpSpPr>
        <p:grpSpPr>
          <a:xfrm>
            <a:off x="3152087" y="3359937"/>
            <a:ext cx="5848830" cy="2565400"/>
            <a:chOff x="3140227" y="3250489"/>
            <a:chExt cx="5848830" cy="2565400"/>
          </a:xfrm>
        </p:grpSpPr>
        <p:sp>
          <p:nvSpPr>
            <p:cNvPr id="6" name="等腰三角形 5">
              <a:extLst>
                <a:ext uri="{FF2B5EF4-FFF2-40B4-BE49-F238E27FC236}">
                  <a16:creationId xmlns:a16="http://schemas.microsoft.com/office/drawing/2014/main" id="{C18BF6E1-0934-8B21-03F9-05407EF23A32}"/>
                </a:ext>
              </a:extLst>
            </p:cNvPr>
            <p:cNvSpPr/>
            <p:nvPr/>
          </p:nvSpPr>
          <p:spPr>
            <a:xfrm rot="18039021">
              <a:off x="6083492" y="2910324"/>
              <a:ext cx="2565400" cy="3245730"/>
            </a:xfrm>
            <a:prstGeom prst="triangle">
              <a:avLst/>
            </a:prstGeom>
            <a:gradFill>
              <a:gsLst>
                <a:gs pos="29000">
                  <a:srgbClr val="E31D19">
                    <a:alpha val="10000"/>
                  </a:srgbClr>
                </a:gs>
                <a:gs pos="100000">
                  <a:srgbClr val="E31D19">
                    <a:alpha val="0"/>
                  </a:srgbClr>
                </a:gs>
              </a:gsLst>
              <a:lin ang="5400000" scaled="1"/>
            </a:gradFill>
            <a:ln>
              <a:gradFill>
                <a:gsLst>
                  <a:gs pos="0">
                    <a:srgbClr val="E31D19"/>
                  </a:gs>
                  <a:gs pos="79000">
                    <a:srgbClr val="E31D19">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3ADE7496-A349-7122-E8E0-A48E38CD06E9}"/>
                </a:ext>
              </a:extLst>
            </p:cNvPr>
            <p:cNvSpPr/>
            <p:nvPr/>
          </p:nvSpPr>
          <p:spPr>
            <a:xfrm rot="3560979" flipH="1">
              <a:off x="3480392" y="2910324"/>
              <a:ext cx="2565400" cy="3245730"/>
            </a:xfrm>
            <a:prstGeom prst="triangle">
              <a:avLst/>
            </a:prstGeom>
            <a:gradFill>
              <a:gsLst>
                <a:gs pos="29000">
                  <a:srgbClr val="E31D19">
                    <a:alpha val="10000"/>
                  </a:srgbClr>
                </a:gs>
                <a:gs pos="100000">
                  <a:srgbClr val="E31D19">
                    <a:alpha val="0"/>
                  </a:srgbClr>
                </a:gs>
              </a:gsLst>
              <a:lin ang="5400000" scaled="1"/>
            </a:gradFill>
            <a:ln>
              <a:gradFill>
                <a:gsLst>
                  <a:gs pos="0">
                    <a:srgbClr val="E31D19"/>
                  </a:gs>
                  <a:gs pos="79000">
                    <a:srgbClr val="E31D19">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等腰三角形 7">
            <a:extLst>
              <a:ext uri="{FF2B5EF4-FFF2-40B4-BE49-F238E27FC236}">
                <a16:creationId xmlns:a16="http://schemas.microsoft.com/office/drawing/2014/main" id="{230D7119-0226-9B59-D9E1-ABB361D52CFB}"/>
              </a:ext>
            </a:extLst>
          </p:cNvPr>
          <p:cNvSpPr/>
          <p:nvPr/>
        </p:nvSpPr>
        <p:spPr>
          <a:xfrm rot="10800000" flipH="1">
            <a:off x="4793802" y="654115"/>
            <a:ext cx="2565400" cy="3245730"/>
          </a:xfrm>
          <a:prstGeom prst="triangle">
            <a:avLst/>
          </a:prstGeom>
          <a:gradFill>
            <a:gsLst>
              <a:gs pos="29000">
                <a:srgbClr val="E31D19">
                  <a:alpha val="10000"/>
                </a:srgbClr>
              </a:gs>
              <a:gs pos="100000">
                <a:srgbClr val="E31D19">
                  <a:alpha val="0"/>
                </a:srgbClr>
              </a:gs>
            </a:gsLst>
            <a:lin ang="5400000" scaled="1"/>
          </a:gradFill>
          <a:ln>
            <a:gradFill>
              <a:gsLst>
                <a:gs pos="0">
                  <a:srgbClr val="E31D19"/>
                </a:gs>
                <a:gs pos="79000">
                  <a:srgbClr val="E31D19">
                    <a:alpha val="0"/>
                  </a:srgb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椭圆 1">
            <a:extLst>
              <a:ext uri="{FF2B5EF4-FFF2-40B4-BE49-F238E27FC236}">
                <a16:creationId xmlns:a16="http://schemas.microsoft.com/office/drawing/2014/main" id="{BD82994A-70DE-720A-10D6-96CD30B36985}"/>
              </a:ext>
            </a:extLst>
          </p:cNvPr>
          <p:cNvSpPr/>
          <p:nvPr/>
        </p:nvSpPr>
        <p:spPr>
          <a:xfrm>
            <a:off x="4558852" y="2382195"/>
            <a:ext cx="3035300" cy="3035300"/>
          </a:xfrm>
          <a:prstGeom prst="ellipse">
            <a:avLst/>
          </a:prstGeom>
          <a:solidFill>
            <a:schemeClr val="bg1"/>
          </a:solidFill>
          <a:ln>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287A6251-EBE4-AC51-4769-FA95D849A30F}"/>
              </a:ext>
            </a:extLst>
          </p:cNvPr>
          <p:cNvSpPr/>
          <p:nvPr/>
        </p:nvSpPr>
        <p:spPr>
          <a:xfrm>
            <a:off x="5253284" y="314929"/>
            <a:ext cx="1646437" cy="164643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组合 12">
            <a:extLst>
              <a:ext uri="{FF2B5EF4-FFF2-40B4-BE49-F238E27FC236}">
                <a16:creationId xmlns:a16="http://schemas.microsoft.com/office/drawing/2014/main" id="{FC94D08E-992F-5CFC-51B6-707D2DC2ECDB}"/>
              </a:ext>
            </a:extLst>
          </p:cNvPr>
          <p:cNvGrpSpPr/>
          <p:nvPr/>
        </p:nvGrpSpPr>
        <p:grpSpPr>
          <a:xfrm>
            <a:off x="2776924" y="4468967"/>
            <a:ext cx="6599156" cy="1646437"/>
            <a:chOff x="2776924" y="4359519"/>
            <a:chExt cx="6599156" cy="1646437"/>
          </a:xfrm>
        </p:grpSpPr>
        <p:sp>
          <p:nvSpPr>
            <p:cNvPr id="11" name="椭圆 10">
              <a:extLst>
                <a:ext uri="{FF2B5EF4-FFF2-40B4-BE49-F238E27FC236}">
                  <a16:creationId xmlns:a16="http://schemas.microsoft.com/office/drawing/2014/main" id="{0F8A49B5-1515-6A55-EB5D-1C06D48DD6A1}"/>
                </a:ext>
              </a:extLst>
            </p:cNvPr>
            <p:cNvSpPr/>
            <p:nvPr/>
          </p:nvSpPr>
          <p:spPr>
            <a:xfrm>
              <a:off x="2776924" y="4359519"/>
              <a:ext cx="1646437" cy="164643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椭圆 11">
              <a:extLst>
                <a:ext uri="{FF2B5EF4-FFF2-40B4-BE49-F238E27FC236}">
                  <a16:creationId xmlns:a16="http://schemas.microsoft.com/office/drawing/2014/main" id="{5F7CD47A-9FFC-FB72-AF23-3B1E03645AC6}"/>
                </a:ext>
              </a:extLst>
            </p:cNvPr>
            <p:cNvSpPr/>
            <p:nvPr/>
          </p:nvSpPr>
          <p:spPr>
            <a:xfrm>
              <a:off x="7729643" y="4359519"/>
              <a:ext cx="1646437" cy="1646437"/>
            </a:xfrm>
            <a:prstGeom prst="ellipse">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文本框 15">
            <a:extLst>
              <a:ext uri="{FF2B5EF4-FFF2-40B4-BE49-F238E27FC236}">
                <a16:creationId xmlns:a16="http://schemas.microsoft.com/office/drawing/2014/main" id="{0A50F5B6-A9A7-F408-21F0-9FBAE871AAE9}"/>
              </a:ext>
            </a:extLst>
          </p:cNvPr>
          <p:cNvSpPr txBox="1"/>
          <p:nvPr/>
        </p:nvSpPr>
        <p:spPr>
          <a:xfrm>
            <a:off x="4832797" y="3417130"/>
            <a:ext cx="2526406" cy="646331"/>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3600" dirty="0"/>
              <a:t>资源覆盖</a:t>
            </a:r>
            <a:endParaRPr lang="en-US" sz="3600" dirty="0"/>
          </a:p>
        </p:txBody>
      </p:sp>
      <p:sp>
        <p:nvSpPr>
          <p:cNvPr id="17" name="文本框 16">
            <a:extLst>
              <a:ext uri="{FF2B5EF4-FFF2-40B4-BE49-F238E27FC236}">
                <a16:creationId xmlns:a16="http://schemas.microsoft.com/office/drawing/2014/main" id="{626AC672-F4E9-A84F-C3AA-C30675E92A08}"/>
              </a:ext>
            </a:extLst>
          </p:cNvPr>
          <p:cNvSpPr txBox="1"/>
          <p:nvPr/>
        </p:nvSpPr>
        <p:spPr>
          <a:xfrm>
            <a:off x="4832797" y="4036364"/>
            <a:ext cx="2526406" cy="369332"/>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1800" spc="300" dirty="0">
                <a:effectLst/>
                <a:latin typeface="+mn-ea"/>
                <a:ea typeface="+mn-ea"/>
              </a:rPr>
              <a:t>视觉定位发散</a:t>
            </a:r>
            <a:endParaRPr lang="en-US" sz="1800" spc="300" dirty="0">
              <a:effectLst/>
              <a:latin typeface="+mn-ea"/>
              <a:ea typeface="+mn-ea"/>
            </a:endParaRPr>
          </a:p>
        </p:txBody>
      </p:sp>
      <p:sp>
        <p:nvSpPr>
          <p:cNvPr id="18" name="文本框 17">
            <a:extLst>
              <a:ext uri="{FF2B5EF4-FFF2-40B4-BE49-F238E27FC236}">
                <a16:creationId xmlns:a16="http://schemas.microsoft.com/office/drawing/2014/main" id="{FABF55B4-3FF7-68BA-1CFF-EEA113F9DB6F}"/>
              </a:ext>
            </a:extLst>
          </p:cNvPr>
          <p:cNvSpPr txBox="1"/>
          <p:nvPr/>
        </p:nvSpPr>
        <p:spPr>
          <a:xfrm>
            <a:off x="2606018" y="5092130"/>
            <a:ext cx="1999704" cy="400110"/>
          </a:xfrm>
          <a:prstGeom prst="rect">
            <a:avLst/>
          </a:prstGeom>
          <a:noFill/>
        </p:spPr>
        <p:txBody>
          <a:bodyPr wrap="square" rtlCol="0">
            <a:spAutoFit/>
          </a:bodyPr>
          <a:lstStyle/>
          <a:p>
            <a:pPr algn="ctr"/>
            <a:r>
              <a:rPr lang="zh-CN" alt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视觉降噪</a:t>
            </a:r>
            <a:endParaRPr 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9" name="文本框 18">
            <a:extLst>
              <a:ext uri="{FF2B5EF4-FFF2-40B4-BE49-F238E27FC236}">
                <a16:creationId xmlns:a16="http://schemas.microsoft.com/office/drawing/2014/main" id="{7C60CB90-9305-3782-4686-AF045B6F96F9}"/>
              </a:ext>
            </a:extLst>
          </p:cNvPr>
          <p:cNvSpPr txBox="1"/>
          <p:nvPr/>
        </p:nvSpPr>
        <p:spPr>
          <a:xfrm>
            <a:off x="7548398" y="5092130"/>
            <a:ext cx="1999704" cy="400110"/>
          </a:xfrm>
          <a:prstGeom prst="rect">
            <a:avLst/>
          </a:prstGeom>
          <a:noFill/>
        </p:spPr>
        <p:txBody>
          <a:bodyPr wrap="square" rtlCol="0">
            <a:spAutoFit/>
          </a:bodyPr>
          <a:lstStyle/>
          <a:p>
            <a:pPr algn="ctr"/>
            <a:r>
              <a:rPr lang="zh-CN" alt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视觉降噪</a:t>
            </a:r>
            <a:endParaRPr 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74A8CAB2-FDF4-611A-ABA6-CBC714C5A9B9}"/>
              </a:ext>
            </a:extLst>
          </p:cNvPr>
          <p:cNvSpPr txBox="1"/>
          <p:nvPr/>
        </p:nvSpPr>
        <p:spPr>
          <a:xfrm>
            <a:off x="5076649" y="930245"/>
            <a:ext cx="1999704" cy="400110"/>
          </a:xfrm>
          <a:prstGeom prst="rect">
            <a:avLst/>
          </a:prstGeom>
          <a:noFill/>
        </p:spPr>
        <p:txBody>
          <a:bodyPr wrap="square" rtlCol="0">
            <a:spAutoFit/>
          </a:bodyPr>
          <a:lstStyle/>
          <a:p>
            <a:pPr algn="ctr"/>
            <a:r>
              <a:rPr lang="zh-CN" alt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视觉降噪</a:t>
            </a:r>
            <a:endParaRPr lang="en-US" sz="2000"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288677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894ED97-33A4-3AC7-F691-C5A6A6103D23}"/>
              </a:ext>
            </a:extLst>
          </p:cNvPr>
          <p:cNvSpPr txBox="1"/>
          <p:nvPr/>
        </p:nvSpPr>
        <p:spPr>
          <a:xfrm>
            <a:off x="1009650" y="1879574"/>
            <a:ext cx="1371601" cy="1107996"/>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sz="6600" dirty="0">
                <a:solidFill>
                  <a:schemeClr val="bg2"/>
                </a:solidFill>
                <a:effectLst/>
              </a:rPr>
              <a:t>02</a:t>
            </a:r>
            <a:endParaRPr lang="en-US" sz="6600" dirty="0">
              <a:solidFill>
                <a:schemeClr val="bg2"/>
              </a:solidFill>
              <a:effectLst/>
            </a:endParaRPr>
          </a:p>
        </p:txBody>
      </p:sp>
      <p:sp>
        <p:nvSpPr>
          <p:cNvPr id="4" name="文本框 3">
            <a:extLst>
              <a:ext uri="{FF2B5EF4-FFF2-40B4-BE49-F238E27FC236}">
                <a16:creationId xmlns:a16="http://schemas.microsoft.com/office/drawing/2014/main" id="{19615BAE-1FF4-4572-565F-90E5EF7F05E1}"/>
              </a:ext>
            </a:extLst>
          </p:cNvPr>
          <p:cNvSpPr txBox="1"/>
          <p:nvPr/>
        </p:nvSpPr>
        <p:spPr>
          <a:xfrm>
            <a:off x="4092575" y="612200"/>
            <a:ext cx="4006849" cy="584775"/>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3200" dirty="0"/>
              <a:t>品牌影响力大事记</a:t>
            </a:r>
            <a:endParaRPr lang="en-US" sz="3200" dirty="0"/>
          </a:p>
        </p:txBody>
      </p:sp>
      <p:sp>
        <p:nvSpPr>
          <p:cNvPr id="5" name="平行四边形 4">
            <a:extLst>
              <a:ext uri="{FF2B5EF4-FFF2-40B4-BE49-F238E27FC236}">
                <a16:creationId xmlns:a16="http://schemas.microsoft.com/office/drawing/2014/main" id="{94002974-0232-B589-5493-398349669542}"/>
              </a:ext>
            </a:extLst>
          </p:cNvPr>
          <p:cNvSpPr/>
          <p:nvPr/>
        </p:nvSpPr>
        <p:spPr>
          <a:xfrm>
            <a:off x="2849880"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平行四边形 5">
            <a:extLst>
              <a:ext uri="{FF2B5EF4-FFF2-40B4-BE49-F238E27FC236}">
                <a16:creationId xmlns:a16="http://schemas.microsoft.com/office/drawing/2014/main" id="{6CBC479F-A5B7-5A99-9360-431188768242}"/>
              </a:ext>
            </a:extLst>
          </p:cNvPr>
          <p:cNvSpPr/>
          <p:nvPr/>
        </p:nvSpPr>
        <p:spPr>
          <a:xfrm flipH="1">
            <a:off x="7990839"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DC79F7FF-1715-D1F2-B757-1C580E43C32E}"/>
              </a:ext>
            </a:extLst>
          </p:cNvPr>
          <p:cNvSpPr/>
          <p:nvPr/>
        </p:nvSpPr>
        <p:spPr>
          <a:xfrm>
            <a:off x="1009650" y="1879574"/>
            <a:ext cx="9137650" cy="3995384"/>
          </a:xfrm>
          <a:prstGeom prst="rect">
            <a:avLst/>
          </a:prstGeom>
          <a:noFill/>
          <a:ln w="146050">
            <a:solidFill>
              <a:srgbClr val="E31D19">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E74DF733-DB48-2309-4A47-48AE01C102A7}"/>
              </a:ext>
            </a:extLst>
          </p:cNvPr>
          <p:cNvSpPr/>
          <p:nvPr/>
        </p:nvSpPr>
        <p:spPr>
          <a:xfrm>
            <a:off x="1009650" y="2466975"/>
            <a:ext cx="1371600" cy="466725"/>
          </a:xfrm>
          <a:prstGeom prst="rect">
            <a:avLst/>
          </a:prstGeom>
          <a:solidFill>
            <a:srgbClr val="EA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35AA60D4-CD16-27F3-82D0-B37D4415A002}"/>
              </a:ext>
            </a:extLst>
          </p:cNvPr>
          <p:cNvSpPr txBox="1"/>
          <p:nvPr/>
        </p:nvSpPr>
        <p:spPr>
          <a:xfrm>
            <a:off x="1009650" y="2533590"/>
            <a:ext cx="1371600" cy="369332"/>
          </a:xfrm>
          <a:prstGeom prst="rect">
            <a:avLst/>
          </a:prstGeom>
          <a:noFill/>
        </p:spPr>
        <p:txBody>
          <a:bodyPr wrap="square" rtlCol="0">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大赛命题</a:t>
            </a:r>
            <a:endParaRPr 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0" name="矩形: 圆角 9">
            <a:extLst>
              <a:ext uri="{FF2B5EF4-FFF2-40B4-BE49-F238E27FC236}">
                <a16:creationId xmlns:a16="http://schemas.microsoft.com/office/drawing/2014/main" id="{0EEDB506-95DE-D4C7-D2D2-F1E0B34E7014}"/>
              </a:ext>
            </a:extLst>
          </p:cNvPr>
          <p:cNvSpPr/>
          <p:nvPr/>
        </p:nvSpPr>
        <p:spPr>
          <a:xfrm>
            <a:off x="1536246" y="3069339"/>
            <a:ext cx="8084457" cy="1227269"/>
          </a:xfrm>
          <a:prstGeom prst="roundRect">
            <a:avLst>
              <a:gd name="adj" fmla="val 7797"/>
            </a:avLst>
          </a:prstGeom>
          <a:gradFill>
            <a:gsLst>
              <a:gs pos="0">
                <a:srgbClr val="FEFEFE"/>
              </a:gs>
              <a:gs pos="100000">
                <a:srgbClr val="F5F5F5"/>
              </a:gs>
            </a:gsLst>
            <a:lin ang="0" scaled="0"/>
          </a:gradFill>
          <a:ln w="635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9880A2EE-F76D-F873-AC52-AA5F69C62A3D}"/>
              </a:ext>
            </a:extLst>
          </p:cNvPr>
          <p:cNvSpPr/>
          <p:nvPr/>
        </p:nvSpPr>
        <p:spPr>
          <a:xfrm>
            <a:off x="1536246" y="4461391"/>
            <a:ext cx="8084457" cy="1227269"/>
          </a:xfrm>
          <a:prstGeom prst="roundRect">
            <a:avLst>
              <a:gd name="adj" fmla="val 7797"/>
            </a:avLst>
          </a:prstGeom>
          <a:gradFill>
            <a:gsLst>
              <a:gs pos="0">
                <a:srgbClr val="FEFEFE"/>
              </a:gs>
              <a:gs pos="100000">
                <a:srgbClr val="F5F5F5"/>
              </a:gs>
            </a:gsLst>
            <a:lin ang="0" scaled="0"/>
          </a:gradFill>
          <a:ln w="635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B129B7B9-2279-04D3-E90F-17CA330B90BD}"/>
              </a:ext>
            </a:extLst>
          </p:cNvPr>
          <p:cNvSpPr/>
          <p:nvPr/>
        </p:nvSpPr>
        <p:spPr>
          <a:xfrm>
            <a:off x="1257300" y="1411705"/>
            <a:ext cx="8639175" cy="400050"/>
          </a:xfrm>
          <a:prstGeom prst="rect">
            <a:avLst/>
          </a:prstGeom>
          <a:solidFill>
            <a:srgbClr val="EA565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E0876D3E-9E30-BB4A-88E3-599627E4E3B6}"/>
              </a:ext>
            </a:extLst>
          </p:cNvPr>
          <p:cNvSpPr/>
          <p:nvPr/>
        </p:nvSpPr>
        <p:spPr>
          <a:xfrm>
            <a:off x="1670050" y="1239402"/>
            <a:ext cx="7950653" cy="609394"/>
          </a:xfrm>
          <a:prstGeom prst="rect">
            <a:avLst/>
          </a:prstGeom>
          <a:solidFill>
            <a:srgbClr val="EA56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组合 15">
            <a:extLst>
              <a:ext uri="{FF2B5EF4-FFF2-40B4-BE49-F238E27FC236}">
                <a16:creationId xmlns:a16="http://schemas.microsoft.com/office/drawing/2014/main" id="{45F245C2-6037-98FF-C5DD-7107FCA10461}"/>
              </a:ext>
            </a:extLst>
          </p:cNvPr>
          <p:cNvGrpSpPr/>
          <p:nvPr/>
        </p:nvGrpSpPr>
        <p:grpSpPr>
          <a:xfrm>
            <a:off x="370284" y="3682973"/>
            <a:ext cx="471488" cy="471488"/>
            <a:chOff x="370284" y="-3042047"/>
            <a:chExt cx="471488" cy="471488"/>
          </a:xfrm>
        </p:grpSpPr>
        <p:sp>
          <p:nvSpPr>
            <p:cNvPr id="14" name="椭圆 13">
              <a:extLst>
                <a:ext uri="{FF2B5EF4-FFF2-40B4-BE49-F238E27FC236}">
                  <a16:creationId xmlns:a16="http://schemas.microsoft.com/office/drawing/2014/main" id="{B666C7DA-FAA8-0486-EA4E-24C42884149F}"/>
                </a:ext>
              </a:extLst>
            </p:cNvPr>
            <p:cNvSpPr/>
            <p:nvPr/>
          </p:nvSpPr>
          <p:spPr>
            <a:xfrm>
              <a:off x="370284" y="-3042047"/>
              <a:ext cx="471488" cy="471488"/>
            </a:xfrm>
            <a:prstGeom prst="ellipse">
              <a:avLst/>
            </a:prstGeom>
            <a:solidFill>
              <a:srgbClr val="EA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7295026E-C4B4-B990-AFCB-40CDCF408748}"/>
                </a:ext>
              </a:extLst>
            </p:cNvPr>
            <p:cNvSpPr/>
            <p:nvPr/>
          </p:nvSpPr>
          <p:spPr>
            <a:xfrm rot="18900000">
              <a:off x="579288" y="-2863244"/>
              <a:ext cx="113882" cy="113882"/>
            </a:xfrm>
            <a:custGeom>
              <a:avLst/>
              <a:gdLst>
                <a:gd name="connsiteX0" fmla="*/ 0 w 145257"/>
                <a:gd name="connsiteY0" fmla="*/ 0 h 145257"/>
                <a:gd name="connsiteX1" fmla="*/ 145257 w 145257"/>
                <a:gd name="connsiteY1" fmla="*/ 0 h 145257"/>
                <a:gd name="connsiteX2" fmla="*/ 145257 w 145257"/>
                <a:gd name="connsiteY2" fmla="*/ 145257 h 145257"/>
                <a:gd name="connsiteX3" fmla="*/ 0 w 145257"/>
                <a:gd name="connsiteY3" fmla="*/ 145257 h 145257"/>
                <a:gd name="connsiteX4" fmla="*/ 0 w 145257"/>
                <a:gd name="connsiteY4" fmla="*/ 0 h 145257"/>
                <a:gd name="connsiteX0" fmla="*/ 145257 w 236697"/>
                <a:gd name="connsiteY0" fmla="*/ 145257 h 236697"/>
                <a:gd name="connsiteX1" fmla="*/ 0 w 236697"/>
                <a:gd name="connsiteY1" fmla="*/ 145257 h 236697"/>
                <a:gd name="connsiteX2" fmla="*/ 0 w 236697"/>
                <a:gd name="connsiteY2" fmla="*/ 0 h 236697"/>
                <a:gd name="connsiteX3" fmla="*/ 145257 w 236697"/>
                <a:gd name="connsiteY3" fmla="*/ 0 h 236697"/>
                <a:gd name="connsiteX4" fmla="*/ 236697 w 236697"/>
                <a:gd name="connsiteY4" fmla="*/ 236697 h 236697"/>
                <a:gd name="connsiteX0" fmla="*/ 145257 w 145257"/>
                <a:gd name="connsiteY0" fmla="*/ 145257 h 145257"/>
                <a:gd name="connsiteX1" fmla="*/ 0 w 145257"/>
                <a:gd name="connsiteY1" fmla="*/ 145257 h 145257"/>
                <a:gd name="connsiteX2" fmla="*/ 0 w 145257"/>
                <a:gd name="connsiteY2" fmla="*/ 0 h 145257"/>
                <a:gd name="connsiteX3" fmla="*/ 145257 w 145257"/>
                <a:gd name="connsiteY3" fmla="*/ 0 h 145257"/>
                <a:gd name="connsiteX0" fmla="*/ 0 w 145257"/>
                <a:gd name="connsiteY0" fmla="*/ 145257 h 145257"/>
                <a:gd name="connsiteX1" fmla="*/ 0 w 145257"/>
                <a:gd name="connsiteY1" fmla="*/ 0 h 145257"/>
                <a:gd name="connsiteX2" fmla="*/ 145257 w 145257"/>
                <a:gd name="connsiteY2" fmla="*/ 0 h 145257"/>
              </a:gdLst>
              <a:ahLst/>
              <a:cxnLst>
                <a:cxn ang="0">
                  <a:pos x="connsiteX0" y="connsiteY0"/>
                </a:cxn>
                <a:cxn ang="0">
                  <a:pos x="connsiteX1" y="connsiteY1"/>
                </a:cxn>
                <a:cxn ang="0">
                  <a:pos x="connsiteX2" y="connsiteY2"/>
                </a:cxn>
              </a:cxnLst>
              <a:rect l="l" t="t" r="r" b="b"/>
              <a:pathLst>
                <a:path w="145257" h="145257">
                  <a:moveTo>
                    <a:pt x="0" y="145257"/>
                  </a:moveTo>
                  <a:lnTo>
                    <a:pt x="0" y="0"/>
                  </a:lnTo>
                  <a:lnTo>
                    <a:pt x="145257" y="0"/>
                  </a:lnTo>
                </a:path>
              </a:pathLst>
            </a:custGeom>
            <a:no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组合 16">
            <a:extLst>
              <a:ext uri="{FF2B5EF4-FFF2-40B4-BE49-F238E27FC236}">
                <a16:creationId xmlns:a16="http://schemas.microsoft.com/office/drawing/2014/main" id="{C1E04119-A9E3-4C5C-E5CF-2EE1D9E93B41}"/>
              </a:ext>
            </a:extLst>
          </p:cNvPr>
          <p:cNvGrpSpPr/>
          <p:nvPr/>
        </p:nvGrpSpPr>
        <p:grpSpPr>
          <a:xfrm flipH="1">
            <a:off x="10298792" y="3682973"/>
            <a:ext cx="471488" cy="471488"/>
            <a:chOff x="370284" y="-3042047"/>
            <a:chExt cx="471488" cy="471488"/>
          </a:xfrm>
        </p:grpSpPr>
        <p:sp>
          <p:nvSpPr>
            <p:cNvPr id="18" name="椭圆 17">
              <a:extLst>
                <a:ext uri="{FF2B5EF4-FFF2-40B4-BE49-F238E27FC236}">
                  <a16:creationId xmlns:a16="http://schemas.microsoft.com/office/drawing/2014/main" id="{6E71561E-FA3E-722E-F06A-1C1ED8990D85}"/>
                </a:ext>
              </a:extLst>
            </p:cNvPr>
            <p:cNvSpPr/>
            <p:nvPr/>
          </p:nvSpPr>
          <p:spPr>
            <a:xfrm>
              <a:off x="370284" y="-3042047"/>
              <a:ext cx="471488" cy="471488"/>
            </a:xfrm>
            <a:prstGeom prst="ellipse">
              <a:avLst/>
            </a:prstGeom>
            <a:solidFill>
              <a:srgbClr val="EA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4">
              <a:extLst>
                <a:ext uri="{FF2B5EF4-FFF2-40B4-BE49-F238E27FC236}">
                  <a16:creationId xmlns:a16="http://schemas.microsoft.com/office/drawing/2014/main" id="{5ECF5D54-647E-4799-E3D5-30972E407BF3}"/>
                </a:ext>
              </a:extLst>
            </p:cNvPr>
            <p:cNvSpPr/>
            <p:nvPr/>
          </p:nvSpPr>
          <p:spPr>
            <a:xfrm rot="18900000">
              <a:off x="579288" y="-2863244"/>
              <a:ext cx="113882" cy="113882"/>
            </a:xfrm>
            <a:custGeom>
              <a:avLst/>
              <a:gdLst>
                <a:gd name="connsiteX0" fmla="*/ 0 w 145257"/>
                <a:gd name="connsiteY0" fmla="*/ 0 h 145257"/>
                <a:gd name="connsiteX1" fmla="*/ 145257 w 145257"/>
                <a:gd name="connsiteY1" fmla="*/ 0 h 145257"/>
                <a:gd name="connsiteX2" fmla="*/ 145257 w 145257"/>
                <a:gd name="connsiteY2" fmla="*/ 145257 h 145257"/>
                <a:gd name="connsiteX3" fmla="*/ 0 w 145257"/>
                <a:gd name="connsiteY3" fmla="*/ 145257 h 145257"/>
                <a:gd name="connsiteX4" fmla="*/ 0 w 145257"/>
                <a:gd name="connsiteY4" fmla="*/ 0 h 145257"/>
                <a:gd name="connsiteX0" fmla="*/ 145257 w 236697"/>
                <a:gd name="connsiteY0" fmla="*/ 145257 h 236697"/>
                <a:gd name="connsiteX1" fmla="*/ 0 w 236697"/>
                <a:gd name="connsiteY1" fmla="*/ 145257 h 236697"/>
                <a:gd name="connsiteX2" fmla="*/ 0 w 236697"/>
                <a:gd name="connsiteY2" fmla="*/ 0 h 236697"/>
                <a:gd name="connsiteX3" fmla="*/ 145257 w 236697"/>
                <a:gd name="connsiteY3" fmla="*/ 0 h 236697"/>
                <a:gd name="connsiteX4" fmla="*/ 236697 w 236697"/>
                <a:gd name="connsiteY4" fmla="*/ 236697 h 236697"/>
                <a:gd name="connsiteX0" fmla="*/ 145257 w 145257"/>
                <a:gd name="connsiteY0" fmla="*/ 145257 h 145257"/>
                <a:gd name="connsiteX1" fmla="*/ 0 w 145257"/>
                <a:gd name="connsiteY1" fmla="*/ 145257 h 145257"/>
                <a:gd name="connsiteX2" fmla="*/ 0 w 145257"/>
                <a:gd name="connsiteY2" fmla="*/ 0 h 145257"/>
                <a:gd name="connsiteX3" fmla="*/ 145257 w 145257"/>
                <a:gd name="connsiteY3" fmla="*/ 0 h 145257"/>
                <a:gd name="connsiteX0" fmla="*/ 0 w 145257"/>
                <a:gd name="connsiteY0" fmla="*/ 145257 h 145257"/>
                <a:gd name="connsiteX1" fmla="*/ 0 w 145257"/>
                <a:gd name="connsiteY1" fmla="*/ 0 h 145257"/>
                <a:gd name="connsiteX2" fmla="*/ 145257 w 145257"/>
                <a:gd name="connsiteY2" fmla="*/ 0 h 145257"/>
              </a:gdLst>
              <a:ahLst/>
              <a:cxnLst>
                <a:cxn ang="0">
                  <a:pos x="connsiteX0" y="connsiteY0"/>
                </a:cxn>
                <a:cxn ang="0">
                  <a:pos x="connsiteX1" y="connsiteY1"/>
                </a:cxn>
                <a:cxn ang="0">
                  <a:pos x="connsiteX2" y="connsiteY2"/>
                </a:cxn>
              </a:cxnLst>
              <a:rect l="l" t="t" r="r" b="b"/>
              <a:pathLst>
                <a:path w="145257" h="145257">
                  <a:moveTo>
                    <a:pt x="0" y="145257"/>
                  </a:moveTo>
                  <a:lnTo>
                    <a:pt x="0" y="0"/>
                  </a:lnTo>
                  <a:lnTo>
                    <a:pt x="145257" y="0"/>
                  </a:lnTo>
                </a:path>
              </a:pathLst>
            </a:custGeom>
            <a:no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组合 22">
            <a:extLst>
              <a:ext uri="{FF2B5EF4-FFF2-40B4-BE49-F238E27FC236}">
                <a16:creationId xmlns:a16="http://schemas.microsoft.com/office/drawing/2014/main" id="{FC121C69-326F-1CE3-2406-4D4637BA18F3}"/>
              </a:ext>
            </a:extLst>
          </p:cNvPr>
          <p:cNvGrpSpPr/>
          <p:nvPr/>
        </p:nvGrpSpPr>
        <p:grpSpPr>
          <a:xfrm>
            <a:off x="10423808" y="4400577"/>
            <a:ext cx="1095093" cy="1525180"/>
            <a:chOff x="10423807" y="4310057"/>
            <a:chExt cx="1135005" cy="1525180"/>
          </a:xfrm>
        </p:grpSpPr>
        <p:sp>
          <p:nvSpPr>
            <p:cNvPr id="20" name="矩形: 圆角 19">
              <a:extLst>
                <a:ext uri="{FF2B5EF4-FFF2-40B4-BE49-F238E27FC236}">
                  <a16:creationId xmlns:a16="http://schemas.microsoft.com/office/drawing/2014/main" id="{3A2F67C4-BD07-49B8-669C-F089F04F184C}"/>
                </a:ext>
              </a:extLst>
            </p:cNvPr>
            <p:cNvSpPr/>
            <p:nvPr/>
          </p:nvSpPr>
          <p:spPr>
            <a:xfrm flipV="1">
              <a:off x="10423807" y="4310057"/>
              <a:ext cx="1135005" cy="1325880"/>
            </a:xfrm>
            <a:prstGeom prst="roundRect">
              <a:avLst>
                <a:gd name="adj" fmla="val 4311"/>
              </a:avLst>
            </a:prstGeom>
            <a:solidFill>
              <a:schemeClr val="bg1"/>
            </a:solidFill>
            <a:ln w="22225">
              <a:solidFill>
                <a:srgbClr val="E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圆顶角 20">
              <a:extLst>
                <a:ext uri="{FF2B5EF4-FFF2-40B4-BE49-F238E27FC236}">
                  <a16:creationId xmlns:a16="http://schemas.microsoft.com/office/drawing/2014/main" id="{9591D0B9-F2A7-1BBB-E1A6-4218474C5780}"/>
                </a:ext>
              </a:extLst>
            </p:cNvPr>
            <p:cNvSpPr/>
            <p:nvPr/>
          </p:nvSpPr>
          <p:spPr>
            <a:xfrm flipV="1">
              <a:off x="10423807" y="5315897"/>
              <a:ext cx="1135005" cy="519340"/>
            </a:xfrm>
            <a:prstGeom prst="round2SameRect">
              <a:avLst>
                <a:gd name="adj1" fmla="val 10381"/>
                <a:gd name="adj2" fmla="val 0"/>
              </a:avLst>
            </a:prstGeom>
            <a:solidFill>
              <a:srgbClr val="EA3A3A"/>
            </a:solidFill>
            <a:ln w="22225">
              <a:solidFill>
                <a:srgbClr val="EA3A3A"/>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
        <p:nvSpPr>
          <p:cNvPr id="24" name="箭头: 五边形 23">
            <a:extLst>
              <a:ext uri="{FF2B5EF4-FFF2-40B4-BE49-F238E27FC236}">
                <a16:creationId xmlns:a16="http://schemas.microsoft.com/office/drawing/2014/main" id="{8D8DE27B-33CD-E018-F557-2FA9F4DE5486}"/>
              </a:ext>
            </a:extLst>
          </p:cNvPr>
          <p:cNvSpPr/>
          <p:nvPr/>
        </p:nvSpPr>
        <p:spPr>
          <a:xfrm flipH="1">
            <a:off x="10533062" y="2945044"/>
            <a:ext cx="985838" cy="276225"/>
          </a:xfrm>
          <a:prstGeom prst="homePlate">
            <a:avLst/>
          </a:prstGeom>
          <a:gradFill>
            <a:gsLst>
              <a:gs pos="0">
                <a:srgbClr val="E31D19"/>
              </a:gs>
              <a:gs pos="100000">
                <a:srgbClr val="E31D19">
                  <a:lumMod val="62000"/>
                  <a:lumOff val="38000"/>
                </a:srgbClr>
              </a:gs>
            </a:gsLst>
            <a:lin ang="10800000" scaled="0"/>
          </a:gradFill>
          <a:ln w="6350">
            <a:solidFill>
              <a:srgbClr val="C00000"/>
            </a:solidFill>
          </a:ln>
          <a:effectLst>
            <a:outerShdw blurRad="2540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箭头: 五边形 24">
            <a:extLst>
              <a:ext uri="{FF2B5EF4-FFF2-40B4-BE49-F238E27FC236}">
                <a16:creationId xmlns:a16="http://schemas.microsoft.com/office/drawing/2014/main" id="{322E0627-704B-4882-6E3A-2420EDC84CDD}"/>
              </a:ext>
            </a:extLst>
          </p:cNvPr>
          <p:cNvSpPr/>
          <p:nvPr/>
        </p:nvSpPr>
        <p:spPr>
          <a:xfrm flipH="1">
            <a:off x="10533062" y="2589814"/>
            <a:ext cx="985838" cy="276225"/>
          </a:xfrm>
          <a:prstGeom prst="homePlate">
            <a:avLst/>
          </a:prstGeom>
          <a:gradFill>
            <a:gsLst>
              <a:gs pos="0">
                <a:srgbClr val="E31D19"/>
              </a:gs>
              <a:gs pos="100000">
                <a:srgbClr val="E31D19">
                  <a:lumMod val="62000"/>
                  <a:lumOff val="38000"/>
                </a:srgbClr>
              </a:gs>
            </a:gsLst>
            <a:lin ang="10800000" scaled="0"/>
          </a:gradFill>
          <a:ln w="6350">
            <a:solidFill>
              <a:srgbClr val="C00000"/>
            </a:solidFill>
          </a:ln>
          <a:effectLst>
            <a:outerShdw blurRad="2540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箭头: 五边形 25">
            <a:extLst>
              <a:ext uri="{FF2B5EF4-FFF2-40B4-BE49-F238E27FC236}">
                <a16:creationId xmlns:a16="http://schemas.microsoft.com/office/drawing/2014/main" id="{71A8AB55-16FB-A531-C7AA-90EE38AC9C6E}"/>
              </a:ext>
            </a:extLst>
          </p:cNvPr>
          <p:cNvSpPr/>
          <p:nvPr/>
        </p:nvSpPr>
        <p:spPr>
          <a:xfrm flipH="1">
            <a:off x="10533062" y="2234585"/>
            <a:ext cx="985838" cy="276225"/>
          </a:xfrm>
          <a:prstGeom prst="homePlate">
            <a:avLst/>
          </a:prstGeom>
          <a:gradFill>
            <a:gsLst>
              <a:gs pos="0">
                <a:srgbClr val="E31D19"/>
              </a:gs>
              <a:gs pos="100000">
                <a:srgbClr val="E31D19">
                  <a:lumMod val="62000"/>
                  <a:lumOff val="38000"/>
                </a:srgbClr>
              </a:gs>
            </a:gsLst>
            <a:lin ang="10800000" scaled="0"/>
          </a:gradFill>
          <a:ln w="6350">
            <a:solidFill>
              <a:srgbClr val="C00000"/>
            </a:solidFill>
          </a:ln>
          <a:effectLst>
            <a:outerShdw blurRad="2540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头: 五边形 27">
            <a:extLst>
              <a:ext uri="{FF2B5EF4-FFF2-40B4-BE49-F238E27FC236}">
                <a16:creationId xmlns:a16="http://schemas.microsoft.com/office/drawing/2014/main" id="{B4E5189F-63F3-3F6F-AB42-71B657555200}"/>
              </a:ext>
            </a:extLst>
          </p:cNvPr>
          <p:cNvSpPr/>
          <p:nvPr/>
        </p:nvSpPr>
        <p:spPr>
          <a:xfrm flipH="1">
            <a:off x="10533062" y="1524127"/>
            <a:ext cx="985838" cy="276225"/>
          </a:xfrm>
          <a:prstGeom prst="homePlate">
            <a:avLst/>
          </a:prstGeom>
          <a:gradFill>
            <a:gsLst>
              <a:gs pos="0">
                <a:srgbClr val="E31D19"/>
              </a:gs>
              <a:gs pos="100000">
                <a:srgbClr val="E31D19">
                  <a:lumMod val="62000"/>
                  <a:lumOff val="38000"/>
                </a:srgbClr>
              </a:gs>
            </a:gsLst>
            <a:lin ang="10800000" scaled="0"/>
          </a:gradFill>
          <a:ln w="6350">
            <a:solidFill>
              <a:srgbClr val="C00000"/>
            </a:solidFill>
          </a:ln>
          <a:effectLst>
            <a:outerShdw blurRad="254000" dist="38100" dir="5400000" algn="t" rotWithShape="0">
              <a:srgbClr val="E31D1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箭头: 五边形 26">
            <a:extLst>
              <a:ext uri="{FF2B5EF4-FFF2-40B4-BE49-F238E27FC236}">
                <a16:creationId xmlns:a16="http://schemas.microsoft.com/office/drawing/2014/main" id="{5B6BAEF8-D243-45B7-DD0B-1EA159D6E88C}"/>
              </a:ext>
            </a:extLst>
          </p:cNvPr>
          <p:cNvSpPr/>
          <p:nvPr/>
        </p:nvSpPr>
        <p:spPr>
          <a:xfrm flipH="1">
            <a:off x="10533062" y="1879356"/>
            <a:ext cx="985838" cy="276225"/>
          </a:xfrm>
          <a:prstGeom prst="homePlate">
            <a:avLst/>
          </a:prstGeom>
          <a:gradFill>
            <a:gsLst>
              <a:gs pos="0">
                <a:srgbClr val="FEFEFE"/>
              </a:gs>
              <a:gs pos="100000">
                <a:srgbClr val="EAEAEA"/>
              </a:gs>
            </a:gsLst>
            <a:lin ang="10800000" scaled="0"/>
          </a:gradFill>
          <a:ln w="635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EC5E3AE4-EB91-456F-12AD-9E4B72257B26}"/>
              </a:ext>
            </a:extLst>
          </p:cNvPr>
          <p:cNvSpPr txBox="1"/>
          <p:nvPr/>
        </p:nvSpPr>
        <p:spPr>
          <a:xfrm>
            <a:off x="4551119" y="2217463"/>
            <a:ext cx="2054713" cy="338554"/>
          </a:xfrm>
          <a:prstGeom prst="rect">
            <a:avLst/>
          </a:prstGeom>
          <a:noFill/>
        </p:spPr>
        <p:txBody>
          <a:bodyPr wrap="square" rtlCol="0">
            <a:spAutoFit/>
          </a:bodyPr>
          <a:lstStyle/>
          <a:p>
            <a:pPr algn="ct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四大赛道</a:t>
            </a:r>
            <a:r>
              <a:rPr lang="en-US" altLang="zh-CN"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N</a:t>
            </a:r>
            <a:r>
              <a:rPr lang="zh-CN" alt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rPr>
              <a:t>个特征</a:t>
            </a:r>
            <a:endParaRPr lang="en-US" sz="1600" dirty="0">
              <a:solidFill>
                <a:srgbClr val="E31D1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文本框 29">
            <a:extLst>
              <a:ext uri="{FF2B5EF4-FFF2-40B4-BE49-F238E27FC236}">
                <a16:creationId xmlns:a16="http://schemas.microsoft.com/office/drawing/2014/main" id="{F8E4250C-1806-F235-8CEA-BFF6881F5D57}"/>
              </a:ext>
            </a:extLst>
          </p:cNvPr>
          <p:cNvSpPr txBox="1"/>
          <p:nvPr/>
        </p:nvSpPr>
        <p:spPr>
          <a:xfrm>
            <a:off x="3282338" y="2548979"/>
            <a:ext cx="4592274" cy="261610"/>
          </a:xfrm>
          <a:prstGeom prst="rect">
            <a:avLst/>
          </a:prstGeom>
          <a:noFill/>
        </p:spPr>
        <p:txBody>
          <a:bodyPr wrap="square" rtlCol="0">
            <a:spAutoFit/>
          </a:bodyPr>
          <a:lstStyle/>
          <a:p>
            <a:pPr algn="ctr"/>
            <a:r>
              <a:rPr lang="zh-CN" altLang="en-US" sz="1050" dirty="0">
                <a:solidFill>
                  <a:schemeClr val="tx1">
                    <a:alpha val="50000"/>
                  </a:schemeClr>
                </a:solidFill>
                <a:latin typeface="+mn-ea"/>
                <a:cs typeface="OPPOSans M" panose="00020600040101010101" pitchFamily="18" charset="-122"/>
              </a:rPr>
              <a:t>基于用友</a:t>
            </a:r>
            <a:r>
              <a:rPr lang="en-US" altLang="zh-CN" sz="1050" dirty="0" err="1">
                <a:solidFill>
                  <a:schemeClr val="tx1">
                    <a:alpha val="50000"/>
                  </a:schemeClr>
                </a:solidFill>
                <a:latin typeface="+mn-ea"/>
                <a:cs typeface="OPPOSans M" panose="00020600040101010101" pitchFamily="18" charset="-122"/>
              </a:rPr>
              <a:t>YonBuilder</a:t>
            </a:r>
            <a:r>
              <a:rPr lang="zh-CN" altLang="en-US" sz="1050" dirty="0">
                <a:solidFill>
                  <a:schemeClr val="tx1">
                    <a:alpha val="50000"/>
                  </a:schemeClr>
                </a:solidFill>
                <a:latin typeface="+mn-ea"/>
                <a:cs typeface="OPPOSans M" panose="00020600040101010101" pitchFamily="18" charset="-122"/>
              </a:rPr>
              <a:t>平台搭建公有云应用，作品分以下几类</a:t>
            </a:r>
            <a:endParaRPr lang="en-US" sz="1050" dirty="0">
              <a:solidFill>
                <a:schemeClr val="tx1">
                  <a:alpha val="50000"/>
                </a:schemeClr>
              </a:solidFill>
              <a:latin typeface="+mn-ea"/>
              <a:cs typeface="OPPOSans M" panose="00020600040101010101" pitchFamily="18" charset="-122"/>
            </a:endParaRPr>
          </a:p>
        </p:txBody>
      </p:sp>
      <p:sp>
        <p:nvSpPr>
          <p:cNvPr id="31" name="文本框 30">
            <a:extLst>
              <a:ext uri="{FF2B5EF4-FFF2-40B4-BE49-F238E27FC236}">
                <a16:creationId xmlns:a16="http://schemas.microsoft.com/office/drawing/2014/main" id="{F558743C-18D2-CFB9-8D18-A282C9BD9095}"/>
              </a:ext>
            </a:extLst>
          </p:cNvPr>
          <p:cNvSpPr txBox="1"/>
          <p:nvPr/>
        </p:nvSpPr>
        <p:spPr>
          <a:xfrm>
            <a:off x="10374381" y="1566437"/>
            <a:ext cx="1144519" cy="230832"/>
          </a:xfrm>
          <a:prstGeom prst="rect">
            <a:avLst/>
          </a:prstGeom>
          <a:noFill/>
        </p:spPr>
        <p:txBody>
          <a:bodyPr wrap="square" rtlCol="0">
            <a:spAutoFit/>
          </a:bodyPr>
          <a:lstStyle/>
          <a:p>
            <a:pPr algn="r"/>
            <a:r>
              <a:rPr lang="en-US" altLang="zh-CN" sz="900" dirty="0">
                <a:solidFill>
                  <a:schemeClr val="bg1"/>
                </a:solidFill>
                <a:latin typeface="+mn-ea"/>
                <a:cs typeface="OPPOSans M" panose="00020600040101010101" pitchFamily="18" charset="-122"/>
              </a:rPr>
              <a:t>01    </a:t>
            </a:r>
            <a:r>
              <a:rPr lang="zh-CN" altLang="en-US" sz="900" dirty="0">
                <a:solidFill>
                  <a:schemeClr val="bg1"/>
                </a:solidFill>
                <a:latin typeface="+mn-ea"/>
                <a:cs typeface="OPPOSans M" panose="00020600040101010101" pitchFamily="18" charset="-122"/>
              </a:rPr>
              <a:t>大赛简介</a:t>
            </a:r>
            <a:endParaRPr lang="en-US" sz="900" dirty="0">
              <a:solidFill>
                <a:schemeClr val="bg1"/>
              </a:solidFill>
              <a:latin typeface="+mn-ea"/>
              <a:cs typeface="OPPOSans M" panose="00020600040101010101" pitchFamily="18" charset="-122"/>
            </a:endParaRPr>
          </a:p>
        </p:txBody>
      </p:sp>
      <p:sp>
        <p:nvSpPr>
          <p:cNvPr id="32" name="文本框 31">
            <a:extLst>
              <a:ext uri="{FF2B5EF4-FFF2-40B4-BE49-F238E27FC236}">
                <a16:creationId xmlns:a16="http://schemas.microsoft.com/office/drawing/2014/main" id="{A68051B7-725D-882D-67C7-E875D07D6F7E}"/>
              </a:ext>
            </a:extLst>
          </p:cNvPr>
          <p:cNvSpPr txBox="1"/>
          <p:nvPr/>
        </p:nvSpPr>
        <p:spPr>
          <a:xfrm>
            <a:off x="10374381" y="1893453"/>
            <a:ext cx="1144519" cy="230832"/>
          </a:xfrm>
          <a:prstGeom prst="rect">
            <a:avLst/>
          </a:prstGeom>
          <a:noFill/>
        </p:spPr>
        <p:txBody>
          <a:bodyPr wrap="square" rtlCol="0">
            <a:spAutoFit/>
          </a:bodyPr>
          <a:lstStyle/>
          <a:p>
            <a:pPr algn="r"/>
            <a:r>
              <a:rPr lang="en-US" altLang="zh-CN" sz="900" dirty="0">
                <a:latin typeface="+mn-ea"/>
                <a:cs typeface="OPPOSans M" panose="00020600040101010101" pitchFamily="18" charset="-122"/>
              </a:rPr>
              <a:t>02    </a:t>
            </a:r>
            <a:r>
              <a:rPr lang="zh-CN" altLang="en-US" sz="900" dirty="0">
                <a:latin typeface="+mn-ea"/>
                <a:cs typeface="OPPOSans M" panose="00020600040101010101" pitchFamily="18" charset="-122"/>
              </a:rPr>
              <a:t>赛程赛制</a:t>
            </a:r>
            <a:endParaRPr lang="en-US" sz="900" dirty="0">
              <a:latin typeface="+mn-ea"/>
              <a:cs typeface="OPPOSans M" panose="00020600040101010101" pitchFamily="18" charset="-122"/>
            </a:endParaRPr>
          </a:p>
        </p:txBody>
      </p:sp>
      <p:sp>
        <p:nvSpPr>
          <p:cNvPr id="33" name="文本框 32">
            <a:extLst>
              <a:ext uri="{FF2B5EF4-FFF2-40B4-BE49-F238E27FC236}">
                <a16:creationId xmlns:a16="http://schemas.microsoft.com/office/drawing/2014/main" id="{E56EC974-1ADD-2A6C-E3ED-532D085096E8}"/>
              </a:ext>
            </a:extLst>
          </p:cNvPr>
          <p:cNvSpPr txBox="1"/>
          <p:nvPr/>
        </p:nvSpPr>
        <p:spPr>
          <a:xfrm>
            <a:off x="10374381" y="2260824"/>
            <a:ext cx="1144519" cy="230832"/>
          </a:xfrm>
          <a:prstGeom prst="rect">
            <a:avLst/>
          </a:prstGeom>
          <a:noFill/>
        </p:spPr>
        <p:txBody>
          <a:bodyPr wrap="square" rtlCol="0">
            <a:spAutoFit/>
          </a:bodyPr>
          <a:lstStyle/>
          <a:p>
            <a:pPr algn="r"/>
            <a:r>
              <a:rPr lang="en-US" altLang="zh-CN" sz="900" dirty="0">
                <a:solidFill>
                  <a:schemeClr val="bg1"/>
                </a:solidFill>
                <a:latin typeface="+mn-ea"/>
                <a:cs typeface="OPPOSans M" panose="00020600040101010101" pitchFamily="18" charset="-122"/>
              </a:rPr>
              <a:t>03    </a:t>
            </a:r>
            <a:r>
              <a:rPr lang="zh-CN" altLang="en-US" sz="900" dirty="0">
                <a:solidFill>
                  <a:schemeClr val="bg1"/>
                </a:solidFill>
                <a:latin typeface="+mn-ea"/>
                <a:cs typeface="OPPOSans M" panose="00020600040101010101" pitchFamily="18" charset="-122"/>
              </a:rPr>
              <a:t>技术平台</a:t>
            </a:r>
            <a:endParaRPr lang="en-US" sz="900" dirty="0">
              <a:solidFill>
                <a:schemeClr val="bg1"/>
              </a:solidFill>
              <a:latin typeface="+mn-ea"/>
              <a:cs typeface="OPPOSans M" panose="00020600040101010101" pitchFamily="18" charset="-122"/>
            </a:endParaRPr>
          </a:p>
        </p:txBody>
      </p:sp>
      <p:sp>
        <p:nvSpPr>
          <p:cNvPr id="34" name="文本框 33">
            <a:extLst>
              <a:ext uri="{FF2B5EF4-FFF2-40B4-BE49-F238E27FC236}">
                <a16:creationId xmlns:a16="http://schemas.microsoft.com/office/drawing/2014/main" id="{3271FDCF-D184-F2BC-1D23-408656E2D60B}"/>
              </a:ext>
            </a:extLst>
          </p:cNvPr>
          <p:cNvSpPr txBox="1"/>
          <p:nvPr/>
        </p:nvSpPr>
        <p:spPr>
          <a:xfrm>
            <a:off x="10374381" y="2612510"/>
            <a:ext cx="1144519" cy="230832"/>
          </a:xfrm>
          <a:prstGeom prst="rect">
            <a:avLst/>
          </a:prstGeom>
          <a:noFill/>
        </p:spPr>
        <p:txBody>
          <a:bodyPr wrap="square" rtlCol="0">
            <a:spAutoFit/>
          </a:bodyPr>
          <a:lstStyle/>
          <a:p>
            <a:pPr algn="r"/>
            <a:r>
              <a:rPr lang="en-US" altLang="zh-CN" sz="900" dirty="0">
                <a:solidFill>
                  <a:schemeClr val="bg1"/>
                </a:solidFill>
                <a:latin typeface="+mn-ea"/>
                <a:cs typeface="OPPOSans M" panose="00020600040101010101" pitchFamily="18" charset="-122"/>
              </a:rPr>
              <a:t>04    </a:t>
            </a:r>
            <a:r>
              <a:rPr lang="zh-CN" altLang="en-US" sz="900" dirty="0">
                <a:solidFill>
                  <a:schemeClr val="bg1"/>
                </a:solidFill>
                <a:latin typeface="+mn-ea"/>
                <a:cs typeface="OPPOSans M" panose="00020600040101010101" pitchFamily="18" charset="-122"/>
              </a:rPr>
              <a:t>奖项设置</a:t>
            </a:r>
            <a:endParaRPr lang="en-US" sz="900" dirty="0">
              <a:solidFill>
                <a:schemeClr val="bg1"/>
              </a:solidFill>
              <a:latin typeface="+mn-ea"/>
              <a:cs typeface="OPPOSans M" panose="00020600040101010101" pitchFamily="18" charset="-122"/>
            </a:endParaRPr>
          </a:p>
        </p:txBody>
      </p:sp>
      <p:sp>
        <p:nvSpPr>
          <p:cNvPr id="35" name="文本框 34">
            <a:extLst>
              <a:ext uri="{FF2B5EF4-FFF2-40B4-BE49-F238E27FC236}">
                <a16:creationId xmlns:a16="http://schemas.microsoft.com/office/drawing/2014/main" id="{EB0ECF70-1938-580B-07E9-16D3EF54202F}"/>
              </a:ext>
            </a:extLst>
          </p:cNvPr>
          <p:cNvSpPr txBox="1"/>
          <p:nvPr/>
        </p:nvSpPr>
        <p:spPr>
          <a:xfrm>
            <a:off x="10374381" y="2957885"/>
            <a:ext cx="1144519" cy="230832"/>
          </a:xfrm>
          <a:prstGeom prst="rect">
            <a:avLst/>
          </a:prstGeom>
          <a:noFill/>
        </p:spPr>
        <p:txBody>
          <a:bodyPr wrap="square" rtlCol="0">
            <a:spAutoFit/>
          </a:bodyPr>
          <a:lstStyle/>
          <a:p>
            <a:pPr algn="r"/>
            <a:r>
              <a:rPr lang="en-US" altLang="zh-CN" sz="900" dirty="0">
                <a:solidFill>
                  <a:schemeClr val="bg1"/>
                </a:solidFill>
                <a:latin typeface="+mn-ea"/>
                <a:cs typeface="OPPOSans M" panose="00020600040101010101" pitchFamily="18" charset="-122"/>
              </a:rPr>
              <a:t>05    </a:t>
            </a:r>
            <a:r>
              <a:rPr lang="zh-CN" altLang="en-US" sz="900" dirty="0">
                <a:solidFill>
                  <a:schemeClr val="bg1"/>
                </a:solidFill>
                <a:latin typeface="+mn-ea"/>
                <a:cs typeface="OPPOSans M" panose="00020600040101010101" pitchFamily="18" charset="-122"/>
              </a:rPr>
              <a:t>学习认证</a:t>
            </a:r>
            <a:endParaRPr lang="en-US" sz="900" dirty="0">
              <a:solidFill>
                <a:schemeClr val="bg1"/>
              </a:solidFill>
              <a:latin typeface="+mn-ea"/>
              <a:cs typeface="OPPOSans M" panose="00020600040101010101" pitchFamily="18" charset="-122"/>
            </a:endParaRPr>
          </a:p>
        </p:txBody>
      </p:sp>
      <p:sp>
        <p:nvSpPr>
          <p:cNvPr id="36" name="文本框 35">
            <a:extLst>
              <a:ext uri="{FF2B5EF4-FFF2-40B4-BE49-F238E27FC236}">
                <a16:creationId xmlns:a16="http://schemas.microsoft.com/office/drawing/2014/main" id="{9C957E3A-FE3D-3547-E627-9E075263C4FE}"/>
              </a:ext>
            </a:extLst>
          </p:cNvPr>
          <p:cNvSpPr txBox="1"/>
          <p:nvPr/>
        </p:nvSpPr>
        <p:spPr>
          <a:xfrm>
            <a:off x="10443312" y="4478683"/>
            <a:ext cx="1371700" cy="276999"/>
          </a:xfrm>
          <a:prstGeom prst="rect">
            <a:avLst/>
          </a:prstGeom>
          <a:noFill/>
        </p:spPr>
        <p:txBody>
          <a:bodyPr wrap="square" rtlCol="0">
            <a:spAutoFit/>
          </a:bodyPr>
          <a:lstStyle/>
          <a:p>
            <a:r>
              <a:rPr lang="zh-CN" altLang="en-US" sz="1200" dirty="0">
                <a:latin typeface="OPPOSans B" panose="00020600040101010101" pitchFamily="18" charset="-122"/>
                <a:ea typeface="OPPOSans B" panose="00020600040101010101" pitchFamily="18" charset="-122"/>
                <a:cs typeface="OPPOSans B" panose="00020600040101010101" pitchFamily="18" charset="-122"/>
              </a:rPr>
              <a:t>现有技术</a:t>
            </a:r>
            <a:endParaRPr lang="en-US" sz="12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37" name="文本框 36">
            <a:extLst>
              <a:ext uri="{FF2B5EF4-FFF2-40B4-BE49-F238E27FC236}">
                <a16:creationId xmlns:a16="http://schemas.microsoft.com/office/drawing/2014/main" id="{069A22DB-FB2C-CCBF-7BEA-468917C8E8FE}"/>
              </a:ext>
            </a:extLst>
          </p:cNvPr>
          <p:cNvSpPr txBox="1"/>
          <p:nvPr/>
        </p:nvSpPr>
        <p:spPr>
          <a:xfrm>
            <a:off x="10443312" y="4729432"/>
            <a:ext cx="998469" cy="603178"/>
          </a:xfrm>
          <a:prstGeom prst="rect">
            <a:avLst/>
          </a:prstGeom>
          <a:noFill/>
        </p:spPr>
        <p:txBody>
          <a:bodyPr wrap="square" rtlCol="0">
            <a:spAutoFit/>
          </a:bodyPr>
          <a:lstStyle/>
          <a:p>
            <a:pPr>
              <a:lnSpc>
                <a:spcPct val="120000"/>
              </a:lnSpc>
            </a:pPr>
            <a:r>
              <a:rPr lang="zh-CN" altLang="en-US" sz="700" dirty="0">
                <a:latin typeface="+mn-ea"/>
                <a:cs typeface="OPPOSans M" panose="00020600040101010101" pitchFamily="18" charset="-122"/>
              </a:rPr>
              <a:t>技术创新中心主任委员会：万维方正这边的文案稍微长一点就对了</a:t>
            </a:r>
            <a:endParaRPr lang="en-US" sz="700" dirty="0">
              <a:latin typeface="+mn-ea"/>
              <a:cs typeface="OPPOSans M" panose="00020600040101010101" pitchFamily="18" charset="-122"/>
            </a:endParaRPr>
          </a:p>
        </p:txBody>
      </p:sp>
      <p:sp>
        <p:nvSpPr>
          <p:cNvPr id="38" name="文本框 37">
            <a:extLst>
              <a:ext uri="{FF2B5EF4-FFF2-40B4-BE49-F238E27FC236}">
                <a16:creationId xmlns:a16="http://schemas.microsoft.com/office/drawing/2014/main" id="{EDED68FA-86B1-5570-0A55-9C293560D722}"/>
              </a:ext>
            </a:extLst>
          </p:cNvPr>
          <p:cNvSpPr txBox="1"/>
          <p:nvPr/>
        </p:nvSpPr>
        <p:spPr>
          <a:xfrm>
            <a:off x="10472120" y="5511819"/>
            <a:ext cx="998469" cy="344646"/>
          </a:xfrm>
          <a:prstGeom prst="rect">
            <a:avLst/>
          </a:prstGeom>
          <a:noFill/>
        </p:spPr>
        <p:txBody>
          <a:bodyPr wrap="square" rtlCol="0">
            <a:spAutoFit/>
          </a:bodyPr>
          <a:lstStyle/>
          <a:p>
            <a:pPr algn="ctr">
              <a:lnSpc>
                <a:spcPct val="120000"/>
              </a:lnSpc>
            </a:pPr>
            <a:r>
              <a:rPr lang="zh-CN" altLang="en-US" sz="700" dirty="0">
                <a:solidFill>
                  <a:schemeClr val="bg1"/>
                </a:solidFill>
                <a:latin typeface="+mn-ea"/>
                <a:cs typeface="OPPOSans M" panose="00020600040101010101" pitchFamily="18" charset="-122"/>
              </a:rPr>
              <a:t>扫码加入</a:t>
            </a:r>
            <a:endParaRPr lang="en-US" altLang="zh-CN" sz="700" dirty="0">
              <a:solidFill>
                <a:schemeClr val="bg1"/>
              </a:solidFill>
              <a:latin typeface="+mn-ea"/>
              <a:cs typeface="OPPOSans M" panose="00020600040101010101" pitchFamily="18" charset="-122"/>
            </a:endParaRPr>
          </a:p>
          <a:p>
            <a:pPr algn="ctr">
              <a:lnSpc>
                <a:spcPct val="120000"/>
              </a:lnSpc>
            </a:pPr>
            <a:r>
              <a:rPr lang="zh-CN" altLang="en-US" sz="700" dirty="0">
                <a:solidFill>
                  <a:schemeClr val="bg1"/>
                </a:solidFill>
                <a:latin typeface="+mn-ea"/>
                <a:cs typeface="OPPOSans M" panose="00020600040101010101" pitchFamily="18" charset="-122"/>
              </a:rPr>
              <a:t>开发者大赛交流群</a:t>
            </a:r>
            <a:endParaRPr lang="en-US" sz="700" dirty="0">
              <a:solidFill>
                <a:schemeClr val="bg1"/>
              </a:solidFill>
              <a:latin typeface="+mn-ea"/>
              <a:cs typeface="OPPOSans M" panose="00020600040101010101" pitchFamily="18" charset="-122"/>
            </a:endParaRPr>
          </a:p>
        </p:txBody>
      </p:sp>
      <p:sp>
        <p:nvSpPr>
          <p:cNvPr id="39" name="文本框 38">
            <a:extLst>
              <a:ext uri="{FF2B5EF4-FFF2-40B4-BE49-F238E27FC236}">
                <a16:creationId xmlns:a16="http://schemas.microsoft.com/office/drawing/2014/main" id="{2F6DB940-DC00-163D-915D-FBA2B7370096}"/>
              </a:ext>
            </a:extLst>
          </p:cNvPr>
          <p:cNvSpPr txBox="1"/>
          <p:nvPr/>
        </p:nvSpPr>
        <p:spPr>
          <a:xfrm>
            <a:off x="1670050" y="3513696"/>
            <a:ext cx="1134110"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企业赛道</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1" name="直接连接符 40">
            <a:extLst>
              <a:ext uri="{FF2B5EF4-FFF2-40B4-BE49-F238E27FC236}">
                <a16:creationId xmlns:a16="http://schemas.microsoft.com/office/drawing/2014/main" id="{6D09D73E-BC4E-CD5F-16D9-4A74B717FE43}"/>
              </a:ext>
            </a:extLst>
          </p:cNvPr>
          <p:cNvCxnSpPr>
            <a:cxnSpLocks/>
          </p:cNvCxnSpPr>
          <p:nvPr/>
        </p:nvCxnSpPr>
        <p:spPr>
          <a:xfrm>
            <a:off x="2902857" y="3370637"/>
            <a:ext cx="0" cy="6246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BB2C08C-14D6-255D-B68C-73B35F6B9355}"/>
              </a:ext>
            </a:extLst>
          </p:cNvPr>
          <p:cNvGrpSpPr/>
          <p:nvPr/>
        </p:nvGrpSpPr>
        <p:grpSpPr>
          <a:xfrm>
            <a:off x="3108574" y="3345054"/>
            <a:ext cx="2239404" cy="675839"/>
            <a:chOff x="3108574" y="3393932"/>
            <a:chExt cx="2239404" cy="675839"/>
          </a:xfrm>
        </p:grpSpPr>
        <p:sp>
          <p:nvSpPr>
            <p:cNvPr id="42" name="文本框 41">
              <a:extLst>
                <a:ext uri="{FF2B5EF4-FFF2-40B4-BE49-F238E27FC236}">
                  <a16:creationId xmlns:a16="http://schemas.microsoft.com/office/drawing/2014/main" id="{031476AE-F762-2CE0-11E8-1A051A2E968A}"/>
                </a:ext>
              </a:extLst>
            </p:cNvPr>
            <p:cNvSpPr txBox="1"/>
            <p:nvPr/>
          </p:nvSpPr>
          <p:spPr>
            <a:xfrm>
              <a:off x="3150800" y="3393932"/>
              <a:ext cx="2197178" cy="253916"/>
            </a:xfrm>
            <a:prstGeom prst="rect">
              <a:avLst/>
            </a:prstGeom>
            <a:noFill/>
          </p:spPr>
          <p:txBody>
            <a:bodyPr wrap="square" rtlCol="0">
              <a:spAutoFit/>
            </a:bodyPr>
            <a:lstStyle/>
            <a:p>
              <a:r>
                <a:rPr lang="zh-CN" altLang="en-US" sz="1050" dirty="0">
                  <a:latin typeface="+mn-ea"/>
                  <a:cs typeface="OPPOSans M" panose="00020600040101010101" pitchFamily="18" charset="-122"/>
                </a:rPr>
                <a:t>基于</a:t>
              </a:r>
              <a:r>
                <a:rPr lang="en-US" altLang="zh-CN" sz="1050" dirty="0" err="1">
                  <a:latin typeface="+mn-ea"/>
                  <a:cs typeface="OPPOSans M" panose="00020600040101010101" pitchFamily="18" charset="-122"/>
                </a:rPr>
                <a:t>YonBIP</a:t>
              </a:r>
              <a:r>
                <a:rPr lang="en-US" altLang="zh-CN" sz="1050" dirty="0">
                  <a:latin typeface="+mn-ea"/>
                  <a:cs typeface="OPPOSans M" panose="00020600040101010101" pitchFamily="18" charset="-122"/>
                </a:rPr>
                <a:t>/</a:t>
              </a:r>
              <a:r>
                <a:rPr lang="en-US" altLang="zh-CN" sz="1050" dirty="0" err="1">
                  <a:latin typeface="+mn-ea"/>
                  <a:cs typeface="OPPOSans M" panose="00020600040101010101" pitchFamily="18" charset="-122"/>
                </a:rPr>
                <a:t>APICloud</a:t>
              </a:r>
              <a:r>
                <a:rPr lang="zh-CN" altLang="en-US" sz="1050" dirty="0">
                  <a:latin typeface="+mn-ea"/>
                  <a:cs typeface="OPPOSans M" panose="00020600040101010101" pitchFamily="18" charset="-122"/>
                </a:rPr>
                <a:t>的扩展开发</a:t>
              </a:r>
              <a:endParaRPr lang="en-US" sz="1050" dirty="0">
                <a:latin typeface="+mn-ea"/>
                <a:cs typeface="OPPOSans M" panose="00020600040101010101" pitchFamily="18" charset="-122"/>
              </a:endParaRPr>
            </a:p>
          </p:txBody>
        </p:sp>
        <p:sp>
          <p:nvSpPr>
            <p:cNvPr id="43" name="椭圆 42">
              <a:extLst>
                <a:ext uri="{FF2B5EF4-FFF2-40B4-BE49-F238E27FC236}">
                  <a16:creationId xmlns:a16="http://schemas.microsoft.com/office/drawing/2014/main" id="{96851162-F46C-9286-264A-31F8FAE905C7}"/>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44" name="文本框 43">
              <a:extLst>
                <a:ext uri="{FF2B5EF4-FFF2-40B4-BE49-F238E27FC236}">
                  <a16:creationId xmlns:a16="http://schemas.microsoft.com/office/drawing/2014/main" id="{FE047E27-D5CD-5BED-7EF0-95095861F8C6}"/>
                </a:ext>
              </a:extLst>
            </p:cNvPr>
            <p:cNvSpPr txBox="1"/>
            <p:nvPr/>
          </p:nvSpPr>
          <p:spPr>
            <a:xfrm>
              <a:off x="3150800" y="3808161"/>
              <a:ext cx="2170498" cy="261610"/>
            </a:xfrm>
            <a:prstGeom prst="rect">
              <a:avLst/>
            </a:prstGeom>
            <a:noFill/>
          </p:spPr>
          <p:txBody>
            <a:bodyPr wrap="square" rtlCol="0">
              <a:spAutoFit/>
            </a:bodyPr>
            <a:lstStyle/>
            <a:p>
              <a:r>
                <a:rPr lang="zh-CN" altLang="en-US" sz="1050" dirty="0">
                  <a:latin typeface="+mn-ea"/>
                  <a:cs typeface="OPPOSans M" panose="00020600040101010101" pitchFamily="18" charset="-122"/>
                </a:rPr>
                <a:t>基于友空间的企业移动应</a:t>
              </a:r>
              <a:endParaRPr lang="en-US" sz="1050" dirty="0">
                <a:latin typeface="+mn-ea"/>
                <a:cs typeface="OPPOSans M" panose="00020600040101010101" pitchFamily="18" charset="-122"/>
              </a:endParaRPr>
            </a:p>
          </p:txBody>
        </p:sp>
        <p:sp>
          <p:nvSpPr>
            <p:cNvPr id="45" name="椭圆 44">
              <a:extLst>
                <a:ext uri="{FF2B5EF4-FFF2-40B4-BE49-F238E27FC236}">
                  <a16:creationId xmlns:a16="http://schemas.microsoft.com/office/drawing/2014/main" id="{CECD4A54-684D-4EC0-CF45-677CFFD58B4A}"/>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grpSp>
        <p:nvGrpSpPr>
          <p:cNvPr id="47" name="组合 46">
            <a:extLst>
              <a:ext uri="{FF2B5EF4-FFF2-40B4-BE49-F238E27FC236}">
                <a16:creationId xmlns:a16="http://schemas.microsoft.com/office/drawing/2014/main" id="{C036ACA9-CA71-2278-B4D7-8FA206384154}"/>
              </a:ext>
            </a:extLst>
          </p:cNvPr>
          <p:cNvGrpSpPr/>
          <p:nvPr/>
        </p:nvGrpSpPr>
        <p:grpSpPr>
          <a:xfrm>
            <a:off x="5499470" y="3345054"/>
            <a:ext cx="1790711" cy="675839"/>
            <a:chOff x="3108574" y="3393932"/>
            <a:chExt cx="1790711" cy="675839"/>
          </a:xfrm>
        </p:grpSpPr>
        <p:sp>
          <p:nvSpPr>
            <p:cNvPr id="48" name="文本框 47">
              <a:extLst>
                <a:ext uri="{FF2B5EF4-FFF2-40B4-BE49-F238E27FC236}">
                  <a16:creationId xmlns:a16="http://schemas.microsoft.com/office/drawing/2014/main" id="{0097AEFA-2A98-B3F1-D6B4-3228433DA6CD}"/>
                </a:ext>
              </a:extLst>
            </p:cNvPr>
            <p:cNvSpPr txBox="1"/>
            <p:nvPr/>
          </p:nvSpPr>
          <p:spPr>
            <a:xfrm>
              <a:off x="3150800" y="3393932"/>
              <a:ext cx="1748485" cy="261610"/>
            </a:xfrm>
            <a:prstGeom prst="rect">
              <a:avLst/>
            </a:prstGeom>
            <a:noFill/>
          </p:spPr>
          <p:txBody>
            <a:bodyPr wrap="square" rtlCol="0">
              <a:spAutoFit/>
            </a:bodyPr>
            <a:lstStyle/>
            <a:p>
              <a:r>
                <a:rPr lang="zh-CN" altLang="en-US" sz="1050" dirty="0">
                  <a:latin typeface="+mn-ea"/>
                  <a:cs typeface="OPPOSans M" panose="00020600040101010101" pitchFamily="18" charset="-122"/>
                </a:rPr>
                <a:t>领域类相关赛题</a:t>
              </a:r>
              <a:endParaRPr lang="en-US" sz="1050" dirty="0">
                <a:latin typeface="+mn-ea"/>
                <a:cs typeface="OPPOSans M" panose="00020600040101010101" pitchFamily="18" charset="-122"/>
              </a:endParaRPr>
            </a:p>
          </p:txBody>
        </p:sp>
        <p:sp>
          <p:nvSpPr>
            <p:cNvPr id="49" name="椭圆 48">
              <a:extLst>
                <a:ext uri="{FF2B5EF4-FFF2-40B4-BE49-F238E27FC236}">
                  <a16:creationId xmlns:a16="http://schemas.microsoft.com/office/drawing/2014/main" id="{4248F1CE-702F-B314-1DDC-BA94E0D6DCAD}"/>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50" name="文本框 49">
              <a:extLst>
                <a:ext uri="{FF2B5EF4-FFF2-40B4-BE49-F238E27FC236}">
                  <a16:creationId xmlns:a16="http://schemas.microsoft.com/office/drawing/2014/main" id="{88E44413-9DC2-41AB-55BF-955A47F36D59}"/>
                </a:ext>
              </a:extLst>
            </p:cNvPr>
            <p:cNvSpPr txBox="1"/>
            <p:nvPr/>
          </p:nvSpPr>
          <p:spPr>
            <a:xfrm>
              <a:off x="3150800" y="3808161"/>
              <a:ext cx="1711592" cy="261610"/>
            </a:xfrm>
            <a:prstGeom prst="rect">
              <a:avLst/>
            </a:prstGeom>
            <a:noFill/>
          </p:spPr>
          <p:txBody>
            <a:bodyPr wrap="square" rtlCol="0">
              <a:spAutoFit/>
            </a:bodyPr>
            <a:lstStyle/>
            <a:p>
              <a:r>
                <a:rPr lang="zh-CN" altLang="en-US" sz="1050" dirty="0">
                  <a:latin typeface="+mn-ea"/>
                  <a:cs typeface="OPPOSans M" panose="00020600040101010101" pitchFamily="18" charset="-122"/>
                </a:rPr>
                <a:t>创新应用</a:t>
              </a:r>
              <a:r>
                <a:rPr lang="en-US" altLang="zh-CN" sz="1050" dirty="0">
                  <a:latin typeface="+mn-ea"/>
                  <a:cs typeface="OPPOSans M" panose="00020600040101010101" pitchFamily="18" charset="-122"/>
                </a:rPr>
                <a:t>Python3.7</a:t>
              </a:r>
              <a:endParaRPr lang="en-US" sz="1050" dirty="0">
                <a:latin typeface="+mn-ea"/>
                <a:cs typeface="OPPOSans M" panose="00020600040101010101" pitchFamily="18" charset="-122"/>
              </a:endParaRPr>
            </a:p>
          </p:txBody>
        </p:sp>
        <p:sp>
          <p:nvSpPr>
            <p:cNvPr id="51" name="椭圆 50">
              <a:extLst>
                <a:ext uri="{FF2B5EF4-FFF2-40B4-BE49-F238E27FC236}">
                  <a16:creationId xmlns:a16="http://schemas.microsoft.com/office/drawing/2014/main" id="{0D324BAA-28D1-D964-39DE-5FAF33C46B61}"/>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grpSp>
        <p:nvGrpSpPr>
          <p:cNvPr id="52" name="组合 51">
            <a:extLst>
              <a:ext uri="{FF2B5EF4-FFF2-40B4-BE49-F238E27FC236}">
                <a16:creationId xmlns:a16="http://schemas.microsoft.com/office/drawing/2014/main" id="{97651883-1AE9-1172-0D9C-DD03DAD8C3AD}"/>
              </a:ext>
            </a:extLst>
          </p:cNvPr>
          <p:cNvGrpSpPr/>
          <p:nvPr/>
        </p:nvGrpSpPr>
        <p:grpSpPr>
          <a:xfrm>
            <a:off x="7873249" y="3345054"/>
            <a:ext cx="1680326" cy="675839"/>
            <a:chOff x="3108574" y="3393932"/>
            <a:chExt cx="1680326" cy="675839"/>
          </a:xfrm>
        </p:grpSpPr>
        <p:sp>
          <p:nvSpPr>
            <p:cNvPr id="53" name="文本框 52">
              <a:extLst>
                <a:ext uri="{FF2B5EF4-FFF2-40B4-BE49-F238E27FC236}">
                  <a16:creationId xmlns:a16="http://schemas.microsoft.com/office/drawing/2014/main" id="{55152BA3-597F-A7AB-3098-AB70D1FA5839}"/>
                </a:ext>
              </a:extLst>
            </p:cNvPr>
            <p:cNvSpPr txBox="1"/>
            <p:nvPr/>
          </p:nvSpPr>
          <p:spPr>
            <a:xfrm>
              <a:off x="3150800" y="3393932"/>
              <a:ext cx="1523800" cy="261610"/>
            </a:xfrm>
            <a:prstGeom prst="rect">
              <a:avLst/>
            </a:prstGeom>
            <a:noFill/>
          </p:spPr>
          <p:txBody>
            <a:bodyPr wrap="square" rtlCol="0">
              <a:spAutoFit/>
            </a:bodyPr>
            <a:lstStyle/>
            <a:p>
              <a:r>
                <a:rPr lang="zh-CN" altLang="en-US" sz="1050" dirty="0">
                  <a:latin typeface="+mn-ea"/>
                  <a:cs typeface="OPPOSans M" panose="00020600040101010101" pitchFamily="18" charset="-122"/>
                </a:rPr>
                <a:t>行业类相关赛题 </a:t>
              </a:r>
              <a:endParaRPr lang="en-US" sz="1050" dirty="0">
                <a:latin typeface="+mn-ea"/>
                <a:cs typeface="OPPOSans M" panose="00020600040101010101" pitchFamily="18" charset="-122"/>
              </a:endParaRPr>
            </a:p>
          </p:txBody>
        </p:sp>
        <p:sp>
          <p:nvSpPr>
            <p:cNvPr id="54" name="椭圆 53">
              <a:extLst>
                <a:ext uri="{FF2B5EF4-FFF2-40B4-BE49-F238E27FC236}">
                  <a16:creationId xmlns:a16="http://schemas.microsoft.com/office/drawing/2014/main" id="{DA9B699B-4D22-AFA3-F20B-3560C8CD5BC0}"/>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55" name="文本框 54">
              <a:extLst>
                <a:ext uri="{FF2B5EF4-FFF2-40B4-BE49-F238E27FC236}">
                  <a16:creationId xmlns:a16="http://schemas.microsoft.com/office/drawing/2014/main" id="{8662CC85-3267-FEDC-8730-71199116E439}"/>
                </a:ext>
              </a:extLst>
            </p:cNvPr>
            <p:cNvSpPr txBox="1"/>
            <p:nvPr/>
          </p:nvSpPr>
          <p:spPr>
            <a:xfrm>
              <a:off x="3150800" y="3808161"/>
              <a:ext cx="1638100" cy="261610"/>
            </a:xfrm>
            <a:prstGeom prst="rect">
              <a:avLst/>
            </a:prstGeom>
            <a:noFill/>
          </p:spPr>
          <p:txBody>
            <a:bodyPr wrap="square" rtlCol="0">
              <a:spAutoFit/>
            </a:bodyPr>
            <a:lstStyle/>
            <a:p>
              <a:r>
                <a:rPr lang="zh-CN" altLang="en-US" sz="1050" dirty="0">
                  <a:latin typeface="+mn-ea"/>
                  <a:cs typeface="OPPOSans M" panose="00020600040101010101" pitchFamily="18" charset="-122"/>
                </a:rPr>
                <a:t>其他自定义命题</a:t>
              </a:r>
              <a:endParaRPr lang="en-US" sz="1050" dirty="0">
                <a:latin typeface="+mn-ea"/>
                <a:cs typeface="OPPOSans M" panose="00020600040101010101" pitchFamily="18" charset="-122"/>
              </a:endParaRPr>
            </a:p>
          </p:txBody>
        </p:sp>
        <p:sp>
          <p:nvSpPr>
            <p:cNvPr id="56" name="椭圆 55">
              <a:extLst>
                <a:ext uri="{FF2B5EF4-FFF2-40B4-BE49-F238E27FC236}">
                  <a16:creationId xmlns:a16="http://schemas.microsoft.com/office/drawing/2014/main" id="{40104315-4AB4-BC75-D55F-4A3DA5625DA6}"/>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sp>
        <p:nvSpPr>
          <p:cNvPr id="57" name="文本框 56">
            <a:extLst>
              <a:ext uri="{FF2B5EF4-FFF2-40B4-BE49-F238E27FC236}">
                <a16:creationId xmlns:a16="http://schemas.microsoft.com/office/drawing/2014/main" id="{234B148B-237E-8BE5-84E6-6B0477BCC1B1}"/>
              </a:ext>
            </a:extLst>
          </p:cNvPr>
          <p:cNvSpPr txBox="1"/>
          <p:nvPr/>
        </p:nvSpPr>
        <p:spPr>
          <a:xfrm>
            <a:off x="1670050" y="4905748"/>
            <a:ext cx="1134110" cy="338554"/>
          </a:xfrm>
          <a:prstGeom prst="rect">
            <a:avLst/>
          </a:prstGeom>
          <a:noFill/>
        </p:spPr>
        <p:txBody>
          <a:bodyPr wrap="squar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院校赛道</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58" name="直接连接符 57">
            <a:extLst>
              <a:ext uri="{FF2B5EF4-FFF2-40B4-BE49-F238E27FC236}">
                <a16:creationId xmlns:a16="http://schemas.microsoft.com/office/drawing/2014/main" id="{390C6F32-A0D8-5433-89EB-0F11E506392B}"/>
              </a:ext>
            </a:extLst>
          </p:cNvPr>
          <p:cNvCxnSpPr>
            <a:cxnSpLocks/>
          </p:cNvCxnSpPr>
          <p:nvPr/>
        </p:nvCxnSpPr>
        <p:spPr>
          <a:xfrm>
            <a:off x="2902857" y="4762689"/>
            <a:ext cx="0" cy="6246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7598EE09-B16F-859D-0B0B-C26D46980C87}"/>
              </a:ext>
            </a:extLst>
          </p:cNvPr>
          <p:cNvGrpSpPr/>
          <p:nvPr/>
        </p:nvGrpSpPr>
        <p:grpSpPr>
          <a:xfrm>
            <a:off x="3108574" y="4737106"/>
            <a:ext cx="2239404" cy="675839"/>
            <a:chOff x="3108574" y="3393932"/>
            <a:chExt cx="2239404" cy="675839"/>
          </a:xfrm>
        </p:grpSpPr>
        <p:sp>
          <p:nvSpPr>
            <p:cNvPr id="60" name="文本框 59">
              <a:extLst>
                <a:ext uri="{FF2B5EF4-FFF2-40B4-BE49-F238E27FC236}">
                  <a16:creationId xmlns:a16="http://schemas.microsoft.com/office/drawing/2014/main" id="{46166E86-219A-33A5-CC55-EAAA84F48EF7}"/>
                </a:ext>
              </a:extLst>
            </p:cNvPr>
            <p:cNvSpPr txBox="1"/>
            <p:nvPr/>
          </p:nvSpPr>
          <p:spPr>
            <a:xfrm>
              <a:off x="3150800" y="3393932"/>
              <a:ext cx="2197178" cy="253916"/>
            </a:xfrm>
            <a:prstGeom prst="rect">
              <a:avLst/>
            </a:prstGeom>
            <a:noFill/>
          </p:spPr>
          <p:txBody>
            <a:bodyPr wrap="square" rtlCol="0">
              <a:spAutoFit/>
            </a:bodyPr>
            <a:lstStyle/>
            <a:p>
              <a:r>
                <a:rPr lang="zh-CN" altLang="en-US" sz="1050" dirty="0">
                  <a:latin typeface="+mn-ea"/>
                  <a:cs typeface="OPPOSans M" panose="00020600040101010101" pitchFamily="18" charset="-122"/>
                </a:rPr>
                <a:t>基于</a:t>
              </a:r>
              <a:r>
                <a:rPr lang="en-US" altLang="zh-CN" sz="1050" dirty="0" err="1">
                  <a:latin typeface="+mn-ea"/>
                  <a:cs typeface="OPPOSans M" panose="00020600040101010101" pitchFamily="18" charset="-122"/>
                </a:rPr>
                <a:t>YonBIP</a:t>
              </a:r>
              <a:r>
                <a:rPr lang="en-US" altLang="zh-CN" sz="1050" dirty="0">
                  <a:latin typeface="+mn-ea"/>
                  <a:cs typeface="OPPOSans M" panose="00020600040101010101" pitchFamily="18" charset="-122"/>
                </a:rPr>
                <a:t>/</a:t>
              </a:r>
              <a:r>
                <a:rPr lang="en-US" altLang="zh-CN" sz="1050" dirty="0" err="1">
                  <a:latin typeface="+mn-ea"/>
                  <a:cs typeface="OPPOSans M" panose="00020600040101010101" pitchFamily="18" charset="-122"/>
                </a:rPr>
                <a:t>APICloud</a:t>
              </a:r>
              <a:r>
                <a:rPr lang="zh-CN" altLang="en-US" sz="1050" dirty="0">
                  <a:latin typeface="+mn-ea"/>
                  <a:cs typeface="OPPOSans M" panose="00020600040101010101" pitchFamily="18" charset="-122"/>
                </a:rPr>
                <a:t>的扩展开发</a:t>
              </a:r>
              <a:endParaRPr lang="en-US" sz="1050" dirty="0">
                <a:latin typeface="+mn-ea"/>
                <a:cs typeface="OPPOSans M" panose="00020600040101010101" pitchFamily="18" charset="-122"/>
              </a:endParaRPr>
            </a:p>
          </p:txBody>
        </p:sp>
        <p:sp>
          <p:nvSpPr>
            <p:cNvPr id="61" name="椭圆 60">
              <a:extLst>
                <a:ext uri="{FF2B5EF4-FFF2-40B4-BE49-F238E27FC236}">
                  <a16:creationId xmlns:a16="http://schemas.microsoft.com/office/drawing/2014/main" id="{A8E2CFD8-1DA1-2DE0-D585-81F77D010E5A}"/>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62" name="文本框 61">
              <a:extLst>
                <a:ext uri="{FF2B5EF4-FFF2-40B4-BE49-F238E27FC236}">
                  <a16:creationId xmlns:a16="http://schemas.microsoft.com/office/drawing/2014/main" id="{324C70F7-AB48-1989-A801-89B0672C9BEE}"/>
                </a:ext>
              </a:extLst>
            </p:cNvPr>
            <p:cNvSpPr txBox="1"/>
            <p:nvPr/>
          </p:nvSpPr>
          <p:spPr>
            <a:xfrm>
              <a:off x="3150800" y="3808161"/>
              <a:ext cx="2170498" cy="261610"/>
            </a:xfrm>
            <a:prstGeom prst="rect">
              <a:avLst/>
            </a:prstGeom>
            <a:noFill/>
          </p:spPr>
          <p:txBody>
            <a:bodyPr wrap="square" rtlCol="0">
              <a:spAutoFit/>
            </a:bodyPr>
            <a:lstStyle/>
            <a:p>
              <a:r>
                <a:rPr lang="zh-CN" altLang="en-US" sz="1050" dirty="0">
                  <a:latin typeface="+mn-ea"/>
                  <a:cs typeface="OPPOSans M" panose="00020600040101010101" pitchFamily="18" charset="-122"/>
                </a:rPr>
                <a:t>基于友空间的企业移动应</a:t>
              </a:r>
              <a:endParaRPr lang="en-US" sz="1050" dirty="0">
                <a:latin typeface="+mn-ea"/>
                <a:cs typeface="OPPOSans M" panose="00020600040101010101" pitchFamily="18" charset="-122"/>
              </a:endParaRPr>
            </a:p>
          </p:txBody>
        </p:sp>
        <p:sp>
          <p:nvSpPr>
            <p:cNvPr id="63" name="椭圆 62">
              <a:extLst>
                <a:ext uri="{FF2B5EF4-FFF2-40B4-BE49-F238E27FC236}">
                  <a16:creationId xmlns:a16="http://schemas.microsoft.com/office/drawing/2014/main" id="{F2DACA8E-C1DA-491F-DE91-FAB61BCA7389}"/>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grpSp>
        <p:nvGrpSpPr>
          <p:cNvPr id="64" name="组合 63">
            <a:extLst>
              <a:ext uri="{FF2B5EF4-FFF2-40B4-BE49-F238E27FC236}">
                <a16:creationId xmlns:a16="http://schemas.microsoft.com/office/drawing/2014/main" id="{1A0193B5-4D4D-B131-C440-D0CCCDD29CAE}"/>
              </a:ext>
            </a:extLst>
          </p:cNvPr>
          <p:cNvGrpSpPr/>
          <p:nvPr/>
        </p:nvGrpSpPr>
        <p:grpSpPr>
          <a:xfrm>
            <a:off x="5499470" y="4737106"/>
            <a:ext cx="1790711" cy="675839"/>
            <a:chOff x="3108574" y="3393932"/>
            <a:chExt cx="1790711" cy="675839"/>
          </a:xfrm>
        </p:grpSpPr>
        <p:sp>
          <p:nvSpPr>
            <p:cNvPr id="65" name="文本框 64">
              <a:extLst>
                <a:ext uri="{FF2B5EF4-FFF2-40B4-BE49-F238E27FC236}">
                  <a16:creationId xmlns:a16="http://schemas.microsoft.com/office/drawing/2014/main" id="{15CF4CDB-AA12-28C6-58F5-2E8177D5501C}"/>
                </a:ext>
              </a:extLst>
            </p:cNvPr>
            <p:cNvSpPr txBox="1"/>
            <p:nvPr/>
          </p:nvSpPr>
          <p:spPr>
            <a:xfrm>
              <a:off x="3150800" y="3393932"/>
              <a:ext cx="1748485" cy="261610"/>
            </a:xfrm>
            <a:prstGeom prst="rect">
              <a:avLst/>
            </a:prstGeom>
            <a:noFill/>
          </p:spPr>
          <p:txBody>
            <a:bodyPr wrap="square" rtlCol="0">
              <a:spAutoFit/>
            </a:bodyPr>
            <a:lstStyle/>
            <a:p>
              <a:r>
                <a:rPr lang="zh-CN" altLang="en-US" sz="1050" dirty="0">
                  <a:latin typeface="+mn-ea"/>
                  <a:cs typeface="OPPOSans M" panose="00020600040101010101" pitchFamily="18" charset="-122"/>
                </a:rPr>
                <a:t>领域类相关赛题</a:t>
              </a:r>
              <a:endParaRPr lang="en-US" sz="1050" dirty="0">
                <a:latin typeface="+mn-ea"/>
                <a:cs typeface="OPPOSans M" panose="00020600040101010101" pitchFamily="18" charset="-122"/>
              </a:endParaRPr>
            </a:p>
          </p:txBody>
        </p:sp>
        <p:sp>
          <p:nvSpPr>
            <p:cNvPr id="66" name="椭圆 65">
              <a:extLst>
                <a:ext uri="{FF2B5EF4-FFF2-40B4-BE49-F238E27FC236}">
                  <a16:creationId xmlns:a16="http://schemas.microsoft.com/office/drawing/2014/main" id="{7BBE6865-CD8C-9BBA-6BB2-A675A490662C}"/>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67" name="文本框 66">
              <a:extLst>
                <a:ext uri="{FF2B5EF4-FFF2-40B4-BE49-F238E27FC236}">
                  <a16:creationId xmlns:a16="http://schemas.microsoft.com/office/drawing/2014/main" id="{DC18C36F-0946-8DFE-9FFD-3F033440659D}"/>
                </a:ext>
              </a:extLst>
            </p:cNvPr>
            <p:cNvSpPr txBox="1"/>
            <p:nvPr/>
          </p:nvSpPr>
          <p:spPr>
            <a:xfrm>
              <a:off x="3150800" y="3808161"/>
              <a:ext cx="1711592" cy="261610"/>
            </a:xfrm>
            <a:prstGeom prst="rect">
              <a:avLst/>
            </a:prstGeom>
            <a:noFill/>
          </p:spPr>
          <p:txBody>
            <a:bodyPr wrap="square" rtlCol="0">
              <a:spAutoFit/>
            </a:bodyPr>
            <a:lstStyle/>
            <a:p>
              <a:r>
                <a:rPr lang="zh-CN" altLang="en-US" sz="1050" dirty="0">
                  <a:latin typeface="+mn-ea"/>
                  <a:cs typeface="OPPOSans M" panose="00020600040101010101" pitchFamily="18" charset="-122"/>
                </a:rPr>
                <a:t>创新应用</a:t>
              </a:r>
              <a:r>
                <a:rPr lang="en-US" altLang="zh-CN" sz="1050" dirty="0">
                  <a:latin typeface="+mn-ea"/>
                  <a:cs typeface="OPPOSans M" panose="00020600040101010101" pitchFamily="18" charset="-122"/>
                </a:rPr>
                <a:t>Python3.7</a:t>
              </a:r>
              <a:endParaRPr lang="en-US" sz="1050" dirty="0">
                <a:latin typeface="+mn-ea"/>
                <a:cs typeface="OPPOSans M" panose="00020600040101010101" pitchFamily="18" charset="-122"/>
              </a:endParaRPr>
            </a:p>
          </p:txBody>
        </p:sp>
        <p:sp>
          <p:nvSpPr>
            <p:cNvPr id="68" name="椭圆 67">
              <a:extLst>
                <a:ext uri="{FF2B5EF4-FFF2-40B4-BE49-F238E27FC236}">
                  <a16:creationId xmlns:a16="http://schemas.microsoft.com/office/drawing/2014/main" id="{3240E359-0D79-E404-ECFD-3DBA38C9F5C1}"/>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grpSp>
        <p:nvGrpSpPr>
          <p:cNvPr id="69" name="组合 68">
            <a:extLst>
              <a:ext uri="{FF2B5EF4-FFF2-40B4-BE49-F238E27FC236}">
                <a16:creationId xmlns:a16="http://schemas.microsoft.com/office/drawing/2014/main" id="{390E237D-D0A1-B2BE-A652-7BB88479D87F}"/>
              </a:ext>
            </a:extLst>
          </p:cNvPr>
          <p:cNvGrpSpPr/>
          <p:nvPr/>
        </p:nvGrpSpPr>
        <p:grpSpPr>
          <a:xfrm>
            <a:off x="7873249" y="4737106"/>
            <a:ext cx="1680326" cy="675839"/>
            <a:chOff x="3108574" y="3393932"/>
            <a:chExt cx="1680326" cy="675839"/>
          </a:xfrm>
        </p:grpSpPr>
        <p:sp>
          <p:nvSpPr>
            <p:cNvPr id="70" name="文本框 69">
              <a:extLst>
                <a:ext uri="{FF2B5EF4-FFF2-40B4-BE49-F238E27FC236}">
                  <a16:creationId xmlns:a16="http://schemas.microsoft.com/office/drawing/2014/main" id="{F0E3210A-ED9D-3F3B-E4D9-88C16554A195}"/>
                </a:ext>
              </a:extLst>
            </p:cNvPr>
            <p:cNvSpPr txBox="1"/>
            <p:nvPr/>
          </p:nvSpPr>
          <p:spPr>
            <a:xfrm>
              <a:off x="3150800" y="3393932"/>
              <a:ext cx="1523800" cy="261610"/>
            </a:xfrm>
            <a:prstGeom prst="rect">
              <a:avLst/>
            </a:prstGeom>
            <a:noFill/>
          </p:spPr>
          <p:txBody>
            <a:bodyPr wrap="square" rtlCol="0">
              <a:spAutoFit/>
            </a:bodyPr>
            <a:lstStyle/>
            <a:p>
              <a:r>
                <a:rPr lang="zh-CN" altLang="en-US" sz="1050" dirty="0">
                  <a:latin typeface="+mn-ea"/>
                  <a:cs typeface="OPPOSans M" panose="00020600040101010101" pitchFamily="18" charset="-122"/>
                </a:rPr>
                <a:t>行业类相关赛题 </a:t>
              </a:r>
              <a:endParaRPr lang="en-US" sz="1050" dirty="0">
                <a:latin typeface="+mn-ea"/>
                <a:cs typeface="OPPOSans M" panose="00020600040101010101" pitchFamily="18" charset="-122"/>
              </a:endParaRPr>
            </a:p>
          </p:txBody>
        </p:sp>
        <p:sp>
          <p:nvSpPr>
            <p:cNvPr id="71" name="椭圆 70">
              <a:extLst>
                <a:ext uri="{FF2B5EF4-FFF2-40B4-BE49-F238E27FC236}">
                  <a16:creationId xmlns:a16="http://schemas.microsoft.com/office/drawing/2014/main" id="{5C37D0D1-A7FC-35DB-9FC4-4A8FA16A77E2}"/>
                </a:ext>
              </a:extLst>
            </p:cNvPr>
            <p:cNvSpPr/>
            <p:nvPr/>
          </p:nvSpPr>
          <p:spPr>
            <a:xfrm>
              <a:off x="3108574" y="3500063"/>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sp>
          <p:nvSpPr>
            <p:cNvPr id="72" name="文本框 71">
              <a:extLst>
                <a:ext uri="{FF2B5EF4-FFF2-40B4-BE49-F238E27FC236}">
                  <a16:creationId xmlns:a16="http://schemas.microsoft.com/office/drawing/2014/main" id="{F22F331F-0C68-561D-F7E0-64F6ACD386AA}"/>
                </a:ext>
              </a:extLst>
            </p:cNvPr>
            <p:cNvSpPr txBox="1"/>
            <p:nvPr/>
          </p:nvSpPr>
          <p:spPr>
            <a:xfrm>
              <a:off x="3150800" y="3808161"/>
              <a:ext cx="1638100" cy="261610"/>
            </a:xfrm>
            <a:prstGeom prst="rect">
              <a:avLst/>
            </a:prstGeom>
            <a:noFill/>
          </p:spPr>
          <p:txBody>
            <a:bodyPr wrap="square" rtlCol="0">
              <a:spAutoFit/>
            </a:bodyPr>
            <a:lstStyle/>
            <a:p>
              <a:r>
                <a:rPr lang="zh-CN" altLang="en-US" sz="1050" dirty="0">
                  <a:latin typeface="+mn-ea"/>
                  <a:cs typeface="OPPOSans M" panose="00020600040101010101" pitchFamily="18" charset="-122"/>
                </a:rPr>
                <a:t>其他自定义命题</a:t>
              </a:r>
              <a:endParaRPr lang="en-US" sz="1050" dirty="0">
                <a:latin typeface="+mn-ea"/>
                <a:cs typeface="OPPOSans M" panose="00020600040101010101" pitchFamily="18" charset="-122"/>
              </a:endParaRPr>
            </a:p>
          </p:txBody>
        </p:sp>
        <p:sp>
          <p:nvSpPr>
            <p:cNvPr id="73" name="椭圆 72">
              <a:extLst>
                <a:ext uri="{FF2B5EF4-FFF2-40B4-BE49-F238E27FC236}">
                  <a16:creationId xmlns:a16="http://schemas.microsoft.com/office/drawing/2014/main" id="{0C641729-D124-A88E-3104-700340D73E90}"/>
                </a:ext>
              </a:extLst>
            </p:cNvPr>
            <p:cNvSpPr/>
            <p:nvPr/>
          </p:nvSpPr>
          <p:spPr>
            <a:xfrm>
              <a:off x="3108574" y="3914292"/>
              <a:ext cx="49348" cy="49348"/>
            </a:xfrm>
            <a:prstGeom prst="ellipse">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endParaRPr>
            </a:p>
          </p:txBody>
        </p:sp>
      </p:grpSp>
    </p:spTree>
    <p:extLst>
      <p:ext uri="{BB962C8B-B14F-4D97-AF65-F5344CB8AC3E}">
        <p14:creationId xmlns:p14="http://schemas.microsoft.com/office/powerpoint/2010/main" val="3589683341"/>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1152307B-ACEA-CA96-FAF3-4B87A5DE7399}"/>
              </a:ext>
            </a:extLst>
          </p:cNvPr>
          <p:cNvCxnSpPr>
            <a:cxnSpLocks/>
          </p:cNvCxnSpPr>
          <p:nvPr/>
        </p:nvCxnSpPr>
        <p:spPr>
          <a:xfrm>
            <a:off x="1929284" y="3597817"/>
            <a:ext cx="7621674" cy="0"/>
          </a:xfrm>
          <a:prstGeom prst="line">
            <a:avLst/>
          </a:prstGeom>
          <a:ln w="15875">
            <a:solidFill>
              <a:srgbClr val="EA3A3A"/>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FAA1408-AFBE-B7EB-3646-5066AC06EAE7}"/>
              </a:ext>
            </a:extLst>
          </p:cNvPr>
          <p:cNvSpPr txBox="1"/>
          <p:nvPr/>
        </p:nvSpPr>
        <p:spPr>
          <a:xfrm>
            <a:off x="1855790" y="684509"/>
            <a:ext cx="8557151" cy="677108"/>
          </a:xfrm>
          <a:prstGeom prst="rect">
            <a:avLst/>
          </a:prstGeom>
          <a:noFill/>
        </p:spPr>
        <p:txBody>
          <a:bodyPr wrap="none" rtlCol="0">
            <a:spAutoFit/>
          </a:bodyPr>
          <a:lstStyle/>
          <a:p>
            <a:r>
              <a:rPr lang="en-US" sz="3800" dirty="0">
                <a:solidFill>
                  <a:schemeClr val="bg2"/>
                </a:solidFill>
                <a:latin typeface="OPPOSans B" panose="00020600040101010101" pitchFamily="18" charset="-122"/>
                <a:ea typeface="OPPOSans B" panose="00020600040101010101" pitchFamily="18" charset="-122"/>
                <a:cs typeface="OPPOSans B" panose="00020600040101010101" pitchFamily="18" charset="-122"/>
              </a:rPr>
              <a:t>SCHEDULE AND SYSTEM DESIGN</a:t>
            </a:r>
          </a:p>
        </p:txBody>
      </p:sp>
      <p:sp>
        <p:nvSpPr>
          <p:cNvPr id="4" name="文本框 3">
            <a:extLst>
              <a:ext uri="{FF2B5EF4-FFF2-40B4-BE49-F238E27FC236}">
                <a16:creationId xmlns:a16="http://schemas.microsoft.com/office/drawing/2014/main" id="{14597610-2081-A68C-AC1B-47C9B117F7E8}"/>
              </a:ext>
            </a:extLst>
          </p:cNvPr>
          <p:cNvSpPr txBox="1"/>
          <p:nvPr/>
        </p:nvSpPr>
        <p:spPr>
          <a:xfrm>
            <a:off x="5576330" y="130511"/>
            <a:ext cx="1332416" cy="1107996"/>
          </a:xfrm>
          <a:prstGeom prst="rect">
            <a:avLst/>
          </a:prstGeom>
          <a:noFill/>
        </p:spPr>
        <p:txBody>
          <a:bodyPr wrap="none" rtlCol="0">
            <a:spAutoFit/>
          </a:bodyPr>
          <a:lstStyle/>
          <a:p>
            <a:r>
              <a:rPr lang="en-US" sz="6600" dirty="0">
                <a:solidFill>
                  <a:schemeClr val="bg2"/>
                </a:solidFill>
                <a:latin typeface="+mj-ea"/>
                <a:ea typeface="+mj-ea"/>
              </a:rPr>
              <a:t>02</a:t>
            </a:r>
          </a:p>
        </p:txBody>
      </p:sp>
      <p:sp>
        <p:nvSpPr>
          <p:cNvPr id="2" name="矩形 1">
            <a:extLst>
              <a:ext uri="{FF2B5EF4-FFF2-40B4-BE49-F238E27FC236}">
                <a16:creationId xmlns:a16="http://schemas.microsoft.com/office/drawing/2014/main" id="{BF4702EA-A06C-C108-4833-39A4BD79E22A}"/>
              </a:ext>
            </a:extLst>
          </p:cNvPr>
          <p:cNvSpPr/>
          <p:nvPr/>
        </p:nvSpPr>
        <p:spPr>
          <a:xfrm>
            <a:off x="5416062" y="684509"/>
            <a:ext cx="1652953" cy="512466"/>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OPPOSans B" panose="00020600040101010101" pitchFamily="18" charset="-122"/>
                <a:ea typeface="OPPOSans B" panose="00020600040101010101" pitchFamily="18" charset="-122"/>
                <a:cs typeface="OPPOSans B" panose="00020600040101010101" pitchFamily="18" charset="-122"/>
              </a:rPr>
              <a:t>赛程赛制</a:t>
            </a:r>
            <a:endParaRPr lang="en-US" sz="20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6" name="矩形 5">
            <a:extLst>
              <a:ext uri="{FF2B5EF4-FFF2-40B4-BE49-F238E27FC236}">
                <a16:creationId xmlns:a16="http://schemas.microsoft.com/office/drawing/2014/main" id="{0397F15A-AB5D-7674-AACD-6E6D4E6587FA}"/>
              </a:ext>
            </a:extLst>
          </p:cNvPr>
          <p:cNvSpPr/>
          <p:nvPr/>
        </p:nvSpPr>
        <p:spPr>
          <a:xfrm>
            <a:off x="660400" y="1728316"/>
            <a:ext cx="10858500" cy="4445175"/>
          </a:xfrm>
          <a:prstGeom prst="rect">
            <a:avLst/>
          </a:prstGeom>
          <a:noFill/>
          <a:ln w="127000">
            <a:solidFill>
              <a:srgbClr val="E31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44CB64D0-3961-0966-AF3A-BE2707004EA4}"/>
              </a:ext>
            </a:extLst>
          </p:cNvPr>
          <p:cNvSpPr/>
          <p:nvPr/>
        </p:nvSpPr>
        <p:spPr>
          <a:xfrm>
            <a:off x="622998" y="2141520"/>
            <a:ext cx="1652953" cy="512466"/>
          </a:xfrm>
          <a:prstGeom prst="rect">
            <a:avLst/>
          </a:prstGeom>
          <a:solidFill>
            <a:srgbClr val="E31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OPPOSans M" panose="00020600040101010101" pitchFamily="18" charset="-122"/>
                <a:ea typeface="OPPOSans M" panose="00020600040101010101" pitchFamily="18" charset="-122"/>
                <a:cs typeface="OPPOSans M" panose="00020600040101010101" pitchFamily="18" charset="-122"/>
              </a:rPr>
              <a:t>赛程赛制</a:t>
            </a:r>
            <a:endParaRPr lang="en-US" sz="2000"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0" name="组合 29">
            <a:extLst>
              <a:ext uri="{FF2B5EF4-FFF2-40B4-BE49-F238E27FC236}">
                <a16:creationId xmlns:a16="http://schemas.microsoft.com/office/drawing/2014/main" id="{0914637C-5508-A8A4-156D-BDFB313370F1}"/>
              </a:ext>
            </a:extLst>
          </p:cNvPr>
          <p:cNvGrpSpPr/>
          <p:nvPr/>
        </p:nvGrpSpPr>
        <p:grpSpPr>
          <a:xfrm>
            <a:off x="1183664" y="2811441"/>
            <a:ext cx="1256562" cy="1486187"/>
            <a:chOff x="1183664" y="4052412"/>
            <a:chExt cx="1256562" cy="1486187"/>
          </a:xfrm>
        </p:grpSpPr>
        <p:pic>
          <p:nvPicPr>
            <p:cNvPr id="18" name="图形 17">
              <a:extLst>
                <a:ext uri="{FF2B5EF4-FFF2-40B4-BE49-F238E27FC236}">
                  <a16:creationId xmlns:a16="http://schemas.microsoft.com/office/drawing/2014/main" id="{E3B8B1D8-CA95-E3D5-FADC-3170C158A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664" y="4052412"/>
              <a:ext cx="1256562" cy="1486187"/>
            </a:xfrm>
            <a:prstGeom prst="rect">
              <a:avLst/>
            </a:prstGeom>
          </p:spPr>
        </p:pic>
        <p:sp>
          <p:nvSpPr>
            <p:cNvPr id="19" name="文本框 18">
              <a:extLst>
                <a:ext uri="{FF2B5EF4-FFF2-40B4-BE49-F238E27FC236}">
                  <a16:creationId xmlns:a16="http://schemas.microsoft.com/office/drawing/2014/main" id="{37AEFBCD-2B1E-6B21-B68E-6952DC712623}"/>
                </a:ext>
              </a:extLst>
            </p:cNvPr>
            <p:cNvSpPr txBox="1"/>
            <p:nvPr/>
          </p:nvSpPr>
          <p:spPr>
            <a:xfrm>
              <a:off x="1542509" y="4488266"/>
              <a:ext cx="538872" cy="369332"/>
            </a:xfrm>
            <a:prstGeom prst="rect">
              <a:avLst/>
            </a:prstGeom>
            <a:noFill/>
          </p:spPr>
          <p:txBody>
            <a:bodyPr wrap="square" rtlCol="0">
              <a:spAutoFit/>
            </a:bodyPr>
            <a:lstStyle/>
            <a:p>
              <a:pPr algn="ctr"/>
              <a:r>
                <a:rPr lang="en-US" altLang="zh-CN"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rPr>
                <a:t>01</a:t>
              </a:r>
              <a:endParaRPr lang="en-US"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a:extLst>
                <a:ext uri="{FF2B5EF4-FFF2-40B4-BE49-F238E27FC236}">
                  <a16:creationId xmlns:a16="http://schemas.microsoft.com/office/drawing/2014/main" id="{B974F126-F271-C666-C286-62969E8D7DAA}"/>
                </a:ext>
              </a:extLst>
            </p:cNvPr>
            <p:cNvSpPr txBox="1"/>
            <p:nvPr/>
          </p:nvSpPr>
          <p:spPr>
            <a:xfrm>
              <a:off x="1403204" y="4702297"/>
              <a:ext cx="817482" cy="373500"/>
            </a:xfrm>
            <a:prstGeom prst="rect">
              <a:avLst/>
            </a:prstGeom>
            <a:noFill/>
          </p:spPr>
          <p:txBody>
            <a:bodyPr wrap="square" rtlCol="0">
              <a:spAutoFit/>
            </a:bodyPr>
            <a:lstStyle/>
            <a:p>
              <a:pPr algn="ctr">
                <a:lnSpc>
                  <a:spcPct val="120000"/>
                </a:lnSpc>
              </a:pP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5</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月初</a:t>
              </a:r>
              <a:endParaRPr 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1" name="组合 30">
            <a:extLst>
              <a:ext uri="{FF2B5EF4-FFF2-40B4-BE49-F238E27FC236}">
                <a16:creationId xmlns:a16="http://schemas.microsoft.com/office/drawing/2014/main" id="{052C8E1D-BF64-EF1A-942B-2A8E84EF1C9E}"/>
              </a:ext>
            </a:extLst>
          </p:cNvPr>
          <p:cNvGrpSpPr/>
          <p:nvPr/>
        </p:nvGrpSpPr>
        <p:grpSpPr>
          <a:xfrm>
            <a:off x="3169030" y="2811441"/>
            <a:ext cx="1256562" cy="1486187"/>
            <a:chOff x="1183664" y="4052412"/>
            <a:chExt cx="1256562" cy="1486187"/>
          </a:xfrm>
        </p:grpSpPr>
        <p:pic>
          <p:nvPicPr>
            <p:cNvPr id="32" name="图形 31">
              <a:extLst>
                <a:ext uri="{FF2B5EF4-FFF2-40B4-BE49-F238E27FC236}">
                  <a16:creationId xmlns:a16="http://schemas.microsoft.com/office/drawing/2014/main" id="{2316079C-3D72-BC2C-C370-A4E0D71BB9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664" y="4052412"/>
              <a:ext cx="1256562" cy="1486187"/>
            </a:xfrm>
            <a:prstGeom prst="rect">
              <a:avLst/>
            </a:prstGeom>
          </p:spPr>
        </p:pic>
        <p:sp>
          <p:nvSpPr>
            <p:cNvPr id="33" name="文本框 32">
              <a:extLst>
                <a:ext uri="{FF2B5EF4-FFF2-40B4-BE49-F238E27FC236}">
                  <a16:creationId xmlns:a16="http://schemas.microsoft.com/office/drawing/2014/main" id="{B3167641-782F-741C-0C70-6469897BFF8D}"/>
                </a:ext>
              </a:extLst>
            </p:cNvPr>
            <p:cNvSpPr txBox="1"/>
            <p:nvPr/>
          </p:nvSpPr>
          <p:spPr>
            <a:xfrm>
              <a:off x="1542509" y="4488266"/>
              <a:ext cx="538872" cy="369332"/>
            </a:xfrm>
            <a:prstGeom prst="rect">
              <a:avLst/>
            </a:prstGeom>
            <a:noFill/>
          </p:spPr>
          <p:txBody>
            <a:bodyPr wrap="square" rtlCol="0">
              <a:spAutoFit/>
            </a:bodyPr>
            <a:lstStyle/>
            <a:p>
              <a:pPr algn="ctr"/>
              <a:r>
                <a:rPr lang="en-US" altLang="zh-CN"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rPr>
                <a:t>02</a:t>
              </a:r>
              <a:endParaRPr lang="en-US"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4" name="文本框 33">
              <a:extLst>
                <a:ext uri="{FF2B5EF4-FFF2-40B4-BE49-F238E27FC236}">
                  <a16:creationId xmlns:a16="http://schemas.microsoft.com/office/drawing/2014/main" id="{E63643B7-0E22-54D5-D8D8-74184AB3C228}"/>
                </a:ext>
              </a:extLst>
            </p:cNvPr>
            <p:cNvSpPr txBox="1"/>
            <p:nvPr/>
          </p:nvSpPr>
          <p:spPr>
            <a:xfrm>
              <a:off x="1325602" y="4702297"/>
              <a:ext cx="972686" cy="373500"/>
            </a:xfrm>
            <a:prstGeom prst="rect">
              <a:avLst/>
            </a:prstGeom>
            <a:noFill/>
          </p:spPr>
          <p:txBody>
            <a:bodyPr wrap="square" rtlCol="0">
              <a:spAutoFit/>
            </a:bodyPr>
            <a:lstStyle/>
            <a:p>
              <a:pPr algn="ctr">
                <a:lnSpc>
                  <a:spcPct val="120000"/>
                </a:lnSpc>
              </a:pP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5</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-6</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endParaRPr 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5" name="组合 34">
            <a:extLst>
              <a:ext uri="{FF2B5EF4-FFF2-40B4-BE49-F238E27FC236}">
                <a16:creationId xmlns:a16="http://schemas.microsoft.com/office/drawing/2014/main" id="{5BD71EC3-FD07-DC7B-4E7E-8E3AD20293C7}"/>
              </a:ext>
            </a:extLst>
          </p:cNvPr>
          <p:cNvGrpSpPr/>
          <p:nvPr/>
        </p:nvGrpSpPr>
        <p:grpSpPr>
          <a:xfrm>
            <a:off x="5154396" y="2811441"/>
            <a:ext cx="1256562" cy="1486187"/>
            <a:chOff x="1183664" y="4052412"/>
            <a:chExt cx="1256562" cy="1486187"/>
          </a:xfrm>
        </p:grpSpPr>
        <p:pic>
          <p:nvPicPr>
            <p:cNvPr id="36" name="图形 35">
              <a:extLst>
                <a:ext uri="{FF2B5EF4-FFF2-40B4-BE49-F238E27FC236}">
                  <a16:creationId xmlns:a16="http://schemas.microsoft.com/office/drawing/2014/main" id="{834D3FB6-966E-4A16-3192-9ED648269A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664" y="4052412"/>
              <a:ext cx="1256562" cy="1486187"/>
            </a:xfrm>
            <a:prstGeom prst="rect">
              <a:avLst/>
            </a:prstGeom>
          </p:spPr>
        </p:pic>
        <p:sp>
          <p:nvSpPr>
            <p:cNvPr id="37" name="文本框 36">
              <a:extLst>
                <a:ext uri="{FF2B5EF4-FFF2-40B4-BE49-F238E27FC236}">
                  <a16:creationId xmlns:a16="http://schemas.microsoft.com/office/drawing/2014/main" id="{1C653897-C607-B616-929E-C3D738830B8F}"/>
                </a:ext>
              </a:extLst>
            </p:cNvPr>
            <p:cNvSpPr txBox="1"/>
            <p:nvPr/>
          </p:nvSpPr>
          <p:spPr>
            <a:xfrm>
              <a:off x="1542509" y="4488266"/>
              <a:ext cx="538872" cy="369332"/>
            </a:xfrm>
            <a:prstGeom prst="rect">
              <a:avLst/>
            </a:prstGeom>
            <a:noFill/>
          </p:spPr>
          <p:txBody>
            <a:bodyPr wrap="square" rtlCol="0">
              <a:spAutoFit/>
            </a:bodyPr>
            <a:lstStyle/>
            <a:p>
              <a:pPr algn="ctr"/>
              <a:r>
                <a:rPr lang="en-US" altLang="zh-CN"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rPr>
                <a:t>03</a:t>
              </a:r>
              <a:endParaRPr lang="en-US"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8" name="文本框 37">
              <a:extLst>
                <a:ext uri="{FF2B5EF4-FFF2-40B4-BE49-F238E27FC236}">
                  <a16:creationId xmlns:a16="http://schemas.microsoft.com/office/drawing/2014/main" id="{841F9E64-FC9C-22C8-340A-5F36F44AC0CF}"/>
                </a:ext>
              </a:extLst>
            </p:cNvPr>
            <p:cNvSpPr txBox="1"/>
            <p:nvPr/>
          </p:nvSpPr>
          <p:spPr>
            <a:xfrm>
              <a:off x="1403204" y="4702297"/>
              <a:ext cx="817482" cy="373500"/>
            </a:xfrm>
            <a:prstGeom prst="rect">
              <a:avLst/>
            </a:prstGeom>
            <a:noFill/>
          </p:spPr>
          <p:txBody>
            <a:bodyPr wrap="square" rtlCol="0">
              <a:spAutoFit/>
            </a:bodyPr>
            <a:lstStyle/>
            <a:p>
              <a:pPr algn="ctr">
                <a:lnSpc>
                  <a:spcPct val="120000"/>
                </a:lnSpc>
              </a:pP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6</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endParaRPr 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39" name="组合 38">
            <a:extLst>
              <a:ext uri="{FF2B5EF4-FFF2-40B4-BE49-F238E27FC236}">
                <a16:creationId xmlns:a16="http://schemas.microsoft.com/office/drawing/2014/main" id="{4C0DF72D-48D2-746A-A2B7-14DBE4F2CFDF}"/>
              </a:ext>
            </a:extLst>
          </p:cNvPr>
          <p:cNvGrpSpPr/>
          <p:nvPr/>
        </p:nvGrpSpPr>
        <p:grpSpPr>
          <a:xfrm>
            <a:off x="7139762" y="2811441"/>
            <a:ext cx="1256562" cy="1486187"/>
            <a:chOff x="1183664" y="4052412"/>
            <a:chExt cx="1256562" cy="1486187"/>
          </a:xfrm>
        </p:grpSpPr>
        <p:pic>
          <p:nvPicPr>
            <p:cNvPr id="40" name="图形 39">
              <a:extLst>
                <a:ext uri="{FF2B5EF4-FFF2-40B4-BE49-F238E27FC236}">
                  <a16:creationId xmlns:a16="http://schemas.microsoft.com/office/drawing/2014/main" id="{C46C44FD-C5D0-0FEF-BF13-E439C30058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664" y="4052412"/>
              <a:ext cx="1256562" cy="1486187"/>
            </a:xfrm>
            <a:prstGeom prst="rect">
              <a:avLst/>
            </a:prstGeom>
          </p:spPr>
        </p:pic>
        <p:sp>
          <p:nvSpPr>
            <p:cNvPr id="41" name="文本框 40">
              <a:extLst>
                <a:ext uri="{FF2B5EF4-FFF2-40B4-BE49-F238E27FC236}">
                  <a16:creationId xmlns:a16="http://schemas.microsoft.com/office/drawing/2014/main" id="{D490D91F-D667-0712-CFAF-BFF346C2196D}"/>
                </a:ext>
              </a:extLst>
            </p:cNvPr>
            <p:cNvSpPr txBox="1"/>
            <p:nvPr/>
          </p:nvSpPr>
          <p:spPr>
            <a:xfrm>
              <a:off x="1542509" y="4488266"/>
              <a:ext cx="538872" cy="369332"/>
            </a:xfrm>
            <a:prstGeom prst="rect">
              <a:avLst/>
            </a:prstGeom>
            <a:noFill/>
          </p:spPr>
          <p:txBody>
            <a:bodyPr wrap="square" rtlCol="0">
              <a:spAutoFit/>
            </a:bodyPr>
            <a:lstStyle/>
            <a:p>
              <a:pPr algn="ctr"/>
              <a:r>
                <a:rPr lang="en-US" altLang="zh-CN"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rPr>
                <a:t>04</a:t>
              </a:r>
              <a:endParaRPr lang="en-US"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2" name="文本框 41">
              <a:extLst>
                <a:ext uri="{FF2B5EF4-FFF2-40B4-BE49-F238E27FC236}">
                  <a16:creationId xmlns:a16="http://schemas.microsoft.com/office/drawing/2014/main" id="{2D2AEC9A-6C50-9A54-CEEA-C02A3E6C122F}"/>
                </a:ext>
              </a:extLst>
            </p:cNvPr>
            <p:cNvSpPr txBox="1"/>
            <p:nvPr/>
          </p:nvSpPr>
          <p:spPr>
            <a:xfrm>
              <a:off x="1233244" y="4702297"/>
              <a:ext cx="1157402" cy="373500"/>
            </a:xfrm>
            <a:prstGeom prst="rect">
              <a:avLst/>
            </a:prstGeom>
            <a:noFill/>
          </p:spPr>
          <p:txBody>
            <a:bodyPr wrap="square" rtlCol="0">
              <a:spAutoFit/>
            </a:bodyPr>
            <a:lstStyle/>
            <a:p>
              <a:pPr algn="ctr">
                <a:lnSpc>
                  <a:spcPct val="120000"/>
                </a:lnSpc>
              </a:pP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7</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-8</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endParaRPr 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endParaRPr>
            </a:p>
          </p:txBody>
        </p:sp>
      </p:grpSp>
      <p:grpSp>
        <p:nvGrpSpPr>
          <p:cNvPr id="43" name="组合 42">
            <a:extLst>
              <a:ext uri="{FF2B5EF4-FFF2-40B4-BE49-F238E27FC236}">
                <a16:creationId xmlns:a16="http://schemas.microsoft.com/office/drawing/2014/main" id="{5B699410-F375-675F-2B72-6A29C4424FEE}"/>
              </a:ext>
            </a:extLst>
          </p:cNvPr>
          <p:cNvGrpSpPr/>
          <p:nvPr/>
        </p:nvGrpSpPr>
        <p:grpSpPr>
          <a:xfrm>
            <a:off x="9125127" y="2811441"/>
            <a:ext cx="1256562" cy="1486187"/>
            <a:chOff x="1183664" y="4052412"/>
            <a:chExt cx="1256562" cy="1486187"/>
          </a:xfrm>
        </p:grpSpPr>
        <p:pic>
          <p:nvPicPr>
            <p:cNvPr id="44" name="图形 43">
              <a:extLst>
                <a:ext uri="{FF2B5EF4-FFF2-40B4-BE49-F238E27FC236}">
                  <a16:creationId xmlns:a16="http://schemas.microsoft.com/office/drawing/2014/main" id="{60E43AFC-C08A-18FF-6338-B00E3445EA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3664" y="4052412"/>
              <a:ext cx="1256562" cy="1486187"/>
            </a:xfrm>
            <a:prstGeom prst="rect">
              <a:avLst/>
            </a:prstGeom>
          </p:spPr>
        </p:pic>
        <p:sp>
          <p:nvSpPr>
            <p:cNvPr id="45" name="文本框 44">
              <a:extLst>
                <a:ext uri="{FF2B5EF4-FFF2-40B4-BE49-F238E27FC236}">
                  <a16:creationId xmlns:a16="http://schemas.microsoft.com/office/drawing/2014/main" id="{D324E13F-9951-4719-1BFA-7FE8FD9C09F7}"/>
                </a:ext>
              </a:extLst>
            </p:cNvPr>
            <p:cNvSpPr txBox="1"/>
            <p:nvPr/>
          </p:nvSpPr>
          <p:spPr>
            <a:xfrm>
              <a:off x="1542509" y="4488266"/>
              <a:ext cx="538872" cy="369332"/>
            </a:xfrm>
            <a:prstGeom prst="rect">
              <a:avLst/>
            </a:prstGeom>
            <a:noFill/>
          </p:spPr>
          <p:txBody>
            <a:bodyPr wrap="square" rtlCol="0">
              <a:spAutoFit/>
            </a:bodyPr>
            <a:lstStyle/>
            <a:p>
              <a:pPr algn="ctr"/>
              <a:r>
                <a:rPr lang="en-US" altLang="zh-CN"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rPr>
                <a:t>05</a:t>
              </a:r>
              <a:endParaRPr lang="en-US" dirty="0">
                <a:gradFill>
                  <a:gsLst>
                    <a:gs pos="100000">
                      <a:schemeClr val="bg1">
                        <a:alpha val="0"/>
                      </a:schemeClr>
                    </a:gs>
                    <a:gs pos="0">
                      <a:schemeClr val="bg1"/>
                    </a:gs>
                  </a:gsLst>
                  <a:lin ang="2700000" scaled="0"/>
                </a:gra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6" name="文本框 45">
              <a:extLst>
                <a:ext uri="{FF2B5EF4-FFF2-40B4-BE49-F238E27FC236}">
                  <a16:creationId xmlns:a16="http://schemas.microsoft.com/office/drawing/2014/main" id="{24959D58-41DF-E5F4-93B8-AD2CA7A65AF1}"/>
                </a:ext>
              </a:extLst>
            </p:cNvPr>
            <p:cNvSpPr txBox="1"/>
            <p:nvPr/>
          </p:nvSpPr>
          <p:spPr>
            <a:xfrm>
              <a:off x="1403204" y="4702297"/>
              <a:ext cx="817482" cy="373500"/>
            </a:xfrm>
            <a:prstGeom prst="rect">
              <a:avLst/>
            </a:prstGeom>
            <a:noFill/>
          </p:spPr>
          <p:txBody>
            <a:bodyPr wrap="square" rtlCol="0">
              <a:spAutoFit/>
            </a:bodyPr>
            <a:lstStyle/>
            <a:p>
              <a:pPr algn="ctr">
                <a:lnSpc>
                  <a:spcPct val="120000"/>
                </a:lnSpc>
              </a:pPr>
              <a:r>
                <a:rPr lang="en-US" altLang="zh-CN"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9</a:t>
              </a:r>
              <a:r>
                <a:rPr lang="zh-CN" alt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rPr>
                <a:t>月</a:t>
              </a:r>
              <a:endParaRPr lang="en-US" sz="1600" dirty="0">
                <a:solidFill>
                  <a:srgbClr val="FF0000"/>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51" name="椭圆 50">
            <a:extLst>
              <a:ext uri="{FF2B5EF4-FFF2-40B4-BE49-F238E27FC236}">
                <a16:creationId xmlns:a16="http://schemas.microsoft.com/office/drawing/2014/main" id="{F407B58C-27AA-8375-8B89-AD7FA07C0E2F}"/>
              </a:ext>
            </a:extLst>
          </p:cNvPr>
          <p:cNvSpPr/>
          <p:nvPr/>
        </p:nvSpPr>
        <p:spPr>
          <a:xfrm>
            <a:off x="2786991" y="3576617"/>
            <a:ext cx="80020" cy="80020"/>
          </a:xfrm>
          <a:prstGeom prst="ellipse">
            <a:avLst/>
          </a:prstGeom>
          <a:solidFill>
            <a:srgbClr val="EA3A3A"/>
          </a:solidFill>
          <a:ln w="76200">
            <a:solidFill>
              <a:srgbClr val="EA3A3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5C6251BB-819A-3DB2-B47D-119E18D5BA36}"/>
              </a:ext>
            </a:extLst>
          </p:cNvPr>
          <p:cNvSpPr/>
          <p:nvPr/>
        </p:nvSpPr>
        <p:spPr>
          <a:xfrm>
            <a:off x="4755540" y="3576617"/>
            <a:ext cx="80020" cy="80020"/>
          </a:xfrm>
          <a:prstGeom prst="ellipse">
            <a:avLst/>
          </a:prstGeom>
          <a:solidFill>
            <a:srgbClr val="EA3A3A"/>
          </a:solidFill>
          <a:ln w="76200">
            <a:solidFill>
              <a:srgbClr val="EA3A3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5EF27D30-27D5-1EC6-1C7A-25A583F5A39C}"/>
              </a:ext>
            </a:extLst>
          </p:cNvPr>
          <p:cNvSpPr/>
          <p:nvPr/>
        </p:nvSpPr>
        <p:spPr>
          <a:xfrm>
            <a:off x="6757723" y="3576617"/>
            <a:ext cx="80020" cy="80020"/>
          </a:xfrm>
          <a:prstGeom prst="ellipse">
            <a:avLst/>
          </a:prstGeom>
          <a:solidFill>
            <a:srgbClr val="EA3A3A"/>
          </a:solidFill>
          <a:ln w="76200">
            <a:solidFill>
              <a:srgbClr val="EA3A3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8506CDB1-350B-72AC-0F4E-94E6AB3AC590}"/>
              </a:ext>
            </a:extLst>
          </p:cNvPr>
          <p:cNvSpPr/>
          <p:nvPr/>
        </p:nvSpPr>
        <p:spPr>
          <a:xfrm>
            <a:off x="8705589" y="3576617"/>
            <a:ext cx="80020" cy="80020"/>
          </a:xfrm>
          <a:prstGeom prst="ellipse">
            <a:avLst/>
          </a:prstGeom>
          <a:solidFill>
            <a:srgbClr val="EA3A3A"/>
          </a:solidFill>
          <a:ln w="76200">
            <a:solidFill>
              <a:srgbClr val="EA3A3A">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矩形 58">
            <a:extLst>
              <a:ext uri="{FF2B5EF4-FFF2-40B4-BE49-F238E27FC236}">
                <a16:creationId xmlns:a16="http://schemas.microsoft.com/office/drawing/2014/main" id="{A51EB510-DC4D-8FA2-9A44-7C9DB8A9F792}"/>
              </a:ext>
            </a:extLst>
          </p:cNvPr>
          <p:cNvSpPr/>
          <p:nvPr/>
        </p:nvSpPr>
        <p:spPr>
          <a:xfrm>
            <a:off x="5370343" y="2244621"/>
            <a:ext cx="45719" cy="173632"/>
          </a:xfrm>
          <a:prstGeom prst="rect">
            <a:avLst/>
          </a:prstGeom>
          <a:solidFill>
            <a:srgbClr val="3B5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B2285529-3B58-987B-111D-B92E94B7A4D6}"/>
              </a:ext>
            </a:extLst>
          </p:cNvPr>
          <p:cNvSpPr txBox="1"/>
          <p:nvPr/>
        </p:nvSpPr>
        <p:spPr>
          <a:xfrm>
            <a:off x="5365385" y="2187788"/>
            <a:ext cx="137345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评审团择优选</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652834DF-80E1-9343-FF29-EB5C107492A0}"/>
              </a:ext>
            </a:extLst>
          </p:cNvPr>
          <p:cNvSpPr txBox="1"/>
          <p:nvPr/>
        </p:nvSpPr>
        <p:spPr>
          <a:xfrm>
            <a:off x="5365384" y="2424286"/>
            <a:ext cx="1373455" cy="276999"/>
          </a:xfrm>
          <a:prstGeom prst="rect">
            <a:avLst/>
          </a:prstGeom>
          <a:noFill/>
        </p:spPr>
        <p:txBody>
          <a:bodyPr wrap="square" rtlCol="0">
            <a:spAutoFit/>
          </a:bodyPr>
          <a:lstStyle/>
          <a:p>
            <a:r>
              <a:rPr lang="zh-CN" alt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前</a:t>
            </a:r>
            <a:r>
              <a:rPr lang="en-US" altLang="zh-CN"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100</a:t>
            </a:r>
            <a:r>
              <a:rPr lang="zh-CN" alt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名晋级复赛</a:t>
            </a:r>
            <a:endParaRPr 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2" name="矩形 61">
            <a:extLst>
              <a:ext uri="{FF2B5EF4-FFF2-40B4-BE49-F238E27FC236}">
                <a16:creationId xmlns:a16="http://schemas.microsoft.com/office/drawing/2014/main" id="{36724D1F-EA14-1AB4-80D0-7EDE222CDF93}"/>
              </a:ext>
            </a:extLst>
          </p:cNvPr>
          <p:cNvSpPr/>
          <p:nvPr/>
        </p:nvSpPr>
        <p:spPr>
          <a:xfrm>
            <a:off x="7988382" y="2244621"/>
            <a:ext cx="45719" cy="173632"/>
          </a:xfrm>
          <a:prstGeom prst="rect">
            <a:avLst/>
          </a:prstGeom>
          <a:solidFill>
            <a:srgbClr val="3B5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文本框 62">
            <a:extLst>
              <a:ext uri="{FF2B5EF4-FFF2-40B4-BE49-F238E27FC236}">
                <a16:creationId xmlns:a16="http://schemas.microsoft.com/office/drawing/2014/main" id="{CC5B1B85-D0F9-AAC0-E11F-B444C100D1DA}"/>
              </a:ext>
            </a:extLst>
          </p:cNvPr>
          <p:cNvSpPr txBox="1"/>
          <p:nvPr/>
        </p:nvSpPr>
        <p:spPr>
          <a:xfrm>
            <a:off x="7983424" y="2187788"/>
            <a:ext cx="1627301"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专业评审</a:t>
            </a:r>
            <a:r>
              <a:rPr lang="en-US" altLang="zh-CN" sz="1400" dirty="0">
                <a:latin typeface="OPPOSans M" panose="00020600040101010101" pitchFamily="18" charset="-122"/>
                <a:ea typeface="OPPOSans M" panose="00020600040101010101" pitchFamily="18" charset="-122"/>
                <a:cs typeface="OPPOSans M" panose="00020600040101010101" pitchFamily="18" charset="-122"/>
              </a:rPr>
              <a:t>70%+</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6AA8BDC0-EA6A-EB4E-65F5-B0164553DEA4}"/>
              </a:ext>
            </a:extLst>
          </p:cNvPr>
          <p:cNvSpPr txBox="1"/>
          <p:nvPr/>
        </p:nvSpPr>
        <p:spPr>
          <a:xfrm>
            <a:off x="7983423" y="2424286"/>
            <a:ext cx="2039421" cy="461665"/>
          </a:xfrm>
          <a:prstGeom prst="rect">
            <a:avLst/>
          </a:prstGeom>
          <a:noFill/>
        </p:spPr>
        <p:txBody>
          <a:bodyPr wrap="square" rtlCol="0">
            <a:spAutoFit/>
          </a:bodyPr>
          <a:lstStyle/>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在线评审</a:t>
            </a: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30%</a:t>
            </a:r>
          </a:p>
          <a:p>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综合比分</a:t>
            </a:r>
            <a:r>
              <a:rPr lang="zh-CN" alt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前</a:t>
            </a:r>
            <a:r>
              <a:rPr lang="en-US" altLang="zh-CN"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50</a:t>
            </a:r>
            <a:r>
              <a:rPr lang="zh-CN" alt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晋级决赛</a:t>
            </a:r>
            <a:endParaRPr lang="en-US" sz="12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矩形 64">
            <a:extLst>
              <a:ext uri="{FF2B5EF4-FFF2-40B4-BE49-F238E27FC236}">
                <a16:creationId xmlns:a16="http://schemas.microsoft.com/office/drawing/2014/main" id="{59D7C0D0-4DC4-47C7-CCBD-25EC0B858B8F}"/>
              </a:ext>
            </a:extLst>
          </p:cNvPr>
          <p:cNvSpPr/>
          <p:nvPr/>
        </p:nvSpPr>
        <p:spPr>
          <a:xfrm>
            <a:off x="1625113" y="4406828"/>
            <a:ext cx="45719" cy="173632"/>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文本框 65">
            <a:extLst>
              <a:ext uri="{FF2B5EF4-FFF2-40B4-BE49-F238E27FC236}">
                <a16:creationId xmlns:a16="http://schemas.microsoft.com/office/drawing/2014/main" id="{068EC7F7-A0BB-2A09-8F2E-3FF36BD915E2}"/>
              </a:ext>
            </a:extLst>
          </p:cNvPr>
          <p:cNvSpPr txBox="1"/>
          <p:nvPr/>
        </p:nvSpPr>
        <p:spPr>
          <a:xfrm>
            <a:off x="1620155" y="4349995"/>
            <a:ext cx="137345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大赛启动</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68" name="图形 67">
            <a:extLst>
              <a:ext uri="{FF2B5EF4-FFF2-40B4-BE49-F238E27FC236}">
                <a16:creationId xmlns:a16="http://schemas.microsoft.com/office/drawing/2014/main" id="{B7D23DAA-F9C1-ADD4-67E5-28D2A45058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4378" y="4383757"/>
            <a:ext cx="235096" cy="248157"/>
          </a:xfrm>
          <a:prstGeom prst="rect">
            <a:avLst/>
          </a:prstGeom>
        </p:spPr>
      </p:pic>
      <p:pic>
        <p:nvPicPr>
          <p:cNvPr id="70" name="图形 69">
            <a:extLst>
              <a:ext uri="{FF2B5EF4-FFF2-40B4-BE49-F238E27FC236}">
                <a16:creationId xmlns:a16="http://schemas.microsoft.com/office/drawing/2014/main" id="{5FE2B837-5489-91D6-2616-AF49749A29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95747" y="4372001"/>
            <a:ext cx="196289" cy="263763"/>
          </a:xfrm>
          <a:prstGeom prst="rect">
            <a:avLst/>
          </a:prstGeom>
        </p:spPr>
      </p:pic>
      <p:sp>
        <p:nvSpPr>
          <p:cNvPr id="71" name="文本框 70">
            <a:extLst>
              <a:ext uri="{FF2B5EF4-FFF2-40B4-BE49-F238E27FC236}">
                <a16:creationId xmlns:a16="http://schemas.microsoft.com/office/drawing/2014/main" id="{4551C06A-A85D-2D4F-8021-3CD04844C005}"/>
              </a:ext>
            </a:extLst>
          </p:cNvPr>
          <p:cNvSpPr txBox="1"/>
          <p:nvPr/>
        </p:nvSpPr>
        <p:spPr>
          <a:xfrm>
            <a:off x="1620155" y="4654822"/>
            <a:ext cx="1373455" cy="557140"/>
          </a:xfrm>
          <a:prstGeom prst="rect">
            <a:avLst/>
          </a:prstGeom>
          <a:noFill/>
        </p:spPr>
        <p:txBody>
          <a:bodyPr wrap="square" rtlCol="0">
            <a:spAutoFit/>
          </a:bodyPr>
          <a:lstStyle/>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正式官宣</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报名通道开启</a:t>
            </a:r>
            <a:endParaRPr 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2" name="矩形 71">
            <a:extLst>
              <a:ext uri="{FF2B5EF4-FFF2-40B4-BE49-F238E27FC236}">
                <a16:creationId xmlns:a16="http://schemas.microsoft.com/office/drawing/2014/main" id="{F39893DF-6813-7684-BEE7-6C7998BCBAD9}"/>
              </a:ext>
            </a:extLst>
          </p:cNvPr>
          <p:cNvSpPr/>
          <p:nvPr/>
        </p:nvSpPr>
        <p:spPr>
          <a:xfrm>
            <a:off x="3126253" y="4406828"/>
            <a:ext cx="45719" cy="173632"/>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a:extLst>
              <a:ext uri="{FF2B5EF4-FFF2-40B4-BE49-F238E27FC236}">
                <a16:creationId xmlns:a16="http://schemas.microsoft.com/office/drawing/2014/main" id="{9071680C-46B7-189C-652F-6FB9F3CE592B}"/>
              </a:ext>
            </a:extLst>
          </p:cNvPr>
          <p:cNvSpPr txBox="1"/>
          <p:nvPr/>
        </p:nvSpPr>
        <p:spPr>
          <a:xfrm>
            <a:off x="3121295" y="4349995"/>
            <a:ext cx="1800592"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报名、初赛预选</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文本框 73">
            <a:extLst>
              <a:ext uri="{FF2B5EF4-FFF2-40B4-BE49-F238E27FC236}">
                <a16:creationId xmlns:a16="http://schemas.microsoft.com/office/drawing/2014/main" id="{7BEF6627-1727-72F7-FD98-DCFC78C0872C}"/>
              </a:ext>
            </a:extLst>
          </p:cNvPr>
          <p:cNvSpPr txBox="1"/>
          <p:nvPr/>
        </p:nvSpPr>
        <p:spPr>
          <a:xfrm>
            <a:off x="3121295" y="4654822"/>
            <a:ext cx="1946005" cy="797206"/>
          </a:xfrm>
          <a:prstGeom prst="rect">
            <a:avLst/>
          </a:prstGeom>
          <a:noFill/>
        </p:spPr>
        <p:txBody>
          <a:bodyPr wrap="square" rtlCol="0">
            <a:spAutoFit/>
          </a:bodyPr>
          <a:lstStyle/>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报名参赛</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技术平台线上线下培训</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专家技术指导</a:t>
            </a:r>
            <a:r>
              <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&amp;</a:t>
            </a: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答疑</a:t>
            </a:r>
            <a:endParaRPr 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矩形 74">
            <a:extLst>
              <a:ext uri="{FF2B5EF4-FFF2-40B4-BE49-F238E27FC236}">
                <a16:creationId xmlns:a16="http://schemas.microsoft.com/office/drawing/2014/main" id="{6E2486FB-D440-7D37-0B15-815C12D9DB96}"/>
              </a:ext>
            </a:extLst>
          </p:cNvPr>
          <p:cNvSpPr/>
          <p:nvPr/>
        </p:nvSpPr>
        <p:spPr>
          <a:xfrm>
            <a:off x="5317003" y="4406828"/>
            <a:ext cx="45719" cy="173632"/>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本框 75">
            <a:extLst>
              <a:ext uri="{FF2B5EF4-FFF2-40B4-BE49-F238E27FC236}">
                <a16:creationId xmlns:a16="http://schemas.microsoft.com/office/drawing/2014/main" id="{72F9CD47-57A9-E8E1-3B9A-DA18A30BCFD8}"/>
              </a:ext>
            </a:extLst>
          </p:cNvPr>
          <p:cNvSpPr txBox="1"/>
          <p:nvPr/>
        </p:nvSpPr>
        <p:spPr>
          <a:xfrm>
            <a:off x="5312045" y="4349995"/>
            <a:ext cx="137345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初赛预选</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文本框 76">
            <a:extLst>
              <a:ext uri="{FF2B5EF4-FFF2-40B4-BE49-F238E27FC236}">
                <a16:creationId xmlns:a16="http://schemas.microsoft.com/office/drawing/2014/main" id="{5DBA01C8-653D-BD06-62B6-B6DC199E6984}"/>
              </a:ext>
            </a:extLst>
          </p:cNvPr>
          <p:cNvSpPr txBox="1"/>
          <p:nvPr/>
        </p:nvSpPr>
        <p:spPr>
          <a:xfrm>
            <a:off x="5312045" y="4654822"/>
            <a:ext cx="1373455" cy="1037272"/>
          </a:xfrm>
          <a:prstGeom prst="rect">
            <a:avLst/>
          </a:prstGeom>
          <a:noFill/>
        </p:spPr>
        <p:txBody>
          <a:bodyPr wrap="square" rtlCol="0">
            <a:spAutoFit/>
          </a:bodyPr>
          <a:lstStyle/>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初赛作品提交</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参赛作品模型</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需求设计</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项目计划书</a:t>
            </a:r>
            <a:endParaRPr 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8" name="矩形 77">
            <a:extLst>
              <a:ext uri="{FF2B5EF4-FFF2-40B4-BE49-F238E27FC236}">
                <a16:creationId xmlns:a16="http://schemas.microsoft.com/office/drawing/2014/main" id="{645C01B2-A71B-2EF2-6147-4A8946856807}"/>
              </a:ext>
            </a:extLst>
          </p:cNvPr>
          <p:cNvSpPr/>
          <p:nvPr/>
        </p:nvSpPr>
        <p:spPr>
          <a:xfrm>
            <a:off x="7337092" y="4406828"/>
            <a:ext cx="45719" cy="173632"/>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文本框 78">
            <a:extLst>
              <a:ext uri="{FF2B5EF4-FFF2-40B4-BE49-F238E27FC236}">
                <a16:creationId xmlns:a16="http://schemas.microsoft.com/office/drawing/2014/main" id="{574AE7FA-7D2D-6531-9259-FDFBA3B8025F}"/>
              </a:ext>
            </a:extLst>
          </p:cNvPr>
          <p:cNvSpPr txBox="1"/>
          <p:nvPr/>
        </p:nvSpPr>
        <p:spPr>
          <a:xfrm>
            <a:off x="7332134" y="4349995"/>
            <a:ext cx="137345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复赛选拔</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0" name="文本框 79">
            <a:extLst>
              <a:ext uri="{FF2B5EF4-FFF2-40B4-BE49-F238E27FC236}">
                <a16:creationId xmlns:a16="http://schemas.microsoft.com/office/drawing/2014/main" id="{E3908C60-3C71-F9CA-F1EB-8ACE8848459D}"/>
              </a:ext>
            </a:extLst>
          </p:cNvPr>
          <p:cNvSpPr txBox="1"/>
          <p:nvPr/>
        </p:nvSpPr>
        <p:spPr>
          <a:xfrm>
            <a:off x="7332134" y="4654822"/>
            <a:ext cx="1621366" cy="557140"/>
          </a:xfrm>
          <a:prstGeom prst="rect">
            <a:avLst/>
          </a:prstGeom>
          <a:noFill/>
        </p:spPr>
        <p:txBody>
          <a:bodyPr wrap="square" rtlCol="0">
            <a:spAutoFit/>
          </a:bodyPr>
          <a:lstStyle/>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成果提交、评审评分</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分赛道进行线上路演</a:t>
            </a:r>
            <a:endParaRPr 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1" name="矩形 80">
            <a:extLst>
              <a:ext uri="{FF2B5EF4-FFF2-40B4-BE49-F238E27FC236}">
                <a16:creationId xmlns:a16="http://schemas.microsoft.com/office/drawing/2014/main" id="{2ECFAEF8-E29C-B6C8-10FE-1D1D787BC4E0}"/>
              </a:ext>
            </a:extLst>
          </p:cNvPr>
          <p:cNvSpPr/>
          <p:nvPr/>
        </p:nvSpPr>
        <p:spPr>
          <a:xfrm>
            <a:off x="9397617" y="4406828"/>
            <a:ext cx="45719" cy="173632"/>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文本框 81">
            <a:extLst>
              <a:ext uri="{FF2B5EF4-FFF2-40B4-BE49-F238E27FC236}">
                <a16:creationId xmlns:a16="http://schemas.microsoft.com/office/drawing/2014/main" id="{0DBC88CB-06EC-B883-2B11-F81101E35B16}"/>
              </a:ext>
            </a:extLst>
          </p:cNvPr>
          <p:cNvSpPr txBox="1"/>
          <p:nvPr/>
        </p:nvSpPr>
        <p:spPr>
          <a:xfrm>
            <a:off x="9392659" y="4349995"/>
            <a:ext cx="1373455" cy="307777"/>
          </a:xfrm>
          <a:prstGeom prst="rect">
            <a:avLst/>
          </a:prstGeom>
          <a:noFill/>
        </p:spPr>
        <p:txBody>
          <a:bodyPr wrap="square" rtlCol="0">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决赛</a:t>
            </a:r>
            <a:endParaRPr lang="en-US" sz="14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3" name="文本框 82">
            <a:extLst>
              <a:ext uri="{FF2B5EF4-FFF2-40B4-BE49-F238E27FC236}">
                <a16:creationId xmlns:a16="http://schemas.microsoft.com/office/drawing/2014/main" id="{C19C022D-CE49-2C65-F8F9-8227BEA48EEE}"/>
              </a:ext>
            </a:extLst>
          </p:cNvPr>
          <p:cNvSpPr txBox="1"/>
          <p:nvPr/>
        </p:nvSpPr>
        <p:spPr>
          <a:xfrm>
            <a:off x="9392659" y="4654822"/>
            <a:ext cx="1872241" cy="557140"/>
          </a:xfrm>
          <a:prstGeom prst="rect">
            <a:avLst/>
          </a:prstGeom>
          <a:noFill/>
        </p:spPr>
        <p:txBody>
          <a:bodyPr wrap="square" rtlCol="0">
            <a:spAutoFit/>
          </a:bodyPr>
          <a:lstStyle/>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决赛路演、颁奖</a:t>
            </a:r>
            <a:endPar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30000"/>
              </a:lnSpc>
            </a:pPr>
            <a:r>
              <a:rPr lang="zh-CN" alt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对决赛项目择优签署</a:t>
            </a:r>
            <a:r>
              <a:rPr lang="en-US" altLang="zh-CN"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rPr>
              <a:t>TS</a:t>
            </a:r>
            <a:endParaRPr lang="en-US" sz="1200" dirty="0">
              <a:solidFill>
                <a:schemeClr val="tx1">
                  <a:alpha val="4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1993264789"/>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BF5A5B-7F51-B69F-597A-9B97B716C701}"/>
              </a:ext>
            </a:extLst>
          </p:cNvPr>
          <p:cNvSpPr txBox="1"/>
          <p:nvPr/>
        </p:nvSpPr>
        <p:spPr>
          <a:xfrm>
            <a:off x="4092575" y="612200"/>
            <a:ext cx="4006849" cy="584775"/>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zh-CN" altLang="en-US" sz="3200" dirty="0"/>
              <a:t>品牌影响力大事记</a:t>
            </a:r>
            <a:endParaRPr lang="en-US" sz="3200" dirty="0"/>
          </a:p>
        </p:txBody>
      </p:sp>
      <p:sp>
        <p:nvSpPr>
          <p:cNvPr id="5" name="平行四边形 4">
            <a:extLst>
              <a:ext uri="{FF2B5EF4-FFF2-40B4-BE49-F238E27FC236}">
                <a16:creationId xmlns:a16="http://schemas.microsoft.com/office/drawing/2014/main" id="{AA92F8D4-11C4-C285-5E6B-D76EEDB3389D}"/>
              </a:ext>
            </a:extLst>
          </p:cNvPr>
          <p:cNvSpPr/>
          <p:nvPr/>
        </p:nvSpPr>
        <p:spPr>
          <a:xfrm>
            <a:off x="2849880"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平行四边形 5">
            <a:extLst>
              <a:ext uri="{FF2B5EF4-FFF2-40B4-BE49-F238E27FC236}">
                <a16:creationId xmlns:a16="http://schemas.microsoft.com/office/drawing/2014/main" id="{99D716C8-ECB6-B0F3-6413-CCD2115BE992}"/>
              </a:ext>
            </a:extLst>
          </p:cNvPr>
          <p:cNvSpPr/>
          <p:nvPr/>
        </p:nvSpPr>
        <p:spPr>
          <a:xfrm flipH="1">
            <a:off x="7990839" y="848360"/>
            <a:ext cx="1351280" cy="127000"/>
          </a:xfrm>
          <a:prstGeom prst="parallelogram">
            <a:avLst/>
          </a:prstGeom>
          <a:gradFill>
            <a:gsLst>
              <a:gs pos="0">
                <a:srgbClr val="E31D19">
                  <a:alpha val="0"/>
                </a:srgbClr>
              </a:gs>
              <a:gs pos="100000">
                <a:srgbClr val="E31D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1999E9AD-FE44-FC4D-5EA6-ED9FAF854190}"/>
              </a:ext>
            </a:extLst>
          </p:cNvPr>
          <p:cNvSpPr/>
          <p:nvPr/>
        </p:nvSpPr>
        <p:spPr>
          <a:xfrm>
            <a:off x="1853537" y="2793442"/>
            <a:ext cx="8455688" cy="1441938"/>
          </a:xfrm>
          <a:prstGeom prst="rect">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剪去对角 8">
            <a:extLst>
              <a:ext uri="{FF2B5EF4-FFF2-40B4-BE49-F238E27FC236}">
                <a16:creationId xmlns:a16="http://schemas.microsoft.com/office/drawing/2014/main" id="{E721E63C-F05C-61A0-D661-9FB8E64B7688}"/>
              </a:ext>
            </a:extLst>
          </p:cNvPr>
          <p:cNvSpPr/>
          <p:nvPr/>
        </p:nvSpPr>
        <p:spPr>
          <a:xfrm flipV="1">
            <a:off x="2205230" y="1884401"/>
            <a:ext cx="3722914" cy="1371600"/>
          </a:xfrm>
          <a:prstGeom prst="snip2Diag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148766A5-B67E-7973-5083-5905B604D704}"/>
              </a:ext>
            </a:extLst>
          </p:cNvPr>
          <p:cNvCxnSpPr>
            <a:cxnSpLocks/>
          </p:cNvCxnSpPr>
          <p:nvPr/>
        </p:nvCxnSpPr>
        <p:spPr>
          <a:xfrm>
            <a:off x="2459230" y="2278743"/>
            <a:ext cx="3214914" cy="0"/>
          </a:xfrm>
          <a:prstGeom prst="line">
            <a:avLst/>
          </a:prstGeom>
          <a:ln w="9525">
            <a:solidFill>
              <a:srgbClr val="EAEAEA"/>
            </a:solidFill>
            <a:prstDash val="dash"/>
          </a:ln>
        </p:spPr>
        <p:style>
          <a:lnRef idx="1">
            <a:schemeClr val="accent1"/>
          </a:lnRef>
          <a:fillRef idx="0">
            <a:schemeClr val="accent1"/>
          </a:fillRef>
          <a:effectRef idx="0">
            <a:schemeClr val="accent1"/>
          </a:effectRef>
          <a:fontRef idx="minor">
            <a:schemeClr val="tx1"/>
          </a:fontRef>
        </p:style>
      </p:cxnSp>
      <p:sp>
        <p:nvSpPr>
          <p:cNvPr id="12" name="矩形: 剪去对角 11">
            <a:extLst>
              <a:ext uri="{FF2B5EF4-FFF2-40B4-BE49-F238E27FC236}">
                <a16:creationId xmlns:a16="http://schemas.microsoft.com/office/drawing/2014/main" id="{38536395-66D7-A3FD-051C-62D16EB8E686}"/>
              </a:ext>
            </a:extLst>
          </p:cNvPr>
          <p:cNvSpPr/>
          <p:nvPr/>
        </p:nvSpPr>
        <p:spPr>
          <a:xfrm flipV="1">
            <a:off x="6279837" y="1884401"/>
            <a:ext cx="3722914" cy="1371600"/>
          </a:xfrm>
          <a:prstGeom prst="snip2Diag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a:extLst>
              <a:ext uri="{FF2B5EF4-FFF2-40B4-BE49-F238E27FC236}">
                <a16:creationId xmlns:a16="http://schemas.microsoft.com/office/drawing/2014/main" id="{86067DEE-F326-FC62-ABBB-310D821F8F10}"/>
              </a:ext>
            </a:extLst>
          </p:cNvPr>
          <p:cNvCxnSpPr>
            <a:cxnSpLocks/>
          </p:cNvCxnSpPr>
          <p:nvPr/>
        </p:nvCxnSpPr>
        <p:spPr>
          <a:xfrm>
            <a:off x="6533837" y="2278743"/>
            <a:ext cx="3214914" cy="0"/>
          </a:xfrm>
          <a:prstGeom prst="line">
            <a:avLst/>
          </a:prstGeom>
          <a:ln w="9525">
            <a:solidFill>
              <a:srgbClr val="EAEAEA"/>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67415FD-72EE-7268-6756-946FAC523C59}"/>
              </a:ext>
            </a:extLst>
          </p:cNvPr>
          <p:cNvSpPr txBox="1"/>
          <p:nvPr/>
        </p:nvSpPr>
        <p:spPr>
          <a:xfrm>
            <a:off x="2680851" y="2544297"/>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核心企业</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 name="文本框 15">
            <a:extLst>
              <a:ext uri="{FF2B5EF4-FFF2-40B4-BE49-F238E27FC236}">
                <a16:creationId xmlns:a16="http://schemas.microsoft.com/office/drawing/2014/main" id="{5D3C5151-D336-6B36-7AB6-13923CFCE2C4}"/>
              </a:ext>
            </a:extLst>
          </p:cNvPr>
          <p:cNvSpPr txBox="1"/>
          <p:nvPr/>
        </p:nvSpPr>
        <p:spPr>
          <a:xfrm>
            <a:off x="3379960" y="1935601"/>
            <a:ext cx="1373455" cy="307777"/>
          </a:xfrm>
          <a:prstGeom prst="rect">
            <a:avLst/>
          </a:prstGeom>
          <a:noFill/>
        </p:spPr>
        <p:txBody>
          <a:bodyPr wrap="square" rtlCol="0">
            <a:spAutoFit/>
          </a:bodyPr>
          <a:lstStyle/>
          <a:p>
            <a:pPr algn="ctr"/>
            <a:r>
              <a:rPr lang="zh-CN" altLang="en-US" sz="14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产业链共赢</a:t>
            </a:r>
            <a:endParaRPr lang="en-US" sz="14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文本框 17">
            <a:extLst>
              <a:ext uri="{FF2B5EF4-FFF2-40B4-BE49-F238E27FC236}">
                <a16:creationId xmlns:a16="http://schemas.microsoft.com/office/drawing/2014/main" id="{7E9AFB5B-1C91-2115-2A98-DD87E35803A2}"/>
              </a:ext>
            </a:extLst>
          </p:cNvPr>
          <p:cNvSpPr txBox="1"/>
          <p:nvPr/>
        </p:nvSpPr>
        <p:spPr>
          <a:xfrm>
            <a:off x="2680851" y="2821296"/>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产业互联网</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文本框 18">
            <a:extLst>
              <a:ext uri="{FF2B5EF4-FFF2-40B4-BE49-F238E27FC236}">
                <a16:creationId xmlns:a16="http://schemas.microsoft.com/office/drawing/2014/main" id="{B54F77C3-D711-1D68-A9B2-4F81B4CD748E}"/>
              </a:ext>
            </a:extLst>
          </p:cNvPr>
          <p:cNvSpPr txBox="1"/>
          <p:nvPr/>
        </p:nvSpPr>
        <p:spPr>
          <a:xfrm>
            <a:off x="4300689" y="2544297"/>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工业园区</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0" name="文本框 19">
            <a:extLst>
              <a:ext uri="{FF2B5EF4-FFF2-40B4-BE49-F238E27FC236}">
                <a16:creationId xmlns:a16="http://schemas.microsoft.com/office/drawing/2014/main" id="{FE567A63-362B-599E-5BBC-96E874B548C6}"/>
              </a:ext>
            </a:extLst>
          </p:cNvPr>
          <p:cNvSpPr txBox="1"/>
          <p:nvPr/>
        </p:nvSpPr>
        <p:spPr>
          <a:xfrm>
            <a:off x="4300689" y="2821296"/>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产业园</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文本框 20">
            <a:extLst>
              <a:ext uri="{FF2B5EF4-FFF2-40B4-BE49-F238E27FC236}">
                <a16:creationId xmlns:a16="http://schemas.microsoft.com/office/drawing/2014/main" id="{4F1BED4D-79C2-D28F-31CE-C87656D05FB5}"/>
              </a:ext>
            </a:extLst>
          </p:cNvPr>
          <p:cNvSpPr txBox="1"/>
          <p:nvPr/>
        </p:nvSpPr>
        <p:spPr>
          <a:xfrm>
            <a:off x="6725387" y="2544297"/>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服务行业</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文本框 21">
            <a:extLst>
              <a:ext uri="{FF2B5EF4-FFF2-40B4-BE49-F238E27FC236}">
                <a16:creationId xmlns:a16="http://schemas.microsoft.com/office/drawing/2014/main" id="{75C808A1-DCE4-8729-7AA2-600F96E946ED}"/>
              </a:ext>
            </a:extLst>
          </p:cNvPr>
          <p:cNvSpPr txBox="1"/>
          <p:nvPr/>
        </p:nvSpPr>
        <p:spPr>
          <a:xfrm>
            <a:off x="7424496" y="1935601"/>
            <a:ext cx="1373455" cy="307777"/>
          </a:xfrm>
          <a:prstGeom prst="rect">
            <a:avLst/>
          </a:prstGeom>
          <a:noFill/>
        </p:spPr>
        <p:txBody>
          <a:bodyPr wrap="square" rtlCol="0">
            <a:spAutoFit/>
          </a:bodyPr>
          <a:lstStyle/>
          <a:p>
            <a:pPr algn="ctr"/>
            <a:r>
              <a:rPr lang="zh-CN" altLang="en-US" sz="14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行业产业联盟</a:t>
            </a:r>
            <a:endParaRPr lang="en-US" sz="14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3" name="文本框 22">
            <a:extLst>
              <a:ext uri="{FF2B5EF4-FFF2-40B4-BE49-F238E27FC236}">
                <a16:creationId xmlns:a16="http://schemas.microsoft.com/office/drawing/2014/main" id="{336857EF-D8BD-70F1-4FEF-1ADDDF3DCCDD}"/>
              </a:ext>
            </a:extLst>
          </p:cNvPr>
          <p:cNvSpPr txBox="1"/>
          <p:nvPr/>
        </p:nvSpPr>
        <p:spPr>
          <a:xfrm>
            <a:off x="6725387" y="2821296"/>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农牧行业</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7398965B-513B-E0F4-EAD1-740D3BEA7CDE}"/>
              </a:ext>
            </a:extLst>
          </p:cNvPr>
          <p:cNvSpPr txBox="1"/>
          <p:nvPr/>
        </p:nvSpPr>
        <p:spPr>
          <a:xfrm>
            <a:off x="8345225" y="2544297"/>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流通行业</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文本框 24">
            <a:extLst>
              <a:ext uri="{FF2B5EF4-FFF2-40B4-BE49-F238E27FC236}">
                <a16:creationId xmlns:a16="http://schemas.microsoft.com/office/drawing/2014/main" id="{9AC26EC8-EF59-81CF-95FA-3BE8D3E52E7C}"/>
              </a:ext>
            </a:extLst>
          </p:cNvPr>
          <p:cNvSpPr txBox="1"/>
          <p:nvPr/>
        </p:nvSpPr>
        <p:spPr>
          <a:xfrm>
            <a:off x="8345225" y="2821296"/>
            <a:ext cx="1373455" cy="276999"/>
          </a:xfrm>
          <a:prstGeom prst="rect">
            <a:avLst/>
          </a:prstGeom>
          <a:noFill/>
        </p:spPr>
        <p:txBody>
          <a:bodyPr wrap="square" rtlCol="0">
            <a:spAutoFit/>
          </a:bodyPr>
          <a:lstStyle/>
          <a:p>
            <a:pPr marL="180975" indent="-180975">
              <a:buFont typeface="Arial" panose="020B0604020202020204" pitchFamily="34" charset="0"/>
              <a:buChar char="•"/>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消费品行业</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E38F3A7D-BFEE-E8C8-CADF-2C9AEAE000DE}"/>
              </a:ext>
            </a:extLst>
          </p:cNvPr>
          <p:cNvSpPr txBox="1"/>
          <p:nvPr/>
        </p:nvSpPr>
        <p:spPr>
          <a:xfrm>
            <a:off x="3026960" y="3401367"/>
            <a:ext cx="6108842" cy="369332"/>
          </a:xfrm>
          <a:prstGeom prst="rect">
            <a:avLst/>
          </a:prstGeom>
          <a:noFill/>
        </p:spPr>
        <p:txBody>
          <a:bodyPr wrap="square" rtlCol="0">
            <a:spAutoFit/>
          </a:bodyPr>
          <a:lstStyle/>
          <a:p>
            <a:pPr algn="ctr"/>
            <a:r>
              <a:rPr lang="zh-CN" altLang="en-US"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一体化  </a:t>
            </a:r>
            <a:r>
              <a:rPr lang="en-US" altLang="zh-CN"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  </a:t>
            </a:r>
            <a:r>
              <a:rPr lang="zh-CN" altLang="en-US"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连接  </a:t>
            </a:r>
            <a:r>
              <a:rPr lang="en-US" altLang="zh-CN"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  </a:t>
            </a:r>
            <a:r>
              <a:rPr lang="zh-CN" altLang="en-US"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标品</a:t>
            </a:r>
            <a:endParaRPr lang="en-US" spc="3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27" name="文本框 26">
            <a:extLst>
              <a:ext uri="{FF2B5EF4-FFF2-40B4-BE49-F238E27FC236}">
                <a16:creationId xmlns:a16="http://schemas.microsoft.com/office/drawing/2014/main" id="{B7FD59DF-936D-07F9-0273-C4CEF1C56BD6}"/>
              </a:ext>
            </a:extLst>
          </p:cNvPr>
          <p:cNvSpPr txBox="1"/>
          <p:nvPr/>
        </p:nvSpPr>
        <p:spPr>
          <a:xfrm>
            <a:off x="3026960" y="3738486"/>
            <a:ext cx="6108842" cy="369332"/>
          </a:xfrm>
          <a:prstGeom prst="rect">
            <a:avLst/>
          </a:prstGeom>
          <a:noFill/>
        </p:spPr>
        <p:txBody>
          <a:bodyPr wrap="square" rtlCol="0">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统一数字化底座：用友商业创新平台</a:t>
            </a:r>
            <a:endParaRPr 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8" name="文本框 27">
            <a:extLst>
              <a:ext uri="{FF2B5EF4-FFF2-40B4-BE49-F238E27FC236}">
                <a16:creationId xmlns:a16="http://schemas.microsoft.com/office/drawing/2014/main" id="{9D3A8590-E791-CB8E-6954-662669E52E1B}"/>
              </a:ext>
            </a:extLst>
          </p:cNvPr>
          <p:cNvSpPr txBox="1"/>
          <p:nvPr/>
        </p:nvSpPr>
        <p:spPr>
          <a:xfrm>
            <a:off x="840887" y="3476876"/>
            <a:ext cx="1012650" cy="668966"/>
          </a:xfrm>
          <a:prstGeom prst="rect">
            <a:avLst/>
          </a:prstGeom>
          <a:noFill/>
        </p:spPr>
        <p:txBody>
          <a:bodyPr wrap="square" rtlCol="0">
            <a:spAutoFit/>
          </a:bodyPr>
          <a:lstStyle/>
          <a:p>
            <a:pPr algn="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行为</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数据分析</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5017DD89-44D4-1EE2-060A-131F8516ADFD}"/>
              </a:ext>
            </a:extLst>
          </p:cNvPr>
          <p:cNvSpPr txBox="1"/>
          <p:nvPr/>
        </p:nvSpPr>
        <p:spPr>
          <a:xfrm>
            <a:off x="10389611" y="3476876"/>
            <a:ext cx="1012650" cy="668966"/>
          </a:xfrm>
          <a:prstGeom prst="rect">
            <a:avLst/>
          </a:prstGeom>
          <a:noFill/>
        </p:spPr>
        <p:txBody>
          <a:bodyPr wrap="square" rtlCol="0">
            <a:spAutoFit/>
          </a:bodyPr>
          <a:lstStyle/>
          <a:p>
            <a:pP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定制</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广告投放</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文本框 29">
            <a:extLst>
              <a:ext uri="{FF2B5EF4-FFF2-40B4-BE49-F238E27FC236}">
                <a16:creationId xmlns:a16="http://schemas.microsoft.com/office/drawing/2014/main" id="{DB00D900-E47B-556C-F235-5E4EB03370A6}"/>
              </a:ext>
            </a:extLst>
          </p:cNvPr>
          <p:cNvSpPr txBox="1"/>
          <p:nvPr/>
        </p:nvSpPr>
        <p:spPr>
          <a:xfrm>
            <a:off x="1126576" y="2152330"/>
            <a:ext cx="1012650" cy="373500"/>
          </a:xfrm>
          <a:prstGeom prst="rect">
            <a:avLst/>
          </a:prstGeom>
          <a:noFill/>
        </p:spPr>
        <p:txBody>
          <a:bodyPr wrap="square" rtlCol="0">
            <a:spAutoFit/>
          </a:bodyPr>
          <a:lstStyle/>
          <a:p>
            <a:pPr algn="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大数据</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文本框 30">
            <a:extLst>
              <a:ext uri="{FF2B5EF4-FFF2-40B4-BE49-F238E27FC236}">
                <a16:creationId xmlns:a16="http://schemas.microsoft.com/office/drawing/2014/main" id="{E8B06919-9466-67E6-13EF-44DC4D629A84}"/>
              </a:ext>
            </a:extLst>
          </p:cNvPr>
          <p:cNvSpPr txBox="1"/>
          <p:nvPr/>
        </p:nvSpPr>
        <p:spPr>
          <a:xfrm>
            <a:off x="10095476" y="2152330"/>
            <a:ext cx="1012650" cy="373500"/>
          </a:xfrm>
          <a:prstGeom prst="rect">
            <a:avLst/>
          </a:prstGeom>
          <a:noFill/>
        </p:spPr>
        <p:txBody>
          <a:bodyPr wrap="square" rtlCol="0">
            <a:spAutoFit/>
          </a:bodyPr>
          <a:lstStyle/>
          <a:p>
            <a:pP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用户画像</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6" name="组合 35">
            <a:extLst>
              <a:ext uri="{FF2B5EF4-FFF2-40B4-BE49-F238E27FC236}">
                <a16:creationId xmlns:a16="http://schemas.microsoft.com/office/drawing/2014/main" id="{ED5ACE80-9DC0-E73A-485E-9830AD1D8F52}"/>
              </a:ext>
            </a:extLst>
          </p:cNvPr>
          <p:cNvGrpSpPr/>
          <p:nvPr/>
        </p:nvGrpSpPr>
        <p:grpSpPr>
          <a:xfrm>
            <a:off x="3026960" y="4507136"/>
            <a:ext cx="6304784" cy="672338"/>
            <a:chOff x="969131" y="267184"/>
            <a:chExt cx="9396337" cy="1002018"/>
          </a:xfrm>
        </p:grpSpPr>
        <p:pic>
          <p:nvPicPr>
            <p:cNvPr id="33" name="图形 32">
              <a:extLst>
                <a:ext uri="{FF2B5EF4-FFF2-40B4-BE49-F238E27FC236}">
                  <a16:creationId xmlns:a16="http://schemas.microsoft.com/office/drawing/2014/main" id="{6CA23BC8-D0E7-059F-D40A-FC46282B8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3218" y="267184"/>
              <a:ext cx="2762250" cy="990600"/>
            </a:xfrm>
            <a:prstGeom prst="rect">
              <a:avLst/>
            </a:prstGeom>
          </p:spPr>
        </p:pic>
        <p:pic>
          <p:nvPicPr>
            <p:cNvPr id="35" name="图形 34">
              <a:extLst>
                <a:ext uri="{FF2B5EF4-FFF2-40B4-BE49-F238E27FC236}">
                  <a16:creationId xmlns:a16="http://schemas.microsoft.com/office/drawing/2014/main" id="{B9301D92-AAD4-FB6D-A0F2-E700212887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152" y="267184"/>
              <a:ext cx="2333625" cy="990600"/>
            </a:xfrm>
            <a:prstGeom prst="rect">
              <a:avLst/>
            </a:prstGeom>
          </p:spPr>
        </p:pic>
        <p:pic>
          <p:nvPicPr>
            <p:cNvPr id="37" name="图形 36">
              <a:extLst>
                <a:ext uri="{FF2B5EF4-FFF2-40B4-BE49-F238E27FC236}">
                  <a16:creationId xmlns:a16="http://schemas.microsoft.com/office/drawing/2014/main" id="{29A5108C-E314-46F2-B1D5-03FF0543B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59898" y="267184"/>
              <a:ext cx="2333625" cy="990600"/>
            </a:xfrm>
            <a:prstGeom prst="rect">
              <a:avLst/>
            </a:prstGeom>
          </p:spPr>
        </p:pic>
        <p:pic>
          <p:nvPicPr>
            <p:cNvPr id="38" name="图形 37">
              <a:extLst>
                <a:ext uri="{FF2B5EF4-FFF2-40B4-BE49-F238E27FC236}">
                  <a16:creationId xmlns:a16="http://schemas.microsoft.com/office/drawing/2014/main" id="{11BC3BA8-D422-488B-B3ED-45B6275618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4045" y="278602"/>
              <a:ext cx="2333625" cy="990600"/>
            </a:xfrm>
            <a:prstGeom prst="rect">
              <a:avLst/>
            </a:prstGeom>
          </p:spPr>
        </p:pic>
        <p:pic>
          <p:nvPicPr>
            <p:cNvPr id="39" name="图形 38">
              <a:extLst>
                <a:ext uri="{FF2B5EF4-FFF2-40B4-BE49-F238E27FC236}">
                  <a16:creationId xmlns:a16="http://schemas.microsoft.com/office/drawing/2014/main" id="{A80C3C80-329E-71CC-7D50-58A0E7FB67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9131" y="278602"/>
              <a:ext cx="2333625" cy="990600"/>
            </a:xfrm>
            <a:prstGeom prst="rect">
              <a:avLst/>
            </a:prstGeom>
          </p:spPr>
        </p:pic>
      </p:grpSp>
      <p:pic>
        <p:nvPicPr>
          <p:cNvPr id="41" name="图形 40">
            <a:extLst>
              <a:ext uri="{FF2B5EF4-FFF2-40B4-BE49-F238E27FC236}">
                <a16:creationId xmlns:a16="http://schemas.microsoft.com/office/drawing/2014/main" id="{8493A24E-5FA4-AEF8-198C-7793BC82E7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35518" y="4584985"/>
            <a:ext cx="232522" cy="232522"/>
          </a:xfrm>
          <a:prstGeom prst="rect">
            <a:avLst/>
          </a:prstGeom>
        </p:spPr>
      </p:pic>
      <p:pic>
        <p:nvPicPr>
          <p:cNvPr id="43" name="图形 42">
            <a:extLst>
              <a:ext uri="{FF2B5EF4-FFF2-40B4-BE49-F238E27FC236}">
                <a16:creationId xmlns:a16="http://schemas.microsoft.com/office/drawing/2014/main" id="{C6E7383F-7553-B7BE-4692-E3516B8E90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95688" y="4572499"/>
            <a:ext cx="259878" cy="259878"/>
          </a:xfrm>
          <a:prstGeom prst="rect">
            <a:avLst/>
          </a:prstGeom>
        </p:spPr>
      </p:pic>
      <p:pic>
        <p:nvPicPr>
          <p:cNvPr id="45" name="图形 44">
            <a:extLst>
              <a:ext uri="{FF2B5EF4-FFF2-40B4-BE49-F238E27FC236}">
                <a16:creationId xmlns:a16="http://schemas.microsoft.com/office/drawing/2014/main" id="{477FD96A-BB58-26D1-A3CB-EBA51B329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33761" y="4588107"/>
            <a:ext cx="225683" cy="225683"/>
          </a:xfrm>
          <a:prstGeom prst="rect">
            <a:avLst/>
          </a:prstGeom>
        </p:spPr>
      </p:pic>
      <p:pic>
        <p:nvPicPr>
          <p:cNvPr id="47" name="图形 46">
            <a:extLst>
              <a:ext uri="{FF2B5EF4-FFF2-40B4-BE49-F238E27FC236}">
                <a16:creationId xmlns:a16="http://schemas.microsoft.com/office/drawing/2014/main" id="{88F5F8DE-1A8E-9AD3-4AC9-93D77117A7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53116" y="4597471"/>
            <a:ext cx="259878" cy="205167"/>
          </a:xfrm>
          <a:prstGeom prst="rect">
            <a:avLst/>
          </a:prstGeom>
        </p:spPr>
      </p:pic>
      <p:pic>
        <p:nvPicPr>
          <p:cNvPr id="49" name="图形 48">
            <a:extLst>
              <a:ext uri="{FF2B5EF4-FFF2-40B4-BE49-F238E27FC236}">
                <a16:creationId xmlns:a16="http://schemas.microsoft.com/office/drawing/2014/main" id="{A8BCADED-EDCF-7A40-F089-2A5896075FE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35252" y="4588107"/>
            <a:ext cx="232522" cy="225683"/>
          </a:xfrm>
          <a:prstGeom prst="rect">
            <a:avLst/>
          </a:prstGeom>
        </p:spPr>
      </p:pic>
      <p:sp>
        <p:nvSpPr>
          <p:cNvPr id="50" name="文本框 49">
            <a:extLst>
              <a:ext uri="{FF2B5EF4-FFF2-40B4-BE49-F238E27FC236}">
                <a16:creationId xmlns:a16="http://schemas.microsoft.com/office/drawing/2014/main" id="{8934A060-CB4D-4653-8AA4-8232D4789475}"/>
              </a:ext>
            </a:extLst>
          </p:cNvPr>
          <p:cNvSpPr txBox="1"/>
          <p:nvPr/>
        </p:nvSpPr>
        <p:spPr>
          <a:xfrm>
            <a:off x="3345454" y="4839474"/>
            <a:ext cx="1012650" cy="285656"/>
          </a:xfrm>
          <a:prstGeom prst="rect">
            <a:avLst/>
          </a:prstGeom>
          <a:noFill/>
        </p:spPr>
        <p:txBody>
          <a:bodyPr wrap="square" rtlCol="0">
            <a:spAutoFit/>
          </a:bodyPr>
          <a:lstStyle/>
          <a:p>
            <a:pPr algn="ctr">
              <a:lnSpc>
                <a:spcPct val="120000"/>
              </a:lnSpc>
            </a:pP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人工</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1" name="文本框 50">
            <a:extLst>
              <a:ext uri="{FF2B5EF4-FFF2-40B4-BE49-F238E27FC236}">
                <a16:creationId xmlns:a16="http://schemas.microsoft.com/office/drawing/2014/main" id="{3CC56A19-71C5-D397-CB2F-A404BD4C8179}"/>
              </a:ext>
            </a:extLst>
          </p:cNvPr>
          <p:cNvSpPr txBox="1"/>
          <p:nvPr/>
        </p:nvSpPr>
        <p:spPr>
          <a:xfrm>
            <a:off x="4545188" y="4839474"/>
            <a:ext cx="1012650" cy="285656"/>
          </a:xfrm>
          <a:prstGeom prst="rect">
            <a:avLst/>
          </a:prstGeom>
          <a:noFill/>
        </p:spPr>
        <p:txBody>
          <a:bodyPr wrap="square" rtlCol="0">
            <a:spAutoFit/>
          </a:bodyPr>
          <a:lstStyle/>
          <a:p>
            <a:pPr algn="ctr">
              <a:lnSpc>
                <a:spcPct val="120000"/>
              </a:lnSpc>
            </a:pP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信息化</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A2194845-DA6E-B462-9464-259E9A2C55CA}"/>
              </a:ext>
            </a:extLst>
          </p:cNvPr>
          <p:cNvSpPr txBox="1"/>
          <p:nvPr/>
        </p:nvSpPr>
        <p:spPr>
          <a:xfrm>
            <a:off x="5676730" y="4839474"/>
            <a:ext cx="1012650" cy="285656"/>
          </a:xfrm>
          <a:prstGeom prst="rect">
            <a:avLst/>
          </a:prstGeom>
          <a:noFill/>
        </p:spPr>
        <p:txBody>
          <a:bodyPr wrap="square" rtlCol="0">
            <a:spAutoFit/>
          </a:bodyPr>
          <a:lstStyle/>
          <a:p>
            <a:pPr algn="ctr">
              <a:lnSpc>
                <a:spcPct val="120000"/>
              </a:lnSpc>
            </a:pPr>
            <a:r>
              <a:rPr lang="zh-CN" altLang="en-US" sz="1100" dirty="0">
                <a:latin typeface="OPPOSans M" panose="00020600040101010101" pitchFamily="18" charset="-122"/>
                <a:ea typeface="OPPOSans M" panose="00020600040101010101" pitchFamily="18" charset="-122"/>
                <a:cs typeface="OPPOSans M" panose="00020600040101010101" pitchFamily="18" charset="-122"/>
              </a:rPr>
              <a:t>集团管控</a:t>
            </a:r>
            <a:endParaRPr 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文本框 58">
            <a:extLst>
              <a:ext uri="{FF2B5EF4-FFF2-40B4-BE49-F238E27FC236}">
                <a16:creationId xmlns:a16="http://schemas.microsoft.com/office/drawing/2014/main" id="{1AB14135-CBA3-7D6A-3DA9-577F764988A3}"/>
              </a:ext>
            </a:extLst>
          </p:cNvPr>
          <p:cNvSpPr txBox="1"/>
          <p:nvPr/>
        </p:nvSpPr>
        <p:spPr>
          <a:xfrm>
            <a:off x="6840277" y="4839474"/>
            <a:ext cx="1012650" cy="285656"/>
          </a:xfrm>
          <a:prstGeom prst="rect">
            <a:avLst/>
          </a:prstGeom>
          <a:noFill/>
        </p:spPr>
        <p:txBody>
          <a:bodyPr wrap="square" rtlCol="0">
            <a:spAutoFit/>
          </a:bodyPr>
          <a:lstStyle/>
          <a:p>
            <a:pPr algn="ctr">
              <a:lnSpc>
                <a:spcPct val="120000"/>
              </a:lnSpc>
            </a:pPr>
            <a:r>
              <a:rPr lang="zh-CN" altLang="en-US" sz="11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商业创新</a:t>
            </a:r>
            <a:endParaRPr lang="en-US" sz="11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文本框 59">
            <a:extLst>
              <a:ext uri="{FF2B5EF4-FFF2-40B4-BE49-F238E27FC236}">
                <a16:creationId xmlns:a16="http://schemas.microsoft.com/office/drawing/2014/main" id="{358C031E-2F69-3CD3-0C29-1DBBE59A35A0}"/>
              </a:ext>
            </a:extLst>
          </p:cNvPr>
          <p:cNvSpPr txBox="1"/>
          <p:nvPr/>
        </p:nvSpPr>
        <p:spPr>
          <a:xfrm>
            <a:off x="8019302" y="4839474"/>
            <a:ext cx="1012650" cy="285656"/>
          </a:xfrm>
          <a:prstGeom prst="rect">
            <a:avLst/>
          </a:prstGeom>
          <a:noFill/>
        </p:spPr>
        <p:txBody>
          <a:bodyPr wrap="square" rtlCol="0">
            <a:spAutoFit/>
          </a:bodyPr>
          <a:lstStyle/>
          <a:p>
            <a:pPr algn="ctr">
              <a:lnSpc>
                <a:spcPct val="120000"/>
              </a:lnSpc>
            </a:pPr>
            <a:r>
              <a:rPr lang="zh-CN" alt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社会化服务</a:t>
            </a:r>
            <a:endParaRPr lang="en-US" sz="1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62" name="直接连接符 61">
            <a:extLst>
              <a:ext uri="{FF2B5EF4-FFF2-40B4-BE49-F238E27FC236}">
                <a16:creationId xmlns:a16="http://schemas.microsoft.com/office/drawing/2014/main" id="{22BF8E6D-DCDB-198F-9F93-6543F25860AD}"/>
              </a:ext>
            </a:extLst>
          </p:cNvPr>
          <p:cNvCxnSpPr/>
          <p:nvPr/>
        </p:nvCxnSpPr>
        <p:spPr>
          <a:xfrm>
            <a:off x="1853537" y="5391150"/>
            <a:ext cx="8536074" cy="0"/>
          </a:xfrm>
          <a:prstGeom prst="line">
            <a:avLst/>
          </a:prstGeom>
          <a:ln>
            <a:solidFill>
              <a:srgbClr val="EA3A3A"/>
            </a:solidFill>
            <a:prstDash val="lgDash"/>
          </a:ln>
        </p:spPr>
        <p:style>
          <a:lnRef idx="1">
            <a:schemeClr val="accent1"/>
          </a:lnRef>
          <a:fillRef idx="0">
            <a:schemeClr val="accent1"/>
          </a:fillRef>
          <a:effectRef idx="0">
            <a:schemeClr val="accent1"/>
          </a:effectRef>
          <a:fontRef idx="minor">
            <a:schemeClr val="tx1"/>
          </a:fontRef>
        </p:style>
      </p:cxnSp>
      <p:sp useBgFill="1">
        <p:nvSpPr>
          <p:cNvPr id="63" name="文本框 62">
            <a:extLst>
              <a:ext uri="{FF2B5EF4-FFF2-40B4-BE49-F238E27FC236}">
                <a16:creationId xmlns:a16="http://schemas.microsoft.com/office/drawing/2014/main" id="{B01AF43E-E209-0FE6-E44A-8E4211A3E84B}"/>
              </a:ext>
            </a:extLst>
          </p:cNvPr>
          <p:cNvSpPr txBox="1"/>
          <p:nvPr/>
        </p:nvSpPr>
        <p:spPr>
          <a:xfrm>
            <a:off x="5028852" y="5260999"/>
            <a:ext cx="1960650" cy="338554"/>
          </a:xfrm>
          <a:prstGeom prst="rect">
            <a:avLst/>
          </a:prstGeom>
        </p:spPr>
        <p:txBody>
          <a:bodyPr wrap="square" rtlCol="0">
            <a:spAutoFit/>
          </a:bodyPr>
          <a:lstStyle/>
          <a:p>
            <a:pPr algn="ctr"/>
            <a:r>
              <a:rPr lang="zh-CN" altLang="en-US" sz="1600" spc="3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rPr>
              <a:t>企业发展路径</a:t>
            </a:r>
            <a:endParaRPr lang="en-US" sz="1600" spc="300" dirty="0">
              <a:solidFill>
                <a:srgbClr val="EA3A3A"/>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4" name="文本框 63">
            <a:extLst>
              <a:ext uri="{FF2B5EF4-FFF2-40B4-BE49-F238E27FC236}">
                <a16:creationId xmlns:a16="http://schemas.microsoft.com/office/drawing/2014/main" id="{7F2468E5-E273-733D-1E15-BF61D96F701E}"/>
              </a:ext>
            </a:extLst>
          </p:cNvPr>
          <p:cNvSpPr txBox="1"/>
          <p:nvPr/>
        </p:nvSpPr>
        <p:spPr>
          <a:xfrm>
            <a:off x="4692303" y="5668401"/>
            <a:ext cx="2633748" cy="303225"/>
          </a:xfrm>
          <a:prstGeom prst="rect">
            <a:avLst/>
          </a:prstGeom>
          <a:noFill/>
        </p:spPr>
        <p:txBody>
          <a:bodyPr wrap="square" rtlCol="0">
            <a:spAutoFit/>
          </a:bodyPr>
          <a:lstStyle/>
          <a:p>
            <a:pPr algn="ctr">
              <a:lnSpc>
                <a:spcPct val="12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管理    运营    链接    创新    服务</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41758506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2" name="矩形: 圆角 11">
            <a:extLst>
              <a:ext uri="{FF2B5EF4-FFF2-40B4-BE49-F238E27FC236}">
                <a16:creationId xmlns:a16="http://schemas.microsoft.com/office/drawing/2014/main" id="{B48B8A7C-B9BD-0604-08BA-8BAE98F5972C}"/>
              </a:ext>
            </a:extLst>
          </p:cNvPr>
          <p:cNvSpPr/>
          <p:nvPr/>
        </p:nvSpPr>
        <p:spPr>
          <a:xfrm>
            <a:off x="803868" y="2850586"/>
            <a:ext cx="8450664" cy="1949380"/>
          </a:xfrm>
          <a:prstGeom prst="roundRect">
            <a:avLst>
              <a:gd name="adj" fmla="val 50000"/>
            </a:avLst>
          </a:prstGeom>
          <a:ln w="82550">
            <a:solidFill>
              <a:schemeClr val="bg1"/>
            </a:solidFill>
          </a:ln>
          <a:effectLst>
            <a:outerShdw blurRad="317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1BF2E42F-A995-6D80-43DF-F632D5044889}"/>
              </a:ext>
            </a:extLst>
          </p:cNvPr>
          <p:cNvSpPr txBox="1"/>
          <p:nvPr/>
        </p:nvSpPr>
        <p:spPr>
          <a:xfrm>
            <a:off x="4127500" y="551646"/>
            <a:ext cx="4006849" cy="477054"/>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dirty="0"/>
              <a:t>IP</a:t>
            </a:r>
            <a:r>
              <a:rPr lang="zh-CN" altLang="en-US" dirty="0"/>
              <a:t>与受众的链接过程及价值</a:t>
            </a:r>
            <a:endParaRPr lang="en-US" dirty="0"/>
          </a:p>
        </p:txBody>
      </p:sp>
      <p:sp>
        <p:nvSpPr>
          <p:cNvPr id="5" name="椭圆 4">
            <a:extLst>
              <a:ext uri="{FF2B5EF4-FFF2-40B4-BE49-F238E27FC236}">
                <a16:creationId xmlns:a16="http://schemas.microsoft.com/office/drawing/2014/main" id="{9DFA4E48-933D-ADD8-018E-7AA4C39CC977}"/>
              </a:ext>
            </a:extLst>
          </p:cNvPr>
          <p:cNvSpPr/>
          <p:nvPr/>
        </p:nvSpPr>
        <p:spPr>
          <a:xfrm>
            <a:off x="4056651"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2185654A-85E4-ED11-9144-6A04094AAD4D}"/>
              </a:ext>
            </a:extLst>
          </p:cNvPr>
          <p:cNvSpPr/>
          <p:nvPr/>
        </p:nvSpPr>
        <p:spPr>
          <a:xfrm>
            <a:off x="8148727"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椭圆 1">
            <a:extLst>
              <a:ext uri="{FF2B5EF4-FFF2-40B4-BE49-F238E27FC236}">
                <a16:creationId xmlns:a16="http://schemas.microsoft.com/office/drawing/2014/main" id="{1D09BF0B-76A9-26DB-F14B-BB28B8DEAD34}"/>
              </a:ext>
            </a:extLst>
          </p:cNvPr>
          <p:cNvSpPr/>
          <p:nvPr/>
        </p:nvSpPr>
        <p:spPr>
          <a:xfrm>
            <a:off x="1079500" y="3059368"/>
            <a:ext cx="1555750" cy="15557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E0740293-5F61-58F2-E276-D5EB5AF1F2DB}"/>
              </a:ext>
            </a:extLst>
          </p:cNvPr>
          <p:cNvSpPr/>
          <p:nvPr/>
        </p:nvSpPr>
        <p:spPr>
          <a:xfrm>
            <a:off x="3203076" y="3059368"/>
            <a:ext cx="1555750" cy="15557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F85C3FC5-8A50-5B2D-CFE7-9A5BE051A7C1}"/>
              </a:ext>
            </a:extLst>
          </p:cNvPr>
          <p:cNvSpPr/>
          <p:nvPr/>
        </p:nvSpPr>
        <p:spPr>
          <a:xfrm>
            <a:off x="5247276" y="3059368"/>
            <a:ext cx="1555750" cy="15557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1E7F8BE-34A0-7BD8-63BF-8E506474B81B}"/>
              </a:ext>
            </a:extLst>
          </p:cNvPr>
          <p:cNvSpPr/>
          <p:nvPr/>
        </p:nvSpPr>
        <p:spPr>
          <a:xfrm>
            <a:off x="7370852" y="3059368"/>
            <a:ext cx="1555750" cy="15557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E48A8C5C-174A-B699-01F7-02D3B4A51CCC}"/>
              </a:ext>
            </a:extLst>
          </p:cNvPr>
          <p:cNvSpPr/>
          <p:nvPr/>
        </p:nvSpPr>
        <p:spPr>
          <a:xfrm>
            <a:off x="9494428" y="3059368"/>
            <a:ext cx="1555750" cy="1555750"/>
          </a:xfrm>
          <a:prstGeom prst="ellipse">
            <a:avLst/>
          </a:prstGeom>
          <a:solidFill>
            <a:srgbClr val="EA3A3A"/>
          </a:solidFill>
          <a:ln>
            <a:solidFill>
              <a:schemeClr val="bg1"/>
            </a:solid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7AE1A344-8B99-B6F5-EC4D-3B83EAF32713}"/>
              </a:ext>
            </a:extLst>
          </p:cNvPr>
          <p:cNvSpPr/>
          <p:nvPr/>
        </p:nvSpPr>
        <p:spPr>
          <a:xfrm>
            <a:off x="7089112" y="2850586"/>
            <a:ext cx="4272434" cy="1949380"/>
          </a:xfrm>
          <a:prstGeom prst="roundRect">
            <a:avLst>
              <a:gd name="adj" fmla="val 50000"/>
            </a:avLst>
          </a:prstGeom>
          <a:noFill/>
          <a:ln w="82550">
            <a:solidFill>
              <a:srgbClr val="EA3A3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7387806E-3BCC-830B-E218-C6A0E1953FD5}"/>
              </a:ext>
            </a:extLst>
          </p:cNvPr>
          <p:cNvSpPr txBox="1"/>
          <p:nvPr/>
        </p:nvSpPr>
        <p:spPr>
          <a:xfrm>
            <a:off x="1194447" y="3664780"/>
            <a:ext cx="1325856" cy="373500"/>
          </a:xfrm>
          <a:prstGeom prst="rect">
            <a:avLst/>
          </a:prstGeom>
          <a:noFill/>
        </p:spPr>
        <p:txBody>
          <a:bodyPr wrap="square" rtlCol="0">
            <a:spAutoFit/>
          </a:bodyPr>
          <a:lstStyle/>
          <a:p>
            <a:pPr algn="ct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世界观</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5" name="文本框 14">
            <a:extLst>
              <a:ext uri="{FF2B5EF4-FFF2-40B4-BE49-F238E27FC236}">
                <a16:creationId xmlns:a16="http://schemas.microsoft.com/office/drawing/2014/main" id="{428C9268-8407-7815-CB23-1676DC1BFCF0}"/>
              </a:ext>
            </a:extLst>
          </p:cNvPr>
          <p:cNvSpPr txBox="1"/>
          <p:nvPr/>
        </p:nvSpPr>
        <p:spPr>
          <a:xfrm>
            <a:off x="3313997" y="3664780"/>
            <a:ext cx="1325856" cy="373500"/>
          </a:xfrm>
          <a:prstGeom prst="rect">
            <a:avLst/>
          </a:prstGeom>
          <a:noFill/>
        </p:spPr>
        <p:txBody>
          <a:bodyPr wrap="square" rtlCol="0">
            <a:spAutoFit/>
          </a:bodyPr>
          <a:lstStyle/>
          <a:p>
            <a:pPr algn="ct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故事线</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 name="文本框 15">
            <a:extLst>
              <a:ext uri="{FF2B5EF4-FFF2-40B4-BE49-F238E27FC236}">
                <a16:creationId xmlns:a16="http://schemas.microsoft.com/office/drawing/2014/main" id="{9C3E7944-8F79-7686-36F9-2EF07B37E0AC}"/>
              </a:ext>
            </a:extLst>
          </p:cNvPr>
          <p:cNvSpPr txBox="1"/>
          <p:nvPr/>
        </p:nvSpPr>
        <p:spPr>
          <a:xfrm>
            <a:off x="5361322" y="3664780"/>
            <a:ext cx="1325856" cy="373500"/>
          </a:xfrm>
          <a:prstGeom prst="rect">
            <a:avLst/>
          </a:prstGeom>
          <a:noFill/>
        </p:spPr>
        <p:txBody>
          <a:bodyPr wrap="square" rtlCol="0">
            <a:spAutoFit/>
          </a:bodyPr>
          <a:lstStyle/>
          <a:p>
            <a:pPr algn="ct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人设</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文本框 16">
            <a:extLst>
              <a:ext uri="{FF2B5EF4-FFF2-40B4-BE49-F238E27FC236}">
                <a16:creationId xmlns:a16="http://schemas.microsoft.com/office/drawing/2014/main" id="{2D8BC6D2-53B5-1A12-E523-E787D705A913}"/>
              </a:ext>
            </a:extLst>
          </p:cNvPr>
          <p:cNvSpPr txBox="1"/>
          <p:nvPr/>
        </p:nvSpPr>
        <p:spPr>
          <a:xfrm>
            <a:off x="7521223" y="3664780"/>
            <a:ext cx="1325856" cy="373500"/>
          </a:xfrm>
          <a:prstGeom prst="rect">
            <a:avLst/>
          </a:prstGeom>
          <a:noFill/>
        </p:spPr>
        <p:txBody>
          <a:bodyPr wrap="square" rtlCol="0">
            <a:spAutoFit/>
          </a:bodyPr>
          <a:lstStyle/>
          <a:p>
            <a:pPr algn="ctr">
              <a:lnSpc>
                <a:spcPct val="12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形象</a:t>
            </a:r>
            <a:endParaRPr 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18" name="文本框 17">
            <a:extLst>
              <a:ext uri="{FF2B5EF4-FFF2-40B4-BE49-F238E27FC236}">
                <a16:creationId xmlns:a16="http://schemas.microsoft.com/office/drawing/2014/main" id="{6F315B77-713E-082D-1E16-A59B45EF37E5}"/>
              </a:ext>
            </a:extLst>
          </p:cNvPr>
          <p:cNvSpPr txBox="1"/>
          <p:nvPr/>
        </p:nvSpPr>
        <p:spPr>
          <a:xfrm>
            <a:off x="9587465" y="3664780"/>
            <a:ext cx="1325856" cy="338298"/>
          </a:xfrm>
          <a:prstGeom prst="rect">
            <a:avLst/>
          </a:prstGeom>
          <a:noFill/>
        </p:spPr>
        <p:txBody>
          <a:bodyPr wrap="square" rtlCol="0">
            <a:spAutoFit/>
          </a:bodyPr>
          <a:lstStyle/>
          <a:p>
            <a:pPr algn="ctr">
              <a:lnSpc>
                <a:spcPct val="120000"/>
              </a:lnSpc>
            </a:pPr>
            <a:r>
              <a:rPr lang="zh-CN" alt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云栖文化大会</a:t>
            </a:r>
            <a:endParaRPr lang="en-US" sz="14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23" name="连接符: 肘形 22">
            <a:extLst>
              <a:ext uri="{FF2B5EF4-FFF2-40B4-BE49-F238E27FC236}">
                <a16:creationId xmlns:a16="http://schemas.microsoft.com/office/drawing/2014/main" id="{F11D134A-2212-8BE7-CD49-4050435BD734}"/>
              </a:ext>
            </a:extLst>
          </p:cNvPr>
          <p:cNvCxnSpPr>
            <a:cxnSpLocks/>
            <a:stCxn id="2" idx="0"/>
          </p:cNvCxnSpPr>
          <p:nvPr/>
        </p:nvCxnSpPr>
        <p:spPr>
          <a:xfrm rot="5400000" flipH="1" flipV="1">
            <a:off x="4715691" y="-888914"/>
            <a:ext cx="1089966" cy="6806599"/>
          </a:xfrm>
          <a:prstGeom prst="bentConnector2">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C9E3EA6-2A89-ED6C-4C53-900B3CACE5ED}"/>
              </a:ext>
            </a:extLst>
          </p:cNvPr>
          <p:cNvCxnSpPr>
            <a:cxnSpLocks/>
          </p:cNvCxnSpPr>
          <p:nvPr/>
        </p:nvCxnSpPr>
        <p:spPr>
          <a:xfrm>
            <a:off x="8663974" y="1969402"/>
            <a:ext cx="0" cy="107519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弧形 28">
            <a:extLst>
              <a:ext uri="{FF2B5EF4-FFF2-40B4-BE49-F238E27FC236}">
                <a16:creationId xmlns:a16="http://schemas.microsoft.com/office/drawing/2014/main" id="{67242BC3-4851-9C77-7FDB-9B7A975DA972}"/>
              </a:ext>
            </a:extLst>
          </p:cNvPr>
          <p:cNvSpPr/>
          <p:nvPr/>
        </p:nvSpPr>
        <p:spPr>
          <a:xfrm>
            <a:off x="1548144" y="2610123"/>
            <a:ext cx="2671466" cy="2671466"/>
          </a:xfrm>
          <a:prstGeom prst="arc">
            <a:avLst>
              <a:gd name="adj1" fmla="val 13346219"/>
              <a:gd name="adj2" fmla="val 19088291"/>
            </a:avLst>
          </a:prstGeom>
          <a:ln w="12700">
            <a:solidFill>
              <a:srgbClr val="EA3A3A"/>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弧形 29">
            <a:extLst>
              <a:ext uri="{FF2B5EF4-FFF2-40B4-BE49-F238E27FC236}">
                <a16:creationId xmlns:a16="http://schemas.microsoft.com/office/drawing/2014/main" id="{73589F8B-B9A7-216D-015F-E136FA35C23F}"/>
              </a:ext>
            </a:extLst>
          </p:cNvPr>
          <p:cNvSpPr/>
          <p:nvPr/>
        </p:nvSpPr>
        <p:spPr>
          <a:xfrm>
            <a:off x="5700314" y="2610123"/>
            <a:ext cx="2671466" cy="2671466"/>
          </a:xfrm>
          <a:prstGeom prst="arc">
            <a:avLst>
              <a:gd name="adj1" fmla="val 13346219"/>
              <a:gd name="adj2" fmla="val 19088291"/>
            </a:avLst>
          </a:prstGeom>
          <a:ln w="12700">
            <a:solidFill>
              <a:srgbClr val="EA3A3A"/>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弧形 30">
            <a:extLst>
              <a:ext uri="{FF2B5EF4-FFF2-40B4-BE49-F238E27FC236}">
                <a16:creationId xmlns:a16="http://schemas.microsoft.com/office/drawing/2014/main" id="{3F731C90-FFD0-EE96-B62B-6E2AD43898CB}"/>
              </a:ext>
            </a:extLst>
          </p:cNvPr>
          <p:cNvSpPr/>
          <p:nvPr/>
        </p:nvSpPr>
        <p:spPr>
          <a:xfrm flipV="1">
            <a:off x="3613351" y="2419205"/>
            <a:ext cx="2671466" cy="2671466"/>
          </a:xfrm>
          <a:prstGeom prst="arc">
            <a:avLst>
              <a:gd name="adj1" fmla="val 13346219"/>
              <a:gd name="adj2" fmla="val 19088291"/>
            </a:avLst>
          </a:prstGeom>
          <a:ln w="12700">
            <a:solidFill>
              <a:srgbClr val="EA3A3A"/>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弧形 31">
            <a:extLst>
              <a:ext uri="{FF2B5EF4-FFF2-40B4-BE49-F238E27FC236}">
                <a16:creationId xmlns:a16="http://schemas.microsoft.com/office/drawing/2014/main" id="{1745DB04-DE97-92E6-7126-70BE61F7AA84}"/>
              </a:ext>
            </a:extLst>
          </p:cNvPr>
          <p:cNvSpPr/>
          <p:nvPr/>
        </p:nvSpPr>
        <p:spPr>
          <a:xfrm flipV="1">
            <a:off x="100118" y="-3990041"/>
            <a:ext cx="9697932" cy="9697932"/>
          </a:xfrm>
          <a:prstGeom prst="arc">
            <a:avLst>
              <a:gd name="adj1" fmla="val 13882863"/>
              <a:gd name="adj2" fmla="val 18555772"/>
            </a:avLst>
          </a:prstGeom>
          <a:ln w="12700">
            <a:solidFill>
              <a:srgbClr val="EA3A3A"/>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文本框 32">
            <a:extLst>
              <a:ext uri="{FF2B5EF4-FFF2-40B4-BE49-F238E27FC236}">
                <a16:creationId xmlns:a16="http://schemas.microsoft.com/office/drawing/2014/main" id="{1E2A73B7-E671-D56E-73D5-0AC33DF3553D}"/>
              </a:ext>
            </a:extLst>
          </p:cNvPr>
          <p:cNvSpPr txBox="1"/>
          <p:nvPr/>
        </p:nvSpPr>
        <p:spPr>
          <a:xfrm>
            <a:off x="4286156" y="5302555"/>
            <a:ext cx="1325856" cy="303225"/>
          </a:xfrm>
          <a:prstGeom prst="rect">
            <a:avLst/>
          </a:prstGeom>
          <a:noFill/>
        </p:spPr>
        <p:txBody>
          <a:bodyPr wrap="square" rtlCol="0">
            <a:spAutoFit/>
          </a:bodyPr>
          <a:lstStyle/>
          <a:p>
            <a:pPr algn="ctr">
              <a:lnSpc>
                <a:spcPct val="120000"/>
              </a:lnSpc>
            </a:pP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相互补充</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9" name="组合 18">
            <a:extLst>
              <a:ext uri="{FF2B5EF4-FFF2-40B4-BE49-F238E27FC236}">
                <a16:creationId xmlns:a16="http://schemas.microsoft.com/office/drawing/2014/main" id="{2EE7A49E-1A8E-97EB-771B-04D40EAC0C13}"/>
              </a:ext>
            </a:extLst>
          </p:cNvPr>
          <p:cNvGrpSpPr/>
          <p:nvPr/>
        </p:nvGrpSpPr>
        <p:grpSpPr>
          <a:xfrm>
            <a:off x="4580408" y="1825736"/>
            <a:ext cx="897584" cy="302764"/>
            <a:chOff x="5418368" y="5982813"/>
            <a:chExt cx="1417404" cy="478104"/>
          </a:xfrm>
        </p:grpSpPr>
        <p:sp>
          <p:nvSpPr>
            <p:cNvPr id="20" name="矩形: 圆角 19">
              <a:extLst>
                <a:ext uri="{FF2B5EF4-FFF2-40B4-BE49-F238E27FC236}">
                  <a16:creationId xmlns:a16="http://schemas.microsoft.com/office/drawing/2014/main" id="{D19E0155-0B08-DAF7-7367-1CB57D8789A7}"/>
                </a:ext>
              </a:extLst>
            </p:cNvPr>
            <p:cNvSpPr/>
            <p:nvPr/>
          </p:nvSpPr>
          <p:spPr>
            <a:xfrm>
              <a:off x="5418368" y="5982813"/>
              <a:ext cx="1417404" cy="478104"/>
            </a:xfrm>
            <a:prstGeom prst="roundRect">
              <a:avLst>
                <a:gd name="adj" fmla="val 50000"/>
              </a:avLst>
            </a:prstGeom>
            <a:solidFill>
              <a:schemeClr val="bg1"/>
            </a:solidFill>
            <a:ln>
              <a:solidFill>
                <a:srgbClr val="EA3A3A"/>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文本框 20">
              <a:extLst>
                <a:ext uri="{FF2B5EF4-FFF2-40B4-BE49-F238E27FC236}">
                  <a16:creationId xmlns:a16="http://schemas.microsoft.com/office/drawing/2014/main" id="{6BE783FC-5306-86C2-5006-41D18A21A13B}"/>
                </a:ext>
              </a:extLst>
            </p:cNvPr>
            <p:cNvSpPr txBox="1"/>
            <p:nvPr/>
          </p:nvSpPr>
          <p:spPr>
            <a:xfrm>
              <a:off x="5441220" y="6022481"/>
              <a:ext cx="1371701" cy="437418"/>
            </a:xfrm>
            <a:prstGeom prst="rect">
              <a:avLst/>
            </a:prstGeom>
            <a:noFill/>
          </p:spPr>
          <p:txBody>
            <a:bodyPr wrap="squar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贯穿整体</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grpSp>
    </p:spTree>
    <p:extLst>
      <p:ext uri="{BB962C8B-B14F-4D97-AF65-F5344CB8AC3E}">
        <p14:creationId xmlns:p14="http://schemas.microsoft.com/office/powerpoint/2010/main" val="2806734205"/>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EC4B84-BCA2-FB2D-E068-E8E7AEA6F105}"/>
              </a:ext>
            </a:extLst>
          </p:cNvPr>
          <p:cNvSpPr txBox="1"/>
          <p:nvPr/>
        </p:nvSpPr>
        <p:spPr>
          <a:xfrm>
            <a:off x="4127500" y="551646"/>
            <a:ext cx="4006849" cy="477054"/>
          </a:xfrm>
          <a:prstGeom prst="rect">
            <a:avLst/>
          </a:prstGeom>
          <a:noFill/>
        </p:spPr>
        <p:txBody>
          <a:bodyPr wrap="square" rtlCol="0">
            <a:spAutoFit/>
          </a:bodyPr>
          <a:lstStyle>
            <a:defPPr>
              <a:defRPr lang="en-US"/>
            </a:defPPr>
            <a:lvl1pPr>
              <a:defRPr sz="250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defRPr>
            </a:lvl1pPr>
          </a:lstStyle>
          <a:p>
            <a:pPr algn="ctr"/>
            <a:r>
              <a:rPr lang="en-US" altLang="zh-CN" dirty="0"/>
              <a:t>IP</a:t>
            </a:r>
            <a:r>
              <a:rPr lang="zh-CN" altLang="en-US" dirty="0"/>
              <a:t>与受众的链接过程及价值</a:t>
            </a:r>
            <a:endParaRPr lang="en-US" dirty="0"/>
          </a:p>
        </p:txBody>
      </p:sp>
      <p:sp>
        <p:nvSpPr>
          <p:cNvPr id="5" name="椭圆 4">
            <a:extLst>
              <a:ext uri="{FF2B5EF4-FFF2-40B4-BE49-F238E27FC236}">
                <a16:creationId xmlns:a16="http://schemas.microsoft.com/office/drawing/2014/main" id="{8E818BDC-21DC-073F-2221-FCB7DE2F9E40}"/>
              </a:ext>
            </a:extLst>
          </p:cNvPr>
          <p:cNvSpPr/>
          <p:nvPr/>
        </p:nvSpPr>
        <p:spPr>
          <a:xfrm>
            <a:off x="4056651"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DCBE907C-5614-FB86-FC47-ACE619704DCF}"/>
              </a:ext>
            </a:extLst>
          </p:cNvPr>
          <p:cNvSpPr/>
          <p:nvPr/>
        </p:nvSpPr>
        <p:spPr>
          <a:xfrm>
            <a:off x="8148727" y="763842"/>
            <a:ext cx="70849" cy="70849"/>
          </a:xfrm>
          <a:prstGeom prst="ellipse">
            <a:avLst/>
          </a:prstGeom>
          <a:solidFill>
            <a:srgbClr val="EA3A3A"/>
          </a:solidFill>
          <a:ln>
            <a:noFill/>
          </a:ln>
          <a:effectLst>
            <a:outerShdw blurRad="1143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46C6B377-F62B-1B59-BB5F-DD3B5DC4FB9C}"/>
              </a:ext>
            </a:extLst>
          </p:cNvPr>
          <p:cNvGrpSpPr/>
          <p:nvPr/>
        </p:nvGrpSpPr>
        <p:grpSpPr>
          <a:xfrm>
            <a:off x="2496547" y="1662111"/>
            <a:ext cx="998130" cy="981075"/>
            <a:chOff x="2389953" y="1621093"/>
            <a:chExt cx="1582795" cy="1555750"/>
          </a:xfrm>
        </p:grpSpPr>
        <p:sp>
          <p:nvSpPr>
            <p:cNvPr id="7" name="椭圆 6">
              <a:extLst>
                <a:ext uri="{FF2B5EF4-FFF2-40B4-BE49-F238E27FC236}">
                  <a16:creationId xmlns:a16="http://schemas.microsoft.com/office/drawing/2014/main" id="{F1C68DF1-EE5C-A9C7-4D6C-A7CB4CE7B820}"/>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文本框 7">
              <a:extLst>
                <a:ext uri="{FF2B5EF4-FFF2-40B4-BE49-F238E27FC236}">
                  <a16:creationId xmlns:a16="http://schemas.microsoft.com/office/drawing/2014/main" id="{B0645BEC-A4CB-8FF5-86EC-8042A06CCC26}"/>
                </a:ext>
              </a:extLst>
            </p:cNvPr>
            <p:cNvSpPr txBox="1"/>
            <p:nvPr/>
          </p:nvSpPr>
          <p:spPr>
            <a:xfrm>
              <a:off x="2389953" y="2158545"/>
              <a:ext cx="1582795"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云栖铸币工坊</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9" name="组合 8">
            <a:extLst>
              <a:ext uri="{FF2B5EF4-FFF2-40B4-BE49-F238E27FC236}">
                <a16:creationId xmlns:a16="http://schemas.microsoft.com/office/drawing/2014/main" id="{0F404A92-4038-22EA-E3F1-96D6EECF73A4}"/>
              </a:ext>
            </a:extLst>
          </p:cNvPr>
          <p:cNvGrpSpPr/>
          <p:nvPr/>
        </p:nvGrpSpPr>
        <p:grpSpPr>
          <a:xfrm>
            <a:off x="4030600" y="1662111"/>
            <a:ext cx="1033178" cy="981075"/>
            <a:chOff x="2362164" y="1621093"/>
            <a:chExt cx="1638373" cy="1555750"/>
          </a:xfrm>
        </p:grpSpPr>
        <p:sp>
          <p:nvSpPr>
            <p:cNvPr id="10" name="椭圆 9">
              <a:extLst>
                <a:ext uri="{FF2B5EF4-FFF2-40B4-BE49-F238E27FC236}">
                  <a16:creationId xmlns:a16="http://schemas.microsoft.com/office/drawing/2014/main" id="{06A72369-742D-CF27-B426-604AAE672CC1}"/>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文本框 10">
              <a:extLst>
                <a:ext uri="{FF2B5EF4-FFF2-40B4-BE49-F238E27FC236}">
                  <a16:creationId xmlns:a16="http://schemas.microsoft.com/office/drawing/2014/main" id="{C343A6D3-82C6-A633-5DEA-350F0E1230CB}"/>
                </a:ext>
              </a:extLst>
            </p:cNvPr>
            <p:cNvSpPr txBox="1"/>
            <p:nvPr/>
          </p:nvSpPr>
          <p:spPr>
            <a:xfrm>
              <a:off x="2362164" y="2158545"/>
              <a:ext cx="1638373"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云栖角色定制</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2" name="组合 11">
            <a:extLst>
              <a:ext uri="{FF2B5EF4-FFF2-40B4-BE49-F238E27FC236}">
                <a16:creationId xmlns:a16="http://schemas.microsoft.com/office/drawing/2014/main" id="{A557AF7A-8A26-90B3-0B6C-FFF2E6F46BD5}"/>
              </a:ext>
            </a:extLst>
          </p:cNvPr>
          <p:cNvGrpSpPr/>
          <p:nvPr/>
        </p:nvGrpSpPr>
        <p:grpSpPr>
          <a:xfrm>
            <a:off x="5251323" y="1662111"/>
            <a:ext cx="1058706" cy="981075"/>
            <a:chOff x="2341924" y="1621093"/>
            <a:chExt cx="1678854" cy="1555750"/>
          </a:xfrm>
        </p:grpSpPr>
        <p:sp>
          <p:nvSpPr>
            <p:cNvPr id="13" name="椭圆 12">
              <a:extLst>
                <a:ext uri="{FF2B5EF4-FFF2-40B4-BE49-F238E27FC236}">
                  <a16:creationId xmlns:a16="http://schemas.microsoft.com/office/drawing/2014/main" id="{CE3365E9-F101-EBDB-A841-96032C8637D6}"/>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文本框 13">
              <a:extLst>
                <a:ext uri="{FF2B5EF4-FFF2-40B4-BE49-F238E27FC236}">
                  <a16:creationId xmlns:a16="http://schemas.microsoft.com/office/drawing/2014/main" id="{3D6C012B-1D0C-2335-FB98-DD430BA8E415}"/>
                </a:ext>
              </a:extLst>
            </p:cNvPr>
            <p:cNvSpPr txBox="1"/>
            <p:nvPr/>
          </p:nvSpPr>
          <p:spPr>
            <a:xfrm>
              <a:off x="2341924" y="2158545"/>
              <a:ext cx="1678854"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云栖议程分享</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5" name="组合 14">
            <a:extLst>
              <a:ext uri="{FF2B5EF4-FFF2-40B4-BE49-F238E27FC236}">
                <a16:creationId xmlns:a16="http://schemas.microsoft.com/office/drawing/2014/main" id="{45D5B436-F789-C606-C712-B135F8C5A4C6}"/>
              </a:ext>
            </a:extLst>
          </p:cNvPr>
          <p:cNvGrpSpPr/>
          <p:nvPr/>
        </p:nvGrpSpPr>
        <p:grpSpPr>
          <a:xfrm>
            <a:off x="6833188" y="1662111"/>
            <a:ext cx="981075" cy="981075"/>
            <a:chOff x="2403475" y="1621093"/>
            <a:chExt cx="1555750" cy="1555750"/>
          </a:xfrm>
        </p:grpSpPr>
        <p:sp>
          <p:nvSpPr>
            <p:cNvPr id="16" name="椭圆 15">
              <a:extLst>
                <a:ext uri="{FF2B5EF4-FFF2-40B4-BE49-F238E27FC236}">
                  <a16:creationId xmlns:a16="http://schemas.microsoft.com/office/drawing/2014/main" id="{914CBE1A-AF52-B229-F598-AB72D4CB6323}"/>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文本框 16">
              <a:extLst>
                <a:ext uri="{FF2B5EF4-FFF2-40B4-BE49-F238E27FC236}">
                  <a16:creationId xmlns:a16="http://schemas.microsoft.com/office/drawing/2014/main" id="{6AA83C5C-D9E1-FB6F-A45F-E6A6DD8781EF}"/>
                </a:ext>
              </a:extLst>
            </p:cNvPr>
            <p:cNvSpPr txBox="1"/>
            <p:nvPr/>
          </p:nvSpPr>
          <p:spPr>
            <a:xfrm>
              <a:off x="2518422" y="2158545"/>
              <a:ext cx="1325856"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云栖盲盒</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9" name="组合 18">
            <a:extLst>
              <a:ext uri="{FF2B5EF4-FFF2-40B4-BE49-F238E27FC236}">
                <a16:creationId xmlns:a16="http://schemas.microsoft.com/office/drawing/2014/main" id="{69622343-927B-C2C8-C6DE-6211659C11B4}"/>
              </a:ext>
            </a:extLst>
          </p:cNvPr>
          <p:cNvGrpSpPr/>
          <p:nvPr/>
        </p:nvGrpSpPr>
        <p:grpSpPr>
          <a:xfrm>
            <a:off x="8052388" y="1662111"/>
            <a:ext cx="981075" cy="981075"/>
            <a:chOff x="2403475" y="1621093"/>
            <a:chExt cx="1555750" cy="1555750"/>
          </a:xfrm>
        </p:grpSpPr>
        <p:sp>
          <p:nvSpPr>
            <p:cNvPr id="20" name="椭圆 19">
              <a:extLst>
                <a:ext uri="{FF2B5EF4-FFF2-40B4-BE49-F238E27FC236}">
                  <a16:creationId xmlns:a16="http://schemas.microsoft.com/office/drawing/2014/main" id="{5EABC839-BF35-CB50-3B8E-3E3D1AFD7102}"/>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文本框 20">
              <a:extLst>
                <a:ext uri="{FF2B5EF4-FFF2-40B4-BE49-F238E27FC236}">
                  <a16:creationId xmlns:a16="http://schemas.microsoft.com/office/drawing/2014/main" id="{FCDC3E82-B69E-4D31-A27E-337F77079200}"/>
                </a:ext>
              </a:extLst>
            </p:cNvPr>
            <p:cNvSpPr txBox="1"/>
            <p:nvPr/>
          </p:nvSpPr>
          <p:spPr>
            <a:xfrm>
              <a:off x="2518422" y="2158545"/>
              <a:ext cx="1325856"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云栖探谷</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2" name="组合 21">
            <a:extLst>
              <a:ext uri="{FF2B5EF4-FFF2-40B4-BE49-F238E27FC236}">
                <a16:creationId xmlns:a16="http://schemas.microsoft.com/office/drawing/2014/main" id="{6572C1E4-4844-4746-677B-67DCFBFC49A6}"/>
              </a:ext>
            </a:extLst>
          </p:cNvPr>
          <p:cNvGrpSpPr/>
          <p:nvPr/>
        </p:nvGrpSpPr>
        <p:grpSpPr>
          <a:xfrm>
            <a:off x="2505074" y="3157536"/>
            <a:ext cx="981075" cy="981075"/>
            <a:chOff x="2403475" y="1621093"/>
            <a:chExt cx="1555750" cy="1555750"/>
          </a:xfrm>
        </p:grpSpPr>
        <p:sp>
          <p:nvSpPr>
            <p:cNvPr id="23" name="椭圆 22">
              <a:extLst>
                <a:ext uri="{FF2B5EF4-FFF2-40B4-BE49-F238E27FC236}">
                  <a16:creationId xmlns:a16="http://schemas.microsoft.com/office/drawing/2014/main" id="{508BB729-E32C-32C8-8C89-9ED3384D0321}"/>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文本框 23">
              <a:extLst>
                <a:ext uri="{FF2B5EF4-FFF2-40B4-BE49-F238E27FC236}">
                  <a16:creationId xmlns:a16="http://schemas.microsoft.com/office/drawing/2014/main" id="{372EB209-2553-1A61-2D6F-445619EB6360}"/>
                </a:ext>
              </a:extLst>
            </p:cNvPr>
            <p:cNvSpPr txBox="1"/>
            <p:nvPr/>
          </p:nvSpPr>
          <p:spPr>
            <a:xfrm>
              <a:off x="2518422" y="2158545"/>
              <a:ext cx="1325856" cy="452982"/>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太空</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25" name="矩形 24">
            <a:extLst>
              <a:ext uri="{FF2B5EF4-FFF2-40B4-BE49-F238E27FC236}">
                <a16:creationId xmlns:a16="http://schemas.microsoft.com/office/drawing/2014/main" id="{8C24D43C-9A72-5AED-E902-DED0F1257951}"/>
              </a:ext>
            </a:extLst>
          </p:cNvPr>
          <p:cNvSpPr/>
          <p:nvPr/>
        </p:nvSpPr>
        <p:spPr>
          <a:xfrm>
            <a:off x="1047750" y="2114550"/>
            <a:ext cx="45719" cy="276225"/>
          </a:xfrm>
          <a:prstGeom prst="rect">
            <a:avLst/>
          </a:prstGeom>
          <a:solidFill>
            <a:srgbClr val="426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25">
            <a:extLst>
              <a:ext uri="{FF2B5EF4-FFF2-40B4-BE49-F238E27FC236}">
                <a16:creationId xmlns:a16="http://schemas.microsoft.com/office/drawing/2014/main" id="{F55C6F29-1A9F-D11D-5BFA-AE69ABF7C1B4}"/>
              </a:ext>
            </a:extLst>
          </p:cNvPr>
          <p:cNvSpPr txBox="1"/>
          <p:nvPr/>
        </p:nvSpPr>
        <p:spPr>
          <a:xfrm>
            <a:off x="1106998" y="2001035"/>
            <a:ext cx="836101" cy="338298"/>
          </a:xfrm>
          <a:prstGeom prst="rect">
            <a:avLst/>
          </a:prstGeom>
          <a:noFill/>
        </p:spPr>
        <p:txBody>
          <a:bodyPr wrap="square" rtlCol="0">
            <a:spAutoFit/>
          </a:bodyPr>
          <a:lstStyle/>
          <a:p>
            <a:pPr>
              <a:lnSpc>
                <a:spcPct val="120000"/>
              </a:lnSpc>
            </a:pPr>
            <a:r>
              <a:rPr lang="zh-CN" altLang="en-US" sz="1400" dirty="0">
                <a:latin typeface="+mj-ea"/>
                <a:ea typeface="+mj-ea"/>
                <a:cs typeface="OPPOSans B" panose="00020600040101010101" pitchFamily="18" charset="-122"/>
              </a:rPr>
              <a:t>互动</a:t>
            </a:r>
            <a:endParaRPr lang="en-US" sz="1400" dirty="0">
              <a:latin typeface="+mj-ea"/>
              <a:ea typeface="+mj-ea"/>
              <a:cs typeface="OPPOSans B" panose="00020600040101010101" pitchFamily="18" charset="-122"/>
            </a:endParaRPr>
          </a:p>
        </p:txBody>
      </p:sp>
      <p:sp>
        <p:nvSpPr>
          <p:cNvPr id="27" name="文本框 26">
            <a:extLst>
              <a:ext uri="{FF2B5EF4-FFF2-40B4-BE49-F238E27FC236}">
                <a16:creationId xmlns:a16="http://schemas.microsoft.com/office/drawing/2014/main" id="{DF7EF7BC-4354-2E3C-3C79-ABEE65140BD8}"/>
              </a:ext>
            </a:extLst>
          </p:cNvPr>
          <p:cNvSpPr txBox="1"/>
          <p:nvPr/>
        </p:nvSpPr>
        <p:spPr>
          <a:xfrm>
            <a:off x="1106998" y="2252662"/>
            <a:ext cx="836101" cy="232884"/>
          </a:xfrm>
          <a:prstGeom prst="rect">
            <a:avLst/>
          </a:prstGeom>
          <a:noFill/>
        </p:spPr>
        <p:txBody>
          <a:bodyPr wrap="square" rtlCol="0">
            <a:spAutoFit/>
          </a:bodyPr>
          <a:lstStyle/>
          <a:p>
            <a:pPr>
              <a:lnSpc>
                <a:spcPct val="120000"/>
              </a:lnSpc>
            </a:pPr>
            <a:r>
              <a:rPr lang="en-US" altLang="zh-CN" sz="800" dirty="0">
                <a:latin typeface="+mn-ea"/>
                <a:cs typeface="OPPOSans B" panose="00020600040101010101" pitchFamily="18" charset="-122"/>
              </a:rPr>
              <a:t>Interaction</a:t>
            </a:r>
            <a:endParaRPr lang="en-US" sz="800" dirty="0">
              <a:latin typeface="+mn-ea"/>
              <a:cs typeface="OPPOSans B" panose="00020600040101010101" pitchFamily="18" charset="-122"/>
            </a:endParaRPr>
          </a:p>
        </p:txBody>
      </p:sp>
      <p:sp>
        <p:nvSpPr>
          <p:cNvPr id="28" name="矩形 27">
            <a:extLst>
              <a:ext uri="{FF2B5EF4-FFF2-40B4-BE49-F238E27FC236}">
                <a16:creationId xmlns:a16="http://schemas.microsoft.com/office/drawing/2014/main" id="{F82C1F29-0C4D-DFF6-22B3-A6E88848CE98}"/>
              </a:ext>
            </a:extLst>
          </p:cNvPr>
          <p:cNvSpPr/>
          <p:nvPr/>
        </p:nvSpPr>
        <p:spPr>
          <a:xfrm>
            <a:off x="1047750" y="3496460"/>
            <a:ext cx="45719" cy="276225"/>
          </a:xfrm>
          <a:prstGeom prst="rect">
            <a:avLst/>
          </a:prstGeom>
          <a:solidFill>
            <a:srgbClr val="426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7B5B6949-5187-D94B-963E-10C03ACAF9F2}"/>
              </a:ext>
            </a:extLst>
          </p:cNvPr>
          <p:cNvSpPr txBox="1"/>
          <p:nvPr/>
        </p:nvSpPr>
        <p:spPr>
          <a:xfrm>
            <a:off x="1106998" y="3382945"/>
            <a:ext cx="836101" cy="338298"/>
          </a:xfrm>
          <a:prstGeom prst="rect">
            <a:avLst/>
          </a:prstGeom>
          <a:noFill/>
        </p:spPr>
        <p:txBody>
          <a:bodyPr wrap="square" rtlCol="0">
            <a:spAutoFit/>
          </a:bodyPr>
          <a:lstStyle/>
          <a:p>
            <a:pPr>
              <a:lnSpc>
                <a:spcPct val="120000"/>
              </a:lnSpc>
            </a:pPr>
            <a:r>
              <a:rPr lang="zh-CN" altLang="en-US" sz="1400" dirty="0">
                <a:latin typeface="+mj-ea"/>
                <a:ea typeface="+mj-ea"/>
                <a:cs typeface="OPPOSans B" panose="00020600040101010101" pitchFamily="18" charset="-122"/>
              </a:rPr>
              <a:t>空间</a:t>
            </a:r>
            <a:endParaRPr lang="en-US" sz="1400" dirty="0">
              <a:latin typeface="+mj-ea"/>
              <a:ea typeface="+mj-ea"/>
              <a:cs typeface="OPPOSans B" panose="00020600040101010101" pitchFamily="18" charset="-122"/>
            </a:endParaRPr>
          </a:p>
        </p:txBody>
      </p:sp>
      <p:sp>
        <p:nvSpPr>
          <p:cNvPr id="30" name="文本框 29">
            <a:extLst>
              <a:ext uri="{FF2B5EF4-FFF2-40B4-BE49-F238E27FC236}">
                <a16:creationId xmlns:a16="http://schemas.microsoft.com/office/drawing/2014/main" id="{C86965C7-936B-B9E8-DC86-8B6D60C86F9F}"/>
              </a:ext>
            </a:extLst>
          </p:cNvPr>
          <p:cNvSpPr txBox="1"/>
          <p:nvPr/>
        </p:nvSpPr>
        <p:spPr>
          <a:xfrm>
            <a:off x="1106998" y="3634572"/>
            <a:ext cx="836101" cy="232884"/>
          </a:xfrm>
          <a:prstGeom prst="rect">
            <a:avLst/>
          </a:prstGeom>
          <a:noFill/>
        </p:spPr>
        <p:txBody>
          <a:bodyPr wrap="square" rtlCol="0">
            <a:spAutoFit/>
          </a:bodyPr>
          <a:lstStyle/>
          <a:p>
            <a:pPr>
              <a:lnSpc>
                <a:spcPct val="120000"/>
              </a:lnSpc>
            </a:pPr>
            <a:r>
              <a:rPr lang="en-US" altLang="zh-CN" sz="800" dirty="0">
                <a:latin typeface="+mn-ea"/>
                <a:cs typeface="OPPOSans B" panose="00020600040101010101" pitchFamily="18" charset="-122"/>
              </a:rPr>
              <a:t>Space</a:t>
            </a:r>
          </a:p>
        </p:txBody>
      </p:sp>
      <p:sp>
        <p:nvSpPr>
          <p:cNvPr id="31" name="矩形 30">
            <a:extLst>
              <a:ext uri="{FF2B5EF4-FFF2-40B4-BE49-F238E27FC236}">
                <a16:creationId xmlns:a16="http://schemas.microsoft.com/office/drawing/2014/main" id="{5E3BB8E2-BED0-E06A-DD54-6B55CC2A0E72}"/>
              </a:ext>
            </a:extLst>
          </p:cNvPr>
          <p:cNvSpPr/>
          <p:nvPr/>
        </p:nvSpPr>
        <p:spPr>
          <a:xfrm>
            <a:off x="1047750" y="4878370"/>
            <a:ext cx="45719" cy="276225"/>
          </a:xfrm>
          <a:prstGeom prst="rect">
            <a:avLst/>
          </a:prstGeom>
          <a:solidFill>
            <a:srgbClr val="426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EFF8DB2D-DEB3-91DE-1CC2-012A9EE02694}"/>
              </a:ext>
            </a:extLst>
          </p:cNvPr>
          <p:cNvSpPr txBox="1"/>
          <p:nvPr/>
        </p:nvSpPr>
        <p:spPr>
          <a:xfrm>
            <a:off x="1106998" y="4764855"/>
            <a:ext cx="836101" cy="338298"/>
          </a:xfrm>
          <a:prstGeom prst="rect">
            <a:avLst/>
          </a:prstGeom>
          <a:noFill/>
        </p:spPr>
        <p:txBody>
          <a:bodyPr wrap="square" rtlCol="0">
            <a:spAutoFit/>
          </a:bodyPr>
          <a:lstStyle/>
          <a:p>
            <a:pPr>
              <a:lnSpc>
                <a:spcPct val="120000"/>
              </a:lnSpc>
            </a:pPr>
            <a:r>
              <a:rPr lang="zh-CN" altLang="en-US" sz="1400" dirty="0">
                <a:latin typeface="+mj-ea"/>
                <a:ea typeface="+mj-ea"/>
                <a:cs typeface="OPPOSans B" panose="00020600040101010101" pitchFamily="18" charset="-122"/>
              </a:rPr>
              <a:t>时间</a:t>
            </a:r>
            <a:endParaRPr lang="en-US" sz="1400" dirty="0">
              <a:latin typeface="+mj-ea"/>
              <a:ea typeface="+mj-ea"/>
              <a:cs typeface="OPPOSans B" panose="00020600040101010101" pitchFamily="18" charset="-122"/>
            </a:endParaRPr>
          </a:p>
        </p:txBody>
      </p:sp>
      <p:sp>
        <p:nvSpPr>
          <p:cNvPr id="33" name="文本框 32">
            <a:extLst>
              <a:ext uri="{FF2B5EF4-FFF2-40B4-BE49-F238E27FC236}">
                <a16:creationId xmlns:a16="http://schemas.microsoft.com/office/drawing/2014/main" id="{9A149941-534F-392A-5218-0260EBA6832A}"/>
              </a:ext>
            </a:extLst>
          </p:cNvPr>
          <p:cNvSpPr txBox="1"/>
          <p:nvPr/>
        </p:nvSpPr>
        <p:spPr>
          <a:xfrm>
            <a:off x="1106998" y="5016482"/>
            <a:ext cx="836101" cy="232884"/>
          </a:xfrm>
          <a:prstGeom prst="rect">
            <a:avLst/>
          </a:prstGeom>
          <a:noFill/>
        </p:spPr>
        <p:txBody>
          <a:bodyPr wrap="square" rtlCol="0">
            <a:spAutoFit/>
          </a:bodyPr>
          <a:lstStyle/>
          <a:p>
            <a:pPr>
              <a:lnSpc>
                <a:spcPct val="120000"/>
              </a:lnSpc>
            </a:pPr>
            <a:r>
              <a:rPr lang="en-US" altLang="zh-CN" sz="800" dirty="0">
                <a:latin typeface="+mn-ea"/>
                <a:cs typeface="OPPOSans B" panose="00020600040101010101" pitchFamily="18" charset="-122"/>
              </a:rPr>
              <a:t>Time</a:t>
            </a:r>
            <a:endParaRPr lang="en-US" sz="800" dirty="0">
              <a:latin typeface="+mn-ea"/>
              <a:cs typeface="OPPOSans B" panose="00020600040101010101" pitchFamily="18" charset="-122"/>
            </a:endParaRPr>
          </a:p>
        </p:txBody>
      </p:sp>
      <p:sp>
        <p:nvSpPr>
          <p:cNvPr id="34" name="箭头: 右 33">
            <a:extLst>
              <a:ext uri="{FF2B5EF4-FFF2-40B4-BE49-F238E27FC236}">
                <a16:creationId xmlns:a16="http://schemas.microsoft.com/office/drawing/2014/main" id="{7D95476B-5886-3426-F2C2-4A13A134676D}"/>
              </a:ext>
            </a:extLst>
          </p:cNvPr>
          <p:cNvSpPr/>
          <p:nvPr/>
        </p:nvSpPr>
        <p:spPr>
          <a:xfrm>
            <a:off x="2332788" y="2748508"/>
            <a:ext cx="5452900" cy="185977"/>
          </a:xfrm>
          <a:prstGeom prst="rightArrow">
            <a:avLst>
              <a:gd name="adj1" fmla="val 50000"/>
              <a:gd name="adj2" fmla="val 90973"/>
            </a:avLst>
          </a:prstGeom>
          <a:solidFill>
            <a:srgbClr val="426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AC5B0AAC-076E-A905-AF0F-C988CA2B5482}"/>
              </a:ext>
            </a:extLst>
          </p:cNvPr>
          <p:cNvSpPr/>
          <p:nvPr/>
        </p:nvSpPr>
        <p:spPr>
          <a:xfrm>
            <a:off x="2936746" y="2759745"/>
            <a:ext cx="117729" cy="117729"/>
          </a:xfrm>
          <a:prstGeom prst="ellipse">
            <a:avLst/>
          </a:prstGeom>
          <a:solidFill>
            <a:srgbClr val="4261E4"/>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01891F46-7239-BD68-4EFE-B9B8DB0663F3}"/>
              </a:ext>
            </a:extLst>
          </p:cNvPr>
          <p:cNvSpPr/>
          <p:nvPr/>
        </p:nvSpPr>
        <p:spPr>
          <a:xfrm>
            <a:off x="7259859" y="2759745"/>
            <a:ext cx="117729" cy="117729"/>
          </a:xfrm>
          <a:prstGeom prst="ellipse">
            <a:avLst/>
          </a:prstGeom>
          <a:solidFill>
            <a:srgbClr val="4261E4"/>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ACE9EDCE-B013-1FBB-C4EB-0A4780FDE421}"/>
              </a:ext>
            </a:extLst>
          </p:cNvPr>
          <p:cNvSpPr txBox="1"/>
          <p:nvPr/>
        </p:nvSpPr>
        <p:spPr>
          <a:xfrm>
            <a:off x="2577561" y="2877474"/>
            <a:ext cx="836101" cy="232884"/>
          </a:xfrm>
          <a:prstGeom prst="rect">
            <a:avLst/>
          </a:prstGeom>
          <a:noFill/>
        </p:spPr>
        <p:txBody>
          <a:bodyPr wrap="square" rtlCol="0">
            <a:spAutoFit/>
          </a:bodyPr>
          <a:lstStyle/>
          <a:p>
            <a:pPr algn="ctr">
              <a:lnSpc>
                <a:spcPct val="120000"/>
              </a:lnSpc>
            </a:pPr>
            <a:r>
              <a:rPr lang="zh-CN" altLang="en-US" sz="800" dirty="0">
                <a:solidFill>
                  <a:srgbClr val="4261E4"/>
                </a:solidFill>
                <a:latin typeface="+mn-ea"/>
                <a:cs typeface="OPPOSans M" panose="00020600040101010101" pitchFamily="18" charset="-122"/>
              </a:rPr>
              <a:t>互动攒币</a:t>
            </a:r>
            <a:endParaRPr lang="en-US" sz="800" dirty="0">
              <a:solidFill>
                <a:srgbClr val="4261E4"/>
              </a:solidFill>
              <a:latin typeface="+mn-ea"/>
              <a:cs typeface="OPPOSans M" panose="00020600040101010101" pitchFamily="18" charset="-122"/>
            </a:endParaRPr>
          </a:p>
        </p:txBody>
      </p:sp>
      <p:sp>
        <p:nvSpPr>
          <p:cNvPr id="38" name="文本框 37">
            <a:extLst>
              <a:ext uri="{FF2B5EF4-FFF2-40B4-BE49-F238E27FC236}">
                <a16:creationId xmlns:a16="http://schemas.microsoft.com/office/drawing/2014/main" id="{B14C8245-A8AA-E66D-C0D4-ADCC5141C8FA}"/>
              </a:ext>
            </a:extLst>
          </p:cNvPr>
          <p:cNvSpPr txBox="1"/>
          <p:nvPr/>
        </p:nvSpPr>
        <p:spPr>
          <a:xfrm>
            <a:off x="2577561" y="1328229"/>
            <a:ext cx="836101" cy="27687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预热期</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9" name="文本框 38">
            <a:extLst>
              <a:ext uri="{FF2B5EF4-FFF2-40B4-BE49-F238E27FC236}">
                <a16:creationId xmlns:a16="http://schemas.microsoft.com/office/drawing/2014/main" id="{501243C2-7FE0-1081-B866-28B6DB755B89}"/>
              </a:ext>
            </a:extLst>
          </p:cNvPr>
          <p:cNvSpPr txBox="1"/>
          <p:nvPr/>
        </p:nvSpPr>
        <p:spPr>
          <a:xfrm>
            <a:off x="6900672" y="2877474"/>
            <a:ext cx="836101" cy="232884"/>
          </a:xfrm>
          <a:prstGeom prst="rect">
            <a:avLst/>
          </a:prstGeom>
          <a:noFill/>
        </p:spPr>
        <p:txBody>
          <a:bodyPr wrap="square" rtlCol="0">
            <a:spAutoFit/>
          </a:bodyPr>
          <a:lstStyle/>
          <a:p>
            <a:pPr algn="ctr">
              <a:lnSpc>
                <a:spcPct val="120000"/>
              </a:lnSpc>
            </a:pPr>
            <a:r>
              <a:rPr lang="zh-CN" altLang="en-US" sz="800" dirty="0">
                <a:solidFill>
                  <a:srgbClr val="4261E4"/>
                </a:solidFill>
                <a:latin typeface="+mn-ea"/>
                <a:cs typeface="OPPOSans M" panose="00020600040101010101" pitchFamily="18" charset="-122"/>
              </a:rPr>
              <a:t>线上抽奖</a:t>
            </a:r>
            <a:endParaRPr lang="en-US" sz="800" dirty="0">
              <a:solidFill>
                <a:srgbClr val="4261E4"/>
              </a:solidFill>
              <a:latin typeface="+mn-ea"/>
              <a:cs typeface="OPPOSans M" panose="00020600040101010101" pitchFamily="18" charset="-122"/>
            </a:endParaRPr>
          </a:p>
        </p:txBody>
      </p:sp>
      <p:sp>
        <p:nvSpPr>
          <p:cNvPr id="40" name="文本框 39">
            <a:extLst>
              <a:ext uri="{FF2B5EF4-FFF2-40B4-BE49-F238E27FC236}">
                <a16:creationId xmlns:a16="http://schemas.microsoft.com/office/drawing/2014/main" id="{15BB50B1-2CCB-C2C8-C2A8-9CBDF320D151}"/>
              </a:ext>
            </a:extLst>
          </p:cNvPr>
          <p:cNvSpPr txBox="1"/>
          <p:nvPr/>
        </p:nvSpPr>
        <p:spPr>
          <a:xfrm>
            <a:off x="4782599" y="1328229"/>
            <a:ext cx="836101" cy="27687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正式期</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文本框 40">
            <a:extLst>
              <a:ext uri="{FF2B5EF4-FFF2-40B4-BE49-F238E27FC236}">
                <a16:creationId xmlns:a16="http://schemas.microsoft.com/office/drawing/2014/main" id="{CDAA3096-D1CE-B8A6-351B-6933F4CFD005}"/>
              </a:ext>
            </a:extLst>
          </p:cNvPr>
          <p:cNvSpPr txBox="1"/>
          <p:nvPr/>
        </p:nvSpPr>
        <p:spPr>
          <a:xfrm>
            <a:off x="7537229" y="1328229"/>
            <a:ext cx="836101" cy="27687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爆发期</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2" name="箭头: 右 41">
            <a:extLst>
              <a:ext uri="{FF2B5EF4-FFF2-40B4-BE49-F238E27FC236}">
                <a16:creationId xmlns:a16="http://schemas.microsoft.com/office/drawing/2014/main" id="{53D6F734-AF02-06B9-4723-7A9A1C0CD6B6}"/>
              </a:ext>
            </a:extLst>
          </p:cNvPr>
          <p:cNvSpPr/>
          <p:nvPr/>
        </p:nvSpPr>
        <p:spPr>
          <a:xfrm>
            <a:off x="8134349" y="2748508"/>
            <a:ext cx="899114" cy="185977"/>
          </a:xfrm>
          <a:prstGeom prst="rightArrow">
            <a:avLst>
              <a:gd name="adj1" fmla="val 50000"/>
              <a:gd name="adj2" fmla="val 90973"/>
            </a:avLst>
          </a:prstGeom>
          <a:solidFill>
            <a:srgbClr val="4261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A8EFF8C3-A7F1-DD36-4A52-4AC29E6033CE}"/>
              </a:ext>
            </a:extLst>
          </p:cNvPr>
          <p:cNvSpPr/>
          <p:nvPr/>
        </p:nvSpPr>
        <p:spPr>
          <a:xfrm>
            <a:off x="8504060" y="2759745"/>
            <a:ext cx="117729" cy="117729"/>
          </a:xfrm>
          <a:prstGeom prst="ellipse">
            <a:avLst/>
          </a:prstGeom>
          <a:solidFill>
            <a:srgbClr val="4261E4"/>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309E0B8D-EC14-F9FB-EC24-5BFD8D8C0F44}"/>
              </a:ext>
            </a:extLst>
          </p:cNvPr>
          <p:cNvSpPr txBox="1"/>
          <p:nvPr/>
        </p:nvSpPr>
        <p:spPr>
          <a:xfrm>
            <a:off x="8144873" y="2877474"/>
            <a:ext cx="836101" cy="232884"/>
          </a:xfrm>
          <a:prstGeom prst="rect">
            <a:avLst/>
          </a:prstGeom>
          <a:noFill/>
        </p:spPr>
        <p:txBody>
          <a:bodyPr wrap="square" rtlCol="0">
            <a:spAutoFit/>
          </a:bodyPr>
          <a:lstStyle/>
          <a:p>
            <a:pPr algn="ctr">
              <a:lnSpc>
                <a:spcPct val="120000"/>
              </a:lnSpc>
            </a:pPr>
            <a:r>
              <a:rPr lang="zh-CN" altLang="en-US" sz="800" dirty="0">
                <a:solidFill>
                  <a:srgbClr val="4261E4"/>
                </a:solidFill>
                <a:latin typeface="+mn-ea"/>
                <a:cs typeface="OPPOSans M" panose="00020600040101010101" pitchFamily="18" charset="-122"/>
              </a:rPr>
              <a:t>线下打卡</a:t>
            </a:r>
            <a:endParaRPr lang="en-US" sz="800" dirty="0">
              <a:solidFill>
                <a:srgbClr val="4261E4"/>
              </a:solidFill>
              <a:latin typeface="+mn-ea"/>
              <a:cs typeface="OPPOSans M" panose="00020600040101010101" pitchFamily="18" charset="-122"/>
            </a:endParaRPr>
          </a:p>
        </p:txBody>
      </p:sp>
      <p:grpSp>
        <p:nvGrpSpPr>
          <p:cNvPr id="46" name="组合 45">
            <a:extLst>
              <a:ext uri="{FF2B5EF4-FFF2-40B4-BE49-F238E27FC236}">
                <a16:creationId xmlns:a16="http://schemas.microsoft.com/office/drawing/2014/main" id="{BE330578-722F-75EE-2E11-59BC627215D2}"/>
              </a:ext>
            </a:extLst>
          </p:cNvPr>
          <p:cNvGrpSpPr/>
          <p:nvPr/>
        </p:nvGrpSpPr>
        <p:grpSpPr>
          <a:xfrm>
            <a:off x="4056651" y="3157536"/>
            <a:ext cx="2201274" cy="981075"/>
            <a:chOff x="2403475" y="1621093"/>
            <a:chExt cx="3490693" cy="1555750"/>
          </a:xfrm>
        </p:grpSpPr>
        <p:sp>
          <p:nvSpPr>
            <p:cNvPr id="47" name="矩形: 圆角 46">
              <a:extLst>
                <a:ext uri="{FF2B5EF4-FFF2-40B4-BE49-F238E27FC236}">
                  <a16:creationId xmlns:a16="http://schemas.microsoft.com/office/drawing/2014/main" id="{66B03D6D-BDA2-E7EC-51FD-65EC83B3533D}"/>
                </a:ext>
              </a:extLst>
            </p:cNvPr>
            <p:cNvSpPr/>
            <p:nvPr/>
          </p:nvSpPr>
          <p:spPr>
            <a:xfrm>
              <a:off x="2403475" y="1621093"/>
              <a:ext cx="3490693" cy="1555750"/>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文本框 47">
              <a:extLst>
                <a:ext uri="{FF2B5EF4-FFF2-40B4-BE49-F238E27FC236}">
                  <a16:creationId xmlns:a16="http://schemas.microsoft.com/office/drawing/2014/main" id="{BB81B4E9-A602-E409-64AF-4315830EDB21}"/>
                </a:ext>
              </a:extLst>
            </p:cNvPr>
            <p:cNvSpPr txBox="1"/>
            <p:nvPr/>
          </p:nvSpPr>
          <p:spPr>
            <a:xfrm>
              <a:off x="3485893" y="2115730"/>
              <a:ext cx="1325856" cy="452982"/>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云栖号</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9" name="组合 48">
            <a:extLst>
              <a:ext uri="{FF2B5EF4-FFF2-40B4-BE49-F238E27FC236}">
                <a16:creationId xmlns:a16="http://schemas.microsoft.com/office/drawing/2014/main" id="{80BFD98C-BA92-5E96-BDFE-8D466036CE43}"/>
              </a:ext>
            </a:extLst>
          </p:cNvPr>
          <p:cNvGrpSpPr/>
          <p:nvPr/>
        </p:nvGrpSpPr>
        <p:grpSpPr>
          <a:xfrm>
            <a:off x="6832189" y="3157536"/>
            <a:ext cx="2201274" cy="981075"/>
            <a:chOff x="2403475" y="1621093"/>
            <a:chExt cx="3490693" cy="1555750"/>
          </a:xfrm>
        </p:grpSpPr>
        <p:sp>
          <p:nvSpPr>
            <p:cNvPr id="50" name="矩形: 圆角 49">
              <a:extLst>
                <a:ext uri="{FF2B5EF4-FFF2-40B4-BE49-F238E27FC236}">
                  <a16:creationId xmlns:a16="http://schemas.microsoft.com/office/drawing/2014/main" id="{388D7253-F942-6359-3951-DC1D4E0E2C69}"/>
                </a:ext>
              </a:extLst>
            </p:cNvPr>
            <p:cNvSpPr/>
            <p:nvPr/>
          </p:nvSpPr>
          <p:spPr>
            <a:xfrm>
              <a:off x="2403475" y="1621093"/>
              <a:ext cx="3490693" cy="1555750"/>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文本框 50">
              <a:extLst>
                <a:ext uri="{FF2B5EF4-FFF2-40B4-BE49-F238E27FC236}">
                  <a16:creationId xmlns:a16="http://schemas.microsoft.com/office/drawing/2014/main" id="{FEC3B337-AEE8-0B87-42C4-2EB7B33EECEA}"/>
                </a:ext>
              </a:extLst>
            </p:cNvPr>
            <p:cNvSpPr txBox="1"/>
            <p:nvPr/>
          </p:nvSpPr>
          <p:spPr>
            <a:xfrm>
              <a:off x="3303752" y="2115730"/>
              <a:ext cx="1690138" cy="439051"/>
            </a:xfrm>
            <a:prstGeom prst="rect">
              <a:avLst/>
            </a:prstGeom>
            <a:noFill/>
          </p:spPr>
          <p:txBody>
            <a:bodyPr wrap="square" rtlCol="0">
              <a:spAutoFit/>
            </a:bodyPr>
            <a:lstStyle/>
            <a:p>
              <a:pPr algn="ctr">
                <a:lnSpc>
                  <a:spcPct val="120000"/>
                </a:lnSpc>
              </a:pPr>
              <a:r>
                <a:rPr lang="zh-CN" altLang="en-US" sz="1050" dirty="0">
                  <a:latin typeface="OPPOSans M" panose="00020600040101010101" pitchFamily="18" charset="-122"/>
                  <a:ea typeface="OPPOSans M" panose="00020600040101010101" pitchFamily="18" charset="-122"/>
                  <a:cs typeface="OPPOSans M" panose="00020600040101010101" pitchFamily="18" charset="-122"/>
                </a:rPr>
                <a:t>云栖数字谷</a:t>
              </a:r>
              <a:endParaRPr lang="en-US" sz="105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2" name="组合 51">
            <a:extLst>
              <a:ext uri="{FF2B5EF4-FFF2-40B4-BE49-F238E27FC236}">
                <a16:creationId xmlns:a16="http://schemas.microsoft.com/office/drawing/2014/main" id="{0CD29377-0E2C-68AF-76FD-B3BBD955DEC6}"/>
              </a:ext>
            </a:extLst>
          </p:cNvPr>
          <p:cNvGrpSpPr/>
          <p:nvPr/>
        </p:nvGrpSpPr>
        <p:grpSpPr>
          <a:xfrm>
            <a:off x="2505074" y="4612615"/>
            <a:ext cx="981075" cy="981075"/>
            <a:chOff x="2403475" y="1621093"/>
            <a:chExt cx="1555750" cy="1555750"/>
          </a:xfrm>
        </p:grpSpPr>
        <p:sp>
          <p:nvSpPr>
            <p:cNvPr id="53" name="椭圆 52">
              <a:extLst>
                <a:ext uri="{FF2B5EF4-FFF2-40B4-BE49-F238E27FC236}">
                  <a16:creationId xmlns:a16="http://schemas.microsoft.com/office/drawing/2014/main" id="{30F701F7-B574-CD9C-5E5B-E99319A82C44}"/>
                </a:ext>
              </a:extLst>
            </p:cNvPr>
            <p:cNvSpPr/>
            <p:nvPr/>
          </p:nvSpPr>
          <p:spPr>
            <a:xfrm>
              <a:off x="2403475" y="1621093"/>
              <a:ext cx="1555750" cy="155575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文本框 53">
              <a:extLst>
                <a:ext uri="{FF2B5EF4-FFF2-40B4-BE49-F238E27FC236}">
                  <a16:creationId xmlns:a16="http://schemas.microsoft.com/office/drawing/2014/main" id="{E779BE7B-0EA3-9F89-35F9-287955F39EB2}"/>
                </a:ext>
              </a:extLst>
            </p:cNvPr>
            <p:cNvSpPr txBox="1"/>
            <p:nvPr/>
          </p:nvSpPr>
          <p:spPr>
            <a:xfrm>
              <a:off x="2518422" y="2158545"/>
              <a:ext cx="1325856" cy="480842"/>
            </a:xfrm>
            <a:prstGeom prst="rect">
              <a:avLst/>
            </a:prstGeom>
            <a:noFill/>
          </p:spPr>
          <p:txBody>
            <a:bodyPr wrap="square" rtlCol="0">
              <a:spAutoFit/>
            </a:bodyPr>
            <a:lstStyle/>
            <a:p>
              <a:pPr algn="ctr">
                <a:lnSpc>
                  <a:spcPct val="120000"/>
                </a:lnSpc>
              </a:pP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1001</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5" name="组合 54">
            <a:extLst>
              <a:ext uri="{FF2B5EF4-FFF2-40B4-BE49-F238E27FC236}">
                <a16:creationId xmlns:a16="http://schemas.microsoft.com/office/drawing/2014/main" id="{CA21E9C3-0189-EA51-BBB0-FE737AAEACD2}"/>
              </a:ext>
            </a:extLst>
          </p:cNvPr>
          <p:cNvGrpSpPr/>
          <p:nvPr/>
        </p:nvGrpSpPr>
        <p:grpSpPr>
          <a:xfrm>
            <a:off x="4056651" y="4612615"/>
            <a:ext cx="2201274" cy="981075"/>
            <a:chOff x="2403475" y="1621093"/>
            <a:chExt cx="3490693" cy="1555750"/>
          </a:xfrm>
        </p:grpSpPr>
        <p:sp>
          <p:nvSpPr>
            <p:cNvPr id="56" name="矩形: 圆角 55">
              <a:extLst>
                <a:ext uri="{FF2B5EF4-FFF2-40B4-BE49-F238E27FC236}">
                  <a16:creationId xmlns:a16="http://schemas.microsoft.com/office/drawing/2014/main" id="{E10CDEFA-6986-2584-0533-F5D23E7FFF62}"/>
                </a:ext>
              </a:extLst>
            </p:cNvPr>
            <p:cNvSpPr/>
            <p:nvPr/>
          </p:nvSpPr>
          <p:spPr>
            <a:xfrm>
              <a:off x="2403475" y="1621093"/>
              <a:ext cx="3490693" cy="1555750"/>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文本框 56">
              <a:extLst>
                <a:ext uri="{FF2B5EF4-FFF2-40B4-BE49-F238E27FC236}">
                  <a16:creationId xmlns:a16="http://schemas.microsoft.com/office/drawing/2014/main" id="{69C173B6-EF0B-9846-7122-A8FB2BFE380E}"/>
                </a:ext>
              </a:extLst>
            </p:cNvPr>
            <p:cNvSpPr txBox="1"/>
            <p:nvPr/>
          </p:nvSpPr>
          <p:spPr>
            <a:xfrm>
              <a:off x="3485893" y="2115730"/>
              <a:ext cx="1325856" cy="480842"/>
            </a:xfrm>
            <a:prstGeom prst="rect">
              <a:avLst/>
            </a:prstGeom>
            <a:noFill/>
          </p:spPr>
          <p:txBody>
            <a:bodyPr wrap="square" rtlCol="0">
              <a:spAutoFit/>
            </a:bodyPr>
            <a:lstStyle/>
            <a:p>
              <a:pPr algn="ctr">
                <a:lnSpc>
                  <a:spcPct val="120000"/>
                </a:lnSpc>
              </a:pP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1018</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8" name="组合 57">
            <a:extLst>
              <a:ext uri="{FF2B5EF4-FFF2-40B4-BE49-F238E27FC236}">
                <a16:creationId xmlns:a16="http://schemas.microsoft.com/office/drawing/2014/main" id="{E8336067-AE14-6B67-02CF-72A2B9D5491B}"/>
              </a:ext>
            </a:extLst>
          </p:cNvPr>
          <p:cNvGrpSpPr/>
          <p:nvPr/>
        </p:nvGrpSpPr>
        <p:grpSpPr>
          <a:xfrm>
            <a:off x="6832189" y="4612615"/>
            <a:ext cx="2201274" cy="981075"/>
            <a:chOff x="2403475" y="1621093"/>
            <a:chExt cx="3490693" cy="1555750"/>
          </a:xfrm>
        </p:grpSpPr>
        <p:sp>
          <p:nvSpPr>
            <p:cNvPr id="59" name="矩形: 圆角 58">
              <a:extLst>
                <a:ext uri="{FF2B5EF4-FFF2-40B4-BE49-F238E27FC236}">
                  <a16:creationId xmlns:a16="http://schemas.microsoft.com/office/drawing/2014/main" id="{0F2A5704-BBAC-2FA4-525B-D5299E87AC7F}"/>
                </a:ext>
              </a:extLst>
            </p:cNvPr>
            <p:cNvSpPr/>
            <p:nvPr/>
          </p:nvSpPr>
          <p:spPr>
            <a:xfrm>
              <a:off x="2403475" y="1621093"/>
              <a:ext cx="3490693" cy="1555750"/>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文本框 59">
              <a:extLst>
                <a:ext uri="{FF2B5EF4-FFF2-40B4-BE49-F238E27FC236}">
                  <a16:creationId xmlns:a16="http://schemas.microsoft.com/office/drawing/2014/main" id="{A4E1FDE1-51B3-AD8C-A26F-5FE6E2204E4B}"/>
                </a:ext>
              </a:extLst>
            </p:cNvPr>
            <p:cNvSpPr txBox="1"/>
            <p:nvPr/>
          </p:nvSpPr>
          <p:spPr>
            <a:xfrm>
              <a:off x="3248630" y="2115730"/>
              <a:ext cx="1800383" cy="480842"/>
            </a:xfrm>
            <a:prstGeom prst="rect">
              <a:avLst/>
            </a:prstGeom>
            <a:noFill/>
          </p:spPr>
          <p:txBody>
            <a:bodyPr wrap="square" rtlCol="0">
              <a:spAutoFit/>
            </a:bodyPr>
            <a:lstStyle/>
            <a:p>
              <a:pPr algn="ctr">
                <a:lnSpc>
                  <a:spcPct val="120000"/>
                </a:lnSpc>
              </a:pPr>
              <a:r>
                <a:rPr lang="en-US" altLang="zh-CN" sz="1200" dirty="0">
                  <a:latin typeface="OPPOSans M" panose="00020600040101010101" pitchFamily="18" charset="-122"/>
                  <a:ea typeface="OPPOSans M" panose="00020600040101010101" pitchFamily="18" charset="-122"/>
                  <a:cs typeface="OPPOSans M" panose="00020600040101010101" pitchFamily="18" charset="-122"/>
                </a:rPr>
                <a:t>1019-1022</a:t>
              </a:r>
              <a:endParaRPr lang="en-US" sz="12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61" name="箭头: 右 60">
            <a:extLst>
              <a:ext uri="{FF2B5EF4-FFF2-40B4-BE49-F238E27FC236}">
                <a16:creationId xmlns:a16="http://schemas.microsoft.com/office/drawing/2014/main" id="{BD854683-4CE1-333B-88DB-850B1C01116B}"/>
              </a:ext>
            </a:extLst>
          </p:cNvPr>
          <p:cNvSpPr/>
          <p:nvPr/>
        </p:nvSpPr>
        <p:spPr>
          <a:xfrm>
            <a:off x="2332787" y="4215085"/>
            <a:ext cx="6700675" cy="185977"/>
          </a:xfrm>
          <a:prstGeom prst="rightArrow">
            <a:avLst>
              <a:gd name="adj1" fmla="val 50000"/>
              <a:gd name="adj2" fmla="val 90973"/>
            </a:avLst>
          </a:prstGeom>
          <a:solidFill>
            <a:srgbClr val="1CB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椭圆 61">
            <a:extLst>
              <a:ext uri="{FF2B5EF4-FFF2-40B4-BE49-F238E27FC236}">
                <a16:creationId xmlns:a16="http://schemas.microsoft.com/office/drawing/2014/main" id="{278D5046-0F43-766A-BA97-3D9FE8F9FB4A}"/>
              </a:ext>
            </a:extLst>
          </p:cNvPr>
          <p:cNvSpPr/>
          <p:nvPr/>
        </p:nvSpPr>
        <p:spPr>
          <a:xfrm>
            <a:off x="7896416" y="4232435"/>
            <a:ext cx="117729" cy="117729"/>
          </a:xfrm>
          <a:prstGeom prst="ellipse">
            <a:avLst/>
          </a:prstGeom>
          <a:solidFill>
            <a:srgbClr val="1CB471"/>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文本框 62">
            <a:extLst>
              <a:ext uri="{FF2B5EF4-FFF2-40B4-BE49-F238E27FC236}">
                <a16:creationId xmlns:a16="http://schemas.microsoft.com/office/drawing/2014/main" id="{EE0D232D-D918-E74E-06D5-7E1E4A2FC946}"/>
              </a:ext>
            </a:extLst>
          </p:cNvPr>
          <p:cNvSpPr txBox="1"/>
          <p:nvPr/>
        </p:nvSpPr>
        <p:spPr>
          <a:xfrm>
            <a:off x="7537229" y="4350164"/>
            <a:ext cx="836101" cy="250453"/>
          </a:xfrm>
          <a:prstGeom prst="rect">
            <a:avLst/>
          </a:prstGeom>
          <a:noFill/>
        </p:spPr>
        <p:txBody>
          <a:bodyPr wrap="square" rtlCol="0">
            <a:spAutoFit/>
          </a:bodyPr>
          <a:lstStyle/>
          <a:p>
            <a:pPr algn="ctr">
              <a:lnSpc>
                <a:spcPct val="120000"/>
              </a:lnSpc>
            </a:pPr>
            <a:r>
              <a:rPr lang="zh-CN" altLang="en-US" sz="900" dirty="0">
                <a:solidFill>
                  <a:srgbClr val="1CB471"/>
                </a:solidFill>
                <a:latin typeface="OPPOSans M" panose="00020600040101010101" pitchFamily="18" charset="-122"/>
                <a:ea typeface="OPPOSans M" panose="00020600040101010101" pitchFamily="18" charset="-122"/>
                <a:cs typeface="OPPOSans M" panose="00020600040101010101" pitchFamily="18" charset="-122"/>
              </a:rPr>
              <a:t>内</a:t>
            </a:r>
            <a:endParaRPr lang="en-US" sz="900" dirty="0">
              <a:solidFill>
                <a:srgbClr val="1CB47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椭圆 63">
            <a:extLst>
              <a:ext uri="{FF2B5EF4-FFF2-40B4-BE49-F238E27FC236}">
                <a16:creationId xmlns:a16="http://schemas.microsoft.com/office/drawing/2014/main" id="{6080B757-07BD-596D-236E-8A586FB162F1}"/>
              </a:ext>
            </a:extLst>
          </p:cNvPr>
          <p:cNvSpPr/>
          <p:nvPr/>
        </p:nvSpPr>
        <p:spPr>
          <a:xfrm>
            <a:off x="2966276" y="4232435"/>
            <a:ext cx="117729" cy="117729"/>
          </a:xfrm>
          <a:prstGeom prst="ellipse">
            <a:avLst/>
          </a:prstGeom>
          <a:solidFill>
            <a:srgbClr val="1CB471"/>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文本框 64">
            <a:extLst>
              <a:ext uri="{FF2B5EF4-FFF2-40B4-BE49-F238E27FC236}">
                <a16:creationId xmlns:a16="http://schemas.microsoft.com/office/drawing/2014/main" id="{55E4B042-34A2-6CD5-C0B6-4B0FAF99DA41}"/>
              </a:ext>
            </a:extLst>
          </p:cNvPr>
          <p:cNvSpPr txBox="1"/>
          <p:nvPr/>
        </p:nvSpPr>
        <p:spPr>
          <a:xfrm>
            <a:off x="2607089" y="4350164"/>
            <a:ext cx="836101" cy="250453"/>
          </a:xfrm>
          <a:prstGeom prst="rect">
            <a:avLst/>
          </a:prstGeom>
          <a:noFill/>
        </p:spPr>
        <p:txBody>
          <a:bodyPr wrap="square" rtlCol="0">
            <a:spAutoFit/>
          </a:bodyPr>
          <a:lstStyle/>
          <a:p>
            <a:pPr algn="ctr">
              <a:lnSpc>
                <a:spcPct val="120000"/>
              </a:lnSpc>
            </a:pPr>
            <a:r>
              <a:rPr lang="zh-CN" altLang="en-US" sz="900" dirty="0">
                <a:solidFill>
                  <a:srgbClr val="1CB471"/>
                </a:solidFill>
                <a:latin typeface="OPPOSans M" panose="00020600040101010101" pitchFamily="18" charset="-122"/>
                <a:ea typeface="OPPOSans M" panose="00020600040101010101" pitchFamily="18" charset="-122"/>
                <a:cs typeface="OPPOSans M" panose="00020600040101010101" pitchFamily="18" charset="-122"/>
              </a:rPr>
              <a:t>外</a:t>
            </a:r>
            <a:endParaRPr lang="en-US" sz="900" dirty="0">
              <a:solidFill>
                <a:srgbClr val="1CB47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4" name="箭头: 右 73">
            <a:extLst>
              <a:ext uri="{FF2B5EF4-FFF2-40B4-BE49-F238E27FC236}">
                <a16:creationId xmlns:a16="http://schemas.microsoft.com/office/drawing/2014/main" id="{56EA8957-97EC-929A-0698-0E344BF03D94}"/>
              </a:ext>
            </a:extLst>
          </p:cNvPr>
          <p:cNvSpPr/>
          <p:nvPr/>
        </p:nvSpPr>
        <p:spPr>
          <a:xfrm>
            <a:off x="2332787" y="5686764"/>
            <a:ext cx="6700675" cy="185977"/>
          </a:xfrm>
          <a:prstGeom prst="rightArrow">
            <a:avLst>
              <a:gd name="adj1" fmla="val 50000"/>
              <a:gd name="adj2" fmla="val 90973"/>
            </a:avLst>
          </a:prstGeom>
          <a:solidFill>
            <a:srgbClr val="E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7D3BC3B7-2AC3-D38A-0CED-88AA9563864B}"/>
              </a:ext>
            </a:extLst>
          </p:cNvPr>
          <p:cNvSpPr/>
          <p:nvPr/>
        </p:nvSpPr>
        <p:spPr>
          <a:xfrm>
            <a:off x="7896416" y="5704114"/>
            <a:ext cx="117729" cy="117729"/>
          </a:xfrm>
          <a:prstGeom prst="ellipse">
            <a:avLst/>
          </a:prstGeom>
          <a:solidFill>
            <a:srgbClr val="EA3A3A"/>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文本框 75">
            <a:extLst>
              <a:ext uri="{FF2B5EF4-FFF2-40B4-BE49-F238E27FC236}">
                <a16:creationId xmlns:a16="http://schemas.microsoft.com/office/drawing/2014/main" id="{4D24BA0B-B1B9-DECD-432C-DC7485909CE6}"/>
              </a:ext>
            </a:extLst>
          </p:cNvPr>
          <p:cNvSpPr txBox="1"/>
          <p:nvPr/>
        </p:nvSpPr>
        <p:spPr>
          <a:xfrm>
            <a:off x="7537229" y="5821843"/>
            <a:ext cx="836101" cy="250453"/>
          </a:xfrm>
          <a:prstGeom prst="rect">
            <a:avLst/>
          </a:prstGeom>
          <a:noFill/>
        </p:spPr>
        <p:txBody>
          <a:bodyPr wrap="square" rtlCol="0">
            <a:spAutoFit/>
          </a:bodyPr>
          <a:lstStyle/>
          <a:p>
            <a:pPr algn="ctr">
              <a:lnSpc>
                <a:spcPct val="120000"/>
              </a:lnSpc>
            </a:pPr>
            <a:r>
              <a:rPr lang="zh-CN" alt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爆发</a:t>
            </a:r>
            <a:endParaRPr 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7" name="椭圆 76">
            <a:extLst>
              <a:ext uri="{FF2B5EF4-FFF2-40B4-BE49-F238E27FC236}">
                <a16:creationId xmlns:a16="http://schemas.microsoft.com/office/drawing/2014/main" id="{3C3CCDAD-A1C1-E10A-440B-3CC8B56115E4}"/>
              </a:ext>
            </a:extLst>
          </p:cNvPr>
          <p:cNvSpPr/>
          <p:nvPr/>
        </p:nvSpPr>
        <p:spPr>
          <a:xfrm>
            <a:off x="2966276" y="5704114"/>
            <a:ext cx="117729" cy="117729"/>
          </a:xfrm>
          <a:prstGeom prst="ellipse">
            <a:avLst/>
          </a:prstGeom>
          <a:solidFill>
            <a:srgbClr val="EA3A3A"/>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文本框 77">
            <a:extLst>
              <a:ext uri="{FF2B5EF4-FFF2-40B4-BE49-F238E27FC236}">
                <a16:creationId xmlns:a16="http://schemas.microsoft.com/office/drawing/2014/main" id="{8BA2EDE5-EEA1-AB32-7C31-5C972AE1C602}"/>
              </a:ext>
            </a:extLst>
          </p:cNvPr>
          <p:cNvSpPr txBox="1"/>
          <p:nvPr/>
        </p:nvSpPr>
        <p:spPr>
          <a:xfrm>
            <a:off x="2607089" y="5821843"/>
            <a:ext cx="836101" cy="250453"/>
          </a:xfrm>
          <a:prstGeom prst="rect">
            <a:avLst/>
          </a:prstGeom>
          <a:noFill/>
        </p:spPr>
        <p:txBody>
          <a:bodyPr wrap="square" rtlCol="0">
            <a:spAutoFit/>
          </a:bodyPr>
          <a:lstStyle/>
          <a:p>
            <a:pPr algn="ctr">
              <a:lnSpc>
                <a:spcPct val="120000"/>
              </a:lnSpc>
            </a:pPr>
            <a:r>
              <a:rPr lang="zh-CN" alt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预热</a:t>
            </a:r>
            <a:endParaRPr 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79" name="矩形: 圆角 78">
            <a:extLst>
              <a:ext uri="{FF2B5EF4-FFF2-40B4-BE49-F238E27FC236}">
                <a16:creationId xmlns:a16="http://schemas.microsoft.com/office/drawing/2014/main" id="{B05FF57E-A7EB-5785-4C19-A92E6D1967C6}"/>
              </a:ext>
            </a:extLst>
          </p:cNvPr>
          <p:cNvSpPr/>
          <p:nvPr/>
        </p:nvSpPr>
        <p:spPr>
          <a:xfrm rot="5400000">
            <a:off x="8428171" y="3051596"/>
            <a:ext cx="4272434" cy="1192951"/>
          </a:xfrm>
          <a:prstGeom prst="roundRect">
            <a:avLst>
              <a:gd name="adj" fmla="val 50000"/>
            </a:avLst>
          </a:prstGeom>
          <a:noFill/>
          <a:ln w="57150">
            <a:solidFill>
              <a:srgbClr val="EA3A3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椭圆 79">
            <a:extLst>
              <a:ext uri="{FF2B5EF4-FFF2-40B4-BE49-F238E27FC236}">
                <a16:creationId xmlns:a16="http://schemas.microsoft.com/office/drawing/2014/main" id="{22CD820A-5DDE-B38A-082E-8BA58DD3120D}"/>
              </a:ext>
            </a:extLst>
          </p:cNvPr>
          <p:cNvSpPr/>
          <p:nvPr/>
        </p:nvSpPr>
        <p:spPr>
          <a:xfrm>
            <a:off x="10107188" y="1695447"/>
            <a:ext cx="914400" cy="91440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椭圆 80">
            <a:extLst>
              <a:ext uri="{FF2B5EF4-FFF2-40B4-BE49-F238E27FC236}">
                <a16:creationId xmlns:a16="http://schemas.microsoft.com/office/drawing/2014/main" id="{DDBEDB81-311F-9605-081D-A7D6711D817B}"/>
              </a:ext>
            </a:extLst>
          </p:cNvPr>
          <p:cNvSpPr/>
          <p:nvPr/>
        </p:nvSpPr>
        <p:spPr>
          <a:xfrm>
            <a:off x="10107188" y="2667836"/>
            <a:ext cx="914400" cy="91440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a:extLst>
              <a:ext uri="{FF2B5EF4-FFF2-40B4-BE49-F238E27FC236}">
                <a16:creationId xmlns:a16="http://schemas.microsoft.com/office/drawing/2014/main" id="{806EFE58-12AA-31C0-0A00-E6DC1A9140FC}"/>
              </a:ext>
            </a:extLst>
          </p:cNvPr>
          <p:cNvSpPr/>
          <p:nvPr/>
        </p:nvSpPr>
        <p:spPr>
          <a:xfrm>
            <a:off x="10107188" y="3640225"/>
            <a:ext cx="914400" cy="91440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椭圆 82">
            <a:extLst>
              <a:ext uri="{FF2B5EF4-FFF2-40B4-BE49-F238E27FC236}">
                <a16:creationId xmlns:a16="http://schemas.microsoft.com/office/drawing/2014/main" id="{1318FF21-B587-409E-2E3F-DBED972D3678}"/>
              </a:ext>
            </a:extLst>
          </p:cNvPr>
          <p:cNvSpPr/>
          <p:nvPr/>
        </p:nvSpPr>
        <p:spPr>
          <a:xfrm>
            <a:off x="10107188" y="4612615"/>
            <a:ext cx="914400" cy="914400"/>
          </a:xfrm>
          <a:prstGeom prst="ellipse">
            <a:avLst/>
          </a:prstGeom>
          <a:solidFill>
            <a:schemeClr val="bg1"/>
          </a:solidFill>
          <a:ln>
            <a:noFill/>
          </a:ln>
          <a:effectLst>
            <a:outerShdw blurRad="381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文本框 83">
            <a:extLst>
              <a:ext uri="{FF2B5EF4-FFF2-40B4-BE49-F238E27FC236}">
                <a16:creationId xmlns:a16="http://schemas.microsoft.com/office/drawing/2014/main" id="{63A817A2-ACF8-35FF-CEBE-74C6A82B20D5}"/>
              </a:ext>
            </a:extLst>
          </p:cNvPr>
          <p:cNvSpPr txBox="1"/>
          <p:nvPr/>
        </p:nvSpPr>
        <p:spPr>
          <a:xfrm>
            <a:off x="10146337" y="2001035"/>
            <a:ext cx="836101" cy="276871"/>
          </a:xfrm>
          <a:prstGeom prst="rect">
            <a:avLst/>
          </a:prstGeom>
          <a:noFill/>
        </p:spPr>
        <p:txBody>
          <a:bodyPr wrap="square" rtlCol="0">
            <a:spAutoFit/>
          </a:bodyPr>
          <a:lstStyle/>
          <a:p>
            <a:pPr algn="ctr">
              <a:lnSpc>
                <a:spcPct val="120000"/>
              </a:lnSpc>
            </a:pPr>
            <a:r>
              <a:rPr lang="zh-CN" alt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深入参会</a:t>
            </a:r>
            <a:endParaRPr 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5" name="文本框 84">
            <a:extLst>
              <a:ext uri="{FF2B5EF4-FFF2-40B4-BE49-F238E27FC236}">
                <a16:creationId xmlns:a16="http://schemas.microsoft.com/office/drawing/2014/main" id="{5DE2B900-352F-E6FD-23D0-113D52D4D11D}"/>
              </a:ext>
            </a:extLst>
          </p:cNvPr>
          <p:cNvSpPr txBox="1"/>
          <p:nvPr/>
        </p:nvSpPr>
        <p:spPr>
          <a:xfrm>
            <a:off x="10146337" y="2986600"/>
            <a:ext cx="836101" cy="276871"/>
          </a:xfrm>
          <a:prstGeom prst="rect">
            <a:avLst/>
          </a:prstGeom>
          <a:noFill/>
        </p:spPr>
        <p:txBody>
          <a:bodyPr wrap="square" rtlCol="0">
            <a:spAutoFit/>
          </a:bodyPr>
          <a:lstStyle/>
          <a:p>
            <a:pPr algn="ctr">
              <a:lnSpc>
                <a:spcPct val="120000"/>
              </a:lnSpc>
            </a:pPr>
            <a:r>
              <a:rPr lang="zh-CN" alt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深入参会</a:t>
            </a:r>
            <a:endParaRPr 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6" name="文本框 85">
            <a:extLst>
              <a:ext uri="{FF2B5EF4-FFF2-40B4-BE49-F238E27FC236}">
                <a16:creationId xmlns:a16="http://schemas.microsoft.com/office/drawing/2014/main" id="{C99C95FC-7896-960D-A917-8C9A31EDEF24}"/>
              </a:ext>
            </a:extLst>
          </p:cNvPr>
          <p:cNvSpPr txBox="1"/>
          <p:nvPr/>
        </p:nvSpPr>
        <p:spPr>
          <a:xfrm>
            <a:off x="10146337" y="4000175"/>
            <a:ext cx="836101" cy="276871"/>
          </a:xfrm>
          <a:prstGeom prst="rect">
            <a:avLst/>
          </a:prstGeom>
          <a:noFill/>
        </p:spPr>
        <p:txBody>
          <a:bodyPr wrap="square" rtlCol="0">
            <a:spAutoFit/>
          </a:bodyPr>
          <a:lstStyle/>
          <a:p>
            <a:pPr algn="ctr">
              <a:lnSpc>
                <a:spcPct val="120000"/>
              </a:lnSpc>
            </a:pPr>
            <a:r>
              <a:rPr lang="zh-CN" alt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深入参会</a:t>
            </a:r>
            <a:endParaRPr 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87" name="文本框 86">
            <a:extLst>
              <a:ext uri="{FF2B5EF4-FFF2-40B4-BE49-F238E27FC236}">
                <a16:creationId xmlns:a16="http://schemas.microsoft.com/office/drawing/2014/main" id="{4D55FA95-42D4-793C-1816-FC598BABDB84}"/>
              </a:ext>
            </a:extLst>
          </p:cNvPr>
          <p:cNvSpPr txBox="1"/>
          <p:nvPr/>
        </p:nvSpPr>
        <p:spPr>
          <a:xfrm>
            <a:off x="10146337" y="4931380"/>
            <a:ext cx="836101" cy="276871"/>
          </a:xfrm>
          <a:prstGeom prst="rect">
            <a:avLst/>
          </a:prstGeom>
          <a:noFill/>
        </p:spPr>
        <p:txBody>
          <a:bodyPr wrap="square" rtlCol="0">
            <a:spAutoFit/>
          </a:bodyPr>
          <a:lstStyle/>
          <a:p>
            <a:pPr algn="ctr">
              <a:lnSpc>
                <a:spcPct val="120000"/>
              </a:lnSpc>
            </a:pPr>
            <a:r>
              <a:rPr lang="zh-CN" alt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深入参会</a:t>
            </a:r>
            <a:endParaRPr lang="en-US" sz="10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89" name="直接连接符 88">
            <a:extLst>
              <a:ext uri="{FF2B5EF4-FFF2-40B4-BE49-F238E27FC236}">
                <a16:creationId xmlns:a16="http://schemas.microsoft.com/office/drawing/2014/main" id="{AE8F1E5E-530A-16F7-FC27-EE41F2B76FC7}"/>
              </a:ext>
            </a:extLst>
          </p:cNvPr>
          <p:cNvCxnSpPr/>
          <p:nvPr/>
        </p:nvCxnSpPr>
        <p:spPr>
          <a:xfrm>
            <a:off x="9259824" y="1407886"/>
            <a:ext cx="0" cy="4608285"/>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90" name="箭头: 右 89">
            <a:extLst>
              <a:ext uri="{FF2B5EF4-FFF2-40B4-BE49-F238E27FC236}">
                <a16:creationId xmlns:a16="http://schemas.microsoft.com/office/drawing/2014/main" id="{B42DE464-AE29-6860-01E6-666B3345A1C0}"/>
              </a:ext>
            </a:extLst>
          </p:cNvPr>
          <p:cNvSpPr/>
          <p:nvPr/>
        </p:nvSpPr>
        <p:spPr>
          <a:xfrm>
            <a:off x="9399101" y="3534719"/>
            <a:ext cx="443234" cy="315489"/>
          </a:xfrm>
          <a:prstGeom prst="rightArrow">
            <a:avLst>
              <a:gd name="adj1" fmla="val 50000"/>
              <a:gd name="adj2" fmla="val 78451"/>
            </a:avLst>
          </a:prstGeom>
          <a:gradFill>
            <a:gsLst>
              <a:gs pos="100000">
                <a:srgbClr val="EA3A3A"/>
              </a:gs>
              <a:gs pos="0">
                <a:srgbClr val="EA3A3A">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椭圆 90">
            <a:extLst>
              <a:ext uri="{FF2B5EF4-FFF2-40B4-BE49-F238E27FC236}">
                <a16:creationId xmlns:a16="http://schemas.microsoft.com/office/drawing/2014/main" id="{BAD1C40D-1BEC-0BE8-C755-BA7C13F98A2F}"/>
              </a:ext>
            </a:extLst>
          </p:cNvPr>
          <p:cNvSpPr/>
          <p:nvPr/>
        </p:nvSpPr>
        <p:spPr>
          <a:xfrm>
            <a:off x="5072159" y="5704114"/>
            <a:ext cx="117729" cy="117729"/>
          </a:xfrm>
          <a:prstGeom prst="ellipse">
            <a:avLst/>
          </a:prstGeom>
          <a:solidFill>
            <a:srgbClr val="EA3A3A"/>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本框 91">
            <a:extLst>
              <a:ext uri="{FF2B5EF4-FFF2-40B4-BE49-F238E27FC236}">
                <a16:creationId xmlns:a16="http://schemas.microsoft.com/office/drawing/2014/main" id="{37A9B685-E94D-7C96-F5CA-DD33A45864E4}"/>
              </a:ext>
            </a:extLst>
          </p:cNvPr>
          <p:cNvSpPr txBox="1"/>
          <p:nvPr/>
        </p:nvSpPr>
        <p:spPr>
          <a:xfrm>
            <a:off x="4712972" y="5821843"/>
            <a:ext cx="836101" cy="250453"/>
          </a:xfrm>
          <a:prstGeom prst="rect">
            <a:avLst/>
          </a:prstGeom>
          <a:noFill/>
        </p:spPr>
        <p:txBody>
          <a:bodyPr wrap="square" rtlCol="0">
            <a:spAutoFit/>
          </a:bodyPr>
          <a:lstStyle/>
          <a:p>
            <a:pPr algn="ctr">
              <a:lnSpc>
                <a:spcPct val="120000"/>
              </a:lnSpc>
            </a:pPr>
            <a:r>
              <a:rPr lang="zh-CN" alt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rPr>
              <a:t>正式</a:t>
            </a:r>
            <a:endParaRPr lang="en-US" sz="900" dirty="0">
              <a:solidFill>
                <a:srgbClr val="EA3A3A"/>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25114774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278E0A-FF82-42D7-BD59-CCE62F7CCEA7}"/>
              </a:ext>
            </a:extLst>
          </p:cNvPr>
          <p:cNvPicPr>
            <a:picLocks noChangeAspect="1"/>
          </p:cNvPicPr>
          <p:nvPr/>
        </p:nvPicPr>
        <p:blipFill>
          <a:blip r:embed="rId2"/>
          <a:stretch>
            <a:fillRect/>
          </a:stretch>
        </p:blipFill>
        <p:spPr>
          <a:xfrm>
            <a:off x="19050" y="0"/>
            <a:ext cx="12172950" cy="6858000"/>
          </a:xfrm>
          <a:prstGeom prst="rect">
            <a:avLst/>
          </a:prstGeom>
        </p:spPr>
      </p:pic>
      <p:sp>
        <p:nvSpPr>
          <p:cNvPr id="6" name="文本框 5">
            <a:extLst>
              <a:ext uri="{FF2B5EF4-FFF2-40B4-BE49-F238E27FC236}">
                <a16:creationId xmlns:a16="http://schemas.microsoft.com/office/drawing/2014/main" id="{4D06CE12-0A85-441A-AB66-D081F5A73D3E}"/>
              </a:ext>
            </a:extLst>
          </p:cNvPr>
          <p:cNvSpPr txBox="1"/>
          <p:nvPr/>
        </p:nvSpPr>
        <p:spPr>
          <a:xfrm>
            <a:off x="591329" y="623260"/>
            <a:ext cx="2108269" cy="477054"/>
          </a:xfrm>
          <a:prstGeom prst="rect">
            <a:avLst/>
          </a:prstGeom>
          <a:noFill/>
        </p:spPr>
        <p:txBody>
          <a:bodyPr wrap="none" rtlCol="0">
            <a:spAutoFit/>
          </a:bodyPr>
          <a:lstStyle/>
          <a:p>
            <a:r>
              <a:rPr lang="zh-CN" alt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rPr>
              <a:t>内容体验地图</a:t>
            </a:r>
            <a:endParaRPr lang="en-US" sz="2500" dirty="0">
              <a:gradFill>
                <a:gsLst>
                  <a:gs pos="0">
                    <a:schemeClr val="bg2">
                      <a:lumMod val="50000"/>
                    </a:schemeClr>
                  </a:gs>
                  <a:gs pos="100000">
                    <a:schemeClr val="tx1"/>
                  </a:gs>
                </a:gsLst>
                <a:lin ang="5400000" scaled="0"/>
              </a:gradFill>
              <a:effectLst>
                <a:outerShdw blurRad="254000" sx="102000" sy="102000" algn="ctr" rotWithShape="0">
                  <a:prstClr val="black">
                    <a:alpha val="20000"/>
                  </a:prstClr>
                </a:outerShdw>
              </a:effectLst>
              <a:latin typeface="+mj-ea"/>
              <a:ea typeface="+mj-ea"/>
            </a:endParaRPr>
          </a:p>
        </p:txBody>
      </p:sp>
      <p:sp>
        <p:nvSpPr>
          <p:cNvPr id="7" name="弧形 6">
            <a:extLst>
              <a:ext uri="{FF2B5EF4-FFF2-40B4-BE49-F238E27FC236}">
                <a16:creationId xmlns:a16="http://schemas.microsoft.com/office/drawing/2014/main" id="{6E78A7A0-690B-434C-8BDD-B4C1D7294AA6}"/>
              </a:ext>
            </a:extLst>
          </p:cNvPr>
          <p:cNvSpPr/>
          <p:nvPr/>
        </p:nvSpPr>
        <p:spPr>
          <a:xfrm>
            <a:off x="1459745" y="822364"/>
            <a:ext cx="371436" cy="371436"/>
          </a:xfrm>
          <a:prstGeom prst="arc">
            <a:avLst>
              <a:gd name="adj1" fmla="val 3058761"/>
              <a:gd name="adj2" fmla="val 7938175"/>
            </a:avLst>
          </a:prstGeom>
          <a:ln w="34925" cap="rnd">
            <a:solidFill>
              <a:srgbClr val="DB2017"/>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文本框 7">
            <a:extLst>
              <a:ext uri="{FF2B5EF4-FFF2-40B4-BE49-F238E27FC236}">
                <a16:creationId xmlns:a16="http://schemas.microsoft.com/office/drawing/2014/main" id="{E397A93E-A978-47EF-B478-098BB06C0745}"/>
              </a:ext>
            </a:extLst>
          </p:cNvPr>
          <p:cNvSpPr txBox="1"/>
          <p:nvPr/>
        </p:nvSpPr>
        <p:spPr>
          <a:xfrm>
            <a:off x="2594798" y="751701"/>
            <a:ext cx="2185214" cy="276999"/>
          </a:xfrm>
          <a:prstGeom prst="rect">
            <a:avLst/>
          </a:prstGeom>
          <a:noFill/>
        </p:spPr>
        <p:txBody>
          <a:bodyPr wrap="none" rtlCol="0">
            <a:spAutoFit/>
          </a:bodyPr>
          <a:lstStyle/>
          <a:p>
            <a:r>
              <a:rPr lang="zh-CN" altLang="en-US" sz="1200" dirty="0">
                <a:solidFill>
                  <a:schemeClr val="bg1">
                    <a:lumMod val="75000"/>
                  </a:schemeClr>
                </a:solidFill>
                <a:latin typeface="+mn-ea"/>
              </a:rPr>
              <a:t>增长语境下的设计指引和验证</a:t>
            </a:r>
            <a:endParaRPr lang="en-US" sz="1200" dirty="0">
              <a:solidFill>
                <a:schemeClr val="bg1">
                  <a:lumMod val="75000"/>
                </a:schemeClr>
              </a:solidFill>
              <a:latin typeface="+mn-ea"/>
            </a:endParaRPr>
          </a:p>
        </p:txBody>
      </p:sp>
      <p:sp>
        <p:nvSpPr>
          <p:cNvPr id="9" name="椭圆 8">
            <a:extLst>
              <a:ext uri="{FF2B5EF4-FFF2-40B4-BE49-F238E27FC236}">
                <a16:creationId xmlns:a16="http://schemas.microsoft.com/office/drawing/2014/main" id="{60381251-1E95-4230-9863-25482F7F89E8}"/>
              </a:ext>
            </a:extLst>
          </p:cNvPr>
          <p:cNvSpPr/>
          <p:nvPr/>
        </p:nvSpPr>
        <p:spPr>
          <a:xfrm>
            <a:off x="11193304" y="751701"/>
            <a:ext cx="185896" cy="185896"/>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64A628CE-9B4F-4DCC-90E6-2CDEBC1DA165}"/>
              </a:ext>
            </a:extLst>
          </p:cNvPr>
          <p:cNvSpPr/>
          <p:nvPr/>
        </p:nvSpPr>
        <p:spPr>
          <a:xfrm>
            <a:off x="11007408"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35AE0AFD-72C3-41E4-BCCD-13DD0E3F4E77}"/>
              </a:ext>
            </a:extLst>
          </p:cNvPr>
          <p:cNvSpPr/>
          <p:nvPr/>
        </p:nvSpPr>
        <p:spPr>
          <a:xfrm>
            <a:off x="11452225" y="784500"/>
            <a:ext cx="112871" cy="112871"/>
          </a:xfrm>
          <a:prstGeom prst="ellipse">
            <a:avLst/>
          </a:prstGeom>
          <a:solidFill>
            <a:srgbClr val="EA3A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组合 96">
            <a:extLst>
              <a:ext uri="{FF2B5EF4-FFF2-40B4-BE49-F238E27FC236}">
                <a16:creationId xmlns:a16="http://schemas.microsoft.com/office/drawing/2014/main" id="{E5BD4915-227E-498C-B9C8-93E60DECB700}"/>
              </a:ext>
            </a:extLst>
          </p:cNvPr>
          <p:cNvGrpSpPr/>
          <p:nvPr/>
        </p:nvGrpSpPr>
        <p:grpSpPr>
          <a:xfrm>
            <a:off x="621809" y="1505960"/>
            <a:ext cx="2975487" cy="4373236"/>
            <a:chOff x="621809" y="1684664"/>
            <a:chExt cx="2975487" cy="4373236"/>
          </a:xfrm>
        </p:grpSpPr>
        <p:sp>
          <p:nvSpPr>
            <p:cNvPr id="77" name="任意多边形: 形状 76">
              <a:extLst>
                <a:ext uri="{FF2B5EF4-FFF2-40B4-BE49-F238E27FC236}">
                  <a16:creationId xmlns:a16="http://schemas.microsoft.com/office/drawing/2014/main" id="{C0A4C1EC-C7D2-4077-B69C-35ED9A1F14C3}"/>
                </a:ext>
              </a:extLst>
            </p:cNvPr>
            <p:cNvSpPr/>
            <p:nvPr/>
          </p:nvSpPr>
          <p:spPr>
            <a:xfrm>
              <a:off x="621809" y="1684664"/>
              <a:ext cx="2198040" cy="4373236"/>
            </a:xfrm>
            <a:custGeom>
              <a:avLst/>
              <a:gdLst>
                <a:gd name="connsiteX0" fmla="*/ 2186618 w 2198040"/>
                <a:gd name="connsiteY0" fmla="*/ 0 h 4373236"/>
                <a:gd name="connsiteX1" fmla="*/ 2198040 w 2198040"/>
                <a:gd name="connsiteY1" fmla="*/ 577 h 4373236"/>
                <a:gd name="connsiteX2" fmla="*/ 2198040 w 2198040"/>
                <a:gd name="connsiteY2" fmla="*/ 355205 h 4373236"/>
                <a:gd name="connsiteX3" fmla="*/ 1986089 w 2198040"/>
                <a:gd name="connsiteY3" fmla="*/ 355205 h 4373236"/>
                <a:gd name="connsiteX4" fmla="*/ 1986089 w 2198040"/>
                <a:gd name="connsiteY4" fmla="*/ 3986622 h 4373236"/>
                <a:gd name="connsiteX5" fmla="*/ 2198040 w 2198040"/>
                <a:gd name="connsiteY5" fmla="*/ 3986622 h 4373236"/>
                <a:gd name="connsiteX6" fmla="*/ 2198040 w 2198040"/>
                <a:gd name="connsiteY6" fmla="*/ 4372659 h 4373236"/>
                <a:gd name="connsiteX7" fmla="*/ 2186618 w 2198040"/>
                <a:gd name="connsiteY7" fmla="*/ 4373236 h 4373236"/>
                <a:gd name="connsiteX8" fmla="*/ 0 w 2198040"/>
                <a:gd name="connsiteY8" fmla="*/ 2186618 h 4373236"/>
                <a:gd name="connsiteX9" fmla="*/ 2186618 w 2198040"/>
                <a:gd name="connsiteY9" fmla="*/ 0 h 4373236"/>
                <a:gd name="connsiteX0" fmla="*/ 1986089 w 2198040"/>
                <a:gd name="connsiteY0" fmla="*/ 355205 h 4373236"/>
                <a:gd name="connsiteX1" fmla="*/ 1986089 w 2198040"/>
                <a:gd name="connsiteY1" fmla="*/ 3986622 h 4373236"/>
                <a:gd name="connsiteX2" fmla="*/ 2198040 w 2198040"/>
                <a:gd name="connsiteY2" fmla="*/ 3986622 h 4373236"/>
                <a:gd name="connsiteX3" fmla="*/ 2198040 w 2198040"/>
                <a:gd name="connsiteY3" fmla="*/ 4372659 h 4373236"/>
                <a:gd name="connsiteX4" fmla="*/ 2186618 w 2198040"/>
                <a:gd name="connsiteY4" fmla="*/ 4373236 h 4373236"/>
                <a:gd name="connsiteX5" fmla="*/ 0 w 2198040"/>
                <a:gd name="connsiteY5" fmla="*/ 2186618 h 4373236"/>
                <a:gd name="connsiteX6" fmla="*/ 2186618 w 2198040"/>
                <a:gd name="connsiteY6" fmla="*/ 0 h 4373236"/>
                <a:gd name="connsiteX7" fmla="*/ 2198040 w 2198040"/>
                <a:gd name="connsiteY7" fmla="*/ 577 h 4373236"/>
                <a:gd name="connsiteX8" fmla="*/ 2198040 w 2198040"/>
                <a:gd name="connsiteY8" fmla="*/ 355205 h 4373236"/>
                <a:gd name="connsiteX9" fmla="*/ 2077529 w 2198040"/>
                <a:gd name="connsiteY9" fmla="*/ 446645 h 4373236"/>
                <a:gd name="connsiteX0" fmla="*/ 1986089 w 2198040"/>
                <a:gd name="connsiteY0" fmla="*/ 355205 h 4373236"/>
                <a:gd name="connsiteX1" fmla="*/ 1986089 w 2198040"/>
                <a:gd name="connsiteY1" fmla="*/ 3986622 h 4373236"/>
                <a:gd name="connsiteX2" fmla="*/ 2198040 w 2198040"/>
                <a:gd name="connsiteY2" fmla="*/ 3986622 h 4373236"/>
                <a:gd name="connsiteX3" fmla="*/ 2198040 w 2198040"/>
                <a:gd name="connsiteY3" fmla="*/ 4372659 h 4373236"/>
                <a:gd name="connsiteX4" fmla="*/ 2186618 w 2198040"/>
                <a:gd name="connsiteY4" fmla="*/ 4373236 h 4373236"/>
                <a:gd name="connsiteX5" fmla="*/ 0 w 2198040"/>
                <a:gd name="connsiteY5" fmla="*/ 2186618 h 4373236"/>
                <a:gd name="connsiteX6" fmla="*/ 2186618 w 2198040"/>
                <a:gd name="connsiteY6" fmla="*/ 0 h 4373236"/>
                <a:gd name="connsiteX7" fmla="*/ 2198040 w 2198040"/>
                <a:gd name="connsiteY7" fmla="*/ 577 h 4373236"/>
                <a:gd name="connsiteX8" fmla="*/ 2198040 w 2198040"/>
                <a:gd name="connsiteY8" fmla="*/ 355205 h 4373236"/>
                <a:gd name="connsiteX0" fmla="*/ 1986089 w 2198040"/>
                <a:gd name="connsiteY0" fmla="*/ 3986622 h 4373236"/>
                <a:gd name="connsiteX1" fmla="*/ 2198040 w 2198040"/>
                <a:gd name="connsiteY1" fmla="*/ 3986622 h 4373236"/>
                <a:gd name="connsiteX2" fmla="*/ 2198040 w 2198040"/>
                <a:gd name="connsiteY2" fmla="*/ 4372659 h 4373236"/>
                <a:gd name="connsiteX3" fmla="*/ 2186618 w 2198040"/>
                <a:gd name="connsiteY3" fmla="*/ 4373236 h 4373236"/>
                <a:gd name="connsiteX4" fmla="*/ 0 w 2198040"/>
                <a:gd name="connsiteY4" fmla="*/ 2186618 h 4373236"/>
                <a:gd name="connsiteX5" fmla="*/ 2186618 w 2198040"/>
                <a:gd name="connsiteY5" fmla="*/ 0 h 4373236"/>
                <a:gd name="connsiteX6" fmla="*/ 2198040 w 2198040"/>
                <a:gd name="connsiteY6" fmla="*/ 577 h 4373236"/>
                <a:gd name="connsiteX7" fmla="*/ 2198040 w 2198040"/>
                <a:gd name="connsiteY7" fmla="*/ 355205 h 4373236"/>
                <a:gd name="connsiteX0" fmla="*/ 2198040 w 2198040"/>
                <a:gd name="connsiteY0" fmla="*/ 3986622 h 4373236"/>
                <a:gd name="connsiteX1" fmla="*/ 2198040 w 2198040"/>
                <a:gd name="connsiteY1" fmla="*/ 4372659 h 4373236"/>
                <a:gd name="connsiteX2" fmla="*/ 2186618 w 2198040"/>
                <a:gd name="connsiteY2" fmla="*/ 4373236 h 4373236"/>
                <a:gd name="connsiteX3" fmla="*/ 0 w 2198040"/>
                <a:gd name="connsiteY3" fmla="*/ 2186618 h 4373236"/>
                <a:gd name="connsiteX4" fmla="*/ 2186618 w 2198040"/>
                <a:gd name="connsiteY4" fmla="*/ 0 h 4373236"/>
                <a:gd name="connsiteX5" fmla="*/ 2198040 w 2198040"/>
                <a:gd name="connsiteY5" fmla="*/ 577 h 4373236"/>
                <a:gd name="connsiteX6" fmla="*/ 2198040 w 2198040"/>
                <a:gd name="connsiteY6" fmla="*/ 355205 h 43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040" h="4373236">
                  <a:moveTo>
                    <a:pt x="2198040" y="3986622"/>
                  </a:moveTo>
                  <a:lnTo>
                    <a:pt x="2198040" y="4372659"/>
                  </a:lnTo>
                  <a:lnTo>
                    <a:pt x="2186618" y="4373236"/>
                  </a:lnTo>
                  <a:cubicBezTo>
                    <a:pt x="978982" y="4373236"/>
                    <a:pt x="0" y="3394254"/>
                    <a:pt x="0" y="2186618"/>
                  </a:cubicBezTo>
                  <a:cubicBezTo>
                    <a:pt x="0" y="978982"/>
                    <a:pt x="978982" y="0"/>
                    <a:pt x="2186618" y="0"/>
                  </a:cubicBezTo>
                  <a:lnTo>
                    <a:pt x="2198040" y="577"/>
                  </a:lnTo>
                  <a:lnTo>
                    <a:pt x="2198040" y="355205"/>
                  </a:lnTo>
                </a:path>
              </a:pathLst>
            </a:custGeom>
            <a:noFill/>
            <a:ln w="38100" cap="sq">
              <a:solidFill>
                <a:srgbClr val="E4211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矩形: 圆角 82">
              <a:extLst>
                <a:ext uri="{FF2B5EF4-FFF2-40B4-BE49-F238E27FC236}">
                  <a16:creationId xmlns:a16="http://schemas.microsoft.com/office/drawing/2014/main" id="{3B5623AD-71C5-4FFF-8158-7E79578317A5}"/>
                </a:ext>
              </a:extLst>
            </p:cNvPr>
            <p:cNvSpPr/>
            <p:nvPr/>
          </p:nvSpPr>
          <p:spPr>
            <a:xfrm>
              <a:off x="2171977" y="3223410"/>
              <a:ext cx="1295745" cy="1295745"/>
            </a:xfrm>
            <a:prstGeom prst="roundRect">
              <a:avLst>
                <a:gd name="adj" fmla="val 50000"/>
              </a:avLst>
            </a:prstGeom>
            <a:solidFill>
              <a:srgbClr val="EA3A3A"/>
            </a:solidFill>
            <a:ln>
              <a:noFill/>
            </a:ln>
            <a:effectLst>
              <a:outerShdw blurRad="241300" dist="127000" dir="5400000" sx="102000" sy="102000" algn="t" rotWithShape="0">
                <a:srgbClr val="E53B21">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文本框 84">
              <a:extLst>
                <a:ext uri="{FF2B5EF4-FFF2-40B4-BE49-F238E27FC236}">
                  <a16:creationId xmlns:a16="http://schemas.microsoft.com/office/drawing/2014/main" id="{478026E1-0D09-473F-8D31-804BCC462187}"/>
                </a:ext>
              </a:extLst>
            </p:cNvPr>
            <p:cNvSpPr txBox="1"/>
            <p:nvPr/>
          </p:nvSpPr>
          <p:spPr>
            <a:xfrm>
              <a:off x="2384123" y="3640450"/>
              <a:ext cx="871452"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创建</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87" name="矩形: 圆角 86">
              <a:extLst>
                <a:ext uri="{FF2B5EF4-FFF2-40B4-BE49-F238E27FC236}">
                  <a16:creationId xmlns:a16="http://schemas.microsoft.com/office/drawing/2014/main" id="{576B41B9-94C7-4B0A-90F9-323A371BFE9A}"/>
                </a:ext>
              </a:extLst>
            </p:cNvPr>
            <p:cNvSpPr/>
            <p:nvPr/>
          </p:nvSpPr>
          <p:spPr>
            <a:xfrm>
              <a:off x="2042402" y="3093835"/>
              <a:ext cx="1554894" cy="1554894"/>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组合 97">
            <a:extLst>
              <a:ext uri="{FF2B5EF4-FFF2-40B4-BE49-F238E27FC236}">
                <a16:creationId xmlns:a16="http://schemas.microsoft.com/office/drawing/2014/main" id="{7039CA73-09C4-4E5D-8934-7A453D0605C1}"/>
              </a:ext>
            </a:extLst>
          </p:cNvPr>
          <p:cNvGrpSpPr/>
          <p:nvPr/>
        </p:nvGrpSpPr>
        <p:grpSpPr>
          <a:xfrm>
            <a:off x="8400985" y="1505960"/>
            <a:ext cx="2975488" cy="4373236"/>
            <a:chOff x="8400985" y="1684664"/>
            <a:chExt cx="2975488" cy="4373236"/>
          </a:xfrm>
        </p:grpSpPr>
        <p:sp>
          <p:nvSpPr>
            <p:cNvPr id="82" name="任意多边形: 形状 81">
              <a:extLst>
                <a:ext uri="{FF2B5EF4-FFF2-40B4-BE49-F238E27FC236}">
                  <a16:creationId xmlns:a16="http://schemas.microsoft.com/office/drawing/2014/main" id="{2A3AB5E8-6ADA-4BCB-A66A-AE6F16976D5C}"/>
                </a:ext>
              </a:extLst>
            </p:cNvPr>
            <p:cNvSpPr/>
            <p:nvPr/>
          </p:nvSpPr>
          <p:spPr>
            <a:xfrm flipH="1">
              <a:off x="9178433" y="1684664"/>
              <a:ext cx="2198040" cy="4373236"/>
            </a:xfrm>
            <a:custGeom>
              <a:avLst/>
              <a:gdLst>
                <a:gd name="connsiteX0" fmla="*/ 2186618 w 2198040"/>
                <a:gd name="connsiteY0" fmla="*/ 0 h 4373236"/>
                <a:gd name="connsiteX1" fmla="*/ 2198040 w 2198040"/>
                <a:gd name="connsiteY1" fmla="*/ 577 h 4373236"/>
                <a:gd name="connsiteX2" fmla="*/ 2198040 w 2198040"/>
                <a:gd name="connsiteY2" fmla="*/ 355205 h 4373236"/>
                <a:gd name="connsiteX3" fmla="*/ 1986089 w 2198040"/>
                <a:gd name="connsiteY3" fmla="*/ 355205 h 4373236"/>
                <a:gd name="connsiteX4" fmla="*/ 1986089 w 2198040"/>
                <a:gd name="connsiteY4" fmla="*/ 3986622 h 4373236"/>
                <a:gd name="connsiteX5" fmla="*/ 2198040 w 2198040"/>
                <a:gd name="connsiteY5" fmla="*/ 3986622 h 4373236"/>
                <a:gd name="connsiteX6" fmla="*/ 2198040 w 2198040"/>
                <a:gd name="connsiteY6" fmla="*/ 4372659 h 4373236"/>
                <a:gd name="connsiteX7" fmla="*/ 2186618 w 2198040"/>
                <a:gd name="connsiteY7" fmla="*/ 4373236 h 4373236"/>
                <a:gd name="connsiteX8" fmla="*/ 0 w 2198040"/>
                <a:gd name="connsiteY8" fmla="*/ 2186618 h 4373236"/>
                <a:gd name="connsiteX9" fmla="*/ 2186618 w 2198040"/>
                <a:gd name="connsiteY9" fmla="*/ 0 h 4373236"/>
                <a:gd name="connsiteX0" fmla="*/ 1986089 w 2198040"/>
                <a:gd name="connsiteY0" fmla="*/ 355205 h 4373236"/>
                <a:gd name="connsiteX1" fmla="*/ 1986089 w 2198040"/>
                <a:gd name="connsiteY1" fmla="*/ 3986622 h 4373236"/>
                <a:gd name="connsiteX2" fmla="*/ 2198040 w 2198040"/>
                <a:gd name="connsiteY2" fmla="*/ 3986622 h 4373236"/>
                <a:gd name="connsiteX3" fmla="*/ 2198040 w 2198040"/>
                <a:gd name="connsiteY3" fmla="*/ 4372659 h 4373236"/>
                <a:gd name="connsiteX4" fmla="*/ 2186618 w 2198040"/>
                <a:gd name="connsiteY4" fmla="*/ 4373236 h 4373236"/>
                <a:gd name="connsiteX5" fmla="*/ 0 w 2198040"/>
                <a:gd name="connsiteY5" fmla="*/ 2186618 h 4373236"/>
                <a:gd name="connsiteX6" fmla="*/ 2186618 w 2198040"/>
                <a:gd name="connsiteY6" fmla="*/ 0 h 4373236"/>
                <a:gd name="connsiteX7" fmla="*/ 2198040 w 2198040"/>
                <a:gd name="connsiteY7" fmla="*/ 577 h 4373236"/>
                <a:gd name="connsiteX8" fmla="*/ 2198040 w 2198040"/>
                <a:gd name="connsiteY8" fmla="*/ 355205 h 4373236"/>
                <a:gd name="connsiteX9" fmla="*/ 2077529 w 2198040"/>
                <a:gd name="connsiteY9" fmla="*/ 446645 h 4373236"/>
                <a:gd name="connsiteX0" fmla="*/ 1986089 w 2198040"/>
                <a:gd name="connsiteY0" fmla="*/ 355205 h 4373236"/>
                <a:gd name="connsiteX1" fmla="*/ 1986089 w 2198040"/>
                <a:gd name="connsiteY1" fmla="*/ 3986622 h 4373236"/>
                <a:gd name="connsiteX2" fmla="*/ 2198040 w 2198040"/>
                <a:gd name="connsiteY2" fmla="*/ 3986622 h 4373236"/>
                <a:gd name="connsiteX3" fmla="*/ 2198040 w 2198040"/>
                <a:gd name="connsiteY3" fmla="*/ 4372659 h 4373236"/>
                <a:gd name="connsiteX4" fmla="*/ 2186618 w 2198040"/>
                <a:gd name="connsiteY4" fmla="*/ 4373236 h 4373236"/>
                <a:gd name="connsiteX5" fmla="*/ 0 w 2198040"/>
                <a:gd name="connsiteY5" fmla="*/ 2186618 h 4373236"/>
                <a:gd name="connsiteX6" fmla="*/ 2186618 w 2198040"/>
                <a:gd name="connsiteY6" fmla="*/ 0 h 4373236"/>
                <a:gd name="connsiteX7" fmla="*/ 2198040 w 2198040"/>
                <a:gd name="connsiteY7" fmla="*/ 577 h 4373236"/>
                <a:gd name="connsiteX8" fmla="*/ 2198040 w 2198040"/>
                <a:gd name="connsiteY8" fmla="*/ 355205 h 4373236"/>
                <a:gd name="connsiteX0" fmla="*/ 1986089 w 2198040"/>
                <a:gd name="connsiteY0" fmla="*/ 3986622 h 4373236"/>
                <a:gd name="connsiteX1" fmla="*/ 2198040 w 2198040"/>
                <a:gd name="connsiteY1" fmla="*/ 3986622 h 4373236"/>
                <a:gd name="connsiteX2" fmla="*/ 2198040 w 2198040"/>
                <a:gd name="connsiteY2" fmla="*/ 4372659 h 4373236"/>
                <a:gd name="connsiteX3" fmla="*/ 2186618 w 2198040"/>
                <a:gd name="connsiteY3" fmla="*/ 4373236 h 4373236"/>
                <a:gd name="connsiteX4" fmla="*/ 0 w 2198040"/>
                <a:gd name="connsiteY4" fmla="*/ 2186618 h 4373236"/>
                <a:gd name="connsiteX5" fmla="*/ 2186618 w 2198040"/>
                <a:gd name="connsiteY5" fmla="*/ 0 h 4373236"/>
                <a:gd name="connsiteX6" fmla="*/ 2198040 w 2198040"/>
                <a:gd name="connsiteY6" fmla="*/ 577 h 4373236"/>
                <a:gd name="connsiteX7" fmla="*/ 2198040 w 2198040"/>
                <a:gd name="connsiteY7" fmla="*/ 355205 h 4373236"/>
                <a:gd name="connsiteX0" fmla="*/ 2198040 w 2198040"/>
                <a:gd name="connsiteY0" fmla="*/ 3986622 h 4373236"/>
                <a:gd name="connsiteX1" fmla="*/ 2198040 w 2198040"/>
                <a:gd name="connsiteY1" fmla="*/ 4372659 h 4373236"/>
                <a:gd name="connsiteX2" fmla="*/ 2186618 w 2198040"/>
                <a:gd name="connsiteY2" fmla="*/ 4373236 h 4373236"/>
                <a:gd name="connsiteX3" fmla="*/ 0 w 2198040"/>
                <a:gd name="connsiteY3" fmla="*/ 2186618 h 4373236"/>
                <a:gd name="connsiteX4" fmla="*/ 2186618 w 2198040"/>
                <a:gd name="connsiteY4" fmla="*/ 0 h 4373236"/>
                <a:gd name="connsiteX5" fmla="*/ 2198040 w 2198040"/>
                <a:gd name="connsiteY5" fmla="*/ 577 h 4373236"/>
                <a:gd name="connsiteX6" fmla="*/ 2198040 w 2198040"/>
                <a:gd name="connsiteY6" fmla="*/ 355205 h 43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040" h="4373236">
                  <a:moveTo>
                    <a:pt x="2198040" y="3986622"/>
                  </a:moveTo>
                  <a:lnTo>
                    <a:pt x="2198040" y="4372659"/>
                  </a:lnTo>
                  <a:lnTo>
                    <a:pt x="2186618" y="4373236"/>
                  </a:lnTo>
                  <a:cubicBezTo>
                    <a:pt x="978982" y="4373236"/>
                    <a:pt x="0" y="3394254"/>
                    <a:pt x="0" y="2186618"/>
                  </a:cubicBezTo>
                  <a:cubicBezTo>
                    <a:pt x="0" y="978982"/>
                    <a:pt x="978982" y="0"/>
                    <a:pt x="2186618" y="0"/>
                  </a:cubicBezTo>
                  <a:lnTo>
                    <a:pt x="2198040" y="577"/>
                  </a:lnTo>
                  <a:lnTo>
                    <a:pt x="2198040" y="355205"/>
                  </a:lnTo>
                </a:path>
              </a:pathLst>
            </a:custGeom>
            <a:noFill/>
            <a:ln w="3810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矩形: 圆角 90">
              <a:extLst>
                <a:ext uri="{FF2B5EF4-FFF2-40B4-BE49-F238E27FC236}">
                  <a16:creationId xmlns:a16="http://schemas.microsoft.com/office/drawing/2014/main" id="{4E58553C-A9A0-482B-BBD9-0ECBD2B92B7B}"/>
                </a:ext>
              </a:extLst>
            </p:cNvPr>
            <p:cNvSpPr/>
            <p:nvPr/>
          </p:nvSpPr>
          <p:spPr>
            <a:xfrm>
              <a:off x="8530560" y="3223410"/>
              <a:ext cx="1295745" cy="1295745"/>
            </a:xfrm>
            <a:prstGeom prst="roundRect">
              <a:avLst>
                <a:gd name="adj" fmla="val 50000"/>
              </a:avLst>
            </a:prstGeom>
            <a:solidFill>
              <a:schemeClr val="tx1"/>
            </a:solidFill>
            <a:ln>
              <a:noFill/>
            </a:ln>
            <a:effectLst>
              <a:outerShdw blurRad="241300" dist="127000" dir="5400000" sx="102000" sy="102000" algn="t"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文本框 91">
              <a:extLst>
                <a:ext uri="{FF2B5EF4-FFF2-40B4-BE49-F238E27FC236}">
                  <a16:creationId xmlns:a16="http://schemas.microsoft.com/office/drawing/2014/main" id="{0B6CBD5F-F42E-4B6E-8FC7-35DF1191FC2A}"/>
                </a:ext>
              </a:extLst>
            </p:cNvPr>
            <p:cNvSpPr txBox="1"/>
            <p:nvPr/>
          </p:nvSpPr>
          <p:spPr>
            <a:xfrm>
              <a:off x="8720968" y="3640450"/>
              <a:ext cx="871452"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使用</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3" name="矩形: 圆角 92">
              <a:extLst>
                <a:ext uri="{FF2B5EF4-FFF2-40B4-BE49-F238E27FC236}">
                  <a16:creationId xmlns:a16="http://schemas.microsoft.com/office/drawing/2014/main" id="{0221F512-05C7-4C25-8799-E108A792E4F1}"/>
                </a:ext>
              </a:extLst>
            </p:cNvPr>
            <p:cNvSpPr/>
            <p:nvPr/>
          </p:nvSpPr>
          <p:spPr>
            <a:xfrm>
              <a:off x="8400985" y="3093835"/>
              <a:ext cx="1554894" cy="1554894"/>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组合 57">
            <a:extLst>
              <a:ext uri="{FF2B5EF4-FFF2-40B4-BE49-F238E27FC236}">
                <a16:creationId xmlns:a16="http://schemas.microsoft.com/office/drawing/2014/main" id="{ACAAF070-434E-4E9D-BF8B-10A6E05CBEB6}"/>
              </a:ext>
            </a:extLst>
          </p:cNvPr>
          <p:cNvGrpSpPr/>
          <p:nvPr/>
        </p:nvGrpSpPr>
        <p:grpSpPr>
          <a:xfrm>
            <a:off x="4081440" y="1505960"/>
            <a:ext cx="3835400" cy="4373236"/>
            <a:chOff x="4178300" y="1684664"/>
            <a:chExt cx="3835400" cy="4373236"/>
          </a:xfrm>
        </p:grpSpPr>
        <p:sp>
          <p:nvSpPr>
            <p:cNvPr id="88" name="矩形: 圆角 87">
              <a:extLst>
                <a:ext uri="{FF2B5EF4-FFF2-40B4-BE49-F238E27FC236}">
                  <a16:creationId xmlns:a16="http://schemas.microsoft.com/office/drawing/2014/main" id="{402AEF49-46AD-4B55-BBE9-9421AC5D1531}"/>
                </a:ext>
              </a:extLst>
            </p:cNvPr>
            <p:cNvSpPr/>
            <p:nvPr/>
          </p:nvSpPr>
          <p:spPr>
            <a:xfrm>
              <a:off x="5448128" y="3223410"/>
              <a:ext cx="1295745" cy="1295745"/>
            </a:xfrm>
            <a:prstGeom prst="roundRect">
              <a:avLst>
                <a:gd name="adj" fmla="val 50000"/>
              </a:avLst>
            </a:prstGeom>
            <a:solidFill>
              <a:schemeClr val="tx1"/>
            </a:solidFill>
            <a:ln>
              <a:noFill/>
            </a:ln>
            <a:effectLst>
              <a:outerShdw blurRad="241300" dist="127000" dir="5400000" sx="102000" sy="102000" algn="t"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文本框 88">
              <a:extLst>
                <a:ext uri="{FF2B5EF4-FFF2-40B4-BE49-F238E27FC236}">
                  <a16:creationId xmlns:a16="http://schemas.microsoft.com/office/drawing/2014/main" id="{E55C8734-1767-4613-AD0A-FC0F71CCDD47}"/>
                </a:ext>
              </a:extLst>
            </p:cNvPr>
            <p:cNvSpPr txBox="1"/>
            <p:nvPr/>
          </p:nvSpPr>
          <p:spPr>
            <a:xfrm>
              <a:off x="5660274" y="3640450"/>
              <a:ext cx="871452" cy="461665"/>
            </a:xfrm>
            <a:prstGeom prst="rect">
              <a:avLst/>
            </a:prstGeom>
            <a:noFill/>
          </p:spPr>
          <p:txBody>
            <a:bodyPr wrap="square" rtlCol="0">
              <a:spAutoFit/>
            </a:bodyPr>
            <a:lstStyle/>
            <a:p>
              <a:pPr algn="ctr"/>
              <a:r>
                <a:rPr lang="zh-CN" alt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运营</a:t>
              </a:r>
              <a:endParaRPr lang="en-US" sz="2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90" name="矩形: 圆角 89">
              <a:extLst>
                <a:ext uri="{FF2B5EF4-FFF2-40B4-BE49-F238E27FC236}">
                  <a16:creationId xmlns:a16="http://schemas.microsoft.com/office/drawing/2014/main" id="{51150D73-23F6-4338-91D5-F095977548A3}"/>
                </a:ext>
              </a:extLst>
            </p:cNvPr>
            <p:cNvSpPr/>
            <p:nvPr/>
          </p:nvSpPr>
          <p:spPr>
            <a:xfrm>
              <a:off x="5318553" y="3093835"/>
              <a:ext cx="1554894" cy="1554894"/>
            </a:xfrm>
            <a:prstGeom prst="roundRect">
              <a:avLst>
                <a:gd name="adj" fmla="val 50000"/>
              </a:avLst>
            </a:prstGeom>
            <a:noFill/>
            <a:ln>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组合 38">
              <a:extLst>
                <a:ext uri="{FF2B5EF4-FFF2-40B4-BE49-F238E27FC236}">
                  <a16:creationId xmlns:a16="http://schemas.microsoft.com/office/drawing/2014/main" id="{4CD4B211-A28D-40E9-A82F-E39E2589250F}"/>
                </a:ext>
              </a:extLst>
            </p:cNvPr>
            <p:cNvGrpSpPr/>
            <p:nvPr/>
          </p:nvGrpSpPr>
          <p:grpSpPr>
            <a:xfrm>
              <a:off x="4178300" y="1684664"/>
              <a:ext cx="3835400" cy="467986"/>
              <a:chOff x="4178300" y="1684664"/>
              <a:chExt cx="3835400" cy="467986"/>
            </a:xfrm>
          </p:grpSpPr>
          <p:cxnSp>
            <p:nvCxnSpPr>
              <p:cNvPr id="19" name="直接连接符 18">
                <a:extLst>
                  <a:ext uri="{FF2B5EF4-FFF2-40B4-BE49-F238E27FC236}">
                    <a16:creationId xmlns:a16="http://schemas.microsoft.com/office/drawing/2014/main" id="{AE049E95-EEFD-4EC2-9843-6DA198FCC323}"/>
                  </a:ext>
                </a:extLst>
              </p:cNvPr>
              <p:cNvCxnSpPr>
                <a:cxnSpLocks/>
              </p:cNvCxnSpPr>
              <p:nvPr/>
            </p:nvCxnSpPr>
            <p:spPr>
              <a:xfrm>
                <a:off x="4178300" y="1684664"/>
                <a:ext cx="3835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3ED2637-02EB-4AC7-917D-69C10C3C817D}"/>
                  </a:ext>
                </a:extLst>
              </p:cNvPr>
              <p:cNvCxnSpPr>
                <a:cxnSpLocks/>
              </p:cNvCxnSpPr>
              <p:nvPr/>
            </p:nvCxnSpPr>
            <p:spPr>
              <a:xfrm>
                <a:off x="6096000" y="1684664"/>
                <a:ext cx="0" cy="467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05AFAF1B-6072-4963-9B56-1CA16240CA20}"/>
                </a:ext>
              </a:extLst>
            </p:cNvPr>
            <p:cNvGrpSpPr/>
            <p:nvPr/>
          </p:nvGrpSpPr>
          <p:grpSpPr>
            <a:xfrm flipV="1">
              <a:off x="4178300" y="5589914"/>
              <a:ext cx="3835400" cy="467986"/>
              <a:chOff x="4178300" y="1684664"/>
              <a:chExt cx="3835400" cy="467986"/>
            </a:xfrm>
          </p:grpSpPr>
          <p:cxnSp>
            <p:nvCxnSpPr>
              <p:cNvPr id="95" name="直接连接符 94">
                <a:extLst>
                  <a:ext uri="{FF2B5EF4-FFF2-40B4-BE49-F238E27FC236}">
                    <a16:creationId xmlns:a16="http://schemas.microsoft.com/office/drawing/2014/main" id="{9CB9F4AD-8501-44AB-BDA8-EBEA95A21597}"/>
                  </a:ext>
                </a:extLst>
              </p:cNvPr>
              <p:cNvCxnSpPr>
                <a:cxnSpLocks/>
              </p:cNvCxnSpPr>
              <p:nvPr/>
            </p:nvCxnSpPr>
            <p:spPr>
              <a:xfrm>
                <a:off x="4178300" y="1684664"/>
                <a:ext cx="3835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525D257-CD7E-4945-8BCA-B27BCA4EFFAD}"/>
                  </a:ext>
                </a:extLst>
              </p:cNvPr>
              <p:cNvCxnSpPr>
                <a:cxnSpLocks/>
              </p:cNvCxnSpPr>
              <p:nvPr/>
            </p:nvCxnSpPr>
            <p:spPr>
              <a:xfrm>
                <a:off x="6096000" y="1684664"/>
                <a:ext cx="0" cy="4679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9" name="文本框 98">
            <a:extLst>
              <a:ext uri="{FF2B5EF4-FFF2-40B4-BE49-F238E27FC236}">
                <a16:creationId xmlns:a16="http://schemas.microsoft.com/office/drawing/2014/main" id="{70519462-9097-475F-A499-564C830CF7EA}"/>
              </a:ext>
            </a:extLst>
          </p:cNvPr>
          <p:cNvSpPr txBox="1"/>
          <p:nvPr/>
        </p:nvSpPr>
        <p:spPr>
          <a:xfrm>
            <a:off x="2084522" y="2072046"/>
            <a:ext cx="1524456" cy="307777"/>
          </a:xfrm>
          <a:prstGeom prst="rect">
            <a:avLst/>
          </a:prstGeom>
          <a:noFill/>
        </p:spPr>
        <p:txBody>
          <a:bodyPr vert="horz" wrap="none" rtlCol="0">
            <a:spAutoFit/>
          </a:bodyPr>
          <a:lstStyle/>
          <a:p>
            <a:pPr algn="ctr"/>
            <a:r>
              <a:rPr lang="zh-CN" altLang="en-US" sz="1400" spc="60" dirty="0">
                <a:solidFill>
                  <a:srgbClr val="EA3A3A"/>
                </a:solidFill>
                <a:latin typeface="+mj-ea"/>
                <a:ea typeface="+mj-ea"/>
              </a:rPr>
              <a:t>内容  </a:t>
            </a:r>
            <a:r>
              <a:rPr lang="en-US" altLang="zh-CN" sz="1400" spc="60" dirty="0">
                <a:solidFill>
                  <a:srgbClr val="EA3A3A"/>
                </a:solidFill>
                <a:latin typeface="+mj-ea"/>
                <a:ea typeface="+mj-ea"/>
              </a:rPr>
              <a:t>Content</a:t>
            </a:r>
            <a:endParaRPr lang="en-US" sz="1400" spc="60" dirty="0">
              <a:solidFill>
                <a:srgbClr val="EA3A3A"/>
              </a:solidFill>
              <a:latin typeface="+mj-ea"/>
              <a:ea typeface="+mj-ea"/>
            </a:endParaRPr>
          </a:p>
        </p:txBody>
      </p:sp>
      <p:sp>
        <p:nvSpPr>
          <p:cNvPr id="100" name="文本框 99">
            <a:extLst>
              <a:ext uri="{FF2B5EF4-FFF2-40B4-BE49-F238E27FC236}">
                <a16:creationId xmlns:a16="http://schemas.microsoft.com/office/drawing/2014/main" id="{69D2ED9F-07E0-4E74-A0CE-80D13EBAA7A0}"/>
              </a:ext>
            </a:extLst>
          </p:cNvPr>
          <p:cNvSpPr txBox="1"/>
          <p:nvPr/>
        </p:nvSpPr>
        <p:spPr>
          <a:xfrm>
            <a:off x="5292867" y="2072046"/>
            <a:ext cx="1382110" cy="307777"/>
          </a:xfrm>
          <a:prstGeom prst="rect">
            <a:avLst/>
          </a:prstGeom>
          <a:noFill/>
        </p:spPr>
        <p:txBody>
          <a:bodyPr vert="horz" wrap="none" rtlCol="0">
            <a:spAutoFit/>
          </a:bodyPr>
          <a:lstStyle/>
          <a:p>
            <a:pPr algn="ctr"/>
            <a:r>
              <a:rPr lang="zh-CN" altLang="en-US" sz="1400" spc="60" dirty="0">
                <a:latin typeface="+mj-ea"/>
                <a:ea typeface="+mj-ea"/>
              </a:rPr>
              <a:t>对象  </a:t>
            </a:r>
            <a:r>
              <a:rPr lang="en-US" altLang="zh-CN" sz="1400" spc="60" dirty="0">
                <a:latin typeface="+mj-ea"/>
                <a:ea typeface="+mj-ea"/>
              </a:rPr>
              <a:t>Target</a:t>
            </a:r>
            <a:endParaRPr lang="en-US" sz="1400" spc="60" dirty="0">
              <a:latin typeface="+mj-ea"/>
              <a:ea typeface="+mj-ea"/>
            </a:endParaRPr>
          </a:p>
        </p:txBody>
      </p:sp>
      <p:sp>
        <p:nvSpPr>
          <p:cNvPr id="101" name="文本框 100">
            <a:extLst>
              <a:ext uri="{FF2B5EF4-FFF2-40B4-BE49-F238E27FC236}">
                <a16:creationId xmlns:a16="http://schemas.microsoft.com/office/drawing/2014/main" id="{20540E68-4562-4A59-88AA-D04ABEE15AC6}"/>
              </a:ext>
            </a:extLst>
          </p:cNvPr>
          <p:cNvSpPr txBox="1"/>
          <p:nvPr/>
        </p:nvSpPr>
        <p:spPr>
          <a:xfrm>
            <a:off x="8443106" y="2072046"/>
            <a:ext cx="1524456" cy="307777"/>
          </a:xfrm>
          <a:prstGeom prst="rect">
            <a:avLst/>
          </a:prstGeom>
          <a:noFill/>
        </p:spPr>
        <p:txBody>
          <a:bodyPr vert="horz" wrap="none" rtlCol="0">
            <a:spAutoFit/>
          </a:bodyPr>
          <a:lstStyle/>
          <a:p>
            <a:pPr algn="ctr"/>
            <a:r>
              <a:rPr lang="zh-CN" altLang="en-US" sz="1400" spc="60" dirty="0">
                <a:latin typeface="+mj-ea"/>
                <a:ea typeface="+mj-ea"/>
              </a:rPr>
              <a:t>内容  </a:t>
            </a:r>
            <a:r>
              <a:rPr lang="en-US" altLang="zh-CN" sz="1400" spc="60" dirty="0">
                <a:latin typeface="+mj-ea"/>
                <a:ea typeface="+mj-ea"/>
              </a:rPr>
              <a:t>Content</a:t>
            </a:r>
            <a:endParaRPr lang="en-US" sz="1400" spc="60" dirty="0">
              <a:latin typeface="+mj-ea"/>
              <a:ea typeface="+mj-ea"/>
            </a:endParaRPr>
          </a:p>
        </p:txBody>
      </p:sp>
      <p:sp>
        <p:nvSpPr>
          <p:cNvPr id="102" name="文本框 101">
            <a:extLst>
              <a:ext uri="{FF2B5EF4-FFF2-40B4-BE49-F238E27FC236}">
                <a16:creationId xmlns:a16="http://schemas.microsoft.com/office/drawing/2014/main" id="{7C124E32-C54B-45A1-9006-4DD6DB4B0342}"/>
              </a:ext>
            </a:extLst>
          </p:cNvPr>
          <p:cNvSpPr txBox="1"/>
          <p:nvPr/>
        </p:nvSpPr>
        <p:spPr>
          <a:xfrm>
            <a:off x="2016814" y="2420688"/>
            <a:ext cx="1877437" cy="276999"/>
          </a:xfrm>
          <a:prstGeom prst="rect">
            <a:avLst/>
          </a:prstGeom>
          <a:noFill/>
        </p:spPr>
        <p:txBody>
          <a:bodyPr wrap="none" rtlCol="0">
            <a:spAutoFit/>
          </a:bodyPr>
          <a:lstStyle/>
          <a:p>
            <a:pPr algn="ctr"/>
            <a:r>
              <a:rPr lang="zh-CN" altLang="en-US" sz="1200" dirty="0">
                <a:solidFill>
                  <a:srgbClr val="E4211E"/>
                </a:solidFill>
                <a:latin typeface="+mn-ea"/>
              </a:rPr>
              <a:t>文字、图片、视频、其他</a:t>
            </a:r>
            <a:endParaRPr lang="en-US" sz="1200" dirty="0">
              <a:solidFill>
                <a:srgbClr val="E4211E"/>
              </a:solidFill>
              <a:latin typeface="+mn-ea"/>
            </a:endParaRPr>
          </a:p>
        </p:txBody>
      </p:sp>
      <p:sp>
        <p:nvSpPr>
          <p:cNvPr id="103" name="文本框 102">
            <a:extLst>
              <a:ext uri="{FF2B5EF4-FFF2-40B4-BE49-F238E27FC236}">
                <a16:creationId xmlns:a16="http://schemas.microsoft.com/office/drawing/2014/main" id="{C89507C4-C16A-4B0A-94A8-9A563FC68F64}"/>
              </a:ext>
            </a:extLst>
          </p:cNvPr>
          <p:cNvSpPr txBox="1"/>
          <p:nvPr/>
        </p:nvSpPr>
        <p:spPr>
          <a:xfrm>
            <a:off x="2123635" y="4698739"/>
            <a:ext cx="1446230" cy="307777"/>
          </a:xfrm>
          <a:prstGeom prst="rect">
            <a:avLst/>
          </a:prstGeom>
          <a:noFill/>
        </p:spPr>
        <p:txBody>
          <a:bodyPr vert="horz" wrap="none" rtlCol="0">
            <a:spAutoFit/>
          </a:bodyPr>
          <a:lstStyle/>
          <a:p>
            <a:pPr algn="ctr"/>
            <a:r>
              <a:rPr lang="zh-CN" altLang="en-US" sz="1400" spc="60" dirty="0">
                <a:solidFill>
                  <a:srgbClr val="EA3A3A"/>
                </a:solidFill>
                <a:latin typeface="+mj-ea"/>
                <a:ea typeface="+mj-ea"/>
              </a:rPr>
              <a:t>方式  </a:t>
            </a:r>
            <a:r>
              <a:rPr lang="en-US" altLang="zh-CN" sz="1400" spc="60" dirty="0" err="1">
                <a:solidFill>
                  <a:srgbClr val="EA3A3A"/>
                </a:solidFill>
                <a:latin typeface="+mj-ea"/>
                <a:ea typeface="+mj-ea"/>
              </a:rPr>
              <a:t>Mrthod</a:t>
            </a:r>
            <a:endParaRPr lang="en-US" sz="1400" spc="60" dirty="0">
              <a:solidFill>
                <a:srgbClr val="EA3A3A"/>
              </a:solidFill>
              <a:latin typeface="+mj-ea"/>
              <a:ea typeface="+mj-ea"/>
            </a:endParaRPr>
          </a:p>
        </p:txBody>
      </p:sp>
      <p:sp>
        <p:nvSpPr>
          <p:cNvPr id="104" name="文本框 103">
            <a:extLst>
              <a:ext uri="{FF2B5EF4-FFF2-40B4-BE49-F238E27FC236}">
                <a16:creationId xmlns:a16="http://schemas.microsoft.com/office/drawing/2014/main" id="{C85E2554-81DC-4F31-98A4-25D866085234}"/>
              </a:ext>
            </a:extLst>
          </p:cNvPr>
          <p:cNvSpPr txBox="1"/>
          <p:nvPr/>
        </p:nvSpPr>
        <p:spPr>
          <a:xfrm>
            <a:off x="1911747" y="5047381"/>
            <a:ext cx="1877437" cy="276999"/>
          </a:xfrm>
          <a:prstGeom prst="rect">
            <a:avLst/>
          </a:prstGeom>
          <a:noFill/>
        </p:spPr>
        <p:txBody>
          <a:bodyPr wrap="none" rtlCol="0">
            <a:spAutoFit/>
          </a:bodyPr>
          <a:lstStyle/>
          <a:p>
            <a:pPr algn="ctr"/>
            <a:r>
              <a:rPr lang="zh-CN" altLang="en-US" sz="1200" dirty="0">
                <a:solidFill>
                  <a:srgbClr val="E4211E"/>
                </a:solidFill>
                <a:latin typeface="+mn-ea"/>
              </a:rPr>
              <a:t>动力、激励、传播、连接</a:t>
            </a:r>
            <a:endParaRPr lang="en-US" sz="1200" dirty="0">
              <a:solidFill>
                <a:srgbClr val="E4211E"/>
              </a:solidFill>
              <a:latin typeface="+mn-ea"/>
            </a:endParaRPr>
          </a:p>
        </p:txBody>
      </p:sp>
      <p:sp>
        <p:nvSpPr>
          <p:cNvPr id="105" name="文本框 104">
            <a:extLst>
              <a:ext uri="{FF2B5EF4-FFF2-40B4-BE49-F238E27FC236}">
                <a16:creationId xmlns:a16="http://schemas.microsoft.com/office/drawing/2014/main" id="{46D69038-18E2-4D57-B425-C9C2FE9941B7}"/>
              </a:ext>
            </a:extLst>
          </p:cNvPr>
          <p:cNvSpPr txBox="1"/>
          <p:nvPr/>
        </p:nvSpPr>
        <p:spPr>
          <a:xfrm>
            <a:off x="4737427" y="2420688"/>
            <a:ext cx="2492990" cy="276999"/>
          </a:xfrm>
          <a:prstGeom prst="rect">
            <a:avLst/>
          </a:prstGeom>
          <a:noFill/>
        </p:spPr>
        <p:txBody>
          <a:bodyPr wrap="none" rtlCol="0">
            <a:spAutoFit/>
          </a:bodyPr>
          <a:lstStyle/>
          <a:p>
            <a:pPr algn="ctr"/>
            <a:r>
              <a:rPr lang="zh-CN" altLang="en-US" sz="1200" dirty="0">
                <a:latin typeface="+mn-ea"/>
              </a:rPr>
              <a:t>新用户、留存、付费、活跃、其他</a:t>
            </a:r>
            <a:endParaRPr lang="en-US" sz="1200" dirty="0">
              <a:latin typeface="+mn-ea"/>
            </a:endParaRPr>
          </a:p>
        </p:txBody>
      </p:sp>
      <p:sp>
        <p:nvSpPr>
          <p:cNvPr id="106" name="文本框 105">
            <a:extLst>
              <a:ext uri="{FF2B5EF4-FFF2-40B4-BE49-F238E27FC236}">
                <a16:creationId xmlns:a16="http://schemas.microsoft.com/office/drawing/2014/main" id="{113A2E00-2FA7-47A9-8A17-FE5E885016A3}"/>
              </a:ext>
            </a:extLst>
          </p:cNvPr>
          <p:cNvSpPr txBox="1"/>
          <p:nvPr/>
        </p:nvSpPr>
        <p:spPr>
          <a:xfrm>
            <a:off x="8112728" y="2420688"/>
            <a:ext cx="2185214" cy="276999"/>
          </a:xfrm>
          <a:prstGeom prst="rect">
            <a:avLst/>
          </a:prstGeom>
          <a:noFill/>
        </p:spPr>
        <p:txBody>
          <a:bodyPr wrap="none" rtlCol="0">
            <a:spAutoFit/>
          </a:bodyPr>
          <a:lstStyle/>
          <a:p>
            <a:pPr algn="ctr"/>
            <a:r>
              <a:rPr lang="zh-CN" altLang="en-US" sz="1200" dirty="0">
                <a:latin typeface="+mn-ea"/>
              </a:rPr>
              <a:t>用研、交互、视觉、活动设计</a:t>
            </a:r>
            <a:endParaRPr lang="en-US" sz="1200" dirty="0">
              <a:latin typeface="+mn-ea"/>
            </a:endParaRPr>
          </a:p>
        </p:txBody>
      </p:sp>
      <p:sp>
        <p:nvSpPr>
          <p:cNvPr id="107" name="文本框 106">
            <a:extLst>
              <a:ext uri="{FF2B5EF4-FFF2-40B4-BE49-F238E27FC236}">
                <a16:creationId xmlns:a16="http://schemas.microsoft.com/office/drawing/2014/main" id="{06186743-A9BC-4FCE-88C2-A823C8B299C4}"/>
              </a:ext>
            </a:extLst>
          </p:cNvPr>
          <p:cNvSpPr txBox="1"/>
          <p:nvPr/>
        </p:nvSpPr>
        <p:spPr>
          <a:xfrm>
            <a:off x="5314510" y="4698739"/>
            <a:ext cx="1338828" cy="307777"/>
          </a:xfrm>
          <a:prstGeom prst="rect">
            <a:avLst/>
          </a:prstGeom>
          <a:noFill/>
        </p:spPr>
        <p:txBody>
          <a:bodyPr vert="horz" wrap="none" rtlCol="0">
            <a:spAutoFit/>
          </a:bodyPr>
          <a:lstStyle/>
          <a:p>
            <a:pPr algn="ctr"/>
            <a:r>
              <a:rPr lang="zh-CN" altLang="en-US" sz="1400" spc="60" dirty="0">
                <a:latin typeface="+mj-ea"/>
                <a:ea typeface="+mj-ea"/>
              </a:rPr>
              <a:t>结果  </a:t>
            </a:r>
            <a:r>
              <a:rPr lang="en-US" altLang="zh-CN" sz="1400" spc="60" dirty="0" err="1">
                <a:latin typeface="+mj-ea"/>
                <a:ea typeface="+mj-ea"/>
              </a:rPr>
              <a:t>Resuit</a:t>
            </a:r>
            <a:endParaRPr lang="en-US" sz="1400" spc="60" dirty="0">
              <a:latin typeface="+mj-ea"/>
              <a:ea typeface="+mj-ea"/>
            </a:endParaRPr>
          </a:p>
        </p:txBody>
      </p:sp>
      <p:sp>
        <p:nvSpPr>
          <p:cNvPr id="108" name="文本框 107">
            <a:extLst>
              <a:ext uri="{FF2B5EF4-FFF2-40B4-BE49-F238E27FC236}">
                <a16:creationId xmlns:a16="http://schemas.microsoft.com/office/drawing/2014/main" id="{51794539-0195-4E95-B0A4-0FF2BD4421DF}"/>
              </a:ext>
            </a:extLst>
          </p:cNvPr>
          <p:cNvSpPr txBox="1"/>
          <p:nvPr/>
        </p:nvSpPr>
        <p:spPr>
          <a:xfrm>
            <a:off x="8409445" y="4698739"/>
            <a:ext cx="1591782" cy="307777"/>
          </a:xfrm>
          <a:prstGeom prst="rect">
            <a:avLst/>
          </a:prstGeom>
          <a:noFill/>
        </p:spPr>
        <p:txBody>
          <a:bodyPr vert="horz" wrap="none" rtlCol="0">
            <a:spAutoFit/>
          </a:bodyPr>
          <a:lstStyle/>
          <a:p>
            <a:pPr algn="ctr"/>
            <a:r>
              <a:rPr lang="zh-CN" altLang="en-US" sz="1400" spc="60" dirty="0">
                <a:latin typeface="+mj-ea"/>
                <a:ea typeface="+mj-ea"/>
              </a:rPr>
              <a:t>标准  </a:t>
            </a:r>
            <a:r>
              <a:rPr lang="en-US" altLang="zh-CN" sz="1400" spc="60" dirty="0">
                <a:latin typeface="+mj-ea"/>
                <a:ea typeface="+mj-ea"/>
              </a:rPr>
              <a:t>Measure</a:t>
            </a:r>
            <a:endParaRPr lang="en-US" sz="1400" spc="60" dirty="0">
              <a:latin typeface="+mj-ea"/>
              <a:ea typeface="+mj-ea"/>
            </a:endParaRPr>
          </a:p>
        </p:txBody>
      </p:sp>
      <p:sp>
        <p:nvSpPr>
          <p:cNvPr id="109" name="文本框 108">
            <a:extLst>
              <a:ext uri="{FF2B5EF4-FFF2-40B4-BE49-F238E27FC236}">
                <a16:creationId xmlns:a16="http://schemas.microsoft.com/office/drawing/2014/main" id="{938A64F2-6ECA-435E-8180-6D61EE99BFB8}"/>
              </a:ext>
            </a:extLst>
          </p:cNvPr>
          <p:cNvSpPr txBox="1"/>
          <p:nvPr/>
        </p:nvSpPr>
        <p:spPr>
          <a:xfrm>
            <a:off x="4660485" y="5047381"/>
            <a:ext cx="2646879" cy="276999"/>
          </a:xfrm>
          <a:prstGeom prst="rect">
            <a:avLst/>
          </a:prstGeom>
          <a:noFill/>
        </p:spPr>
        <p:txBody>
          <a:bodyPr wrap="none" rtlCol="0">
            <a:spAutoFit/>
          </a:bodyPr>
          <a:lstStyle/>
          <a:p>
            <a:pPr algn="ctr"/>
            <a:r>
              <a:rPr lang="zh-CN" altLang="en-US" sz="1200" dirty="0">
                <a:latin typeface="+mn-ea"/>
              </a:rPr>
              <a:t>获客、使用时长、留存率、付费转化</a:t>
            </a:r>
            <a:endParaRPr lang="en-US" sz="1200" dirty="0">
              <a:latin typeface="+mn-ea"/>
            </a:endParaRPr>
          </a:p>
        </p:txBody>
      </p:sp>
      <p:sp>
        <p:nvSpPr>
          <p:cNvPr id="110" name="文本框 109">
            <a:extLst>
              <a:ext uri="{FF2B5EF4-FFF2-40B4-BE49-F238E27FC236}">
                <a16:creationId xmlns:a16="http://schemas.microsoft.com/office/drawing/2014/main" id="{041B7B8B-CE56-4319-A66B-0DA59473CC1F}"/>
              </a:ext>
            </a:extLst>
          </p:cNvPr>
          <p:cNvSpPr txBox="1"/>
          <p:nvPr/>
        </p:nvSpPr>
        <p:spPr>
          <a:xfrm>
            <a:off x="8189674" y="5047381"/>
            <a:ext cx="2031326" cy="276999"/>
          </a:xfrm>
          <a:prstGeom prst="rect">
            <a:avLst/>
          </a:prstGeom>
          <a:noFill/>
        </p:spPr>
        <p:txBody>
          <a:bodyPr wrap="none" rtlCol="0">
            <a:spAutoFit/>
          </a:bodyPr>
          <a:lstStyle/>
          <a:p>
            <a:pPr algn="ctr"/>
            <a:r>
              <a:rPr lang="zh-CN" altLang="en-US" sz="1200" dirty="0">
                <a:latin typeface="+mn-ea"/>
              </a:rPr>
              <a:t>可用性、易用性、符合预期</a:t>
            </a:r>
            <a:endParaRPr lang="en-US" sz="1200" dirty="0">
              <a:latin typeface="+mn-ea"/>
            </a:endParaRPr>
          </a:p>
        </p:txBody>
      </p:sp>
    </p:spTree>
    <p:extLst>
      <p:ext uri="{BB962C8B-B14F-4D97-AF65-F5344CB8AC3E}">
        <p14:creationId xmlns:p14="http://schemas.microsoft.com/office/powerpoint/2010/main" val="225280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SANS">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13677</TotalTime>
  <Words>8124</Words>
  <Application>Microsoft Office PowerPoint</Application>
  <PresentationFormat>宽屏</PresentationFormat>
  <Paragraphs>2062</Paragraphs>
  <Slides>85</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85</vt:i4>
      </vt:variant>
    </vt:vector>
  </HeadingPairs>
  <TitlesOfParts>
    <vt:vector size="96" baseType="lpstr">
      <vt:lpstr>D-DIN-PRO ExtraBold</vt:lpstr>
      <vt:lpstr>Futura-Heavy</vt:lpstr>
      <vt:lpstr>OPPOSans B</vt:lpstr>
      <vt:lpstr>OPPOSans H</vt:lpstr>
      <vt:lpstr>OPPOSans M</vt:lpstr>
      <vt:lpstr>OPPOSans R</vt:lpstr>
      <vt:lpstr>等线</vt:lpstr>
      <vt:lpstr>Arial</vt:lpstr>
      <vt:lpstr>Calibri</vt:lpstr>
      <vt:lpstr>Monument Extended Ultrabold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雨牧</dc:creator>
  <cp:lastModifiedBy>雨 牧</cp:lastModifiedBy>
  <cp:revision>123</cp:revision>
  <dcterms:created xsi:type="dcterms:W3CDTF">2022-04-23T17:20:51Z</dcterms:created>
  <dcterms:modified xsi:type="dcterms:W3CDTF">2023-02-02T14:08:57Z</dcterms:modified>
</cp:coreProperties>
</file>